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idi" ContentType="audio/unknown"/>
  <Default Extension="mid" ContentType="audio/unknown"/>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68"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6" r:id="rId20"/>
    <p:sldId id="287" r:id="rId21"/>
    <p:sldId id="288" r:id="rId22"/>
    <p:sldId id="289" r:id="rId23"/>
    <p:sldId id="290" r:id="rId24"/>
    <p:sldId id="291" r:id="rId25"/>
    <p:sldId id="292" r:id="rId26"/>
    <p:sldId id="293" r:id="rId27"/>
    <p:sldId id="294" r:id="rId28"/>
    <p:sldId id="295" r:id="rId29"/>
    <p:sldId id="300" r:id="rId30"/>
    <p:sldId id="264" r:id="rId31"/>
    <p:sldId id="301" r:id="rId32"/>
    <p:sldId id="304" r:id="rId33"/>
    <p:sldId id="296" r:id="rId34"/>
    <p:sldId id="297" r:id="rId35"/>
    <p:sldId id="265" r:id="rId36"/>
    <p:sldId id="298" r:id="rId37"/>
    <p:sldId id="299" r:id="rId38"/>
    <p:sldId id="303" r:id="rId39"/>
    <p:sldId id="305" r:id="rId40"/>
    <p:sldId id="28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06" autoAdjust="0"/>
    <p:restoredTop sz="99497" autoAdjust="0"/>
  </p:normalViewPr>
  <p:slideViewPr>
    <p:cSldViewPr snapToGrid="0" snapToObjects="1">
      <p:cViewPr varScale="1">
        <p:scale>
          <a:sx n="82" d="100"/>
          <a:sy n="82" d="100"/>
        </p:scale>
        <p:origin x="-112" y="-4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A5882C-1765-BF4B-8C60-1C3C18FEB07C}" type="datetimeFigureOut">
              <a:rPr lang="en-US" smtClean="0"/>
              <a:t>24/05/2013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41F233-BA80-4F4D-8A1B-2FB0DFE5E228}" type="slidenum">
              <a:rPr lang="en-GB" smtClean="0"/>
              <a:t>‹#›</a:t>
            </a:fld>
            <a:endParaRPr lang="en-GB"/>
          </a:p>
        </p:txBody>
      </p:sp>
    </p:spTree>
    <p:extLst>
      <p:ext uri="{BB962C8B-B14F-4D97-AF65-F5344CB8AC3E}">
        <p14:creationId xmlns:p14="http://schemas.microsoft.com/office/powerpoint/2010/main" val="38709666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a:t>
            </a:r>
            <a:r>
              <a:rPr lang="en-GB" baseline="0" dirty="0" smtClean="0"/>
              <a:t> notes</a:t>
            </a:r>
          </a:p>
          <a:p>
            <a:r>
              <a:rPr lang="en-GB" baseline="0" dirty="0" smtClean="0"/>
              <a:t>----- Meeting Notes (08/11/2012 15:10) -----</a:t>
            </a:r>
          </a:p>
          <a:p>
            <a:r>
              <a:rPr lang="en-GB" baseline="0" dirty="0" smtClean="0"/>
              <a:t>Some meeting notes</a:t>
            </a:r>
            <a:endParaRPr lang="en-GB" dirty="0"/>
          </a:p>
        </p:txBody>
      </p:sp>
      <p:sp>
        <p:nvSpPr>
          <p:cNvPr id="4" name="Slide Number Placeholder 3"/>
          <p:cNvSpPr>
            <a:spLocks noGrp="1"/>
          </p:cNvSpPr>
          <p:nvPr>
            <p:ph type="sldNum" sz="quarter" idx="10"/>
          </p:nvPr>
        </p:nvSpPr>
        <p:spPr/>
        <p:txBody>
          <a:bodyPr/>
          <a:lstStyle/>
          <a:p>
            <a:fld id="{340BA72E-C0F2-6F4A-972F-CEE9176FE55A}" type="slidenum">
              <a:rPr lang="en-GB" smtClean="0"/>
              <a:t>3</a:t>
            </a:fld>
            <a:endParaRPr lang="en-GB"/>
          </a:p>
        </p:txBody>
      </p:sp>
    </p:spTree>
    <p:extLst>
      <p:ext uri="{BB962C8B-B14F-4D97-AF65-F5344CB8AC3E}">
        <p14:creationId xmlns:p14="http://schemas.microsoft.com/office/powerpoint/2010/main" val="221138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668A15-AE3A-1F49-BCAC-083084D8F48A}" type="slidenum">
              <a:rPr lang="en-US"/>
              <a:pPr/>
              <a:t>26</a:t>
            </a:fld>
            <a:endParaRPr lang="en-US"/>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p:txBody>
          <a:bodyPr/>
          <a:lstStyle/>
          <a:p>
            <a:r>
              <a:rPr lang="en-US"/>
              <a:t>The first algorithm I</a:t>
            </a:r>
            <a:r>
              <a:rPr lang="ja-JP" altLang="en-US"/>
              <a:t>’</a:t>
            </a:r>
            <a:r>
              <a:rPr lang="en-US"/>
              <a:t>m going to describe is the SIA algorithm which takes as input a multidimensional point set and discovers, for every vector, the points in this point set that are mapped onto other points in the point set by that vector.</a:t>
            </a:r>
          </a:p>
          <a:p>
            <a:r>
              <a:rPr lang="en-US"/>
              <a:t>For convenience, I</a:t>
            </a:r>
            <a:r>
              <a:rPr lang="ja-JP" altLang="en-US"/>
              <a:t>’</a:t>
            </a:r>
            <a:r>
              <a:rPr lang="en-US"/>
              <a:t>ll call the complete set of points being analyzed the </a:t>
            </a:r>
            <a:r>
              <a:rPr lang="en-US" i="1"/>
              <a:t>DATASET and any subset of the dataset a PATTERN.</a:t>
            </a:r>
            <a:endParaRPr lang="en-US"/>
          </a:p>
          <a:p>
            <a:r>
              <a:rPr lang="en-US"/>
              <a:t>I say that a pattern is TRANSLATABLE by a particular vector within a dataset if it can be translated by that vector to give another pattern in the dataset. For example, the pattern {a,d} here is translatable within this dataset by the vector &lt;1,0&gt;.</a:t>
            </a:r>
          </a:p>
          <a:p>
            <a:r>
              <a:rPr lang="en-US"/>
              <a:t>And the pattern that contains ALL the points that are mapped onto other points in the dataset by a particular vector is the MAXIMAL TRANSLATABLE PATTERN for that vector. So the maximal translatable pattern or MTP in this dataset for the vector &lt;1,0&gt; is the pattern {a,b,d} and the MTP for the vector &lt;1,1&gt; in this dataset is {a,c}.</a:t>
            </a:r>
          </a:p>
          <a:p>
            <a:r>
              <a:rPr lang="en-US"/>
              <a:t>So SIA discovers all the non-empty maximal translatable patterns in a dataset.</a:t>
            </a:r>
          </a:p>
          <a:p>
            <a:r>
              <a:rPr lang="en-US"/>
              <a:t>It does this by first sorting the points in the dataset into lexicographical order and then computing the vector from each point to every other point in the dataset that is lexicographically greater. These vectors are stored in a table like this one here which we call a VECTOR TABLE. And each vector is stored with a pointer that points back to the origin point for which it was computed, as indicated by these arrows here. </a:t>
            </a:r>
          </a:p>
          <a:p>
            <a:r>
              <a:rPr lang="en-US"/>
              <a:t>The vectors in this table are then sorted into lexicographical order to give a list like the one here on the right and the MTP for each vector can be found directly by reading off the points attached to the adjacent occurrences of that vector in this list.</a:t>
            </a:r>
          </a:p>
          <a:p>
            <a:r>
              <a:rPr lang="en-US"/>
              <a:t>The most expensive step is sorting the vectors which can be done in O(kn^2 log n) time. However, by storing the origin points in a hash table and hashing the vectors to get the slot indices, this time complexity can be reduced to O(kn^2).</a:t>
            </a:r>
          </a:p>
          <a:p>
            <a:r>
              <a:rPr lang="en-US"/>
              <a:t>And also, obviously, the space used is O(kn^2)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EAFC0E-4AF0-694E-803A-50A14F813030}" type="slidenum">
              <a:rPr lang="en-US"/>
              <a:pPr/>
              <a:t>27</a:t>
            </a:fld>
            <a:endParaRPr lang="en-US"/>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p:txBody>
          <a:bodyPr/>
          <a:lstStyle/>
          <a:p>
            <a:r>
              <a:rPr lang="en-US"/>
              <a:t>SIA only finds one occurrence of each MTP and one vector by which that MTP is translatable within the dataset.</a:t>
            </a:r>
          </a:p>
          <a:p>
            <a:r>
              <a:rPr lang="en-US"/>
              <a:t>SIATEC, on the other hand, finds all the MTPs using a slightly modified version of SIA and then finds all the vectors by which each MTP is translatable within the dataset. </a:t>
            </a:r>
          </a:p>
          <a:p>
            <a:r>
              <a:rPr lang="en-US"/>
              <a:t>In other words, it finds all the non-empty MTPs and then all the patterns within the dataset that are translationally equivalent to each MTP.</a:t>
            </a:r>
          </a:p>
          <a:p>
            <a:r>
              <a:rPr lang="en-US"/>
              <a:t>In SIA, we only needed to compute the vector from each point to every lexicographically greater point because the MTP for a particular vector -</a:t>
            </a:r>
            <a:r>
              <a:rPr lang="en-US" i="1"/>
              <a:t>v</a:t>
            </a:r>
            <a:r>
              <a:rPr lang="en-US"/>
              <a:t> is the same as the pattern that you get by translating the MTP for v by v itself.</a:t>
            </a:r>
          </a:p>
          <a:p>
            <a:r>
              <a:rPr lang="en-US"/>
              <a:t>However, in this simple implementation of SIATEC, we can find all the occurrences more efficiently by computing all the interpoint vectors and storing them in a table like this one here. </a:t>
            </a:r>
          </a:p>
          <a:p>
            <a:r>
              <a:rPr lang="en-US"/>
              <a:t>If the points in the dataset are sorted into lexicographical order first, then the vectors in this table increase lexicographically as you descend a column and go from right to left along a row.</a:t>
            </a:r>
          </a:p>
          <a:p>
            <a:r>
              <a:rPr lang="en-US"/>
              <a:t>Each column contains all the vectors by which the point at the top of the column is translatable within the dataset.</a:t>
            </a:r>
          </a:p>
          <a:p>
            <a:r>
              <a:rPr lang="en-US"/>
              <a:t>Therefore the set of vectors by which a given pattern in the dataset is translatable is equal to the intersection of the columns headed by the points in that pattern. For example, the pattern {a,c} is translatable within this dataset by the intersection of the columns for which a and c are the origin points.</a:t>
            </a:r>
          </a:p>
          <a:p>
            <a:r>
              <a:rPr lang="en-US"/>
              <a:t>By exploiting the orderedness of this table, we can find all the occurrences of a k-dimensional pattern of size m in a dataset of size n in a worst case running time of O(</a:t>
            </a:r>
            <a:r>
              <a:rPr lang="en-US" i="1"/>
              <a:t>kmn</a:t>
            </a:r>
            <a:r>
              <a:rPr lang="en-US"/>
              <a:t>).</a:t>
            </a:r>
          </a:p>
          <a:p>
            <a:r>
              <a:rPr lang="en-US"/>
              <a:t>Now, all the MTPs in a dataset can be found by reading through the list of sorted vectors generated by SIA so we know that sum of the cardinalities of the MTPs is less than or equal to n(n-1)/2.</a:t>
            </a:r>
          </a:p>
          <a:p>
            <a:r>
              <a:rPr lang="en-US"/>
              <a:t>Therefore the worst case time complexity of this implementation of SIATEC is [as shown] which implies that it is O(kn^3).</a:t>
            </a:r>
          </a:p>
          <a:p>
            <a:r>
              <a:rPr lang="en-US"/>
              <a:t>And, obviously, it uses O(kn^2) space.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GB"/>
          </a:p>
        </p:txBody>
      </p:sp>
      <p:sp>
        <p:nvSpPr>
          <p:cNvPr id="4" name="Date Placeholder 3"/>
          <p:cNvSpPr>
            <a:spLocks noGrp="1"/>
          </p:cNvSpPr>
          <p:nvPr>
            <p:ph type="dt" sz="half" idx="10"/>
          </p:nvPr>
        </p:nvSpPr>
        <p:spPr/>
        <p:txBody>
          <a:bodyPr/>
          <a:lstStyle/>
          <a:p>
            <a:fld id="{24BD65A7-36EE-3048-8D60-D7DA5933BB2D}" type="datetimeFigureOut">
              <a:rPr lang="en-US" smtClean="0"/>
              <a:t>24/05/2013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725604-85AD-4942-89C2-275BCB6C82C2}" type="slidenum">
              <a:rPr lang="en-GB" smtClean="0"/>
              <a:t>‹#›</a:t>
            </a:fld>
            <a:endParaRPr lang="en-GB"/>
          </a:p>
        </p:txBody>
      </p:sp>
    </p:spTree>
    <p:extLst>
      <p:ext uri="{BB962C8B-B14F-4D97-AF65-F5344CB8AC3E}">
        <p14:creationId xmlns:p14="http://schemas.microsoft.com/office/powerpoint/2010/main" val="112181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10"/>
          </p:nvPr>
        </p:nvSpPr>
        <p:spPr/>
        <p:txBody>
          <a:bodyPr/>
          <a:lstStyle/>
          <a:p>
            <a:fld id="{24BD65A7-36EE-3048-8D60-D7DA5933BB2D}" type="datetimeFigureOut">
              <a:rPr lang="en-US" smtClean="0"/>
              <a:t>24/05/2013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725604-85AD-4942-89C2-275BCB6C82C2}" type="slidenum">
              <a:rPr lang="en-GB" smtClean="0"/>
              <a:t>‹#›</a:t>
            </a:fld>
            <a:endParaRPr lang="en-GB"/>
          </a:p>
        </p:txBody>
      </p:sp>
    </p:spTree>
    <p:extLst>
      <p:ext uri="{BB962C8B-B14F-4D97-AF65-F5344CB8AC3E}">
        <p14:creationId xmlns:p14="http://schemas.microsoft.com/office/powerpoint/2010/main" val="3007368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10"/>
          </p:nvPr>
        </p:nvSpPr>
        <p:spPr/>
        <p:txBody>
          <a:bodyPr/>
          <a:lstStyle/>
          <a:p>
            <a:fld id="{24BD65A7-36EE-3048-8D60-D7DA5933BB2D}" type="datetimeFigureOut">
              <a:rPr lang="en-US" smtClean="0"/>
              <a:t>24/05/2013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725604-85AD-4942-89C2-275BCB6C82C2}" type="slidenum">
              <a:rPr lang="en-GB" smtClean="0"/>
              <a:t>‹#›</a:t>
            </a:fld>
            <a:endParaRPr lang="en-GB"/>
          </a:p>
        </p:txBody>
      </p:sp>
    </p:spTree>
    <p:extLst>
      <p:ext uri="{BB962C8B-B14F-4D97-AF65-F5344CB8AC3E}">
        <p14:creationId xmlns:p14="http://schemas.microsoft.com/office/powerpoint/2010/main" val="514590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10"/>
          </p:nvPr>
        </p:nvSpPr>
        <p:spPr/>
        <p:txBody>
          <a:bodyPr/>
          <a:lstStyle/>
          <a:p>
            <a:fld id="{24BD65A7-36EE-3048-8D60-D7DA5933BB2D}" type="datetimeFigureOut">
              <a:rPr lang="en-US" smtClean="0"/>
              <a:t>24/05/2013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725604-85AD-4942-89C2-275BCB6C82C2}" type="slidenum">
              <a:rPr lang="en-GB" smtClean="0"/>
              <a:t>‹#›</a:t>
            </a:fld>
            <a:endParaRPr lang="en-GB"/>
          </a:p>
        </p:txBody>
      </p:sp>
    </p:spTree>
    <p:extLst>
      <p:ext uri="{BB962C8B-B14F-4D97-AF65-F5344CB8AC3E}">
        <p14:creationId xmlns:p14="http://schemas.microsoft.com/office/powerpoint/2010/main" val="2219339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24BD65A7-36EE-3048-8D60-D7DA5933BB2D}" type="datetimeFigureOut">
              <a:rPr lang="en-US" smtClean="0"/>
              <a:t>24/05/2013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725604-85AD-4942-89C2-275BCB6C82C2}" type="slidenum">
              <a:rPr lang="en-GB" smtClean="0"/>
              <a:t>‹#›</a:t>
            </a:fld>
            <a:endParaRPr lang="en-GB"/>
          </a:p>
        </p:txBody>
      </p:sp>
    </p:spTree>
    <p:extLst>
      <p:ext uri="{BB962C8B-B14F-4D97-AF65-F5344CB8AC3E}">
        <p14:creationId xmlns:p14="http://schemas.microsoft.com/office/powerpoint/2010/main" val="48060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5" name="Date Placeholder 4"/>
          <p:cNvSpPr>
            <a:spLocks noGrp="1"/>
          </p:cNvSpPr>
          <p:nvPr>
            <p:ph type="dt" sz="half" idx="10"/>
          </p:nvPr>
        </p:nvSpPr>
        <p:spPr/>
        <p:txBody>
          <a:bodyPr/>
          <a:lstStyle/>
          <a:p>
            <a:fld id="{24BD65A7-36EE-3048-8D60-D7DA5933BB2D}" type="datetimeFigureOut">
              <a:rPr lang="en-US" smtClean="0"/>
              <a:t>24/05/2013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725604-85AD-4942-89C2-275BCB6C82C2}" type="slidenum">
              <a:rPr lang="en-GB" smtClean="0"/>
              <a:t>‹#›</a:t>
            </a:fld>
            <a:endParaRPr lang="en-GB"/>
          </a:p>
        </p:txBody>
      </p:sp>
    </p:spTree>
    <p:extLst>
      <p:ext uri="{BB962C8B-B14F-4D97-AF65-F5344CB8AC3E}">
        <p14:creationId xmlns:p14="http://schemas.microsoft.com/office/powerpoint/2010/main" val="2676876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7" name="Date Placeholder 6"/>
          <p:cNvSpPr>
            <a:spLocks noGrp="1"/>
          </p:cNvSpPr>
          <p:nvPr>
            <p:ph type="dt" sz="half" idx="10"/>
          </p:nvPr>
        </p:nvSpPr>
        <p:spPr/>
        <p:txBody>
          <a:bodyPr/>
          <a:lstStyle/>
          <a:p>
            <a:fld id="{24BD65A7-36EE-3048-8D60-D7DA5933BB2D}" type="datetimeFigureOut">
              <a:rPr lang="en-US" smtClean="0"/>
              <a:t>24/05/2013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3725604-85AD-4942-89C2-275BCB6C82C2}" type="slidenum">
              <a:rPr lang="en-GB" smtClean="0"/>
              <a:t>‹#›</a:t>
            </a:fld>
            <a:endParaRPr lang="en-GB"/>
          </a:p>
        </p:txBody>
      </p:sp>
    </p:spTree>
    <p:extLst>
      <p:ext uri="{BB962C8B-B14F-4D97-AF65-F5344CB8AC3E}">
        <p14:creationId xmlns:p14="http://schemas.microsoft.com/office/powerpoint/2010/main" val="421684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Date Placeholder 2"/>
          <p:cNvSpPr>
            <a:spLocks noGrp="1"/>
          </p:cNvSpPr>
          <p:nvPr>
            <p:ph type="dt" sz="half" idx="10"/>
          </p:nvPr>
        </p:nvSpPr>
        <p:spPr/>
        <p:txBody>
          <a:bodyPr/>
          <a:lstStyle/>
          <a:p>
            <a:fld id="{24BD65A7-36EE-3048-8D60-D7DA5933BB2D}" type="datetimeFigureOut">
              <a:rPr lang="en-US" smtClean="0"/>
              <a:t>24/05/2013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3725604-85AD-4942-89C2-275BCB6C82C2}" type="slidenum">
              <a:rPr lang="en-GB" smtClean="0"/>
              <a:t>‹#›</a:t>
            </a:fld>
            <a:endParaRPr lang="en-GB"/>
          </a:p>
        </p:txBody>
      </p:sp>
    </p:spTree>
    <p:extLst>
      <p:ext uri="{BB962C8B-B14F-4D97-AF65-F5344CB8AC3E}">
        <p14:creationId xmlns:p14="http://schemas.microsoft.com/office/powerpoint/2010/main" val="745071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D65A7-36EE-3048-8D60-D7DA5933BB2D}" type="datetimeFigureOut">
              <a:rPr lang="en-US" smtClean="0"/>
              <a:t>24/05/2013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3725604-85AD-4942-89C2-275BCB6C82C2}" type="slidenum">
              <a:rPr lang="en-GB" smtClean="0"/>
              <a:t>‹#›</a:t>
            </a:fld>
            <a:endParaRPr lang="en-GB"/>
          </a:p>
        </p:txBody>
      </p:sp>
    </p:spTree>
    <p:extLst>
      <p:ext uri="{BB962C8B-B14F-4D97-AF65-F5344CB8AC3E}">
        <p14:creationId xmlns:p14="http://schemas.microsoft.com/office/powerpoint/2010/main" val="3633654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24BD65A7-36EE-3048-8D60-D7DA5933BB2D}" type="datetimeFigureOut">
              <a:rPr lang="en-US" smtClean="0"/>
              <a:t>24/05/2013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725604-85AD-4942-89C2-275BCB6C82C2}" type="slidenum">
              <a:rPr lang="en-GB" smtClean="0"/>
              <a:t>‹#›</a:t>
            </a:fld>
            <a:endParaRPr lang="en-GB"/>
          </a:p>
        </p:txBody>
      </p:sp>
    </p:spTree>
    <p:extLst>
      <p:ext uri="{BB962C8B-B14F-4D97-AF65-F5344CB8AC3E}">
        <p14:creationId xmlns:p14="http://schemas.microsoft.com/office/powerpoint/2010/main" val="426277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24BD65A7-36EE-3048-8D60-D7DA5933BB2D}" type="datetimeFigureOut">
              <a:rPr lang="en-US" smtClean="0"/>
              <a:t>24/05/2013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725604-85AD-4942-89C2-275BCB6C82C2}" type="slidenum">
              <a:rPr lang="en-GB" smtClean="0"/>
              <a:t>‹#›</a:t>
            </a:fld>
            <a:endParaRPr lang="en-GB"/>
          </a:p>
        </p:txBody>
      </p:sp>
    </p:spTree>
    <p:extLst>
      <p:ext uri="{BB962C8B-B14F-4D97-AF65-F5344CB8AC3E}">
        <p14:creationId xmlns:p14="http://schemas.microsoft.com/office/powerpoint/2010/main" val="36912908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D65A7-36EE-3048-8D60-D7DA5933BB2D}" type="datetimeFigureOut">
              <a:rPr lang="en-US" smtClean="0"/>
              <a:t>24/05/2013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725604-85AD-4942-89C2-275BCB6C82C2}" type="slidenum">
              <a:rPr lang="en-GB" smtClean="0"/>
              <a:t>‹#›</a:t>
            </a:fld>
            <a:endParaRPr lang="en-GB"/>
          </a:p>
        </p:txBody>
      </p:sp>
    </p:spTree>
    <p:extLst>
      <p:ext uri="{BB962C8B-B14F-4D97-AF65-F5344CB8AC3E}">
        <p14:creationId xmlns:p14="http://schemas.microsoft.com/office/powerpoint/2010/main" val="3509403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5" Type="http://schemas.openxmlformats.org/officeDocument/2006/relationships/image" Target="../media/image19.png"/><Relationship Id="rId1" Type="http://schemas.microsoft.com/office/2007/relationships/media" Target="../media/media1.midi"/><Relationship Id="rId2" Type="http://schemas.openxmlformats.org/officeDocument/2006/relationships/audio" Target="../media/media1.midi"/></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hyperlink" Target="http://www.liederenbank.nl" TargetMode="External"/><Relationship Id="rId10" Type="http://schemas.openxmlformats.org/officeDocument/2006/relationships/image" Target="../media/image19.png"/><Relationship Id="rId1" Type="http://schemas.microsoft.com/office/2007/relationships/media" Target="../media/media2.mid"/><Relationship Id="rId2" Type="http://schemas.openxmlformats.org/officeDocument/2006/relationships/audio" Target="../media/media2.mid"/></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iederenbank.nl"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6.png"/><Relationship Id="rId5" Type="http://schemas.openxmlformats.org/officeDocument/2006/relationships/image" Target="../media/image19.png"/><Relationship Id="rId1" Type="http://schemas.microsoft.com/office/2007/relationships/media" Target="../media/media3.m4a"/><Relationship Id="rId2" Type="http://schemas.openxmlformats.org/officeDocument/2006/relationships/audio" Target="../media/media3.m4a"/></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7.png"/><Relationship Id="rId5" Type="http://schemas.openxmlformats.org/officeDocument/2006/relationships/image" Target="../media/image19.png"/><Relationship Id="rId1" Type="http://schemas.microsoft.com/office/2007/relationships/media" Target="../media/media4.m4a"/><Relationship Id="rId2" Type="http://schemas.openxmlformats.org/officeDocument/2006/relationships/audio" Target="../media/media4.m4a"/></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8.png"/><Relationship Id="rId5" Type="http://schemas.openxmlformats.org/officeDocument/2006/relationships/image" Target="../media/image19.png"/><Relationship Id="rId1" Type="http://schemas.microsoft.com/office/2007/relationships/media" Target="../media/media5.m4a"/><Relationship Id="rId2" Type="http://schemas.openxmlformats.org/officeDocument/2006/relationships/audio" Target="../media/media5.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9.png"/><Relationship Id="rId5" Type="http://schemas.openxmlformats.org/officeDocument/2006/relationships/image" Target="../media/image19.png"/><Relationship Id="rId1" Type="http://schemas.microsoft.com/office/2007/relationships/media" Target="../media/media6.m4a"/><Relationship Id="rId2" Type="http://schemas.openxmlformats.org/officeDocument/2006/relationships/audio" Target="../media/media6.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0.png"/><Relationship Id="rId5" Type="http://schemas.openxmlformats.org/officeDocument/2006/relationships/image" Target="../media/image19.png"/><Relationship Id="rId1" Type="http://schemas.microsoft.com/office/2007/relationships/media" Target="../media/media7.m4a"/><Relationship Id="rId2" Type="http://schemas.openxmlformats.org/officeDocument/2006/relationships/audio" Target="../media/media7.m4a"/></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8390"/>
            <a:ext cx="7772400" cy="1470025"/>
          </a:xfrm>
        </p:spPr>
        <p:txBody>
          <a:bodyPr>
            <a:normAutofit fontScale="90000"/>
          </a:bodyPr>
          <a:lstStyle/>
          <a:p>
            <a:r>
              <a:rPr lang="en-GB" i="1" dirty="0" smtClean="0"/>
              <a:t>Analysis by Compression</a:t>
            </a:r>
            <a:r>
              <a:rPr lang="en-GB" dirty="0" smtClean="0"/>
              <a:t/>
            </a:r>
            <a:br>
              <a:rPr lang="en-GB" dirty="0" smtClean="0"/>
            </a:br>
            <a:r>
              <a:rPr lang="en-GB" sz="3100" dirty="0" smtClean="0"/>
              <a:t>Automatic Generation of Compact Geometric Encodings of Musical Objects</a:t>
            </a:r>
            <a:endParaRPr lang="en-GB" sz="3600" dirty="0"/>
          </a:p>
        </p:txBody>
      </p:sp>
      <p:sp>
        <p:nvSpPr>
          <p:cNvPr id="3" name="Subtitle 2"/>
          <p:cNvSpPr>
            <a:spLocks noGrp="1"/>
          </p:cNvSpPr>
          <p:nvPr>
            <p:ph type="subTitle" idx="1"/>
          </p:nvPr>
        </p:nvSpPr>
        <p:spPr>
          <a:xfrm>
            <a:off x="1371600" y="3422034"/>
            <a:ext cx="6400800" cy="613564"/>
          </a:xfrm>
        </p:spPr>
        <p:txBody>
          <a:bodyPr>
            <a:normAutofit/>
          </a:bodyPr>
          <a:lstStyle/>
          <a:p>
            <a:r>
              <a:rPr lang="en-GB" sz="2800" dirty="0" smtClean="0"/>
              <a:t>David Meredith</a:t>
            </a:r>
          </a:p>
        </p:txBody>
      </p:sp>
      <p:pic>
        <p:nvPicPr>
          <p:cNvPr id="5" name="Picture 4"/>
          <p:cNvPicPr>
            <a:picLocks noChangeAspect="1"/>
          </p:cNvPicPr>
          <p:nvPr/>
        </p:nvPicPr>
        <p:blipFill>
          <a:blip r:embed="rId2"/>
          <a:stretch>
            <a:fillRect/>
          </a:stretch>
        </p:blipFill>
        <p:spPr>
          <a:xfrm>
            <a:off x="3738945" y="4135481"/>
            <a:ext cx="1654048" cy="1532427"/>
          </a:xfrm>
          <a:prstGeom prst="rect">
            <a:avLst/>
          </a:prstGeom>
        </p:spPr>
      </p:pic>
      <p:sp>
        <p:nvSpPr>
          <p:cNvPr id="6" name="TextBox 5"/>
          <p:cNvSpPr txBox="1"/>
          <p:nvPr/>
        </p:nvSpPr>
        <p:spPr>
          <a:xfrm>
            <a:off x="2971528" y="5823902"/>
            <a:ext cx="3187291" cy="646331"/>
          </a:xfrm>
          <a:prstGeom prst="rect">
            <a:avLst/>
          </a:prstGeom>
          <a:noFill/>
        </p:spPr>
        <p:txBody>
          <a:bodyPr wrap="none" rtlCol="0">
            <a:spAutoFit/>
          </a:bodyPr>
          <a:lstStyle/>
          <a:p>
            <a:pPr algn="ctr"/>
            <a:r>
              <a:rPr lang="en-GB" dirty="0" smtClean="0"/>
              <a:t>The Music Encoding Conference</a:t>
            </a:r>
            <a:br>
              <a:rPr lang="en-GB" dirty="0" smtClean="0"/>
            </a:br>
            <a:r>
              <a:rPr lang="en-GB" dirty="0" smtClean="0"/>
              <a:t>Mainz, 22-24 May 2013</a:t>
            </a:r>
            <a:endParaRPr lang="en-GB"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475422" y="515805"/>
            <a:ext cx="6193155" cy="713105"/>
          </a:xfrm>
          <a:prstGeom prst="rect">
            <a:avLst/>
          </a:prstGeom>
          <a:noFill/>
          <a:ln w="6350">
            <a:solidFill>
              <a:schemeClr val="tx1">
                <a:lumMod val="50000"/>
                <a:lumOff val="50000"/>
              </a:schemeClr>
            </a:solidFill>
          </a:ln>
          <a:effectLst>
            <a:outerShdw blurRad="50800" dist="38100" dir="3240000" algn="tl" rotWithShape="0">
              <a:srgbClr val="000000">
                <a:alpha val="43000"/>
              </a:srgbClr>
            </a:outerShdw>
          </a:effectLst>
        </p:spPr>
      </p:pic>
    </p:spTree>
    <p:extLst>
      <p:ext uri="{BB962C8B-B14F-4D97-AF65-F5344CB8AC3E}">
        <p14:creationId xmlns:p14="http://schemas.microsoft.com/office/powerpoint/2010/main" val="6032107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Problems with coding theories</a:t>
            </a:r>
            <a:endParaRPr lang="en-GB" dirty="0"/>
          </a:p>
        </p:txBody>
      </p:sp>
      <p:sp>
        <p:nvSpPr>
          <p:cNvPr id="3" name="Content Placeholder 2"/>
          <p:cNvSpPr>
            <a:spLocks noGrp="1"/>
          </p:cNvSpPr>
          <p:nvPr>
            <p:ph idx="1"/>
          </p:nvPr>
        </p:nvSpPr>
        <p:spPr>
          <a:xfrm>
            <a:off x="4572000" y="1600200"/>
            <a:ext cx="4114800" cy="4525963"/>
          </a:xfrm>
        </p:spPr>
        <p:txBody>
          <a:bodyPr>
            <a:normAutofit fontScale="92500" lnSpcReduction="10000"/>
          </a:bodyPr>
          <a:lstStyle/>
          <a:p>
            <a:r>
              <a:rPr lang="en-GB" dirty="0" err="1" smtClean="0"/>
              <a:t>Chater</a:t>
            </a:r>
            <a:r>
              <a:rPr lang="en-GB" dirty="0" smtClean="0"/>
              <a:t> (1996) identifies 2 problems with coding theories</a:t>
            </a:r>
          </a:p>
          <a:p>
            <a:pPr lvl="1"/>
            <a:r>
              <a:rPr lang="en-GB" dirty="0" smtClean="0"/>
              <a:t>Each domain needs its own pattern language</a:t>
            </a:r>
          </a:p>
          <a:p>
            <a:pPr lvl="1"/>
            <a:r>
              <a:rPr lang="en-GB" dirty="0" smtClean="0"/>
              <a:t>Length of an encoding depends on the design of the language</a:t>
            </a:r>
          </a:p>
          <a:p>
            <a:pPr lvl="1"/>
            <a:r>
              <a:rPr lang="en-GB" dirty="0" smtClean="0"/>
              <a:t>Also depends on how you decide to measure “length”...</a:t>
            </a:r>
          </a:p>
        </p:txBody>
      </p:sp>
      <p:sp>
        <p:nvSpPr>
          <p:cNvPr id="4" name="Rectangle 3"/>
          <p:cNvSpPr/>
          <p:nvPr/>
        </p:nvSpPr>
        <p:spPr>
          <a:xfrm>
            <a:off x="831669" y="1723581"/>
            <a:ext cx="1723925" cy="461665"/>
          </a:xfrm>
          <a:prstGeom prst="rect">
            <a:avLst/>
          </a:prstGeom>
        </p:spPr>
        <p:txBody>
          <a:bodyPr wrap="none">
            <a:spAutoFit/>
          </a:bodyPr>
          <a:lstStyle/>
          <a:p>
            <a:r>
              <a:rPr lang="en-GB" sz="1200" b="1" dirty="0" smtClean="0"/>
              <a:t>LISP:</a:t>
            </a:r>
          </a:p>
          <a:p>
            <a:r>
              <a:rPr lang="en-GB" sz="1200" dirty="0" smtClean="0"/>
              <a:t>(</a:t>
            </a:r>
            <a:r>
              <a:rPr lang="en-GB" sz="1200" dirty="0" err="1"/>
              <a:t>dotimes</a:t>
            </a:r>
            <a:r>
              <a:rPr lang="en-GB" sz="1200" dirty="0"/>
              <a:t> (j 10) (</a:t>
            </a:r>
            <a:r>
              <a:rPr lang="en-GB" sz="1200" dirty="0" err="1"/>
              <a:t>pprint</a:t>
            </a:r>
            <a:r>
              <a:rPr lang="en-GB" sz="1200" dirty="0"/>
              <a:t> j))</a:t>
            </a:r>
          </a:p>
        </p:txBody>
      </p:sp>
      <p:sp>
        <p:nvSpPr>
          <p:cNvPr id="5" name="Rectangle 4"/>
          <p:cNvSpPr/>
          <p:nvPr/>
        </p:nvSpPr>
        <p:spPr>
          <a:xfrm>
            <a:off x="831669" y="2564061"/>
            <a:ext cx="1958694" cy="1384995"/>
          </a:xfrm>
          <a:prstGeom prst="rect">
            <a:avLst/>
          </a:prstGeom>
        </p:spPr>
        <p:txBody>
          <a:bodyPr wrap="square">
            <a:spAutoFit/>
          </a:bodyPr>
          <a:lstStyle/>
          <a:p>
            <a:r>
              <a:rPr lang="en-US" sz="1200" b="1" dirty="0" smtClean="0"/>
              <a:t>C:</a:t>
            </a:r>
          </a:p>
          <a:p>
            <a:r>
              <a:rPr lang="en-US" sz="1200" dirty="0" smtClean="0"/>
              <a:t>#</a:t>
            </a:r>
            <a:r>
              <a:rPr lang="en-US" sz="1200" dirty="0"/>
              <a:t>include &lt;</a:t>
            </a:r>
            <a:r>
              <a:rPr lang="en-US" sz="1200" dirty="0" err="1"/>
              <a:t>stdio.h</a:t>
            </a:r>
            <a:r>
              <a:rPr lang="en-US" sz="1200" dirty="0"/>
              <a:t>&gt;</a:t>
            </a:r>
          </a:p>
          <a:p>
            <a:r>
              <a:rPr lang="en-US" sz="1200" dirty="0"/>
              <a:t>main(){</a:t>
            </a:r>
          </a:p>
          <a:p>
            <a:r>
              <a:rPr lang="en-US" sz="1200" dirty="0"/>
              <a:t>  char </a:t>
            </a:r>
            <a:r>
              <a:rPr lang="en-US" sz="1200" dirty="0" err="1"/>
              <a:t>i</a:t>
            </a:r>
            <a:r>
              <a:rPr lang="en-US" sz="1200" dirty="0"/>
              <a:t>;</a:t>
            </a:r>
          </a:p>
          <a:p>
            <a:r>
              <a:rPr lang="en-US" sz="1200" dirty="0"/>
              <a:t>  for(</a:t>
            </a:r>
            <a:r>
              <a:rPr lang="en-US" sz="1200" dirty="0" err="1"/>
              <a:t>i</a:t>
            </a:r>
            <a:r>
              <a:rPr lang="en-US" sz="1200" dirty="0"/>
              <a:t> = 0; </a:t>
            </a:r>
            <a:r>
              <a:rPr lang="en-US" sz="1200" dirty="0" err="1"/>
              <a:t>i</a:t>
            </a:r>
            <a:r>
              <a:rPr lang="en-US" sz="1200" dirty="0"/>
              <a:t> &lt; 10; </a:t>
            </a:r>
            <a:r>
              <a:rPr lang="en-US" sz="1200" dirty="0" err="1"/>
              <a:t>i</a:t>
            </a:r>
            <a:r>
              <a:rPr lang="en-US" sz="1200" dirty="0"/>
              <a:t>++)</a:t>
            </a:r>
          </a:p>
          <a:p>
            <a:r>
              <a:rPr lang="en-US" sz="1200" dirty="0"/>
              <a:t>  	</a:t>
            </a:r>
            <a:r>
              <a:rPr lang="en-US" sz="1200" dirty="0" err="1"/>
              <a:t>printf</a:t>
            </a:r>
            <a:r>
              <a:rPr lang="en-US" sz="1200" dirty="0"/>
              <a:t>("%d\n",</a:t>
            </a:r>
            <a:r>
              <a:rPr lang="en-US" sz="1200" dirty="0" err="1"/>
              <a:t>i</a:t>
            </a:r>
            <a:r>
              <a:rPr lang="en-US" sz="1200" dirty="0"/>
              <a:t>);</a:t>
            </a:r>
          </a:p>
          <a:p>
            <a:r>
              <a:rPr lang="en-US" sz="1200" dirty="0"/>
              <a:t>}</a:t>
            </a:r>
          </a:p>
        </p:txBody>
      </p:sp>
      <p:sp>
        <p:nvSpPr>
          <p:cNvPr id="6" name="Rectangle 5"/>
          <p:cNvSpPr/>
          <p:nvPr/>
        </p:nvSpPr>
        <p:spPr>
          <a:xfrm>
            <a:off x="831669" y="4231013"/>
            <a:ext cx="3933269" cy="1200329"/>
          </a:xfrm>
          <a:prstGeom prst="rect">
            <a:avLst/>
          </a:prstGeom>
        </p:spPr>
        <p:txBody>
          <a:bodyPr wrap="square">
            <a:spAutoFit/>
          </a:bodyPr>
          <a:lstStyle/>
          <a:p>
            <a:r>
              <a:rPr lang="en-GB" sz="1200" b="1" dirty="0" smtClean="0"/>
              <a:t>JAVA:</a:t>
            </a:r>
          </a:p>
          <a:p>
            <a:r>
              <a:rPr lang="en-GB" sz="1200" dirty="0" smtClean="0"/>
              <a:t>public </a:t>
            </a:r>
            <a:r>
              <a:rPr lang="en-GB" sz="1200" dirty="0"/>
              <a:t>class </a:t>
            </a:r>
            <a:r>
              <a:rPr lang="en-GB" sz="1200" dirty="0" err="1"/>
              <a:t>OneToTen</a:t>
            </a:r>
            <a:r>
              <a:rPr lang="en-GB" sz="1200" dirty="0"/>
              <a:t> {</a:t>
            </a:r>
          </a:p>
          <a:p>
            <a:r>
              <a:rPr lang="en-GB" sz="1200" dirty="0"/>
              <a:t>	public static void main(String[] </a:t>
            </a:r>
            <a:r>
              <a:rPr lang="en-GB" sz="1200" dirty="0" err="1"/>
              <a:t>args</a:t>
            </a:r>
            <a:r>
              <a:rPr lang="en-GB" sz="1200" dirty="0"/>
              <a:t>) {</a:t>
            </a:r>
          </a:p>
          <a:p>
            <a:r>
              <a:rPr lang="da-DK" sz="1200" dirty="0"/>
              <a:t>		for(</a:t>
            </a:r>
            <a:r>
              <a:rPr lang="da-DK" sz="1200" dirty="0" err="1"/>
              <a:t>int</a:t>
            </a:r>
            <a:r>
              <a:rPr lang="da-DK" sz="1200" dirty="0"/>
              <a:t> i = 0; i &lt; 10; i++) </a:t>
            </a:r>
            <a:r>
              <a:rPr lang="da-DK" sz="1200" dirty="0" err="1"/>
              <a:t>System.out.println</a:t>
            </a:r>
            <a:r>
              <a:rPr lang="da-DK" sz="1200" dirty="0"/>
              <a:t>(i);</a:t>
            </a:r>
          </a:p>
          <a:p>
            <a:r>
              <a:rPr lang="da-DK" sz="1200" dirty="0"/>
              <a:t>	}</a:t>
            </a:r>
          </a:p>
          <a:p>
            <a:r>
              <a:rPr lang="da-DK" sz="1200" dirty="0"/>
              <a:t>}</a:t>
            </a:r>
          </a:p>
        </p:txBody>
      </p:sp>
    </p:spTree>
    <p:extLst>
      <p:ext uri="{BB962C8B-B14F-4D97-AF65-F5344CB8AC3E}">
        <p14:creationId xmlns:p14="http://schemas.microsoft.com/office/powerpoint/2010/main" val="36630257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simple pitch class analysis</a:t>
            </a:r>
            <a:endParaRPr lang="en-GB" dirty="0"/>
          </a:p>
        </p:txBody>
      </p:sp>
      <p:sp>
        <p:nvSpPr>
          <p:cNvPr id="3" name="Content Placeholder 2"/>
          <p:cNvSpPr>
            <a:spLocks noGrp="1"/>
          </p:cNvSpPr>
          <p:nvPr>
            <p:ph idx="1"/>
          </p:nvPr>
        </p:nvSpPr>
        <p:spPr>
          <a:xfrm>
            <a:off x="457200" y="3433643"/>
            <a:ext cx="8229600" cy="2692520"/>
          </a:xfrm>
        </p:spPr>
        <p:txBody>
          <a:bodyPr>
            <a:normAutofit/>
          </a:bodyPr>
          <a:lstStyle/>
          <a:p>
            <a:r>
              <a:rPr lang="en-GB" dirty="0" smtClean="0"/>
              <a:t>Score represents bass part of bars 35 to 48 Chopin’s </a:t>
            </a:r>
            <a:r>
              <a:rPr lang="en-GB" dirty="0" err="1" smtClean="0"/>
              <a:t>Étude</a:t>
            </a:r>
            <a:r>
              <a:rPr lang="en-GB" dirty="0" smtClean="0"/>
              <a:t> in C major, Op.10, No.1</a:t>
            </a:r>
          </a:p>
          <a:p>
            <a:r>
              <a:rPr lang="en-GB" dirty="0" smtClean="0"/>
              <a:t>Pitch class structure can be represented by the sequence:</a:t>
            </a:r>
          </a:p>
          <a:p>
            <a:pPr marL="457200" lvl="1" indent="0" algn="ctr">
              <a:buNone/>
            </a:pPr>
            <a:r>
              <a:rPr lang="en-GB" dirty="0" smtClean="0"/>
              <a:t>9 2 7 0 5 11 4 </a:t>
            </a:r>
            <a:r>
              <a:rPr lang="en-GB" dirty="0"/>
              <a:t>9 2 7 0 5 11 </a:t>
            </a:r>
            <a:r>
              <a:rPr lang="en-GB" dirty="0" smtClean="0"/>
              <a:t>4</a:t>
            </a:r>
            <a:endParaRPr lang="en-GB" dirty="0" smtClean="0">
              <a:solidFill>
                <a:prstClr val="black"/>
              </a:solidFill>
            </a:endParaRPr>
          </a:p>
          <a:p>
            <a:pPr marL="457200" lvl="1" indent="0">
              <a:buNone/>
            </a:pPr>
            <a:endParaRPr lang="en-GB" sz="3200" dirty="0"/>
          </a:p>
        </p:txBody>
      </p:sp>
      <p:pic>
        <p:nvPicPr>
          <p:cNvPr id="6" name="Picture 5"/>
          <p:cNvPicPr>
            <a:picLocks noChangeAspect="1"/>
          </p:cNvPicPr>
          <p:nvPr/>
        </p:nvPicPr>
        <p:blipFill>
          <a:blip r:embed="rId4"/>
          <a:stretch>
            <a:fillRect/>
          </a:stretch>
        </p:blipFill>
        <p:spPr>
          <a:xfrm>
            <a:off x="1075731" y="1417638"/>
            <a:ext cx="6906381" cy="2016005"/>
          </a:xfrm>
          <a:prstGeom prst="rect">
            <a:avLst/>
          </a:prstGeom>
        </p:spPr>
      </p:pic>
      <p:pic>
        <p:nvPicPr>
          <p:cNvPr id="4" name="Chopin.mid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2931" y="1923610"/>
            <a:ext cx="812800" cy="812800"/>
          </a:xfrm>
          <a:prstGeom prst="rect">
            <a:avLst/>
          </a:prstGeom>
        </p:spPr>
      </p:pic>
    </p:spTree>
    <p:extLst>
      <p:ext uri="{BB962C8B-B14F-4D97-AF65-F5344CB8AC3E}">
        <p14:creationId xmlns:p14="http://schemas.microsoft.com/office/powerpoint/2010/main" val="23187923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i="1" dirty="0" smtClean="0"/>
              <a:t>In </a:t>
            </a:r>
            <a:r>
              <a:rPr lang="en-GB" i="1" dirty="0" err="1" smtClean="0"/>
              <a:t>extenso</a:t>
            </a:r>
            <a:r>
              <a:rPr lang="en-GB" dirty="0" smtClean="0"/>
              <a:t> encoding of the structure</a:t>
            </a:r>
            <a:endParaRPr lang="en-GB" i="1" dirty="0"/>
          </a:p>
        </p:txBody>
      </p:sp>
      <p:sp>
        <p:nvSpPr>
          <p:cNvPr id="3" name="Content Placeholder 2"/>
          <p:cNvSpPr>
            <a:spLocks noGrp="1"/>
          </p:cNvSpPr>
          <p:nvPr>
            <p:ph idx="1"/>
          </p:nvPr>
        </p:nvSpPr>
        <p:spPr>
          <a:xfrm>
            <a:off x="457200" y="4173069"/>
            <a:ext cx="8229600" cy="1953094"/>
          </a:xfrm>
        </p:spPr>
        <p:txBody>
          <a:bodyPr>
            <a:normAutofit fontScale="85000" lnSpcReduction="10000"/>
          </a:bodyPr>
          <a:lstStyle/>
          <a:p>
            <a:r>
              <a:rPr lang="en-GB" dirty="0" smtClean="0"/>
              <a:t>Could understand pitch class sequence as 14 unrelated pitch classes</a:t>
            </a:r>
          </a:p>
          <a:p>
            <a:r>
              <a:rPr lang="en-GB" dirty="0" smtClean="0"/>
              <a:t>Writing out the sequence </a:t>
            </a:r>
            <a:r>
              <a:rPr lang="en-GB" i="1" dirty="0" smtClean="0"/>
              <a:t>in </a:t>
            </a:r>
            <a:r>
              <a:rPr lang="en-GB" i="1" dirty="0" err="1" smtClean="0"/>
              <a:t>extenso</a:t>
            </a:r>
            <a:r>
              <a:rPr lang="en-GB" dirty="0" smtClean="0"/>
              <a:t>, as shown, represents this way of understanding the structure</a:t>
            </a:r>
            <a:endParaRPr lang="en-GB" dirty="0"/>
          </a:p>
        </p:txBody>
      </p:sp>
      <p:pic>
        <p:nvPicPr>
          <p:cNvPr id="5" name="Picture 4"/>
          <p:cNvPicPr>
            <a:picLocks noChangeAspect="1"/>
          </p:cNvPicPr>
          <p:nvPr/>
        </p:nvPicPr>
        <p:blipFill>
          <a:blip r:embed="rId2"/>
          <a:stretch>
            <a:fillRect/>
          </a:stretch>
        </p:blipFill>
        <p:spPr>
          <a:xfrm>
            <a:off x="2122356" y="1417638"/>
            <a:ext cx="4897000" cy="1429457"/>
          </a:xfrm>
          <a:prstGeom prst="rect">
            <a:avLst/>
          </a:prstGeom>
        </p:spPr>
      </p:pic>
      <p:sp>
        <p:nvSpPr>
          <p:cNvPr id="6" name="TextBox 5"/>
          <p:cNvSpPr txBox="1"/>
          <p:nvPr/>
        </p:nvSpPr>
        <p:spPr>
          <a:xfrm>
            <a:off x="2344436" y="3265877"/>
            <a:ext cx="4465594" cy="523220"/>
          </a:xfrm>
          <a:prstGeom prst="rect">
            <a:avLst/>
          </a:prstGeom>
          <a:noFill/>
        </p:spPr>
        <p:txBody>
          <a:bodyPr wrap="square" rtlCol="0">
            <a:spAutoFit/>
          </a:bodyPr>
          <a:lstStyle/>
          <a:p>
            <a:pPr algn="ctr"/>
            <a:r>
              <a:rPr lang="en-GB" sz="2800" dirty="0"/>
              <a:t>9 2 7 0 5 11 4 9 2 7 0 5 11 4</a:t>
            </a:r>
          </a:p>
        </p:txBody>
      </p:sp>
    </p:spTree>
    <p:extLst>
      <p:ext uri="{BB962C8B-B14F-4D97-AF65-F5344CB8AC3E}">
        <p14:creationId xmlns:p14="http://schemas.microsoft.com/office/powerpoint/2010/main" val="36364432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better, </a:t>
            </a:r>
            <a:r>
              <a:rPr lang="en-GB" i="1" dirty="0" smtClean="0"/>
              <a:t>shorter</a:t>
            </a:r>
            <a:r>
              <a:rPr lang="en-GB" dirty="0" smtClean="0"/>
              <a:t> interpretation</a:t>
            </a:r>
            <a:endParaRPr lang="en-GB" dirty="0"/>
          </a:p>
        </p:txBody>
      </p:sp>
      <p:sp>
        <p:nvSpPr>
          <p:cNvPr id="3" name="Content Placeholder 2"/>
          <p:cNvSpPr>
            <a:spLocks noGrp="1"/>
          </p:cNvSpPr>
          <p:nvPr>
            <p:ph idx="1"/>
          </p:nvPr>
        </p:nvSpPr>
        <p:spPr>
          <a:xfrm>
            <a:off x="457200" y="3852064"/>
            <a:ext cx="8229600" cy="2661394"/>
          </a:xfrm>
        </p:spPr>
        <p:txBody>
          <a:bodyPr>
            <a:normAutofit fontScale="85000" lnSpcReduction="20000"/>
          </a:bodyPr>
          <a:lstStyle/>
          <a:p>
            <a:r>
              <a:rPr lang="en-GB" dirty="0" smtClean="0"/>
              <a:t>Could understand sequence as two consecutive occurrences of the  </a:t>
            </a:r>
            <a:r>
              <a:rPr lang="en-GB" i="1" dirty="0" smtClean="0"/>
              <a:t>same </a:t>
            </a:r>
            <a:r>
              <a:rPr lang="en-GB" dirty="0" smtClean="0"/>
              <a:t>7-element sequence</a:t>
            </a:r>
          </a:p>
          <a:p>
            <a:r>
              <a:rPr lang="en-GB" dirty="0" smtClean="0"/>
              <a:t>Requires only 8 independent pieces of information to be remembered</a:t>
            </a:r>
          </a:p>
          <a:p>
            <a:r>
              <a:rPr lang="en-GB" dirty="0" smtClean="0"/>
              <a:t>Leads to </a:t>
            </a:r>
            <a:r>
              <a:rPr lang="en-GB" i="1" dirty="0" smtClean="0"/>
              <a:t>shorter</a:t>
            </a:r>
            <a:r>
              <a:rPr lang="en-GB" dirty="0" smtClean="0"/>
              <a:t> description</a:t>
            </a:r>
          </a:p>
          <a:p>
            <a:r>
              <a:rPr lang="en-GB" dirty="0" smtClean="0"/>
              <a:t>Intuitively a </a:t>
            </a:r>
            <a:r>
              <a:rPr lang="en-GB" i="1" dirty="0" smtClean="0"/>
              <a:t>better</a:t>
            </a:r>
            <a:r>
              <a:rPr lang="en-GB" dirty="0" smtClean="0"/>
              <a:t> interpretation or </a:t>
            </a:r>
            <a:r>
              <a:rPr lang="en-GB" i="1" dirty="0" smtClean="0"/>
              <a:t>explanation</a:t>
            </a:r>
            <a:r>
              <a:rPr lang="en-GB" dirty="0" smtClean="0"/>
              <a:t> of the sequence</a:t>
            </a:r>
            <a:endParaRPr lang="en-GB" dirty="0"/>
          </a:p>
        </p:txBody>
      </p:sp>
      <p:pic>
        <p:nvPicPr>
          <p:cNvPr id="5" name="Picture 4"/>
          <p:cNvPicPr>
            <a:picLocks noChangeAspect="1"/>
          </p:cNvPicPr>
          <p:nvPr/>
        </p:nvPicPr>
        <p:blipFill>
          <a:blip r:embed="rId2"/>
          <a:stretch>
            <a:fillRect/>
          </a:stretch>
        </p:blipFill>
        <p:spPr>
          <a:xfrm>
            <a:off x="2451620" y="1417638"/>
            <a:ext cx="3988840" cy="1164361"/>
          </a:xfrm>
          <a:prstGeom prst="rect">
            <a:avLst/>
          </a:prstGeom>
        </p:spPr>
      </p:pic>
      <p:sp>
        <p:nvSpPr>
          <p:cNvPr id="6" name="TextBox 5"/>
          <p:cNvSpPr txBox="1"/>
          <p:nvPr/>
        </p:nvSpPr>
        <p:spPr>
          <a:xfrm>
            <a:off x="2451620" y="2938418"/>
            <a:ext cx="3988840" cy="523220"/>
          </a:xfrm>
          <a:prstGeom prst="rect">
            <a:avLst/>
          </a:prstGeom>
          <a:noFill/>
        </p:spPr>
        <p:txBody>
          <a:bodyPr wrap="square" rtlCol="0">
            <a:spAutoFit/>
          </a:bodyPr>
          <a:lstStyle/>
          <a:p>
            <a:pPr algn="ctr"/>
            <a:r>
              <a:rPr lang="en-GB" sz="2800" dirty="0" smtClean="0"/>
              <a:t>2(9 2 7 0 5 11 4)</a:t>
            </a:r>
            <a:endParaRPr lang="en-GB" sz="2800" dirty="0"/>
          </a:p>
        </p:txBody>
      </p:sp>
    </p:spTree>
    <p:extLst>
      <p:ext uri="{BB962C8B-B14F-4D97-AF65-F5344CB8AC3E}">
        <p14:creationId xmlns:p14="http://schemas.microsoft.com/office/powerpoint/2010/main" val="21195432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better explanation?</a:t>
            </a:r>
            <a:endParaRPr lang="en-GB" dirty="0"/>
          </a:p>
        </p:txBody>
      </p:sp>
      <p:sp>
        <p:nvSpPr>
          <p:cNvPr id="3" name="Content Placeholder 2"/>
          <p:cNvSpPr>
            <a:spLocks noGrp="1"/>
          </p:cNvSpPr>
          <p:nvPr>
            <p:ph idx="1"/>
          </p:nvPr>
        </p:nvSpPr>
        <p:spPr>
          <a:xfrm>
            <a:off x="4446040" y="1417638"/>
            <a:ext cx="4240760" cy="4708525"/>
          </a:xfrm>
        </p:spPr>
        <p:txBody>
          <a:bodyPr>
            <a:normAutofit fontScale="92500" lnSpcReduction="20000"/>
          </a:bodyPr>
          <a:lstStyle/>
          <a:p>
            <a:r>
              <a:rPr lang="en-GB" dirty="0" smtClean="0"/>
              <a:t>Sequence can also be understood as two turns around the diatonic fourths cycle in C major</a:t>
            </a:r>
          </a:p>
          <a:p>
            <a:r>
              <a:rPr lang="en-GB" dirty="0" smtClean="0"/>
              <a:t>This recognizes structure </a:t>
            </a:r>
            <a:r>
              <a:rPr lang="en-GB" i="1" dirty="0" smtClean="0"/>
              <a:t>within</a:t>
            </a:r>
            <a:r>
              <a:rPr lang="en-GB" dirty="0" smtClean="0"/>
              <a:t> each of the two 7-element </a:t>
            </a:r>
            <a:r>
              <a:rPr lang="en-GB" dirty="0" err="1" smtClean="0"/>
              <a:t>subsequences</a:t>
            </a:r>
            <a:endParaRPr lang="en-GB" dirty="0" smtClean="0"/>
          </a:p>
          <a:p>
            <a:r>
              <a:rPr lang="en-GB" dirty="0" smtClean="0"/>
              <a:t>Can be encoded with a single formula</a:t>
            </a:r>
            <a:endParaRPr lang="en-GB" dirty="0"/>
          </a:p>
        </p:txBody>
      </p:sp>
      <p:pic>
        <p:nvPicPr>
          <p:cNvPr id="5" name="Picture 4"/>
          <p:cNvPicPr>
            <a:picLocks noChangeAspect="1"/>
          </p:cNvPicPr>
          <p:nvPr/>
        </p:nvPicPr>
        <p:blipFill>
          <a:blip r:embed="rId2"/>
          <a:stretch>
            <a:fillRect/>
          </a:stretch>
        </p:blipFill>
        <p:spPr>
          <a:xfrm>
            <a:off x="457200" y="1417638"/>
            <a:ext cx="3988840" cy="1164361"/>
          </a:xfrm>
          <a:prstGeom prst="rect">
            <a:avLst/>
          </a:prstGeom>
        </p:spPr>
      </p:pic>
      <p:pic>
        <p:nvPicPr>
          <p:cNvPr id="6" name="Picture 5"/>
          <p:cNvPicPr>
            <a:picLocks noChangeAspect="1"/>
          </p:cNvPicPr>
          <p:nvPr/>
        </p:nvPicPr>
        <p:blipFill>
          <a:blip r:embed="rId3"/>
          <a:stretch>
            <a:fillRect/>
          </a:stretch>
        </p:blipFill>
        <p:spPr>
          <a:xfrm>
            <a:off x="1563753" y="2972788"/>
            <a:ext cx="1785442" cy="1777746"/>
          </a:xfrm>
          <a:prstGeom prst="rect">
            <a:avLst/>
          </a:prstGeom>
        </p:spPr>
      </p:pic>
      <p:pic>
        <p:nvPicPr>
          <p:cNvPr id="7" name="Picture 6"/>
          <p:cNvPicPr>
            <a:picLocks noChangeAspect="1"/>
          </p:cNvPicPr>
          <p:nvPr/>
        </p:nvPicPr>
        <p:blipFill>
          <a:blip r:embed="rId4"/>
          <a:stretch>
            <a:fillRect/>
          </a:stretch>
        </p:blipFill>
        <p:spPr>
          <a:xfrm>
            <a:off x="457200" y="5224765"/>
            <a:ext cx="3988840" cy="270973"/>
          </a:xfrm>
          <a:prstGeom prst="rect">
            <a:avLst/>
          </a:prstGeom>
        </p:spPr>
      </p:pic>
    </p:spTree>
    <p:extLst>
      <p:ext uri="{BB962C8B-B14F-4D97-AF65-F5344CB8AC3E}">
        <p14:creationId xmlns:p14="http://schemas.microsoft.com/office/powerpoint/2010/main" val="28267449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better explanation?</a:t>
            </a:r>
            <a:endParaRPr lang="en-GB" dirty="0"/>
          </a:p>
        </p:txBody>
      </p:sp>
      <p:sp>
        <p:nvSpPr>
          <p:cNvPr id="3" name="Content Placeholder 2"/>
          <p:cNvSpPr>
            <a:spLocks noGrp="1"/>
          </p:cNvSpPr>
          <p:nvPr>
            <p:ph idx="1"/>
          </p:nvPr>
        </p:nvSpPr>
        <p:spPr>
          <a:xfrm>
            <a:off x="457200" y="3726453"/>
            <a:ext cx="8229600" cy="2554086"/>
          </a:xfrm>
        </p:spPr>
        <p:txBody>
          <a:bodyPr>
            <a:normAutofit fontScale="92500" lnSpcReduction="20000"/>
          </a:bodyPr>
          <a:lstStyle/>
          <a:p>
            <a:r>
              <a:rPr lang="en-GB" dirty="0" smtClean="0"/>
              <a:t>But this formula requires us to remember</a:t>
            </a:r>
          </a:p>
          <a:p>
            <a:pPr lvl="1"/>
            <a:r>
              <a:rPr lang="en-GB" dirty="0" smtClean="0"/>
              <a:t>5 unrelated numbers</a:t>
            </a:r>
          </a:p>
          <a:p>
            <a:pPr lvl="1"/>
            <a:r>
              <a:rPr lang="en-GB" dirty="0" smtClean="0"/>
              <a:t>5 unrelated operations</a:t>
            </a:r>
          </a:p>
          <a:p>
            <a:pPr lvl="1"/>
            <a:r>
              <a:rPr lang="en-GB" dirty="0" smtClean="0"/>
              <a:t>2 boundary values of </a:t>
            </a:r>
            <a:r>
              <a:rPr lang="en-GB" i="1" dirty="0" err="1" smtClean="0"/>
              <a:t>i</a:t>
            </a:r>
            <a:endParaRPr lang="en-GB" i="1" dirty="0" smtClean="0"/>
          </a:p>
          <a:p>
            <a:r>
              <a:rPr lang="en-GB" b="1" dirty="0" smtClean="0"/>
              <a:t>12</a:t>
            </a:r>
            <a:r>
              <a:rPr lang="en-GB" dirty="0" smtClean="0"/>
              <a:t> pieces of independent information</a:t>
            </a:r>
          </a:p>
          <a:p>
            <a:pPr lvl="1"/>
            <a:r>
              <a:rPr lang="en-GB" dirty="0" smtClean="0"/>
              <a:t>cf. 8 items in </a:t>
            </a:r>
            <a:r>
              <a:rPr lang="en-GB" dirty="0"/>
              <a:t>2(9 2 7 0 5 11 4</a:t>
            </a:r>
            <a:r>
              <a:rPr lang="en-GB" dirty="0" smtClean="0"/>
              <a:t>)</a:t>
            </a:r>
            <a:endParaRPr lang="en-GB" dirty="0"/>
          </a:p>
        </p:txBody>
      </p:sp>
      <p:pic>
        <p:nvPicPr>
          <p:cNvPr id="5" name="Picture 4"/>
          <p:cNvPicPr>
            <a:picLocks noChangeAspect="1"/>
          </p:cNvPicPr>
          <p:nvPr/>
        </p:nvPicPr>
        <p:blipFill>
          <a:blip r:embed="rId2"/>
          <a:stretch>
            <a:fillRect/>
          </a:stretch>
        </p:blipFill>
        <p:spPr>
          <a:xfrm>
            <a:off x="2288616" y="1417638"/>
            <a:ext cx="4570493" cy="1334148"/>
          </a:xfrm>
          <a:prstGeom prst="rect">
            <a:avLst/>
          </a:prstGeom>
        </p:spPr>
      </p:pic>
      <p:pic>
        <p:nvPicPr>
          <p:cNvPr id="7" name="Picture 6"/>
          <p:cNvPicPr>
            <a:picLocks noChangeAspect="1"/>
          </p:cNvPicPr>
          <p:nvPr/>
        </p:nvPicPr>
        <p:blipFill>
          <a:blip r:embed="rId3"/>
          <a:stretch>
            <a:fillRect/>
          </a:stretch>
        </p:blipFill>
        <p:spPr>
          <a:xfrm>
            <a:off x="2577215" y="3053305"/>
            <a:ext cx="3988840" cy="270973"/>
          </a:xfrm>
          <a:prstGeom prst="rect">
            <a:avLst/>
          </a:prstGeom>
        </p:spPr>
      </p:pic>
    </p:spTree>
    <p:extLst>
      <p:ext uri="{BB962C8B-B14F-4D97-AF65-F5344CB8AC3E}">
        <p14:creationId xmlns:p14="http://schemas.microsoft.com/office/powerpoint/2010/main" val="20335218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better explanation?</a:t>
            </a:r>
            <a:endParaRPr lang="en-GB" dirty="0"/>
          </a:p>
        </p:txBody>
      </p:sp>
      <p:sp>
        <p:nvSpPr>
          <p:cNvPr id="3" name="Content Placeholder 2"/>
          <p:cNvSpPr>
            <a:spLocks noGrp="1"/>
          </p:cNvSpPr>
          <p:nvPr>
            <p:ph idx="1"/>
          </p:nvPr>
        </p:nvSpPr>
        <p:spPr>
          <a:xfrm>
            <a:off x="457200" y="3726452"/>
            <a:ext cx="8229600" cy="2833221"/>
          </a:xfrm>
        </p:spPr>
        <p:txBody>
          <a:bodyPr>
            <a:normAutofit fontScale="92500" lnSpcReduction="20000"/>
          </a:bodyPr>
          <a:lstStyle/>
          <a:p>
            <a:r>
              <a:rPr lang="en-GB" dirty="0" smtClean="0"/>
              <a:t>Advantage of using formula becomes apparent when encoding a </a:t>
            </a:r>
            <a:r>
              <a:rPr lang="en-GB" i="1" dirty="0" smtClean="0"/>
              <a:t>longer</a:t>
            </a:r>
            <a:r>
              <a:rPr lang="en-GB" dirty="0" smtClean="0"/>
              <a:t> sequence which is not an integer number of full turns around the C major circle of fourths</a:t>
            </a:r>
          </a:p>
          <a:p>
            <a:pPr marL="342900" lvl="1" indent="-342900">
              <a:buFont typeface="Arial"/>
              <a:buChar char="•"/>
            </a:pPr>
            <a:r>
              <a:rPr lang="en-GB" dirty="0" smtClean="0"/>
              <a:t>e.g., </a:t>
            </a:r>
          </a:p>
          <a:p>
            <a:pPr marL="742950" lvl="2" indent="-342900"/>
            <a:r>
              <a:rPr lang="en-GB" dirty="0" smtClean="0"/>
              <a:t>9 </a:t>
            </a:r>
            <a:r>
              <a:rPr lang="en-GB" dirty="0"/>
              <a:t>2 7 0 5 11 </a:t>
            </a:r>
            <a:r>
              <a:rPr lang="en-GB" dirty="0" smtClean="0"/>
              <a:t>4 9 </a:t>
            </a:r>
            <a:r>
              <a:rPr lang="en-GB" dirty="0"/>
              <a:t>2 7 0 5 11 </a:t>
            </a:r>
            <a:r>
              <a:rPr lang="en-GB" dirty="0" smtClean="0"/>
              <a:t>4 9 </a:t>
            </a:r>
            <a:r>
              <a:rPr lang="en-GB" dirty="0"/>
              <a:t>2 7 0 5 </a:t>
            </a:r>
            <a:r>
              <a:rPr lang="en-GB" dirty="0" smtClean="0"/>
              <a:t>11   (20 items)</a:t>
            </a:r>
          </a:p>
          <a:p>
            <a:pPr marL="742950" lvl="2" indent="-342900"/>
            <a:r>
              <a:rPr lang="en-GB" dirty="0" smtClean="0"/>
              <a:t>p(</a:t>
            </a:r>
            <a:r>
              <a:rPr lang="en-GB" dirty="0" err="1" smtClean="0"/>
              <a:t>i</a:t>
            </a:r>
            <a:r>
              <a:rPr lang="en-GB" dirty="0" smtClean="0"/>
              <a:t>) = (((i+2) mod 7) * 5 + 11) mod 12, 0 ≤ </a:t>
            </a:r>
            <a:r>
              <a:rPr lang="en-GB" dirty="0" err="1" smtClean="0"/>
              <a:t>i</a:t>
            </a:r>
            <a:r>
              <a:rPr lang="en-GB" dirty="0" smtClean="0"/>
              <a:t> ≤ 19 (12 items)</a:t>
            </a:r>
            <a:endParaRPr lang="en-GB" dirty="0"/>
          </a:p>
          <a:p>
            <a:pPr marL="342900" lvl="1" indent="-342900">
              <a:buFont typeface="Arial"/>
              <a:buChar char="•"/>
            </a:pPr>
            <a:endParaRPr lang="en-GB" dirty="0"/>
          </a:p>
          <a:p>
            <a:pPr marL="342900" lvl="1" indent="-342900">
              <a:buFont typeface="Arial"/>
              <a:buChar char="•"/>
            </a:pPr>
            <a:endParaRPr lang="en-GB" dirty="0"/>
          </a:p>
          <a:p>
            <a:endParaRPr lang="en-GB" dirty="0"/>
          </a:p>
        </p:txBody>
      </p:sp>
      <p:pic>
        <p:nvPicPr>
          <p:cNvPr id="5" name="Picture 4"/>
          <p:cNvPicPr>
            <a:picLocks noChangeAspect="1"/>
          </p:cNvPicPr>
          <p:nvPr/>
        </p:nvPicPr>
        <p:blipFill>
          <a:blip r:embed="rId2"/>
          <a:stretch>
            <a:fillRect/>
          </a:stretch>
        </p:blipFill>
        <p:spPr>
          <a:xfrm>
            <a:off x="2288616" y="1417638"/>
            <a:ext cx="4570493" cy="1334148"/>
          </a:xfrm>
          <a:prstGeom prst="rect">
            <a:avLst/>
          </a:prstGeom>
        </p:spPr>
      </p:pic>
      <p:pic>
        <p:nvPicPr>
          <p:cNvPr id="7" name="Picture 6"/>
          <p:cNvPicPr>
            <a:picLocks noChangeAspect="1"/>
          </p:cNvPicPr>
          <p:nvPr/>
        </p:nvPicPr>
        <p:blipFill>
          <a:blip r:embed="rId3"/>
          <a:stretch>
            <a:fillRect/>
          </a:stretch>
        </p:blipFill>
        <p:spPr>
          <a:xfrm>
            <a:off x="2577215" y="3053305"/>
            <a:ext cx="3988840" cy="270973"/>
          </a:xfrm>
          <a:prstGeom prst="rect">
            <a:avLst/>
          </a:prstGeom>
        </p:spPr>
      </p:pic>
    </p:spTree>
    <p:extLst>
      <p:ext uri="{BB962C8B-B14F-4D97-AF65-F5344CB8AC3E}">
        <p14:creationId xmlns:p14="http://schemas.microsoft.com/office/powerpoint/2010/main" val="6638771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better explanation?</a:t>
            </a:r>
            <a:endParaRPr lang="en-GB" dirty="0"/>
          </a:p>
        </p:txBody>
      </p:sp>
      <p:sp>
        <p:nvSpPr>
          <p:cNvPr id="3" name="Content Placeholder 2"/>
          <p:cNvSpPr>
            <a:spLocks noGrp="1"/>
          </p:cNvSpPr>
          <p:nvPr>
            <p:ph idx="1"/>
          </p:nvPr>
        </p:nvSpPr>
        <p:spPr>
          <a:xfrm>
            <a:off x="457200" y="3726453"/>
            <a:ext cx="8229600" cy="2847178"/>
          </a:xfrm>
        </p:spPr>
        <p:txBody>
          <a:bodyPr>
            <a:normAutofit/>
          </a:bodyPr>
          <a:lstStyle/>
          <a:p>
            <a:pPr marL="342900" lvl="1" indent="-342900">
              <a:buFont typeface="Arial"/>
              <a:buChar char="•"/>
            </a:pPr>
            <a:r>
              <a:rPr lang="en-GB" dirty="0" smtClean="0"/>
              <a:t>Formula can also be </a:t>
            </a:r>
            <a:r>
              <a:rPr lang="en-GB" b="1" i="1" dirty="0" err="1" smtClean="0"/>
              <a:t>parametrized</a:t>
            </a:r>
            <a:r>
              <a:rPr lang="en-GB" dirty="0" smtClean="0"/>
              <a:t> and </a:t>
            </a:r>
            <a:r>
              <a:rPr lang="en-GB" b="1" i="1" dirty="0" smtClean="0"/>
              <a:t>reused</a:t>
            </a:r>
            <a:r>
              <a:rPr lang="en-GB" dirty="0" smtClean="0"/>
              <a:t> to describe </a:t>
            </a:r>
            <a:r>
              <a:rPr lang="en-GB" b="1" i="1" dirty="0" smtClean="0"/>
              <a:t>any</a:t>
            </a:r>
            <a:r>
              <a:rPr lang="en-GB" dirty="0" smtClean="0"/>
              <a:t> sequence of pitch classes formed by circulating around </a:t>
            </a:r>
            <a:r>
              <a:rPr lang="en-GB" b="1" i="1" dirty="0" smtClean="0"/>
              <a:t>any</a:t>
            </a:r>
            <a:r>
              <a:rPr lang="en-GB" dirty="0" smtClean="0"/>
              <a:t> diatonic fourths cycle</a:t>
            </a:r>
          </a:p>
          <a:p>
            <a:pPr marL="342900" lvl="1" indent="-342900">
              <a:buFont typeface="Arial"/>
              <a:buChar char="•"/>
            </a:pPr>
            <a:r>
              <a:rPr lang="en-GB" dirty="0" smtClean="0"/>
              <a:t>It provides a </a:t>
            </a:r>
            <a:r>
              <a:rPr lang="en-GB" b="1" i="1" dirty="0" smtClean="0"/>
              <a:t>highly compressed</a:t>
            </a:r>
            <a:r>
              <a:rPr lang="en-GB" b="1" dirty="0" smtClean="0"/>
              <a:t> </a:t>
            </a:r>
            <a:r>
              <a:rPr lang="en-GB" dirty="0" smtClean="0"/>
              <a:t>or </a:t>
            </a:r>
            <a:r>
              <a:rPr lang="en-GB" b="1" i="1" dirty="0" smtClean="0"/>
              <a:t>compact</a:t>
            </a:r>
            <a:r>
              <a:rPr lang="en-GB" i="1" dirty="0" smtClean="0"/>
              <a:t> </a:t>
            </a:r>
            <a:r>
              <a:rPr lang="en-GB" dirty="0" smtClean="0"/>
              <a:t>representation of a </a:t>
            </a:r>
            <a:r>
              <a:rPr lang="en-GB" b="1" i="1" dirty="0" smtClean="0"/>
              <a:t>very large class</a:t>
            </a:r>
            <a:r>
              <a:rPr lang="en-GB" b="1" dirty="0" smtClean="0"/>
              <a:t> </a:t>
            </a:r>
            <a:r>
              <a:rPr lang="en-GB" dirty="0" smtClean="0"/>
              <a:t>of structures that occur </a:t>
            </a:r>
            <a:r>
              <a:rPr lang="en-GB" b="1" i="1" dirty="0" smtClean="0"/>
              <a:t>often</a:t>
            </a:r>
            <a:r>
              <a:rPr lang="en-GB" dirty="0" smtClean="0"/>
              <a:t> in tonal music</a:t>
            </a:r>
            <a:endParaRPr lang="en-GB" dirty="0"/>
          </a:p>
          <a:p>
            <a:pPr marL="342900" lvl="1" indent="-342900">
              <a:buFont typeface="Arial"/>
              <a:buChar char="•"/>
            </a:pPr>
            <a:endParaRPr lang="en-GB" dirty="0"/>
          </a:p>
          <a:p>
            <a:endParaRPr lang="en-GB" dirty="0"/>
          </a:p>
        </p:txBody>
      </p:sp>
      <p:pic>
        <p:nvPicPr>
          <p:cNvPr id="5" name="Picture 4"/>
          <p:cNvPicPr>
            <a:picLocks noChangeAspect="1"/>
          </p:cNvPicPr>
          <p:nvPr/>
        </p:nvPicPr>
        <p:blipFill>
          <a:blip r:embed="rId2"/>
          <a:stretch>
            <a:fillRect/>
          </a:stretch>
        </p:blipFill>
        <p:spPr>
          <a:xfrm>
            <a:off x="2288616" y="1417638"/>
            <a:ext cx="4570493" cy="1334148"/>
          </a:xfrm>
          <a:prstGeom prst="rect">
            <a:avLst/>
          </a:prstGeom>
        </p:spPr>
      </p:pic>
      <p:pic>
        <p:nvPicPr>
          <p:cNvPr id="7" name="Picture 6"/>
          <p:cNvPicPr>
            <a:picLocks noChangeAspect="1"/>
          </p:cNvPicPr>
          <p:nvPr/>
        </p:nvPicPr>
        <p:blipFill>
          <a:blip r:embed="rId3"/>
          <a:stretch>
            <a:fillRect/>
          </a:stretch>
        </p:blipFill>
        <p:spPr>
          <a:xfrm>
            <a:off x="2577215" y="3053305"/>
            <a:ext cx="3988840" cy="270973"/>
          </a:xfrm>
          <a:prstGeom prst="rect">
            <a:avLst/>
          </a:prstGeom>
        </p:spPr>
      </p:pic>
    </p:spTree>
    <p:extLst>
      <p:ext uri="{BB962C8B-B14F-4D97-AF65-F5344CB8AC3E}">
        <p14:creationId xmlns:p14="http://schemas.microsoft.com/office/powerpoint/2010/main" val="24989625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t>Musical objects are interpreted </a:t>
            </a:r>
            <a:br>
              <a:rPr lang="en-GB" sz="3600" dirty="0" smtClean="0"/>
            </a:br>
            <a:r>
              <a:rPr lang="en-GB" sz="3600" dirty="0" smtClean="0"/>
              <a:t>in the context of larger containing objects</a:t>
            </a:r>
            <a:endParaRPr lang="en-GB" sz="3600" dirty="0"/>
          </a:p>
        </p:txBody>
      </p:sp>
      <p:sp>
        <p:nvSpPr>
          <p:cNvPr id="3" name="Content Placeholder 2"/>
          <p:cNvSpPr>
            <a:spLocks noGrp="1"/>
          </p:cNvSpPr>
          <p:nvPr>
            <p:ph idx="1"/>
          </p:nvPr>
        </p:nvSpPr>
        <p:spPr>
          <a:xfrm>
            <a:off x="4553606" y="1600200"/>
            <a:ext cx="4133193" cy="4525963"/>
          </a:xfrm>
        </p:spPr>
        <p:txBody>
          <a:bodyPr>
            <a:normAutofit fontScale="85000" lnSpcReduction="20000"/>
          </a:bodyPr>
          <a:lstStyle/>
          <a:p>
            <a:r>
              <a:rPr lang="en-GB" dirty="0" smtClean="0"/>
              <a:t>A </a:t>
            </a:r>
            <a:r>
              <a:rPr lang="en-GB" i="1" dirty="0" smtClean="0"/>
              <a:t>musical object</a:t>
            </a:r>
            <a:r>
              <a:rPr lang="en-GB" b="1" dirty="0" smtClean="0"/>
              <a:t> </a:t>
            </a:r>
            <a:r>
              <a:rPr lang="en-GB" dirty="0" smtClean="0"/>
              <a:t>(phrase, section, movement, work, corpus, ...) is usually interpreted </a:t>
            </a:r>
            <a:r>
              <a:rPr lang="en-GB" b="1" i="1" dirty="0" smtClean="0"/>
              <a:t>within the context of </a:t>
            </a:r>
            <a:r>
              <a:rPr lang="en-GB" dirty="0" smtClean="0"/>
              <a:t>some larger object that contains it</a:t>
            </a:r>
          </a:p>
          <a:p>
            <a:pPr lvl="1"/>
            <a:r>
              <a:rPr lang="en-GB" dirty="0" smtClean="0"/>
              <a:t>e.g., a work is often interpreted in the context of its composer’s other works, or other works in the same genre or form or other works for the same instrument(s)</a:t>
            </a:r>
          </a:p>
          <a:p>
            <a:endParaRPr lang="en-GB" dirty="0"/>
          </a:p>
        </p:txBody>
      </p:sp>
      <p:sp>
        <p:nvSpPr>
          <p:cNvPr id="4" name="Oval 3"/>
          <p:cNvSpPr/>
          <p:nvPr/>
        </p:nvSpPr>
        <p:spPr>
          <a:xfrm>
            <a:off x="457200" y="1600201"/>
            <a:ext cx="4096406" cy="452596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t" anchorCtr="1"/>
          <a:lstStyle/>
          <a:p>
            <a:pPr algn="ctr"/>
            <a:endParaRPr lang="en-GB" dirty="0"/>
          </a:p>
        </p:txBody>
      </p:sp>
      <p:sp>
        <p:nvSpPr>
          <p:cNvPr id="5" name="Oval 4"/>
          <p:cNvSpPr/>
          <p:nvPr/>
        </p:nvSpPr>
        <p:spPr>
          <a:xfrm>
            <a:off x="882838" y="2648714"/>
            <a:ext cx="3268065" cy="334574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p:cNvSpPr/>
          <p:nvPr/>
        </p:nvSpPr>
        <p:spPr>
          <a:xfrm>
            <a:off x="1115173" y="3686514"/>
            <a:ext cx="1874104" cy="184325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p:cNvSpPr/>
          <p:nvPr/>
        </p:nvSpPr>
        <p:spPr>
          <a:xfrm>
            <a:off x="1639292" y="2770136"/>
            <a:ext cx="1765685" cy="18922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Oval 7"/>
          <p:cNvSpPr/>
          <p:nvPr/>
        </p:nvSpPr>
        <p:spPr>
          <a:xfrm>
            <a:off x="1905081" y="3686514"/>
            <a:ext cx="1998011" cy="184325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p:cNvSpPr/>
          <p:nvPr/>
        </p:nvSpPr>
        <p:spPr>
          <a:xfrm>
            <a:off x="2092752" y="3949834"/>
            <a:ext cx="732927" cy="64421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2307781" y="4024784"/>
            <a:ext cx="440458" cy="49181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p:nvPr/>
        </p:nvSpPr>
        <p:spPr>
          <a:xfrm>
            <a:off x="2478153" y="4120220"/>
            <a:ext cx="208134" cy="3034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2428837" y="4089240"/>
            <a:ext cx="303914" cy="369332"/>
          </a:xfrm>
          <a:prstGeom prst="rect">
            <a:avLst/>
          </a:prstGeom>
          <a:noFill/>
        </p:spPr>
        <p:txBody>
          <a:bodyPr wrap="none" rtlCol="0">
            <a:spAutoFit/>
          </a:bodyPr>
          <a:lstStyle/>
          <a:p>
            <a:r>
              <a:rPr lang="en-GB" dirty="0" smtClean="0"/>
              <a:t>P</a:t>
            </a:r>
            <a:endParaRPr lang="en-GB" dirty="0"/>
          </a:p>
        </p:txBody>
      </p:sp>
      <p:sp>
        <p:nvSpPr>
          <p:cNvPr id="13" name="TextBox 12"/>
          <p:cNvSpPr txBox="1"/>
          <p:nvPr/>
        </p:nvSpPr>
        <p:spPr>
          <a:xfrm>
            <a:off x="2255989" y="4086740"/>
            <a:ext cx="290727" cy="369332"/>
          </a:xfrm>
          <a:prstGeom prst="rect">
            <a:avLst/>
          </a:prstGeom>
          <a:noFill/>
        </p:spPr>
        <p:txBody>
          <a:bodyPr wrap="none" rtlCol="0">
            <a:spAutoFit/>
          </a:bodyPr>
          <a:lstStyle/>
          <a:p>
            <a:r>
              <a:rPr lang="en-GB" dirty="0"/>
              <a:t>S</a:t>
            </a:r>
          </a:p>
        </p:txBody>
      </p:sp>
      <p:sp>
        <p:nvSpPr>
          <p:cNvPr id="14" name="TextBox 13"/>
          <p:cNvSpPr txBox="1"/>
          <p:nvPr/>
        </p:nvSpPr>
        <p:spPr>
          <a:xfrm>
            <a:off x="2008181" y="4086740"/>
            <a:ext cx="390026" cy="369332"/>
          </a:xfrm>
          <a:prstGeom prst="rect">
            <a:avLst/>
          </a:prstGeom>
          <a:noFill/>
        </p:spPr>
        <p:txBody>
          <a:bodyPr wrap="none" rtlCol="0">
            <a:spAutoFit/>
          </a:bodyPr>
          <a:lstStyle/>
          <a:p>
            <a:r>
              <a:rPr lang="en-GB" dirty="0" smtClean="0"/>
              <a:t>W</a:t>
            </a:r>
            <a:endParaRPr lang="en-GB" dirty="0"/>
          </a:p>
        </p:txBody>
      </p:sp>
      <p:sp>
        <p:nvSpPr>
          <p:cNvPr id="15" name="TextBox 14"/>
          <p:cNvSpPr txBox="1"/>
          <p:nvPr/>
        </p:nvSpPr>
        <p:spPr>
          <a:xfrm>
            <a:off x="3216245" y="4628890"/>
            <a:ext cx="290727" cy="369332"/>
          </a:xfrm>
          <a:prstGeom prst="rect">
            <a:avLst/>
          </a:prstGeom>
          <a:noFill/>
        </p:spPr>
        <p:txBody>
          <a:bodyPr wrap="none" rtlCol="0">
            <a:spAutoFit/>
          </a:bodyPr>
          <a:lstStyle/>
          <a:p>
            <a:r>
              <a:rPr lang="en-GB" dirty="0" smtClean="0"/>
              <a:t>F</a:t>
            </a:r>
            <a:endParaRPr lang="en-GB" dirty="0"/>
          </a:p>
        </p:txBody>
      </p:sp>
      <p:sp>
        <p:nvSpPr>
          <p:cNvPr id="16" name="TextBox 15"/>
          <p:cNvSpPr txBox="1"/>
          <p:nvPr/>
        </p:nvSpPr>
        <p:spPr>
          <a:xfrm>
            <a:off x="1335378" y="4662356"/>
            <a:ext cx="312906" cy="369332"/>
          </a:xfrm>
          <a:prstGeom prst="rect">
            <a:avLst/>
          </a:prstGeom>
          <a:noFill/>
        </p:spPr>
        <p:txBody>
          <a:bodyPr wrap="none" rtlCol="0">
            <a:spAutoFit/>
          </a:bodyPr>
          <a:lstStyle/>
          <a:p>
            <a:r>
              <a:rPr lang="en-GB" dirty="0"/>
              <a:t>C</a:t>
            </a:r>
          </a:p>
        </p:txBody>
      </p:sp>
      <p:sp>
        <p:nvSpPr>
          <p:cNvPr id="17" name="TextBox 16"/>
          <p:cNvSpPr txBox="1"/>
          <p:nvPr/>
        </p:nvSpPr>
        <p:spPr>
          <a:xfrm>
            <a:off x="1245373" y="3345663"/>
            <a:ext cx="300082" cy="369332"/>
          </a:xfrm>
          <a:prstGeom prst="rect">
            <a:avLst/>
          </a:prstGeom>
          <a:noFill/>
        </p:spPr>
        <p:txBody>
          <a:bodyPr wrap="none" rtlCol="0">
            <a:spAutoFit/>
          </a:bodyPr>
          <a:lstStyle/>
          <a:p>
            <a:r>
              <a:rPr lang="en-GB" dirty="0"/>
              <a:t>T</a:t>
            </a:r>
          </a:p>
        </p:txBody>
      </p:sp>
      <p:sp>
        <p:nvSpPr>
          <p:cNvPr id="18" name="TextBox 17"/>
          <p:cNvSpPr txBox="1"/>
          <p:nvPr/>
        </p:nvSpPr>
        <p:spPr>
          <a:xfrm>
            <a:off x="2326196" y="1918207"/>
            <a:ext cx="382023" cy="369332"/>
          </a:xfrm>
          <a:prstGeom prst="rect">
            <a:avLst/>
          </a:prstGeom>
          <a:noFill/>
        </p:spPr>
        <p:txBody>
          <a:bodyPr wrap="none" rtlCol="0">
            <a:spAutoFit/>
          </a:bodyPr>
          <a:lstStyle/>
          <a:p>
            <a:r>
              <a:rPr lang="en-GB" dirty="0"/>
              <a:t>M</a:t>
            </a:r>
          </a:p>
        </p:txBody>
      </p:sp>
      <p:sp>
        <p:nvSpPr>
          <p:cNvPr id="19" name="TextBox 18"/>
          <p:cNvSpPr txBox="1"/>
          <p:nvPr/>
        </p:nvSpPr>
        <p:spPr>
          <a:xfrm>
            <a:off x="2332977" y="3004812"/>
            <a:ext cx="242825" cy="369332"/>
          </a:xfrm>
          <a:prstGeom prst="rect">
            <a:avLst/>
          </a:prstGeom>
          <a:noFill/>
        </p:spPr>
        <p:txBody>
          <a:bodyPr wrap="none" rtlCol="0">
            <a:spAutoFit/>
          </a:bodyPr>
          <a:lstStyle/>
          <a:p>
            <a:r>
              <a:rPr lang="en-GB" dirty="0"/>
              <a:t>I</a:t>
            </a:r>
          </a:p>
        </p:txBody>
      </p:sp>
    </p:spTree>
    <p:extLst>
      <p:ext uri="{BB962C8B-B14F-4D97-AF65-F5344CB8AC3E}">
        <p14:creationId xmlns:p14="http://schemas.microsoft.com/office/powerpoint/2010/main" val="814348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Analysts look for short programs that compute </a:t>
            </a:r>
            <a:r>
              <a:rPr lang="en-GB" i="1" dirty="0" smtClean="0"/>
              <a:t>collections </a:t>
            </a:r>
            <a:r>
              <a:rPr lang="en-GB" dirty="0" smtClean="0"/>
              <a:t>of musical objects</a:t>
            </a:r>
            <a:endParaRPr lang="en-GB" dirty="0"/>
          </a:p>
        </p:txBody>
      </p:sp>
      <p:sp>
        <p:nvSpPr>
          <p:cNvPr id="3" name="Content Placeholder 2"/>
          <p:cNvSpPr>
            <a:spLocks noGrp="1"/>
          </p:cNvSpPr>
          <p:nvPr>
            <p:ph idx="1"/>
          </p:nvPr>
        </p:nvSpPr>
        <p:spPr>
          <a:xfrm>
            <a:off x="4584584" y="1600200"/>
            <a:ext cx="4102216" cy="4525963"/>
          </a:xfrm>
        </p:spPr>
        <p:txBody>
          <a:bodyPr>
            <a:normAutofit fontScale="85000" lnSpcReduction="10000"/>
          </a:bodyPr>
          <a:lstStyle/>
          <a:p>
            <a:r>
              <a:rPr lang="en-GB" dirty="0" smtClean="0"/>
              <a:t>The analyst tries to find the </a:t>
            </a:r>
            <a:r>
              <a:rPr lang="en-GB" b="1" i="1" dirty="0" smtClean="0"/>
              <a:t>shortest</a:t>
            </a:r>
            <a:r>
              <a:rPr lang="en-GB" dirty="0" smtClean="0"/>
              <a:t> program that computes a </a:t>
            </a:r>
            <a:r>
              <a:rPr lang="en-GB" i="1" dirty="0" smtClean="0"/>
              <a:t>set </a:t>
            </a:r>
            <a:r>
              <a:rPr lang="en-GB" dirty="0" smtClean="0"/>
              <a:t>of </a:t>
            </a:r>
            <a:r>
              <a:rPr lang="en-GB" i="1" dirty="0" smtClean="0"/>
              <a:t>in </a:t>
            </a:r>
            <a:r>
              <a:rPr lang="en-GB" i="1" dirty="0" err="1" smtClean="0"/>
              <a:t>extenso</a:t>
            </a:r>
            <a:r>
              <a:rPr lang="en-GB" i="1" dirty="0" smtClean="0"/>
              <a:t> </a:t>
            </a:r>
            <a:r>
              <a:rPr lang="en-GB" dirty="0" smtClean="0"/>
              <a:t>descriptions of</a:t>
            </a:r>
          </a:p>
          <a:p>
            <a:pPr lvl="1"/>
            <a:r>
              <a:rPr lang="en-GB" dirty="0" smtClean="0"/>
              <a:t>the object to be explained (the </a:t>
            </a:r>
            <a:r>
              <a:rPr lang="en-GB" b="1" i="1" dirty="0" err="1" smtClean="0"/>
              <a:t>explanandum</a:t>
            </a:r>
            <a:r>
              <a:rPr lang="en-GB" dirty="0" smtClean="0"/>
              <a:t>)</a:t>
            </a:r>
          </a:p>
          <a:p>
            <a:pPr lvl="1"/>
            <a:r>
              <a:rPr lang="en-GB" dirty="0" smtClean="0"/>
              <a:t>other objects, related to the </a:t>
            </a:r>
            <a:r>
              <a:rPr lang="en-GB" dirty="0" err="1" smtClean="0"/>
              <a:t>explanandum</a:t>
            </a:r>
            <a:r>
              <a:rPr lang="en-GB" dirty="0" smtClean="0"/>
              <a:t>, defining a </a:t>
            </a:r>
            <a:r>
              <a:rPr lang="en-GB" b="1" i="1" dirty="0" smtClean="0"/>
              <a:t>context</a:t>
            </a:r>
            <a:r>
              <a:rPr lang="en-GB" dirty="0" smtClean="0"/>
              <a:t> within which the </a:t>
            </a:r>
            <a:r>
              <a:rPr lang="en-GB" dirty="0" err="1" smtClean="0"/>
              <a:t>explanandum</a:t>
            </a:r>
            <a:r>
              <a:rPr lang="en-GB" dirty="0" smtClean="0"/>
              <a:t> is to be interpreted</a:t>
            </a:r>
          </a:p>
        </p:txBody>
      </p:sp>
      <p:sp>
        <p:nvSpPr>
          <p:cNvPr id="4" name="Rectangle 3"/>
          <p:cNvSpPr/>
          <p:nvPr/>
        </p:nvSpPr>
        <p:spPr>
          <a:xfrm>
            <a:off x="1889591" y="1982663"/>
            <a:ext cx="464654" cy="5111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P</a:t>
            </a:r>
            <a:endParaRPr lang="en-GB" dirty="0"/>
          </a:p>
        </p:txBody>
      </p:sp>
      <p:sp>
        <p:nvSpPr>
          <p:cNvPr id="5" name="Down Arrow 4"/>
          <p:cNvSpPr/>
          <p:nvPr/>
        </p:nvSpPr>
        <p:spPr>
          <a:xfrm>
            <a:off x="1703731" y="2958505"/>
            <a:ext cx="836377" cy="9758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p:cNvSpPr/>
          <p:nvPr/>
        </p:nvSpPr>
        <p:spPr>
          <a:xfrm>
            <a:off x="1254565" y="4383544"/>
            <a:ext cx="1765685" cy="17426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p:cNvSpPr/>
          <p:nvPr/>
        </p:nvSpPr>
        <p:spPr>
          <a:xfrm>
            <a:off x="1703731" y="4817251"/>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Oval 7"/>
          <p:cNvSpPr/>
          <p:nvPr/>
        </p:nvSpPr>
        <p:spPr>
          <a:xfrm>
            <a:off x="2168385" y="478377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p:cNvSpPr/>
          <p:nvPr/>
        </p:nvSpPr>
        <p:spPr>
          <a:xfrm>
            <a:off x="1703731" y="546032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2447178" y="546032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p:nvPr/>
        </p:nvSpPr>
        <p:spPr>
          <a:xfrm>
            <a:off x="1982525" y="5705663"/>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p:cNvSpPr/>
          <p:nvPr/>
        </p:nvSpPr>
        <p:spPr>
          <a:xfrm>
            <a:off x="2075455" y="5246484"/>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p:cNvSpPr/>
          <p:nvPr/>
        </p:nvSpPr>
        <p:spPr>
          <a:xfrm>
            <a:off x="2599578" y="4931166"/>
            <a:ext cx="185860" cy="18587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6731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3663"/>
          </a:xfrm>
        </p:spPr>
        <p:txBody>
          <a:bodyPr/>
          <a:lstStyle/>
          <a:p>
            <a:r>
              <a:rPr lang="en-GB" dirty="0" smtClean="0"/>
              <a:t>The goal of music analysis</a:t>
            </a:r>
            <a:endParaRPr lang="en-GB" dirty="0"/>
          </a:p>
        </p:txBody>
      </p:sp>
      <p:sp>
        <p:nvSpPr>
          <p:cNvPr id="3" name="Content Placeholder 2"/>
          <p:cNvSpPr>
            <a:spLocks noGrp="1"/>
          </p:cNvSpPr>
          <p:nvPr>
            <p:ph idx="1"/>
          </p:nvPr>
        </p:nvSpPr>
        <p:spPr>
          <a:xfrm>
            <a:off x="4577232" y="1298302"/>
            <a:ext cx="4109567" cy="5423652"/>
          </a:xfrm>
        </p:spPr>
        <p:txBody>
          <a:bodyPr>
            <a:noAutofit/>
          </a:bodyPr>
          <a:lstStyle/>
          <a:p>
            <a:r>
              <a:rPr lang="en-GB" sz="2100" dirty="0" smtClean="0"/>
              <a:t>The goal of music analysis is to find the best possible explanations for musical works</a:t>
            </a:r>
          </a:p>
          <a:p>
            <a:r>
              <a:rPr lang="en-GB" sz="2100" dirty="0" smtClean="0"/>
              <a:t>The “best possible” explanation for a musical work is one that allows you to</a:t>
            </a:r>
          </a:p>
          <a:p>
            <a:pPr lvl="1"/>
            <a:r>
              <a:rPr lang="en-GB" sz="2100" dirty="0" smtClean="0"/>
              <a:t>remember it most easily</a:t>
            </a:r>
          </a:p>
          <a:p>
            <a:pPr lvl="1"/>
            <a:r>
              <a:rPr lang="en-GB" sz="2100" dirty="0" smtClean="0"/>
              <a:t>identify errors most accurately</a:t>
            </a:r>
          </a:p>
          <a:p>
            <a:pPr lvl="1"/>
            <a:r>
              <a:rPr lang="en-GB" sz="2100" dirty="0" smtClean="0"/>
              <a:t>predict best what will come next</a:t>
            </a:r>
          </a:p>
          <a:p>
            <a:r>
              <a:rPr lang="en-GB" sz="2100" dirty="0" smtClean="0"/>
              <a:t>The best possible explanation</a:t>
            </a:r>
          </a:p>
          <a:p>
            <a:pPr lvl="1"/>
            <a:r>
              <a:rPr lang="en-GB" sz="2100" dirty="0" smtClean="0"/>
              <a:t>is as </a:t>
            </a:r>
            <a:r>
              <a:rPr lang="en-GB" sz="2100" b="1" i="1" dirty="0" smtClean="0"/>
              <a:t>simple </a:t>
            </a:r>
            <a:r>
              <a:rPr lang="en-GB" sz="2100" dirty="0" smtClean="0"/>
              <a:t>as possible</a:t>
            </a:r>
          </a:p>
          <a:p>
            <a:pPr lvl="1"/>
            <a:r>
              <a:rPr lang="en-GB" sz="2100" dirty="0" smtClean="0"/>
              <a:t>accounts for as much </a:t>
            </a:r>
            <a:r>
              <a:rPr lang="en-GB" sz="2100" b="1" i="1" dirty="0" smtClean="0"/>
              <a:t>detail</a:t>
            </a:r>
            <a:r>
              <a:rPr lang="en-GB" sz="2100" dirty="0" smtClean="0"/>
              <a:t> as possible</a:t>
            </a:r>
          </a:p>
        </p:txBody>
      </p:sp>
      <p:pic>
        <p:nvPicPr>
          <p:cNvPr id="4" name="Picture 3"/>
          <p:cNvPicPr>
            <a:picLocks noChangeAspect="1"/>
          </p:cNvPicPr>
          <p:nvPr/>
        </p:nvPicPr>
        <p:blipFill>
          <a:blip r:embed="rId2"/>
          <a:stretch>
            <a:fillRect/>
          </a:stretch>
        </p:blipFill>
        <p:spPr>
          <a:xfrm>
            <a:off x="457200" y="1298301"/>
            <a:ext cx="4102368" cy="5177633"/>
          </a:xfrm>
          <a:prstGeom prst="rect">
            <a:avLst/>
          </a:prstGeom>
        </p:spPr>
      </p:pic>
      <p:sp>
        <p:nvSpPr>
          <p:cNvPr id="5" name="TextBox 4"/>
          <p:cNvSpPr txBox="1"/>
          <p:nvPr/>
        </p:nvSpPr>
        <p:spPr>
          <a:xfrm>
            <a:off x="379760" y="6444954"/>
            <a:ext cx="2564920" cy="276999"/>
          </a:xfrm>
          <a:prstGeom prst="rect">
            <a:avLst/>
          </a:prstGeom>
          <a:noFill/>
        </p:spPr>
        <p:txBody>
          <a:bodyPr wrap="square" rtlCol="0">
            <a:spAutoFit/>
          </a:bodyPr>
          <a:lstStyle/>
          <a:p>
            <a:r>
              <a:rPr lang="en-GB" sz="1200" dirty="0" err="1" smtClean="0"/>
              <a:t>Lerdahl</a:t>
            </a:r>
            <a:r>
              <a:rPr lang="en-GB" sz="1200" dirty="0" smtClean="0"/>
              <a:t> and </a:t>
            </a:r>
            <a:r>
              <a:rPr lang="en-GB" sz="1200" dirty="0" err="1" smtClean="0"/>
              <a:t>Jackendoff</a:t>
            </a:r>
            <a:r>
              <a:rPr lang="en-GB" sz="1200" dirty="0" smtClean="0"/>
              <a:t> (1983, p.205)</a:t>
            </a:r>
            <a:endParaRPr lang="en-GB" sz="1200" dirty="0"/>
          </a:p>
        </p:txBody>
      </p:sp>
    </p:spTree>
    <p:extLst>
      <p:ext uri="{BB962C8B-B14F-4D97-AF65-F5344CB8AC3E}">
        <p14:creationId xmlns:p14="http://schemas.microsoft.com/office/powerpoint/2010/main" val="39641549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94307" y="1750320"/>
            <a:ext cx="2013500" cy="4522949"/>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ectangle 26"/>
          <p:cNvSpPr/>
          <p:nvPr/>
        </p:nvSpPr>
        <p:spPr>
          <a:xfrm>
            <a:off x="2694993" y="1750320"/>
            <a:ext cx="2013500" cy="4522949"/>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fontScale="90000"/>
          </a:bodyPr>
          <a:lstStyle/>
          <a:p>
            <a:r>
              <a:rPr lang="en-GB" dirty="0" smtClean="0"/>
              <a:t>Listener interprets new music in the context of previously heard music</a:t>
            </a:r>
            <a:endParaRPr lang="en-GB" dirty="0"/>
          </a:p>
        </p:txBody>
      </p:sp>
      <p:sp>
        <p:nvSpPr>
          <p:cNvPr id="3" name="Content Placeholder 2"/>
          <p:cNvSpPr>
            <a:spLocks noGrp="1"/>
          </p:cNvSpPr>
          <p:nvPr>
            <p:ph idx="1"/>
          </p:nvPr>
        </p:nvSpPr>
        <p:spPr>
          <a:xfrm>
            <a:off x="4708493" y="1600200"/>
            <a:ext cx="3978306" cy="4998350"/>
          </a:xfrm>
        </p:spPr>
        <p:txBody>
          <a:bodyPr>
            <a:normAutofit fontScale="92500" lnSpcReduction="20000"/>
          </a:bodyPr>
          <a:lstStyle/>
          <a:p>
            <a:r>
              <a:rPr lang="en-GB" dirty="0" smtClean="0"/>
              <a:t>When the (expert) listener interprets a new piece, the existing explanation (program), </a:t>
            </a:r>
            <a:r>
              <a:rPr lang="en-GB" i="1" dirty="0" smtClean="0"/>
              <a:t>P</a:t>
            </a:r>
            <a:r>
              <a:rPr lang="en-GB" dirty="0" smtClean="0"/>
              <a:t>, for all music previously heard is </a:t>
            </a:r>
            <a:r>
              <a:rPr lang="en-GB" i="1" dirty="0" smtClean="0"/>
              <a:t>modified</a:t>
            </a:r>
            <a:r>
              <a:rPr lang="en-GB" dirty="0" smtClean="0"/>
              <a:t> (as little as possible), to produce a new program, </a:t>
            </a:r>
            <a:r>
              <a:rPr lang="en-GB" i="1" dirty="0" smtClean="0"/>
              <a:t>P', </a:t>
            </a:r>
            <a:r>
              <a:rPr lang="en-GB" dirty="0" smtClean="0"/>
              <a:t>to account for the new music </a:t>
            </a:r>
            <a:r>
              <a:rPr lang="en-GB" i="1" dirty="0" smtClean="0"/>
              <a:t>in addition</a:t>
            </a:r>
            <a:endParaRPr lang="en-GB" dirty="0"/>
          </a:p>
        </p:txBody>
      </p:sp>
      <p:sp>
        <p:nvSpPr>
          <p:cNvPr id="7" name="Rectangle 6"/>
          <p:cNvSpPr/>
          <p:nvPr/>
        </p:nvSpPr>
        <p:spPr>
          <a:xfrm>
            <a:off x="1022263" y="1982663"/>
            <a:ext cx="464654" cy="5111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P</a:t>
            </a:r>
            <a:endParaRPr lang="en-GB" dirty="0"/>
          </a:p>
        </p:txBody>
      </p:sp>
      <p:sp>
        <p:nvSpPr>
          <p:cNvPr id="8" name="Down Arrow 7"/>
          <p:cNvSpPr/>
          <p:nvPr/>
        </p:nvSpPr>
        <p:spPr>
          <a:xfrm>
            <a:off x="836403" y="2958505"/>
            <a:ext cx="836377" cy="9758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p:cNvSpPr/>
          <p:nvPr/>
        </p:nvSpPr>
        <p:spPr>
          <a:xfrm>
            <a:off x="387237" y="4383544"/>
            <a:ext cx="1765685" cy="17426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836403" y="4817251"/>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p:nvPr/>
        </p:nvSpPr>
        <p:spPr>
          <a:xfrm>
            <a:off x="1301057" y="478377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p:cNvSpPr/>
          <p:nvPr/>
        </p:nvSpPr>
        <p:spPr>
          <a:xfrm>
            <a:off x="836403" y="546032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p:cNvSpPr/>
          <p:nvPr/>
        </p:nvSpPr>
        <p:spPr>
          <a:xfrm>
            <a:off x="1579850" y="546032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p:cNvSpPr/>
          <p:nvPr/>
        </p:nvSpPr>
        <p:spPr>
          <a:xfrm>
            <a:off x="1115197" y="5705663"/>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1208127" y="5246484"/>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3469367" y="1982663"/>
            <a:ext cx="464654" cy="5111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P'</a:t>
            </a:r>
            <a:endParaRPr lang="en-GB" dirty="0"/>
          </a:p>
        </p:txBody>
      </p:sp>
      <p:sp>
        <p:nvSpPr>
          <p:cNvPr id="17" name="Down Arrow 16"/>
          <p:cNvSpPr/>
          <p:nvPr/>
        </p:nvSpPr>
        <p:spPr>
          <a:xfrm>
            <a:off x="3283507" y="2958505"/>
            <a:ext cx="836377" cy="9758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p:cNvSpPr/>
          <p:nvPr/>
        </p:nvSpPr>
        <p:spPr>
          <a:xfrm>
            <a:off x="2834341" y="4383544"/>
            <a:ext cx="1765685" cy="17426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3283507" y="4817251"/>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Oval 19"/>
          <p:cNvSpPr/>
          <p:nvPr/>
        </p:nvSpPr>
        <p:spPr>
          <a:xfrm>
            <a:off x="3748161" y="478377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Oval 20"/>
          <p:cNvSpPr/>
          <p:nvPr/>
        </p:nvSpPr>
        <p:spPr>
          <a:xfrm>
            <a:off x="3283507" y="546032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Oval 21"/>
          <p:cNvSpPr/>
          <p:nvPr/>
        </p:nvSpPr>
        <p:spPr>
          <a:xfrm>
            <a:off x="4026954" y="546032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Oval 22"/>
          <p:cNvSpPr/>
          <p:nvPr/>
        </p:nvSpPr>
        <p:spPr>
          <a:xfrm>
            <a:off x="3562301" y="5705663"/>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Oval 23"/>
          <p:cNvSpPr/>
          <p:nvPr/>
        </p:nvSpPr>
        <p:spPr>
          <a:xfrm>
            <a:off x="3655231" y="5246484"/>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Oval 24"/>
          <p:cNvSpPr/>
          <p:nvPr/>
        </p:nvSpPr>
        <p:spPr>
          <a:xfrm>
            <a:off x="1980058" y="4466466"/>
            <a:ext cx="185860" cy="18587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Oval 25"/>
          <p:cNvSpPr/>
          <p:nvPr/>
        </p:nvSpPr>
        <p:spPr>
          <a:xfrm>
            <a:off x="4161386" y="4944156"/>
            <a:ext cx="185860" cy="18587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11528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94307" y="1750320"/>
            <a:ext cx="2013500" cy="4522949"/>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ectangle 26"/>
          <p:cNvSpPr/>
          <p:nvPr/>
        </p:nvSpPr>
        <p:spPr>
          <a:xfrm>
            <a:off x="2694993" y="1750320"/>
            <a:ext cx="2013500" cy="4522949"/>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fontScale="90000"/>
          </a:bodyPr>
          <a:lstStyle/>
          <a:p>
            <a:r>
              <a:rPr lang="en-GB" dirty="0" smtClean="0"/>
              <a:t>Perceived structure represented by process by which object is generated</a:t>
            </a:r>
            <a:endParaRPr lang="en-GB" dirty="0"/>
          </a:p>
        </p:txBody>
      </p:sp>
      <p:sp>
        <p:nvSpPr>
          <p:cNvPr id="3" name="Content Placeholder 2"/>
          <p:cNvSpPr>
            <a:spLocks noGrp="1"/>
          </p:cNvSpPr>
          <p:nvPr>
            <p:ph idx="1"/>
          </p:nvPr>
        </p:nvSpPr>
        <p:spPr>
          <a:xfrm>
            <a:off x="4708493" y="1600200"/>
            <a:ext cx="3978306" cy="4998350"/>
          </a:xfrm>
        </p:spPr>
        <p:txBody>
          <a:bodyPr>
            <a:normAutofit fontScale="92500" lnSpcReduction="20000"/>
          </a:bodyPr>
          <a:lstStyle/>
          <a:p>
            <a:r>
              <a:rPr lang="en-GB" dirty="0" smtClean="0"/>
              <a:t>Perceived structure of new musical object represented by specific way in which P' computes that object</a:t>
            </a:r>
          </a:p>
          <a:p>
            <a:r>
              <a:rPr lang="en-GB" dirty="0" smtClean="0"/>
              <a:t>On this view, both music analysis and music perception are the </a:t>
            </a:r>
            <a:r>
              <a:rPr lang="en-GB" b="1" i="1" dirty="0" smtClean="0"/>
              <a:t>compression</a:t>
            </a:r>
            <a:r>
              <a:rPr lang="en-GB" dirty="0" smtClean="0"/>
              <a:t> of collections of musical objects</a:t>
            </a:r>
            <a:endParaRPr lang="en-GB" dirty="0"/>
          </a:p>
        </p:txBody>
      </p:sp>
      <p:sp>
        <p:nvSpPr>
          <p:cNvPr id="7" name="Rectangle 6"/>
          <p:cNvSpPr/>
          <p:nvPr/>
        </p:nvSpPr>
        <p:spPr>
          <a:xfrm>
            <a:off x="1022263" y="1982663"/>
            <a:ext cx="464654" cy="5111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P</a:t>
            </a:r>
            <a:endParaRPr lang="en-GB" dirty="0"/>
          </a:p>
        </p:txBody>
      </p:sp>
      <p:sp>
        <p:nvSpPr>
          <p:cNvPr id="8" name="Down Arrow 7"/>
          <p:cNvSpPr/>
          <p:nvPr/>
        </p:nvSpPr>
        <p:spPr>
          <a:xfrm>
            <a:off x="836403" y="2958505"/>
            <a:ext cx="836377" cy="9758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p:cNvSpPr/>
          <p:nvPr/>
        </p:nvSpPr>
        <p:spPr>
          <a:xfrm>
            <a:off x="387237" y="4383544"/>
            <a:ext cx="1765685" cy="17426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836403" y="4817251"/>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p:nvPr/>
        </p:nvSpPr>
        <p:spPr>
          <a:xfrm>
            <a:off x="1301057" y="478377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p:cNvSpPr/>
          <p:nvPr/>
        </p:nvSpPr>
        <p:spPr>
          <a:xfrm>
            <a:off x="836403" y="546032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p:cNvSpPr/>
          <p:nvPr/>
        </p:nvSpPr>
        <p:spPr>
          <a:xfrm>
            <a:off x="1579850" y="546032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p:cNvSpPr/>
          <p:nvPr/>
        </p:nvSpPr>
        <p:spPr>
          <a:xfrm>
            <a:off x="1115197" y="5705663"/>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1208127" y="5246484"/>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3469367" y="1982663"/>
            <a:ext cx="464654" cy="5111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P'</a:t>
            </a:r>
            <a:endParaRPr lang="en-GB" dirty="0"/>
          </a:p>
        </p:txBody>
      </p:sp>
      <p:sp>
        <p:nvSpPr>
          <p:cNvPr id="17" name="Down Arrow 16"/>
          <p:cNvSpPr/>
          <p:nvPr/>
        </p:nvSpPr>
        <p:spPr>
          <a:xfrm>
            <a:off x="3283507" y="2958505"/>
            <a:ext cx="836377" cy="9758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p:cNvSpPr/>
          <p:nvPr/>
        </p:nvSpPr>
        <p:spPr>
          <a:xfrm>
            <a:off x="2834341" y="4383544"/>
            <a:ext cx="1765685" cy="17426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3283507" y="4817251"/>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Oval 19"/>
          <p:cNvSpPr/>
          <p:nvPr/>
        </p:nvSpPr>
        <p:spPr>
          <a:xfrm>
            <a:off x="3748161" y="478377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Oval 20"/>
          <p:cNvSpPr/>
          <p:nvPr/>
        </p:nvSpPr>
        <p:spPr>
          <a:xfrm>
            <a:off x="3283507" y="546032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Oval 21"/>
          <p:cNvSpPr/>
          <p:nvPr/>
        </p:nvSpPr>
        <p:spPr>
          <a:xfrm>
            <a:off x="4026954" y="5460326"/>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Oval 22"/>
          <p:cNvSpPr/>
          <p:nvPr/>
        </p:nvSpPr>
        <p:spPr>
          <a:xfrm>
            <a:off x="3562301" y="5705663"/>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Oval 23"/>
          <p:cNvSpPr/>
          <p:nvPr/>
        </p:nvSpPr>
        <p:spPr>
          <a:xfrm>
            <a:off x="3655231" y="5246484"/>
            <a:ext cx="185860" cy="1858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Oval 24"/>
          <p:cNvSpPr/>
          <p:nvPr/>
        </p:nvSpPr>
        <p:spPr>
          <a:xfrm>
            <a:off x="1980058" y="4466466"/>
            <a:ext cx="185860" cy="18587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Oval 25"/>
          <p:cNvSpPr/>
          <p:nvPr/>
        </p:nvSpPr>
        <p:spPr>
          <a:xfrm>
            <a:off x="4161386" y="4944156"/>
            <a:ext cx="185860" cy="18587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97113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Perception and analysis are </a:t>
            </a:r>
            <a:r>
              <a:rPr lang="en-GB" b="1" i="1" dirty="0" smtClean="0"/>
              <a:t>non-optimal</a:t>
            </a:r>
            <a:r>
              <a:rPr lang="en-GB" dirty="0" smtClean="0"/>
              <a:t> compression</a:t>
            </a:r>
            <a:endParaRPr lang="en-GB" dirty="0"/>
          </a:p>
        </p:txBody>
      </p:sp>
      <p:sp>
        <p:nvSpPr>
          <p:cNvPr id="3" name="Content Placeholder 2"/>
          <p:cNvSpPr>
            <a:spLocks noGrp="1"/>
          </p:cNvSpPr>
          <p:nvPr>
            <p:ph idx="1"/>
          </p:nvPr>
        </p:nvSpPr>
        <p:spPr>
          <a:xfrm>
            <a:off x="457200" y="1600200"/>
            <a:ext cx="8229599" cy="5048624"/>
          </a:xfrm>
        </p:spPr>
        <p:txBody>
          <a:bodyPr>
            <a:normAutofit/>
          </a:bodyPr>
          <a:lstStyle/>
          <a:p>
            <a:r>
              <a:rPr lang="en-GB" dirty="0" smtClean="0"/>
              <a:t>Both analyst and (expert) listener </a:t>
            </a:r>
            <a:r>
              <a:rPr lang="en-GB" b="1" i="1" dirty="0" smtClean="0"/>
              <a:t>aim</a:t>
            </a:r>
            <a:r>
              <a:rPr lang="en-GB" dirty="0" smtClean="0"/>
              <a:t> to find shortest encodings</a:t>
            </a:r>
          </a:p>
          <a:p>
            <a:r>
              <a:rPr lang="en-GB" dirty="0" smtClean="0"/>
              <a:t>Neither analyst nor listener achieve this aim in general</a:t>
            </a:r>
          </a:p>
          <a:p>
            <a:r>
              <a:rPr lang="en-GB" dirty="0" smtClean="0"/>
              <a:t>Hampered by limitations of perceptual system</a:t>
            </a:r>
          </a:p>
          <a:p>
            <a:pPr lvl="2"/>
            <a:r>
              <a:rPr lang="en-GB" dirty="0" smtClean="0"/>
              <a:t>e.g., require recognizable patterns to be fairly compact in pitch-time space (Collins </a:t>
            </a:r>
            <a:r>
              <a:rPr lang="en-GB" i="1" dirty="0" smtClean="0"/>
              <a:t>et al</a:t>
            </a:r>
            <a:r>
              <a:rPr lang="en-GB" dirty="0" smtClean="0"/>
              <a:t>., 2011)</a:t>
            </a:r>
          </a:p>
        </p:txBody>
      </p:sp>
    </p:spTree>
    <p:extLst>
      <p:ext uri="{BB962C8B-B14F-4D97-AF65-F5344CB8AC3E}">
        <p14:creationId xmlns:p14="http://schemas.microsoft.com/office/powerpoint/2010/main" val="28374761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Individual differences depend on order of presentation of context</a:t>
            </a:r>
            <a:endParaRPr lang="en-GB" dirty="0"/>
          </a:p>
        </p:txBody>
      </p:sp>
      <p:sp>
        <p:nvSpPr>
          <p:cNvPr id="3" name="Content Placeholder 2"/>
          <p:cNvSpPr>
            <a:spLocks noGrp="1"/>
          </p:cNvSpPr>
          <p:nvPr>
            <p:ph idx="1"/>
          </p:nvPr>
        </p:nvSpPr>
        <p:spPr>
          <a:xfrm>
            <a:off x="457200" y="1600200"/>
            <a:ext cx="8229600" cy="5003800"/>
          </a:xfrm>
        </p:spPr>
        <p:txBody>
          <a:bodyPr>
            <a:normAutofit/>
          </a:bodyPr>
          <a:lstStyle/>
          <a:p>
            <a:r>
              <a:rPr lang="en-GB" dirty="0" smtClean="0"/>
              <a:t>Prefer to re-use previous encodings wherever possible</a:t>
            </a:r>
          </a:p>
          <a:p>
            <a:pPr lvl="1"/>
            <a:r>
              <a:rPr lang="en-GB" dirty="0" smtClean="0"/>
              <a:t>“greedy algorithm”: means that way in which a new object is understood depends on the order of presentation of previous objects</a:t>
            </a:r>
          </a:p>
          <a:p>
            <a:r>
              <a:rPr lang="en-GB" dirty="0" smtClean="0"/>
              <a:t>Implies that each individual will have a different interpretation of the same musical object that depends, not only on </a:t>
            </a:r>
            <a:r>
              <a:rPr lang="en-GB" i="1" dirty="0" smtClean="0"/>
              <a:t>what</a:t>
            </a:r>
            <a:r>
              <a:rPr lang="en-GB" dirty="0" smtClean="0"/>
              <a:t> previous music has been heard, but also the </a:t>
            </a:r>
            <a:r>
              <a:rPr lang="en-GB" i="1" dirty="0" smtClean="0"/>
              <a:t>order</a:t>
            </a:r>
            <a:r>
              <a:rPr lang="en-GB" dirty="0" smtClean="0"/>
              <a:t> in which it was encountered</a:t>
            </a:r>
            <a:endParaRPr lang="en-GB" dirty="0"/>
          </a:p>
        </p:txBody>
      </p:sp>
    </p:spTree>
    <p:extLst>
      <p:ext uri="{BB962C8B-B14F-4D97-AF65-F5344CB8AC3E}">
        <p14:creationId xmlns:p14="http://schemas.microsoft.com/office/powerpoint/2010/main" val="1261954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Simple example using </a:t>
            </a:r>
            <a:r>
              <a:rPr lang="en-GB" dirty="0" err="1" smtClean="0"/>
              <a:t>SIATECLearn</a:t>
            </a:r>
            <a:endParaRPr lang="en-GB" dirty="0"/>
          </a:p>
        </p:txBody>
      </p:sp>
      <p:pic>
        <p:nvPicPr>
          <p:cNvPr id="4" name="Picture 3"/>
          <p:cNvPicPr>
            <a:picLocks noChangeAspect="1"/>
          </p:cNvPicPr>
          <p:nvPr/>
        </p:nvPicPr>
        <p:blipFill>
          <a:blip r:embed="rId2"/>
          <a:stretch>
            <a:fillRect/>
          </a:stretch>
        </p:blipFill>
        <p:spPr>
          <a:xfrm>
            <a:off x="457200" y="1417638"/>
            <a:ext cx="2786282" cy="3942989"/>
          </a:xfrm>
          <a:prstGeom prst="rect">
            <a:avLst/>
          </a:prstGeom>
        </p:spPr>
      </p:pic>
      <p:pic>
        <p:nvPicPr>
          <p:cNvPr id="5" name="Picture 4"/>
          <p:cNvPicPr>
            <a:picLocks noChangeAspect="1"/>
          </p:cNvPicPr>
          <p:nvPr/>
        </p:nvPicPr>
        <p:blipFill>
          <a:blip r:embed="rId3"/>
          <a:stretch>
            <a:fillRect/>
          </a:stretch>
        </p:blipFill>
        <p:spPr>
          <a:xfrm>
            <a:off x="5444787" y="1417638"/>
            <a:ext cx="3242013" cy="3942989"/>
          </a:xfrm>
          <a:prstGeom prst="rect">
            <a:avLst/>
          </a:prstGeom>
        </p:spPr>
      </p:pic>
      <p:sp>
        <p:nvSpPr>
          <p:cNvPr id="6" name="Right Arrow 5"/>
          <p:cNvSpPr/>
          <p:nvPr/>
        </p:nvSpPr>
        <p:spPr>
          <a:xfrm>
            <a:off x="4176624" y="2894006"/>
            <a:ext cx="793803" cy="4151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44743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Simple example using </a:t>
            </a:r>
            <a:r>
              <a:rPr lang="en-GB" dirty="0" err="1" smtClean="0"/>
              <a:t>SIATECLearn</a:t>
            </a:r>
            <a:endParaRPr lang="en-GB" dirty="0"/>
          </a:p>
        </p:txBody>
      </p:sp>
      <p:pic>
        <p:nvPicPr>
          <p:cNvPr id="4" name="Picture 3"/>
          <p:cNvPicPr>
            <a:picLocks noChangeAspect="1"/>
          </p:cNvPicPr>
          <p:nvPr/>
        </p:nvPicPr>
        <p:blipFill>
          <a:blip r:embed="rId2"/>
          <a:stretch>
            <a:fillRect/>
          </a:stretch>
        </p:blipFill>
        <p:spPr>
          <a:xfrm>
            <a:off x="457200" y="1417638"/>
            <a:ext cx="3393695" cy="4163949"/>
          </a:xfrm>
          <a:prstGeom prst="rect">
            <a:avLst/>
          </a:prstGeom>
        </p:spPr>
      </p:pic>
      <p:pic>
        <p:nvPicPr>
          <p:cNvPr id="5" name="Picture 4"/>
          <p:cNvPicPr>
            <a:picLocks noChangeAspect="1"/>
          </p:cNvPicPr>
          <p:nvPr/>
        </p:nvPicPr>
        <p:blipFill>
          <a:blip r:embed="rId3"/>
          <a:stretch>
            <a:fillRect/>
          </a:stretch>
        </p:blipFill>
        <p:spPr>
          <a:xfrm>
            <a:off x="5764231" y="1417638"/>
            <a:ext cx="2922569" cy="4146681"/>
          </a:xfrm>
          <a:prstGeom prst="rect">
            <a:avLst/>
          </a:prstGeom>
        </p:spPr>
      </p:pic>
      <p:sp>
        <p:nvSpPr>
          <p:cNvPr id="6" name="Right Arrow 5"/>
          <p:cNvSpPr/>
          <p:nvPr/>
        </p:nvSpPr>
        <p:spPr>
          <a:xfrm>
            <a:off x="4542996" y="2991694"/>
            <a:ext cx="879289" cy="5372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91005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normAutofit fontScale="90000"/>
          </a:bodyPr>
          <a:lstStyle/>
          <a:p>
            <a:r>
              <a:rPr lang="en-US"/>
              <a:t>SIA - Discovering all maximal translatable patterns (MTPs)</a:t>
            </a:r>
          </a:p>
        </p:txBody>
      </p:sp>
      <p:pic>
        <p:nvPicPr>
          <p:cNvPr id="80900"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257175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0901" name="Picture 5" descr="SIA-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1804988"/>
            <a:ext cx="4432300" cy="2614612"/>
          </a:xfrm>
          <a:prstGeom prst="rect">
            <a:avLst/>
          </a:prstGeom>
          <a:noFill/>
          <a:extLst>
            <a:ext uri="{909E8E84-426E-40dd-AFC4-6F175D3DCCD1}">
              <a14:hiddenFill xmlns:a14="http://schemas.microsoft.com/office/drawing/2010/main">
                <a:solidFill>
                  <a:srgbClr val="FFFFFF"/>
                </a:solidFill>
              </a14:hiddenFill>
            </a:ext>
          </a:extLst>
        </p:spPr>
      </p:pic>
      <p:pic>
        <p:nvPicPr>
          <p:cNvPr id="80902" name="Picture 6" descr="SIA-vec-point-pai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7963" y="1752600"/>
            <a:ext cx="1316037" cy="3730625"/>
          </a:xfrm>
          <a:prstGeom prst="rect">
            <a:avLst/>
          </a:prstGeom>
          <a:noFill/>
          <a:extLst>
            <a:ext uri="{909E8E84-426E-40dd-AFC4-6F175D3DCCD1}">
              <a14:hiddenFill xmlns:a14="http://schemas.microsoft.com/office/drawing/2010/main">
                <a:solidFill>
                  <a:srgbClr val="FFFFFF"/>
                </a:solidFill>
              </a14:hiddenFill>
            </a:ext>
          </a:extLst>
        </p:spPr>
      </p:pic>
      <p:sp>
        <p:nvSpPr>
          <p:cNvPr id="80903" name="Text Box 7"/>
          <p:cNvSpPr txBox="1">
            <a:spLocks noChangeArrowheads="1"/>
          </p:cNvSpPr>
          <p:nvPr/>
        </p:nvSpPr>
        <p:spPr bwMode="auto">
          <a:xfrm>
            <a:off x="762000" y="4572000"/>
            <a:ext cx="7010400" cy="229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800"/>
              <a:t>Pattern is </a:t>
            </a:r>
            <a:r>
              <a:rPr lang="en-US" sz="1800" i="1"/>
              <a:t>translatable</a:t>
            </a:r>
            <a:r>
              <a:rPr lang="en-US" sz="1800"/>
              <a:t> by vector </a:t>
            </a:r>
            <a:r>
              <a:rPr lang="en-US" sz="1800" i="1"/>
              <a:t>v</a:t>
            </a:r>
            <a:r>
              <a:rPr lang="en-US" sz="1800"/>
              <a:t> in</a:t>
            </a:r>
            <a:r>
              <a:rPr lang="en-US" sz="1800" i="1"/>
              <a:t> </a:t>
            </a:r>
            <a:r>
              <a:rPr lang="en-US" sz="1800"/>
              <a:t>dataset if it can be translated by </a:t>
            </a:r>
            <a:r>
              <a:rPr lang="en-US" sz="1800" i="1"/>
              <a:t>v</a:t>
            </a:r>
            <a:r>
              <a:rPr lang="en-US" sz="1800"/>
              <a:t> to give another pattern in the dataset</a:t>
            </a:r>
          </a:p>
          <a:p>
            <a:pPr>
              <a:spcBef>
                <a:spcPct val="50000"/>
              </a:spcBef>
            </a:pPr>
            <a:r>
              <a:rPr lang="en-US" sz="1800"/>
              <a:t>MTP for a vector </a:t>
            </a:r>
            <a:r>
              <a:rPr lang="en-US" sz="1800" i="1"/>
              <a:t>v</a:t>
            </a:r>
            <a:r>
              <a:rPr lang="en-US" sz="1800"/>
              <a:t> contains all points mapped by </a:t>
            </a:r>
            <a:r>
              <a:rPr lang="en-US" sz="1800" i="1"/>
              <a:t>v</a:t>
            </a:r>
            <a:r>
              <a:rPr lang="en-US" sz="1800"/>
              <a:t> onto other points in the dataset</a:t>
            </a:r>
          </a:p>
          <a:p>
            <a:pPr>
              <a:spcBef>
                <a:spcPct val="50000"/>
              </a:spcBef>
            </a:pPr>
            <a:r>
              <a:rPr lang="en-US" sz="1800" i="1"/>
              <a:t>O</a:t>
            </a:r>
            <a:r>
              <a:rPr lang="en-US" sz="1800"/>
              <a:t>(</a:t>
            </a:r>
            <a:r>
              <a:rPr lang="en-US" sz="1800" i="1"/>
              <a:t>kn</a:t>
            </a:r>
            <a:r>
              <a:rPr lang="en-US" sz="1800" baseline="30000"/>
              <a:t>2</a:t>
            </a:r>
            <a:r>
              <a:rPr lang="en-US" sz="1800"/>
              <a:t> log </a:t>
            </a:r>
            <a:r>
              <a:rPr lang="en-US" sz="1800" i="1"/>
              <a:t>n</a:t>
            </a:r>
            <a:r>
              <a:rPr lang="en-US" sz="1800"/>
              <a:t>) time, </a:t>
            </a:r>
            <a:r>
              <a:rPr lang="en-US" sz="1800" i="1"/>
              <a:t>O</a:t>
            </a:r>
            <a:r>
              <a:rPr lang="en-US" sz="1800"/>
              <a:t>(</a:t>
            </a:r>
            <a:r>
              <a:rPr lang="en-US" sz="1800" i="1"/>
              <a:t>kn</a:t>
            </a:r>
            <a:r>
              <a:rPr lang="en-US" sz="1800" baseline="30000"/>
              <a:t>2</a:t>
            </a:r>
            <a:r>
              <a:rPr lang="en-US" sz="1800"/>
              <a:t>) space</a:t>
            </a:r>
            <a:br>
              <a:rPr lang="en-US" sz="1800"/>
            </a:br>
            <a:r>
              <a:rPr lang="en-US" sz="1800"/>
              <a:t>	where </a:t>
            </a:r>
            <a:r>
              <a:rPr lang="en-US" sz="1800" i="1"/>
              <a:t>k</a:t>
            </a:r>
            <a:r>
              <a:rPr lang="en-US" sz="1800"/>
              <a:t> is no. of dimensions &amp; </a:t>
            </a:r>
            <a:r>
              <a:rPr lang="en-US" sz="1800" i="1"/>
              <a:t>n</a:t>
            </a:r>
            <a:r>
              <a:rPr lang="en-US" sz="1800"/>
              <a:t> is no. of points </a:t>
            </a:r>
            <a:br>
              <a:rPr lang="en-US" sz="1800"/>
            </a:br>
            <a:r>
              <a:rPr lang="en-US" sz="1800" i="1"/>
              <a:t>O</a:t>
            </a:r>
            <a:r>
              <a:rPr lang="en-US" sz="1800"/>
              <a:t>(</a:t>
            </a:r>
            <a:r>
              <a:rPr lang="en-US" sz="1800" i="1"/>
              <a:t>kn</a:t>
            </a:r>
            <a:r>
              <a:rPr lang="en-US" sz="1800" baseline="30000"/>
              <a:t>2</a:t>
            </a:r>
            <a:r>
              <a:rPr lang="en-US" sz="1800"/>
              <a:t>) average time with hashing</a:t>
            </a:r>
          </a:p>
        </p:txBody>
      </p:sp>
    </p:spTree>
    <p:extLst>
      <p:ext uri="{BB962C8B-B14F-4D97-AF65-F5344CB8AC3E}">
        <p14:creationId xmlns:p14="http://schemas.microsoft.com/office/powerpoint/2010/main" val="4254505013"/>
      </p:ext>
    </p:extLst>
  </p:cSld>
  <p:clrMapOvr>
    <a:masterClrMapping/>
  </p:clrMapOvr>
  <p:transition xmlns:p14="http://schemas.microsoft.com/office/powerpoint/2010/main" advTm="437"/>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fontScale="90000"/>
          </a:bodyPr>
          <a:lstStyle/>
          <a:p>
            <a:r>
              <a:rPr lang="en-US" dirty="0"/>
              <a:t>SIATEC - Discovering all occurrences of all </a:t>
            </a:r>
            <a:r>
              <a:rPr lang="en-US" dirty="0" smtClean="0"/>
              <a:t>MTPs (TECs)</a:t>
            </a:r>
            <a:endParaRPr lang="en-US" dirty="0"/>
          </a:p>
        </p:txBody>
      </p:sp>
      <p:pic>
        <p:nvPicPr>
          <p:cNvPr id="81924"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257175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1925" name="Picture 5" descr="SIATEC-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213" y="1828800"/>
            <a:ext cx="5792787" cy="1657350"/>
          </a:xfrm>
          <a:prstGeom prst="rect">
            <a:avLst/>
          </a:prstGeom>
          <a:noFill/>
          <a:extLst>
            <a:ext uri="{909E8E84-426E-40dd-AFC4-6F175D3DCCD1}">
              <a14:hiddenFill xmlns:a14="http://schemas.microsoft.com/office/drawing/2010/main">
                <a:solidFill>
                  <a:srgbClr val="FFFFFF"/>
                </a:solidFill>
              </a14:hiddenFill>
            </a:ext>
          </a:extLst>
        </p:spPr>
      </p:pic>
      <p:pic>
        <p:nvPicPr>
          <p:cNvPr id="81926" name="Picture 6" descr="SIATEC-time-complex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952875"/>
            <a:ext cx="4721225" cy="2066925"/>
          </a:xfrm>
          <a:prstGeom prst="rect">
            <a:avLst/>
          </a:prstGeom>
          <a:noFill/>
          <a:extLst>
            <a:ext uri="{909E8E84-426E-40dd-AFC4-6F175D3DCCD1}">
              <a14:hiddenFill xmlns:a14="http://schemas.microsoft.com/office/drawing/2010/main">
                <a:solidFill>
                  <a:srgbClr val="FFFFFF"/>
                </a:solidFill>
              </a14:hiddenFill>
            </a:ext>
          </a:extLst>
        </p:spPr>
      </p:pic>
      <p:sp>
        <p:nvSpPr>
          <p:cNvPr id="81927" name="Text Box 7"/>
          <p:cNvSpPr txBox="1">
            <a:spLocks noChangeArrowheads="1"/>
          </p:cNvSpPr>
          <p:nvPr/>
        </p:nvSpPr>
        <p:spPr bwMode="auto">
          <a:xfrm>
            <a:off x="735013" y="4383088"/>
            <a:ext cx="2468562"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Translational Equivalence Class (TEC) is set of all translationally invariant occurrences of a pattern</a:t>
            </a:r>
          </a:p>
          <a:p>
            <a:endParaRPr lang="en-US" sz="2000"/>
          </a:p>
        </p:txBody>
      </p:sp>
    </p:spTree>
    <p:extLst>
      <p:ext uri="{BB962C8B-B14F-4D97-AF65-F5344CB8AC3E}">
        <p14:creationId xmlns:p14="http://schemas.microsoft.com/office/powerpoint/2010/main" val="441189840"/>
      </p:ext>
    </p:extLst>
  </p:cSld>
  <p:clrMapOvr>
    <a:masterClrMapping/>
  </p:clrMapOvr>
  <p:transition xmlns:p14="http://schemas.microsoft.com/office/powerpoint/2010/main" advTm="523"/>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COSIATEC</a:t>
            </a:r>
            <a:endParaRPr lang="en-GB" dirty="0"/>
          </a:p>
        </p:txBody>
      </p:sp>
      <p:sp>
        <p:nvSpPr>
          <p:cNvPr id="3" name="Content Placeholder 2"/>
          <p:cNvSpPr>
            <a:spLocks noGrp="1"/>
          </p:cNvSpPr>
          <p:nvPr>
            <p:ph idx="1"/>
          </p:nvPr>
        </p:nvSpPr>
        <p:spPr/>
        <p:txBody>
          <a:bodyPr/>
          <a:lstStyle/>
          <a:p>
            <a:pPr marL="0" indent="0">
              <a:buNone/>
            </a:pPr>
            <a:r>
              <a:rPr lang="en-GB" dirty="0" smtClean="0"/>
              <a:t>COSIATEC(</a:t>
            </a:r>
            <a:r>
              <a:rPr lang="en-GB" b="1" i="1" dirty="0" smtClean="0"/>
              <a:t>S</a:t>
            </a:r>
            <a:r>
              <a:rPr lang="en-GB" dirty="0" smtClean="0"/>
              <a:t>)</a:t>
            </a:r>
          </a:p>
          <a:p>
            <a:pPr marL="0" indent="0">
              <a:buNone/>
            </a:pPr>
            <a:r>
              <a:rPr lang="en-GB" dirty="0"/>
              <a:t>	</a:t>
            </a:r>
            <a:r>
              <a:rPr lang="en-GB" dirty="0" smtClean="0"/>
              <a:t>while </a:t>
            </a:r>
            <a:r>
              <a:rPr lang="en-GB" b="1" i="1" dirty="0" smtClean="0"/>
              <a:t>S</a:t>
            </a:r>
            <a:r>
              <a:rPr lang="en-GB" dirty="0" smtClean="0"/>
              <a:t> is not empty</a:t>
            </a:r>
          </a:p>
          <a:p>
            <a:pPr marL="0" indent="0">
              <a:buNone/>
            </a:pPr>
            <a:r>
              <a:rPr lang="en-GB" dirty="0"/>
              <a:t>	</a:t>
            </a:r>
            <a:r>
              <a:rPr lang="en-GB" dirty="0" smtClean="0"/>
              <a:t>	Find the best TEC, </a:t>
            </a:r>
            <a:r>
              <a:rPr lang="en-GB" b="1" i="1" dirty="0" smtClean="0"/>
              <a:t>T</a:t>
            </a:r>
            <a:r>
              <a:rPr lang="en-GB" dirty="0" smtClean="0"/>
              <a:t>, using SIATEC</a:t>
            </a:r>
          </a:p>
          <a:p>
            <a:pPr marL="0" indent="0">
              <a:buNone/>
            </a:pPr>
            <a:r>
              <a:rPr lang="en-GB" dirty="0"/>
              <a:t>	</a:t>
            </a:r>
            <a:r>
              <a:rPr lang="en-GB" dirty="0" smtClean="0"/>
              <a:t>	Add </a:t>
            </a:r>
            <a:r>
              <a:rPr lang="en-GB" b="1" i="1" dirty="0" smtClean="0"/>
              <a:t>T</a:t>
            </a:r>
            <a:r>
              <a:rPr lang="en-GB" dirty="0" smtClean="0"/>
              <a:t> to the encoding, </a:t>
            </a:r>
            <a:r>
              <a:rPr lang="en-GB" b="1" i="1" dirty="0" smtClean="0"/>
              <a:t>E</a:t>
            </a:r>
          </a:p>
          <a:p>
            <a:pPr marL="0" indent="0">
              <a:buNone/>
            </a:pPr>
            <a:r>
              <a:rPr lang="en-GB" dirty="0"/>
              <a:t>	</a:t>
            </a:r>
            <a:r>
              <a:rPr lang="en-GB" dirty="0" smtClean="0"/>
              <a:t>	Remove the points covered by </a:t>
            </a:r>
            <a:r>
              <a:rPr lang="en-GB" b="1" i="1" dirty="0" smtClean="0"/>
              <a:t>T</a:t>
            </a:r>
            <a:r>
              <a:rPr lang="en-GB" dirty="0" smtClean="0"/>
              <a:t> from </a:t>
            </a:r>
            <a:r>
              <a:rPr lang="en-GB" b="1" i="1" dirty="0" smtClean="0"/>
              <a:t>S</a:t>
            </a:r>
          </a:p>
          <a:p>
            <a:pPr marL="0" indent="0">
              <a:buNone/>
            </a:pPr>
            <a:r>
              <a:rPr lang="en-GB" dirty="0"/>
              <a:t>	</a:t>
            </a:r>
            <a:r>
              <a:rPr lang="en-GB" dirty="0" smtClean="0"/>
              <a:t>return the encoding </a:t>
            </a:r>
            <a:r>
              <a:rPr lang="en-GB" b="1" i="1" dirty="0" smtClean="0"/>
              <a:t>E</a:t>
            </a:r>
            <a:endParaRPr lang="en-GB" b="1" i="1" dirty="0"/>
          </a:p>
        </p:txBody>
      </p:sp>
    </p:spTree>
    <p:extLst>
      <p:ext uri="{BB962C8B-B14F-4D97-AF65-F5344CB8AC3E}">
        <p14:creationId xmlns:p14="http://schemas.microsoft.com/office/powerpoint/2010/main" val="256252484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Finding the best TEC</a:t>
            </a:r>
            <a:endParaRPr lang="en-GB" dirty="0"/>
          </a:p>
        </p:txBody>
      </p:sp>
      <p:sp>
        <p:nvSpPr>
          <p:cNvPr id="3" name="Content Placeholder 2"/>
          <p:cNvSpPr>
            <a:spLocks noGrp="1"/>
          </p:cNvSpPr>
          <p:nvPr>
            <p:ph idx="1"/>
          </p:nvPr>
        </p:nvSpPr>
        <p:spPr/>
        <p:txBody>
          <a:bodyPr/>
          <a:lstStyle/>
          <a:p>
            <a:pPr marL="514350" indent="-514350">
              <a:buFont typeface="+mj-lt"/>
              <a:buAutoNum type="arabicPeriod"/>
            </a:pPr>
            <a:r>
              <a:rPr lang="en-GB" dirty="0" smtClean="0"/>
              <a:t>Run SIATEC to find the TECs</a:t>
            </a:r>
          </a:p>
          <a:p>
            <a:pPr marL="514350" indent="-514350">
              <a:buFont typeface="+mj-lt"/>
              <a:buAutoNum type="arabicPeriod"/>
            </a:pPr>
            <a:r>
              <a:rPr lang="en-GB" dirty="0" smtClean="0"/>
              <a:t>Add in the dual or conjugate TECs</a:t>
            </a:r>
          </a:p>
          <a:p>
            <a:pPr marL="514350" indent="-514350">
              <a:buFont typeface="+mj-lt"/>
              <a:buAutoNum type="arabicPeriod"/>
            </a:pPr>
            <a:r>
              <a:rPr lang="en-GB" dirty="0" smtClean="0"/>
              <a:t>Remove redundant translators</a:t>
            </a:r>
          </a:p>
          <a:p>
            <a:pPr marL="514350" indent="-514350">
              <a:buFont typeface="+mj-lt"/>
              <a:buAutoNum type="arabicPeriod"/>
            </a:pPr>
            <a:r>
              <a:rPr lang="en-GB" dirty="0" smtClean="0"/>
              <a:t>Sort TECs by quality</a:t>
            </a:r>
          </a:p>
          <a:p>
            <a:pPr marL="514350" indent="-514350">
              <a:buFont typeface="+mj-lt"/>
              <a:buAutoNum type="arabicPeriod"/>
            </a:pPr>
            <a:r>
              <a:rPr lang="en-GB" dirty="0" smtClean="0"/>
              <a:t>Return the best TEC</a:t>
            </a:r>
            <a:endParaRPr lang="en-GB" dirty="0"/>
          </a:p>
        </p:txBody>
      </p:sp>
    </p:spTree>
    <p:extLst>
      <p:ext uri="{BB962C8B-B14F-4D97-AF65-F5344CB8AC3E}">
        <p14:creationId xmlns:p14="http://schemas.microsoft.com/office/powerpoint/2010/main" val="11737531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musical analysis as a program</a:t>
            </a:r>
            <a:endParaRPr lang="en-GB" dirty="0"/>
          </a:p>
        </p:txBody>
      </p:sp>
      <p:sp>
        <p:nvSpPr>
          <p:cNvPr id="3" name="Content Placeholder 2"/>
          <p:cNvSpPr>
            <a:spLocks noGrp="1"/>
          </p:cNvSpPr>
          <p:nvPr>
            <p:ph idx="1"/>
          </p:nvPr>
        </p:nvSpPr>
        <p:spPr>
          <a:xfrm>
            <a:off x="4060394" y="1417638"/>
            <a:ext cx="4626406" cy="4708525"/>
          </a:xfrm>
        </p:spPr>
        <p:txBody>
          <a:bodyPr>
            <a:normAutofit fontScale="70000" lnSpcReduction="20000"/>
          </a:bodyPr>
          <a:lstStyle/>
          <a:p>
            <a:r>
              <a:rPr lang="en-GB" dirty="0" smtClean="0"/>
              <a:t>A musical analysis can be represented (or </a:t>
            </a:r>
            <a:r>
              <a:rPr lang="en-GB" i="1" dirty="0" smtClean="0"/>
              <a:t>encoded</a:t>
            </a:r>
            <a:r>
              <a:rPr lang="en-GB" dirty="0" smtClean="0"/>
              <a:t>) as a </a:t>
            </a:r>
            <a:r>
              <a:rPr lang="en-GB" b="1" i="1" dirty="0" smtClean="0"/>
              <a:t>computer program</a:t>
            </a:r>
            <a:r>
              <a:rPr lang="en-GB" dirty="0" smtClean="0"/>
              <a:t> or </a:t>
            </a:r>
            <a:r>
              <a:rPr lang="en-GB" b="1" i="1" dirty="0" smtClean="0"/>
              <a:t>algorithm</a:t>
            </a:r>
            <a:endParaRPr lang="en-GB" dirty="0" smtClean="0"/>
          </a:p>
          <a:p>
            <a:pPr lvl="1"/>
            <a:r>
              <a:rPr lang="en-GB" dirty="0" smtClean="0"/>
              <a:t>The program must generate an </a:t>
            </a:r>
            <a:r>
              <a:rPr lang="en-GB" i="1" dirty="0" smtClean="0"/>
              <a:t>in </a:t>
            </a:r>
            <a:r>
              <a:rPr lang="en-GB" i="1" dirty="0" err="1" smtClean="0"/>
              <a:t>extenso</a:t>
            </a:r>
            <a:r>
              <a:rPr lang="en-GB" dirty="0" smtClean="0"/>
              <a:t> </a:t>
            </a:r>
            <a:r>
              <a:rPr lang="en-GB" b="1" i="1" dirty="0" smtClean="0"/>
              <a:t>representation</a:t>
            </a:r>
            <a:r>
              <a:rPr lang="en-GB" dirty="0" smtClean="0"/>
              <a:t> of the music to be explained as its </a:t>
            </a:r>
            <a:r>
              <a:rPr lang="en-GB" b="1" i="1" dirty="0" smtClean="0"/>
              <a:t>only</a:t>
            </a:r>
            <a:r>
              <a:rPr lang="en-GB" dirty="0" smtClean="0"/>
              <a:t> output</a:t>
            </a:r>
          </a:p>
          <a:p>
            <a:r>
              <a:rPr lang="en-GB" dirty="0" smtClean="0"/>
              <a:t>The program is usually a </a:t>
            </a:r>
            <a:r>
              <a:rPr lang="en-GB" b="1" i="1" dirty="0" smtClean="0"/>
              <a:t>compact </a:t>
            </a:r>
            <a:r>
              <a:rPr lang="en-GB" dirty="0" smtClean="0"/>
              <a:t>or </a:t>
            </a:r>
            <a:r>
              <a:rPr lang="en-GB" b="1" i="1" dirty="0" smtClean="0"/>
              <a:t>compressed</a:t>
            </a:r>
            <a:r>
              <a:rPr lang="en-GB" dirty="0" smtClean="0"/>
              <a:t> encoding of its output</a:t>
            </a:r>
          </a:p>
          <a:p>
            <a:r>
              <a:rPr lang="en-GB" dirty="0" smtClean="0"/>
              <a:t>The program is a </a:t>
            </a:r>
            <a:r>
              <a:rPr lang="en-GB" b="1" i="1" dirty="0" smtClean="0"/>
              <a:t>description </a:t>
            </a:r>
            <a:r>
              <a:rPr lang="en-GB" dirty="0" smtClean="0"/>
              <a:t>of its output</a:t>
            </a:r>
          </a:p>
          <a:p>
            <a:r>
              <a:rPr lang="en-GB" dirty="0" smtClean="0"/>
              <a:t>If this description is </a:t>
            </a:r>
            <a:r>
              <a:rPr lang="en-GB" b="1" i="1" dirty="0" smtClean="0"/>
              <a:t>short enough</a:t>
            </a:r>
            <a:r>
              <a:rPr lang="en-GB" dirty="0" smtClean="0"/>
              <a:t>, it becomes an </a:t>
            </a:r>
            <a:r>
              <a:rPr lang="en-GB" b="1" i="1" dirty="0" smtClean="0"/>
              <a:t>explanation </a:t>
            </a:r>
            <a:r>
              <a:rPr lang="en-GB" dirty="0" smtClean="0"/>
              <a:t>of its output</a:t>
            </a:r>
            <a:endParaRPr lang="en-GB" dirty="0"/>
          </a:p>
        </p:txBody>
      </p:sp>
      <p:pic>
        <p:nvPicPr>
          <p:cNvPr id="5" name="Picture 4"/>
          <p:cNvPicPr>
            <a:picLocks noChangeAspect="1"/>
          </p:cNvPicPr>
          <p:nvPr/>
        </p:nvPicPr>
        <p:blipFill>
          <a:blip r:embed="rId3"/>
          <a:stretch>
            <a:fillRect/>
          </a:stretch>
        </p:blipFill>
        <p:spPr>
          <a:xfrm>
            <a:off x="457199" y="1417638"/>
            <a:ext cx="3283871" cy="4708525"/>
          </a:xfrm>
          <a:prstGeom prst="rect">
            <a:avLst/>
          </a:prstGeom>
        </p:spPr>
      </p:pic>
      <p:sp>
        <p:nvSpPr>
          <p:cNvPr id="6" name="TextBox 5"/>
          <p:cNvSpPr txBox="1"/>
          <p:nvPr/>
        </p:nvSpPr>
        <p:spPr>
          <a:xfrm>
            <a:off x="457200" y="6198350"/>
            <a:ext cx="1126105" cy="261610"/>
          </a:xfrm>
          <a:prstGeom prst="rect">
            <a:avLst/>
          </a:prstGeom>
          <a:noFill/>
        </p:spPr>
        <p:txBody>
          <a:bodyPr wrap="none" rtlCol="0">
            <a:spAutoFit/>
          </a:bodyPr>
          <a:lstStyle/>
          <a:p>
            <a:r>
              <a:rPr lang="en-GB" sz="1100" dirty="0" smtClean="0"/>
              <a:t>Meredith (2012) </a:t>
            </a:r>
            <a:endParaRPr lang="en-GB" sz="1100" dirty="0"/>
          </a:p>
        </p:txBody>
      </p:sp>
    </p:spTree>
    <p:extLst>
      <p:ext uri="{BB962C8B-B14F-4D97-AF65-F5344CB8AC3E}">
        <p14:creationId xmlns:p14="http://schemas.microsoft.com/office/powerpoint/2010/main" val="14786469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Comparing TECs</a:t>
            </a:r>
            <a:endParaRPr lang="en-GB" dirty="0"/>
          </a:p>
        </p:txBody>
      </p:sp>
      <p:sp>
        <p:nvSpPr>
          <p:cNvPr id="3" name="Content Placeholder 2"/>
          <p:cNvSpPr>
            <a:spLocks noGrp="1"/>
          </p:cNvSpPr>
          <p:nvPr>
            <p:ph idx="1"/>
          </p:nvPr>
        </p:nvSpPr>
        <p:spPr/>
        <p:txBody>
          <a:bodyPr/>
          <a:lstStyle/>
          <a:p>
            <a:r>
              <a:rPr lang="en-GB" dirty="0" smtClean="0"/>
              <a:t>Given two TECs, the </a:t>
            </a:r>
            <a:r>
              <a:rPr lang="en-GB" b="1" i="1" dirty="0" smtClean="0"/>
              <a:t>better</a:t>
            </a:r>
            <a:r>
              <a:rPr lang="en-GB" dirty="0" smtClean="0"/>
              <a:t> one is</a:t>
            </a:r>
          </a:p>
          <a:p>
            <a:pPr lvl="1"/>
            <a:r>
              <a:rPr lang="en-GB" dirty="0" smtClean="0"/>
              <a:t>the one with the </a:t>
            </a:r>
            <a:r>
              <a:rPr lang="en-GB" b="1" i="1" dirty="0" smtClean="0"/>
              <a:t>higher</a:t>
            </a:r>
            <a:r>
              <a:rPr lang="en-GB" b="1" dirty="0" smtClean="0"/>
              <a:t> </a:t>
            </a:r>
            <a:r>
              <a:rPr lang="en-GB" b="1" i="1" dirty="0" smtClean="0"/>
              <a:t>compression ratio</a:t>
            </a:r>
          </a:p>
          <a:p>
            <a:pPr lvl="1"/>
            <a:r>
              <a:rPr lang="en-GB" dirty="0" smtClean="0"/>
              <a:t>otherwise (i.e., they have the same compression ratio), the one which is </a:t>
            </a:r>
            <a:r>
              <a:rPr lang="en-GB" b="1" i="1" dirty="0" smtClean="0"/>
              <a:t>more</a:t>
            </a:r>
            <a:r>
              <a:rPr lang="en-GB" b="1" dirty="0" smtClean="0"/>
              <a:t> </a:t>
            </a:r>
            <a:r>
              <a:rPr lang="en-GB" b="1" i="1" dirty="0" smtClean="0"/>
              <a:t>compact</a:t>
            </a:r>
          </a:p>
          <a:p>
            <a:pPr lvl="1"/>
            <a:r>
              <a:rPr lang="en-GB" dirty="0" smtClean="0"/>
              <a:t>otherwise, the one that has the </a:t>
            </a:r>
            <a:r>
              <a:rPr lang="en-GB" b="1" i="1" dirty="0" smtClean="0"/>
              <a:t>better coverage</a:t>
            </a:r>
            <a:endParaRPr lang="en-GB" b="1" dirty="0" smtClean="0"/>
          </a:p>
          <a:p>
            <a:pPr lvl="1"/>
            <a:r>
              <a:rPr lang="en-GB" dirty="0" smtClean="0"/>
              <a:t>otherwise, the one that has</a:t>
            </a:r>
            <a:r>
              <a:rPr lang="en-GB" i="1" dirty="0" smtClean="0"/>
              <a:t> </a:t>
            </a:r>
            <a:r>
              <a:rPr lang="en-GB" dirty="0" smtClean="0"/>
              <a:t>the </a:t>
            </a:r>
            <a:r>
              <a:rPr lang="en-GB" b="1" i="1" dirty="0" smtClean="0"/>
              <a:t>larger pattern</a:t>
            </a:r>
          </a:p>
          <a:p>
            <a:pPr lvl="1"/>
            <a:r>
              <a:rPr lang="en-GB" dirty="0" smtClean="0"/>
              <a:t>otherwise, the one whose pattern has the </a:t>
            </a:r>
            <a:r>
              <a:rPr lang="en-GB" b="1" i="1" dirty="0" smtClean="0"/>
              <a:t>shorter duration</a:t>
            </a:r>
          </a:p>
          <a:p>
            <a:pPr lvl="1"/>
            <a:r>
              <a:rPr lang="en-GB" dirty="0" smtClean="0"/>
              <a:t>otherwise, the one with the </a:t>
            </a:r>
            <a:r>
              <a:rPr lang="en-GB" b="1" i="1" dirty="0" smtClean="0"/>
              <a:t>smaller bounding box</a:t>
            </a:r>
            <a:endParaRPr lang="en-GB" b="1" dirty="0" smtClean="0"/>
          </a:p>
        </p:txBody>
      </p:sp>
    </p:spTree>
    <p:extLst>
      <p:ext uri="{BB962C8B-B14F-4D97-AF65-F5344CB8AC3E}">
        <p14:creationId xmlns:p14="http://schemas.microsoft.com/office/powerpoint/2010/main" val="178360752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Dual or conjugate TECs</a:t>
            </a:r>
            <a:endParaRPr lang="en-GB" dirty="0"/>
          </a:p>
        </p:txBody>
      </p:sp>
      <p:sp>
        <p:nvSpPr>
          <p:cNvPr id="4" name="Rectangle 3"/>
          <p:cNvSpPr/>
          <p:nvPr/>
        </p:nvSpPr>
        <p:spPr>
          <a:xfrm>
            <a:off x="997042" y="2101023"/>
            <a:ext cx="3525254" cy="33948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p:cNvSpPr/>
          <p:nvPr/>
        </p:nvSpPr>
        <p:spPr>
          <a:xfrm>
            <a:off x="1448084" y="3834070"/>
            <a:ext cx="225522" cy="225534"/>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p:cNvSpPr/>
          <p:nvPr/>
        </p:nvSpPr>
        <p:spPr>
          <a:xfrm>
            <a:off x="1980310" y="4271354"/>
            <a:ext cx="225522" cy="225534"/>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p:cNvSpPr/>
          <p:nvPr/>
        </p:nvSpPr>
        <p:spPr>
          <a:xfrm>
            <a:off x="1448084" y="4720509"/>
            <a:ext cx="225522" cy="225534"/>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Oval 7"/>
          <p:cNvSpPr/>
          <p:nvPr/>
        </p:nvSpPr>
        <p:spPr>
          <a:xfrm>
            <a:off x="3202872" y="2650876"/>
            <a:ext cx="225522" cy="2255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p:cNvSpPr/>
          <p:nvPr/>
        </p:nvSpPr>
        <p:spPr>
          <a:xfrm>
            <a:off x="3735098" y="3088160"/>
            <a:ext cx="225522" cy="2255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3202872" y="3537315"/>
            <a:ext cx="225522" cy="2255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a:off x="4674696" y="2101023"/>
            <a:ext cx="3525254" cy="33948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p:cNvSpPr/>
          <p:nvPr/>
        </p:nvSpPr>
        <p:spPr>
          <a:xfrm>
            <a:off x="5125738" y="3834070"/>
            <a:ext cx="225522" cy="2255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p:cNvSpPr/>
          <p:nvPr/>
        </p:nvSpPr>
        <p:spPr>
          <a:xfrm>
            <a:off x="5657964" y="4271354"/>
            <a:ext cx="225522" cy="22553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p:cNvSpPr/>
          <p:nvPr/>
        </p:nvSpPr>
        <p:spPr>
          <a:xfrm>
            <a:off x="5125738" y="4720509"/>
            <a:ext cx="225522" cy="225534"/>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6880526" y="2650876"/>
            <a:ext cx="225522" cy="2255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p:cNvSpPr/>
          <p:nvPr/>
        </p:nvSpPr>
        <p:spPr>
          <a:xfrm>
            <a:off x="7412752" y="3088160"/>
            <a:ext cx="225522" cy="22553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6880526" y="3537315"/>
            <a:ext cx="225522" cy="225534"/>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79920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Redundant translators</a:t>
            </a:r>
            <a:endParaRPr lang="en-GB" dirty="0"/>
          </a:p>
        </p:txBody>
      </p:sp>
      <p:sp>
        <p:nvSpPr>
          <p:cNvPr id="3" name="Content Placeholder 2"/>
          <p:cNvSpPr>
            <a:spLocks noGrp="1"/>
          </p:cNvSpPr>
          <p:nvPr>
            <p:ph idx="1"/>
          </p:nvPr>
        </p:nvSpPr>
        <p:spPr>
          <a:xfrm>
            <a:off x="4574868" y="1600200"/>
            <a:ext cx="4111932" cy="4525963"/>
          </a:xfrm>
        </p:spPr>
        <p:txBody>
          <a:bodyPr>
            <a:normAutofit fontScale="85000" lnSpcReduction="10000"/>
          </a:bodyPr>
          <a:lstStyle/>
          <a:p>
            <a:r>
              <a:rPr lang="en-GB" dirty="0" smtClean="0"/>
              <a:t>Square pattern starting on (0,0) can be translated by (1,0), (2,0), (2,1) and (2,2)</a:t>
            </a:r>
          </a:p>
          <a:p>
            <a:r>
              <a:rPr lang="en-GB" dirty="0" smtClean="0"/>
              <a:t>But only need two of these to cover whole dataset</a:t>
            </a:r>
          </a:p>
          <a:p>
            <a:r>
              <a:rPr lang="en-GB" dirty="0" smtClean="0"/>
              <a:t>So (1,0) and (2,1) can be removed from the set of translators to give a shorter encoding</a:t>
            </a:r>
            <a:endParaRPr lang="en-GB" dirty="0"/>
          </a:p>
        </p:txBody>
      </p:sp>
      <p:pic>
        <p:nvPicPr>
          <p:cNvPr id="4" name="Picture 3"/>
          <p:cNvPicPr>
            <a:picLocks noChangeAspect="1"/>
          </p:cNvPicPr>
          <p:nvPr/>
        </p:nvPicPr>
        <p:blipFill>
          <a:blip r:embed="rId2"/>
          <a:stretch>
            <a:fillRect/>
          </a:stretch>
        </p:blipFill>
        <p:spPr>
          <a:xfrm>
            <a:off x="181790" y="2008495"/>
            <a:ext cx="4117668" cy="4117668"/>
          </a:xfrm>
          <a:prstGeom prst="rect">
            <a:avLst/>
          </a:prstGeom>
        </p:spPr>
      </p:pic>
    </p:spTree>
    <p:extLst>
      <p:ext uri="{BB962C8B-B14F-4D97-AF65-F5344CB8AC3E}">
        <p14:creationId xmlns:p14="http://schemas.microsoft.com/office/powerpoint/2010/main" val="3944117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1814"/>
            <a:ext cx="8229600" cy="860745"/>
          </a:xfrm>
        </p:spPr>
        <p:txBody>
          <a:bodyPr/>
          <a:lstStyle/>
          <a:p>
            <a:r>
              <a:rPr lang="en-GB" dirty="0" smtClean="0"/>
              <a:t>Example COSIATEC encoding</a:t>
            </a:r>
            <a:endParaRPr lang="en-GB" dirty="0"/>
          </a:p>
        </p:txBody>
      </p:sp>
      <p:pic>
        <p:nvPicPr>
          <p:cNvPr id="4" name="Picture 3"/>
          <p:cNvPicPr>
            <a:picLocks noChangeAspect="1"/>
          </p:cNvPicPr>
          <p:nvPr/>
        </p:nvPicPr>
        <p:blipFill>
          <a:blip r:embed="rId4"/>
          <a:stretch>
            <a:fillRect/>
          </a:stretch>
        </p:blipFill>
        <p:spPr>
          <a:xfrm>
            <a:off x="0" y="1816527"/>
            <a:ext cx="9144000" cy="605425"/>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0" y="2556660"/>
            <a:ext cx="9144000" cy="577150"/>
          </a:xfrm>
          <a:prstGeom prst="rect">
            <a:avLst/>
          </a:prstGeom>
          <a:ln>
            <a:solidFill>
              <a:schemeClr val="tx1"/>
            </a:solidFill>
          </a:ln>
        </p:spPr>
      </p:pic>
      <p:pic>
        <p:nvPicPr>
          <p:cNvPr id="7" name="Picture 6"/>
          <p:cNvPicPr>
            <a:picLocks noChangeAspect="1"/>
          </p:cNvPicPr>
          <p:nvPr/>
        </p:nvPicPr>
        <p:blipFill>
          <a:blip r:embed="rId6"/>
          <a:stretch>
            <a:fillRect/>
          </a:stretch>
        </p:blipFill>
        <p:spPr>
          <a:xfrm>
            <a:off x="0" y="3266373"/>
            <a:ext cx="9144000" cy="577150"/>
          </a:xfrm>
          <a:prstGeom prst="rect">
            <a:avLst/>
          </a:prstGeom>
          <a:ln>
            <a:solidFill>
              <a:schemeClr val="tx1"/>
            </a:solidFill>
          </a:ln>
        </p:spPr>
      </p:pic>
      <p:pic>
        <p:nvPicPr>
          <p:cNvPr id="8" name="Picture 7"/>
          <p:cNvPicPr>
            <a:picLocks noChangeAspect="1"/>
          </p:cNvPicPr>
          <p:nvPr/>
        </p:nvPicPr>
        <p:blipFill>
          <a:blip r:embed="rId7"/>
          <a:stretch>
            <a:fillRect/>
          </a:stretch>
        </p:blipFill>
        <p:spPr>
          <a:xfrm>
            <a:off x="0" y="3978401"/>
            <a:ext cx="9144000" cy="575836"/>
          </a:xfrm>
          <a:prstGeom prst="rect">
            <a:avLst/>
          </a:prstGeom>
          <a:ln>
            <a:solidFill>
              <a:schemeClr val="tx1"/>
            </a:solidFill>
          </a:ln>
        </p:spPr>
      </p:pic>
      <p:pic>
        <p:nvPicPr>
          <p:cNvPr id="9" name="Picture 8"/>
          <p:cNvPicPr>
            <a:picLocks noChangeAspect="1"/>
          </p:cNvPicPr>
          <p:nvPr/>
        </p:nvPicPr>
        <p:blipFill>
          <a:blip r:embed="rId8"/>
          <a:stretch>
            <a:fillRect/>
          </a:stretch>
        </p:blipFill>
        <p:spPr>
          <a:xfrm>
            <a:off x="0" y="4705175"/>
            <a:ext cx="9144000" cy="562387"/>
          </a:xfrm>
          <a:prstGeom prst="rect">
            <a:avLst/>
          </a:prstGeom>
          <a:ln>
            <a:solidFill>
              <a:schemeClr val="tx1"/>
            </a:solidFill>
          </a:ln>
        </p:spPr>
      </p:pic>
      <p:sp>
        <p:nvSpPr>
          <p:cNvPr id="12" name="Rectangle 11"/>
          <p:cNvSpPr/>
          <p:nvPr/>
        </p:nvSpPr>
        <p:spPr>
          <a:xfrm>
            <a:off x="153922" y="5414303"/>
            <a:ext cx="8901025" cy="646331"/>
          </a:xfrm>
          <a:prstGeom prst="rect">
            <a:avLst/>
          </a:prstGeom>
        </p:spPr>
        <p:txBody>
          <a:bodyPr wrap="square">
            <a:spAutoFit/>
          </a:bodyPr>
          <a:lstStyle/>
          <a:p>
            <a:r>
              <a:rPr lang="en-GB" dirty="0"/>
              <a:t>(NLB015569_01, “</a:t>
            </a:r>
            <a:r>
              <a:rPr lang="en-GB" dirty="0" err="1"/>
              <a:t>Daar</a:t>
            </a:r>
            <a:r>
              <a:rPr lang="en-GB" dirty="0"/>
              <a:t> </a:t>
            </a:r>
            <a:r>
              <a:rPr lang="en-GB" dirty="0" err="1"/>
              <a:t>zou</a:t>
            </a:r>
            <a:r>
              <a:rPr lang="en-GB" dirty="0"/>
              <a:t> </a:t>
            </a:r>
            <a:r>
              <a:rPr lang="en-GB" dirty="0" err="1"/>
              <a:t>er</a:t>
            </a:r>
            <a:r>
              <a:rPr lang="en-GB" dirty="0"/>
              <a:t> </a:t>
            </a:r>
            <a:r>
              <a:rPr lang="en-GB" dirty="0" err="1"/>
              <a:t>een</a:t>
            </a:r>
            <a:r>
              <a:rPr lang="en-GB" dirty="0"/>
              <a:t> </a:t>
            </a:r>
            <a:r>
              <a:rPr lang="en-GB" dirty="0" err="1"/>
              <a:t>maagdje</a:t>
            </a:r>
            <a:r>
              <a:rPr lang="en-GB" dirty="0"/>
              <a:t> </a:t>
            </a:r>
            <a:r>
              <a:rPr lang="en-GB" dirty="0" err="1"/>
              <a:t>vroeg</a:t>
            </a:r>
            <a:r>
              <a:rPr lang="en-GB" dirty="0"/>
              <a:t> </a:t>
            </a:r>
            <a:r>
              <a:rPr lang="en-GB" dirty="0" err="1"/>
              <a:t>opstaan</a:t>
            </a:r>
            <a:r>
              <a:rPr lang="en-GB" dirty="0"/>
              <a:t> 2”, from the </a:t>
            </a:r>
            <a:r>
              <a:rPr lang="en-GB" dirty="0" err="1"/>
              <a:t>Nederlandse</a:t>
            </a:r>
            <a:r>
              <a:rPr lang="en-GB" dirty="0"/>
              <a:t> </a:t>
            </a:r>
            <a:r>
              <a:rPr lang="en-GB" dirty="0" err="1"/>
              <a:t>Liederen</a:t>
            </a:r>
            <a:r>
              <a:rPr lang="en-GB" dirty="0"/>
              <a:t> Bank, </a:t>
            </a:r>
            <a:r>
              <a:rPr lang="en-GB" dirty="0">
                <a:hlinkClick r:id="rId9"/>
              </a:rPr>
              <a:t>http://www.liederenbank.nl</a:t>
            </a:r>
            <a:r>
              <a:rPr lang="en-GB" dirty="0"/>
              <a:t>. Courtesy of Peter van </a:t>
            </a:r>
            <a:r>
              <a:rPr lang="en-GB" dirty="0" err="1"/>
              <a:t>Kranenburg</a:t>
            </a:r>
            <a:r>
              <a:rPr lang="en-GB" dirty="0"/>
              <a:t>.)</a:t>
            </a:r>
          </a:p>
        </p:txBody>
      </p:sp>
      <p:pic>
        <p:nvPicPr>
          <p:cNvPr id="14" name="NLB015569_01.m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72688" y="6150982"/>
            <a:ext cx="509522" cy="509522"/>
          </a:xfrm>
          <a:prstGeom prst="rect">
            <a:avLst/>
          </a:prstGeom>
        </p:spPr>
      </p:pic>
    </p:spTree>
    <p:extLst>
      <p:ext uri="{BB962C8B-B14F-4D97-AF65-F5344CB8AC3E}">
        <p14:creationId xmlns:p14="http://schemas.microsoft.com/office/powerpoint/2010/main" val="111875228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0" fill="hold"/>
                                        <p:tgtEl>
                                          <p:spTgt spid="14"/>
                                        </p:tgtEl>
                                      </p:cBhvr>
                                    </p:cmd>
                                  </p:childTnLst>
                                </p:cTn>
                              </p:par>
                            </p:childTnLst>
                          </p:cTn>
                        </p:par>
                      </p:childTnLst>
                    </p:cTn>
                  </p:par>
                </p:childTnLst>
              </p:cTn>
              <p:nextCondLst>
                <p:cond evt="onClick" delay="0">
                  <p:tgtEl>
                    <p:spTgt spid="14"/>
                  </p:tgtEl>
                </p:cond>
              </p:nextCondLst>
            </p:seq>
            <p:audio>
              <p:cMediaNode vol="10000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COSIATEC encoding</a:t>
            </a: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r>
              <a:rPr lang="en-GB" sz="1400" dirty="0"/>
              <a:t>(NLB015569_01, “</a:t>
            </a:r>
            <a:r>
              <a:rPr lang="en-GB" sz="1400" dirty="0" err="1" smtClean="0"/>
              <a:t>Daar</a:t>
            </a:r>
            <a:r>
              <a:rPr lang="en-GB" sz="1400" dirty="0" smtClean="0"/>
              <a:t> </a:t>
            </a:r>
            <a:r>
              <a:rPr lang="en-GB" sz="1400" dirty="0" err="1" smtClean="0"/>
              <a:t>zou</a:t>
            </a:r>
            <a:r>
              <a:rPr lang="en-GB" sz="1400" dirty="0" smtClean="0"/>
              <a:t> </a:t>
            </a:r>
            <a:r>
              <a:rPr lang="en-GB" sz="1400" dirty="0" err="1" smtClean="0"/>
              <a:t>er</a:t>
            </a:r>
            <a:r>
              <a:rPr lang="en-GB" sz="1400" dirty="0" smtClean="0"/>
              <a:t> </a:t>
            </a:r>
            <a:r>
              <a:rPr lang="en-GB" sz="1400" dirty="0" err="1" smtClean="0"/>
              <a:t>een</a:t>
            </a:r>
            <a:r>
              <a:rPr lang="en-GB" sz="1400" dirty="0" smtClean="0"/>
              <a:t> </a:t>
            </a:r>
            <a:r>
              <a:rPr lang="en-GB" sz="1400" dirty="0" err="1" smtClean="0"/>
              <a:t>maagdje</a:t>
            </a:r>
            <a:r>
              <a:rPr lang="en-GB" sz="1400" dirty="0" smtClean="0"/>
              <a:t> </a:t>
            </a:r>
            <a:r>
              <a:rPr lang="en-GB" sz="1400" dirty="0" err="1" smtClean="0"/>
              <a:t>vroeg</a:t>
            </a:r>
            <a:r>
              <a:rPr lang="en-GB" sz="1400" dirty="0" smtClean="0"/>
              <a:t> </a:t>
            </a:r>
            <a:r>
              <a:rPr lang="en-GB" sz="1400" dirty="0" err="1" smtClean="0"/>
              <a:t>opstaan</a:t>
            </a:r>
            <a:r>
              <a:rPr lang="en-GB" sz="1400" dirty="0" smtClean="0"/>
              <a:t> 2</a:t>
            </a:r>
            <a:r>
              <a:rPr lang="en-GB" sz="1400" dirty="0"/>
              <a:t>”, </a:t>
            </a:r>
            <a:r>
              <a:rPr lang="en-GB" sz="1400" dirty="0" smtClean="0"/>
              <a:t>from the </a:t>
            </a:r>
            <a:r>
              <a:rPr lang="en-GB" sz="1400" dirty="0" err="1" smtClean="0"/>
              <a:t>Nederlandse</a:t>
            </a:r>
            <a:r>
              <a:rPr lang="en-GB" sz="1400" dirty="0" smtClean="0"/>
              <a:t> </a:t>
            </a:r>
            <a:r>
              <a:rPr lang="en-GB" sz="1400" dirty="0" err="1" smtClean="0"/>
              <a:t>Liederen</a:t>
            </a:r>
            <a:r>
              <a:rPr lang="en-GB" sz="1400" dirty="0"/>
              <a:t> Bank, </a:t>
            </a:r>
            <a:r>
              <a:rPr lang="en-GB" sz="1400" dirty="0">
                <a:hlinkClick r:id="rId2"/>
              </a:rPr>
              <a:t>http://</a:t>
            </a:r>
            <a:r>
              <a:rPr lang="en-GB" sz="1400" dirty="0" smtClean="0">
                <a:hlinkClick r:id="rId2"/>
              </a:rPr>
              <a:t>www.liederenbank.nl</a:t>
            </a:r>
            <a:r>
              <a:rPr lang="en-GB" sz="1400" dirty="0" smtClean="0"/>
              <a:t>. Courtesy of Peter van </a:t>
            </a:r>
            <a:r>
              <a:rPr lang="en-GB" sz="1400" dirty="0" err="1" smtClean="0"/>
              <a:t>Kranenburg</a:t>
            </a:r>
            <a:r>
              <a:rPr lang="en-GB" sz="1400" dirty="0" smtClean="0"/>
              <a:t>.)</a:t>
            </a:r>
          </a:p>
          <a:p>
            <a:pPr marL="0" indent="0">
              <a:buNone/>
            </a:pPr>
            <a:endParaRPr lang="en-GB" sz="1400" dirty="0"/>
          </a:p>
          <a:p>
            <a:pPr marL="0" indent="0">
              <a:buNone/>
            </a:pPr>
            <a:r>
              <a:rPr lang="en-GB" sz="1400" dirty="0" smtClean="0"/>
              <a:t>Input:</a:t>
            </a:r>
          </a:p>
          <a:p>
            <a:pPr marL="0" indent="0">
              <a:buNone/>
            </a:pPr>
            <a:r>
              <a:rPr lang="en-GB" sz="1400" dirty="0"/>
              <a:t>T(P(p(0,27),p(40,26),p(80,27),p(120,28),p(240,28),p(300,28),p(360,28),p(480,31),p(520,30),p(560,31),p(600,26),p(719,25),p(839,24),p(960,31),p(1020,30),p(1080,29),p(1140,30),p(1200,31),p(1260,32),p(1320,32),p(1500,31),p(1560,30),p(1740,29),p(1800,28),p(1920,28),p(1960,29),p(2000,30),p(2040,31),p(2159,28),p(2219,30),p(2280,29),p(2400,31),p(2440,30),p(2480,31),p(2520,28),p(2639,27),p(2759,26),p(2939,28),p(3000,27),p(3120,26),p(3180,27),p(3240,28),p(3300,29),p(3360,31),p(3400,30),p(3440,31),p(3480,25),p(3719,24)),V(v(0,0))</a:t>
            </a:r>
            <a:r>
              <a:rPr lang="en-GB" sz="1400" dirty="0" smtClean="0"/>
              <a:t>)</a:t>
            </a:r>
          </a:p>
          <a:p>
            <a:pPr marL="0" indent="0">
              <a:buNone/>
            </a:pPr>
            <a:endParaRPr lang="en-GB" sz="1400" dirty="0"/>
          </a:p>
          <a:p>
            <a:pPr marL="0" indent="0">
              <a:buNone/>
            </a:pPr>
            <a:r>
              <a:rPr lang="en-GB" sz="1400" dirty="0" smtClean="0"/>
              <a:t>(48 points)</a:t>
            </a:r>
          </a:p>
          <a:p>
            <a:pPr marL="0" indent="0">
              <a:buNone/>
            </a:pPr>
            <a:endParaRPr lang="en-GB" sz="1400" dirty="0"/>
          </a:p>
          <a:p>
            <a:pPr marL="0" indent="0">
              <a:buNone/>
            </a:pPr>
            <a:r>
              <a:rPr lang="en-GB" sz="1400" dirty="0" smtClean="0"/>
              <a:t>Encoding:</a:t>
            </a:r>
          </a:p>
          <a:p>
            <a:pPr marL="0" indent="0">
              <a:buNone/>
            </a:pPr>
            <a:r>
              <a:rPr lang="en-GB" sz="1400" dirty="0">
                <a:solidFill>
                  <a:srgbClr val="000000"/>
                </a:solidFill>
              </a:rPr>
              <a:t>T(P(p(0,27),p(40,26),p(80,27)),V</a:t>
            </a:r>
            <a:r>
              <a:rPr lang="en-GB" sz="1400" dirty="0" smtClean="0">
                <a:solidFill>
                  <a:srgbClr val="000000"/>
                </a:solidFill>
              </a:rPr>
              <a:t>(v</a:t>
            </a:r>
            <a:r>
              <a:rPr lang="en-GB" sz="1400" dirty="0">
                <a:solidFill>
                  <a:srgbClr val="000000"/>
                </a:solidFill>
              </a:rPr>
              <a:t>(480,4),v(2400,4),v(3360,4))</a:t>
            </a:r>
            <a:r>
              <a:rPr lang="en-GB" sz="1400" dirty="0" smtClean="0">
                <a:solidFill>
                  <a:srgbClr val="000000"/>
                </a:solidFill>
              </a:rPr>
              <a:t>)</a:t>
            </a:r>
            <a:br>
              <a:rPr lang="en-GB" sz="1400" dirty="0" smtClean="0">
                <a:solidFill>
                  <a:srgbClr val="000000"/>
                </a:solidFill>
              </a:rPr>
            </a:br>
            <a:r>
              <a:rPr lang="en-GB" sz="1400" dirty="0" smtClean="0">
                <a:solidFill>
                  <a:srgbClr val="000000"/>
                </a:solidFill>
              </a:rPr>
              <a:t>T</a:t>
            </a:r>
            <a:r>
              <a:rPr lang="en-GB" sz="1400" dirty="0">
                <a:solidFill>
                  <a:srgbClr val="000000"/>
                </a:solidFill>
              </a:rPr>
              <a:t>(P(p(1080,29),p(1140,30),p(1200,31),p(1260,32)),V</a:t>
            </a:r>
            <a:r>
              <a:rPr lang="en-GB" sz="1400" dirty="0" smtClean="0">
                <a:solidFill>
                  <a:srgbClr val="000000"/>
                </a:solidFill>
              </a:rPr>
              <a:t>(v</a:t>
            </a:r>
            <a:r>
              <a:rPr lang="en-GB" sz="1400" dirty="0">
                <a:solidFill>
                  <a:srgbClr val="000000"/>
                </a:solidFill>
              </a:rPr>
              <a:t>(2040,-3))</a:t>
            </a:r>
            <a:r>
              <a:rPr lang="en-GB" sz="1400" dirty="0" smtClean="0">
                <a:solidFill>
                  <a:srgbClr val="000000"/>
                </a:solidFill>
              </a:rPr>
              <a:t>)</a:t>
            </a:r>
            <a:br>
              <a:rPr lang="en-GB" sz="1400" dirty="0" smtClean="0">
                <a:solidFill>
                  <a:srgbClr val="000000"/>
                </a:solidFill>
              </a:rPr>
            </a:br>
            <a:r>
              <a:rPr lang="en-GB" sz="1400" dirty="0" smtClean="0">
                <a:solidFill>
                  <a:srgbClr val="000000"/>
                </a:solidFill>
              </a:rPr>
              <a:t>T</a:t>
            </a:r>
            <a:r>
              <a:rPr lang="en-GB" sz="1400" dirty="0">
                <a:solidFill>
                  <a:srgbClr val="000000"/>
                </a:solidFill>
              </a:rPr>
              <a:t>(P(p(960,31),p(1020,30),p(1500,31)),V</a:t>
            </a:r>
            <a:r>
              <a:rPr lang="en-GB" sz="1400" dirty="0" smtClean="0">
                <a:solidFill>
                  <a:srgbClr val="000000"/>
                </a:solidFill>
              </a:rPr>
              <a:t>(v</a:t>
            </a:r>
            <a:r>
              <a:rPr lang="en-GB" sz="1400" dirty="0">
                <a:solidFill>
                  <a:srgbClr val="000000"/>
                </a:solidFill>
              </a:rPr>
              <a:t>(540,0),v(780,-2))</a:t>
            </a:r>
            <a:r>
              <a:rPr lang="en-GB" sz="1400" dirty="0" smtClean="0">
                <a:solidFill>
                  <a:srgbClr val="000000"/>
                </a:solidFill>
              </a:rPr>
              <a:t>)</a:t>
            </a:r>
            <a:br>
              <a:rPr lang="en-GB" sz="1400" dirty="0" smtClean="0">
                <a:solidFill>
                  <a:srgbClr val="000000"/>
                </a:solidFill>
              </a:rPr>
            </a:br>
            <a:r>
              <a:rPr lang="en-GB" sz="1400" dirty="0" smtClean="0">
                <a:solidFill>
                  <a:srgbClr val="000000"/>
                </a:solidFill>
              </a:rPr>
              <a:t>T</a:t>
            </a:r>
            <a:r>
              <a:rPr lang="en-GB" sz="1400" dirty="0">
                <a:solidFill>
                  <a:srgbClr val="000000"/>
                </a:solidFill>
              </a:rPr>
              <a:t>(P(p(600,26),p(719,25),p(839,24)),V</a:t>
            </a:r>
            <a:r>
              <a:rPr lang="en-GB" sz="1400" dirty="0" smtClean="0">
                <a:solidFill>
                  <a:srgbClr val="000000"/>
                </a:solidFill>
              </a:rPr>
              <a:t>(v</a:t>
            </a:r>
            <a:r>
              <a:rPr lang="en-GB" sz="1400" dirty="0">
                <a:solidFill>
                  <a:srgbClr val="000000"/>
                </a:solidFill>
              </a:rPr>
              <a:t>(1920,2))</a:t>
            </a:r>
            <a:r>
              <a:rPr lang="en-GB" sz="1400" dirty="0" smtClean="0">
                <a:solidFill>
                  <a:srgbClr val="000000"/>
                </a:solidFill>
              </a:rPr>
              <a:t>)</a:t>
            </a:r>
            <a:br>
              <a:rPr lang="en-GB" sz="1400" dirty="0" smtClean="0">
                <a:solidFill>
                  <a:srgbClr val="000000"/>
                </a:solidFill>
              </a:rPr>
            </a:br>
            <a:r>
              <a:rPr lang="en-GB" sz="1400" dirty="0" smtClean="0">
                <a:solidFill>
                  <a:srgbClr val="000000"/>
                </a:solidFill>
              </a:rPr>
              <a:t>T</a:t>
            </a:r>
            <a:r>
              <a:rPr lang="en-GB" sz="1400" dirty="0">
                <a:solidFill>
                  <a:srgbClr val="000000"/>
                </a:solidFill>
              </a:rPr>
              <a:t>(P(p(120,28),p(240,28),p(300,28),p(360,28),p(1320,32),p(1920,28),p(1960,29),p(2000,30),p(2159,28),p(2219,30),p(2939,28),p(3000,27),p(3480,25),p(3719,24)),V</a:t>
            </a:r>
            <a:r>
              <a:rPr lang="en-GB" sz="1400" dirty="0" smtClean="0">
                <a:solidFill>
                  <a:srgbClr val="000000"/>
                </a:solidFill>
              </a:rPr>
              <a:t>())</a:t>
            </a:r>
          </a:p>
          <a:p>
            <a:pPr marL="0" indent="0">
              <a:buNone/>
            </a:pPr>
            <a:endParaRPr lang="en-GB" sz="1400" dirty="0">
              <a:solidFill>
                <a:srgbClr val="000000"/>
              </a:solidFill>
            </a:endParaRPr>
          </a:p>
          <a:p>
            <a:pPr marL="0" indent="0">
              <a:buNone/>
            </a:pPr>
            <a:r>
              <a:rPr lang="en-GB" sz="1400" dirty="0" smtClean="0">
                <a:solidFill>
                  <a:srgbClr val="000000"/>
                </a:solidFill>
              </a:rPr>
              <a:t>(34 points or vectors)</a:t>
            </a:r>
          </a:p>
          <a:p>
            <a:pPr marL="0" indent="0">
              <a:buNone/>
            </a:pPr>
            <a:endParaRPr lang="en-GB" sz="1400" dirty="0">
              <a:solidFill>
                <a:srgbClr val="000000"/>
              </a:solidFill>
            </a:endParaRPr>
          </a:p>
          <a:p>
            <a:pPr marL="0" indent="0">
              <a:buNone/>
            </a:pPr>
            <a:r>
              <a:rPr lang="en-GB" sz="1400" dirty="0" smtClean="0">
                <a:solidFill>
                  <a:srgbClr val="000000"/>
                </a:solidFill>
              </a:rPr>
              <a:t>Compression ratio: 1.41</a:t>
            </a:r>
            <a:endParaRPr lang="en-GB" sz="1400" dirty="0">
              <a:solidFill>
                <a:srgbClr val="000000"/>
              </a:solidFill>
            </a:endParaRPr>
          </a:p>
          <a:p>
            <a:pPr marL="0" indent="0">
              <a:buNone/>
            </a:pPr>
            <a:endParaRPr lang="en-GB" sz="1400" dirty="0"/>
          </a:p>
          <a:p>
            <a:pPr marL="0" indent="0">
              <a:buNone/>
            </a:pPr>
            <a:endParaRPr lang="en-GB" sz="1400" dirty="0" smtClean="0"/>
          </a:p>
          <a:p>
            <a:pPr marL="0" indent="0">
              <a:buNone/>
            </a:pPr>
            <a:endParaRPr lang="en-GB" sz="1400" dirty="0"/>
          </a:p>
        </p:txBody>
      </p:sp>
    </p:spTree>
    <p:extLst>
      <p:ext uri="{BB962C8B-B14F-4D97-AF65-F5344CB8AC3E}">
        <p14:creationId xmlns:p14="http://schemas.microsoft.com/office/powerpoint/2010/main" val="1120534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smtClean="0"/>
              <a:t>Running COSIATEC on the Fugues from Book 1 of J. S. Bach’s “The Well-Tempered Clavier”</a:t>
            </a:r>
            <a:endParaRPr lang="en-GB" sz="2800" dirty="0"/>
          </a:p>
        </p:txBody>
      </p:sp>
      <p:sp>
        <p:nvSpPr>
          <p:cNvPr id="3" name="Content Placeholder 2"/>
          <p:cNvSpPr>
            <a:spLocks noGrp="1"/>
          </p:cNvSpPr>
          <p:nvPr>
            <p:ph idx="1"/>
          </p:nvPr>
        </p:nvSpPr>
        <p:spPr>
          <a:xfrm>
            <a:off x="457200" y="3929032"/>
            <a:ext cx="8229600" cy="2765753"/>
          </a:xfrm>
        </p:spPr>
        <p:txBody>
          <a:bodyPr>
            <a:normAutofit fontScale="92500" lnSpcReduction="10000"/>
          </a:bodyPr>
          <a:lstStyle/>
          <a:p>
            <a:r>
              <a:rPr lang="en-GB" dirty="0" smtClean="0"/>
              <a:t>Fugue in C major, BWV 846</a:t>
            </a:r>
          </a:p>
          <a:p>
            <a:pPr lvl="1"/>
            <a:r>
              <a:rPr lang="en-GB" dirty="0" smtClean="0"/>
              <a:t>Input length: 729 points</a:t>
            </a:r>
          </a:p>
          <a:p>
            <a:pPr lvl="1"/>
            <a:r>
              <a:rPr lang="en-GB" dirty="0" smtClean="0"/>
              <a:t>Encoding length: 247 points or vectors</a:t>
            </a:r>
          </a:p>
          <a:p>
            <a:pPr lvl="1"/>
            <a:r>
              <a:rPr lang="en-GB" dirty="0" smtClean="0"/>
              <a:t>27 TECs used to account for piece</a:t>
            </a:r>
          </a:p>
          <a:p>
            <a:pPr lvl="1"/>
            <a:r>
              <a:rPr lang="en-GB" dirty="0" smtClean="0"/>
              <a:t>21 notes (2.88%) not included in repeated patterns</a:t>
            </a:r>
          </a:p>
          <a:p>
            <a:pPr lvl="1"/>
            <a:r>
              <a:rPr lang="en-GB" dirty="0" smtClean="0"/>
              <a:t>Compression ratio: 2.95</a:t>
            </a:r>
          </a:p>
          <a:p>
            <a:pPr lvl="1"/>
            <a:endParaRPr lang="en-GB" dirty="0" smtClean="0"/>
          </a:p>
          <a:p>
            <a:pPr lvl="1"/>
            <a:endParaRPr lang="en-GB" dirty="0"/>
          </a:p>
        </p:txBody>
      </p:sp>
      <p:pic>
        <p:nvPicPr>
          <p:cNvPr id="4" name="Picture 3"/>
          <p:cNvPicPr>
            <a:picLocks noChangeAspect="1"/>
          </p:cNvPicPr>
          <p:nvPr/>
        </p:nvPicPr>
        <p:blipFill>
          <a:blip r:embed="rId4"/>
          <a:stretch>
            <a:fillRect/>
          </a:stretch>
        </p:blipFill>
        <p:spPr>
          <a:xfrm>
            <a:off x="0" y="1538179"/>
            <a:ext cx="9144000" cy="2272352"/>
          </a:xfrm>
          <a:prstGeom prst="rect">
            <a:avLst/>
          </a:prstGeom>
        </p:spPr>
      </p:pic>
      <p:pic>
        <p:nvPicPr>
          <p:cNvPr id="5" name="1-02 The Well-Tempered Clavier, Book I_ Fugue No. 1 in C Major, BWV 84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6235" y="4124913"/>
            <a:ext cx="812800" cy="812800"/>
          </a:xfrm>
          <a:prstGeom prst="rect">
            <a:avLst/>
          </a:prstGeom>
        </p:spPr>
      </p:pic>
    </p:spTree>
    <p:extLst>
      <p:ext uri="{BB962C8B-B14F-4D97-AF65-F5344CB8AC3E}">
        <p14:creationId xmlns:p14="http://schemas.microsoft.com/office/powerpoint/2010/main" val="240798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78" fill="hold"/>
                                        <p:tgtEl>
                                          <p:spTgt spid="5"/>
                                        </p:tgtEl>
                                      </p:cBhvr>
                                    </p:cmd>
                                  </p:childTnLst>
                                </p:cTn>
                              </p:par>
                            </p:childTnLst>
                          </p:cTn>
                        </p:par>
                      </p:childTnLst>
                    </p:cTn>
                  </p:par>
                </p:childTnLst>
              </p:cTn>
              <p:nextCondLst>
                <p:cond evt="onClick" delay="0">
                  <p:tgtEl>
                    <p:spTgt spid="5"/>
                  </p:tgtEl>
                </p:cond>
              </p:nextCondLst>
            </p:seq>
            <p:audio>
              <p:cMediaNode vol="28302">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920"/>
            <a:ext cx="8229600" cy="1143000"/>
          </a:xfrm>
        </p:spPr>
        <p:txBody>
          <a:bodyPr>
            <a:noAutofit/>
          </a:bodyPr>
          <a:lstStyle/>
          <a:p>
            <a:r>
              <a:rPr lang="en-GB" sz="3200" dirty="0"/>
              <a:t>Running COSIATEC on the Fugues from Book 1 of J. S. Bach’s “Das </a:t>
            </a:r>
            <a:r>
              <a:rPr lang="en-GB" sz="3200" dirty="0" err="1"/>
              <a:t>Wohltemperirte</a:t>
            </a:r>
            <a:r>
              <a:rPr lang="en-GB" sz="3200" dirty="0"/>
              <a:t> Clavier”</a:t>
            </a:r>
          </a:p>
        </p:txBody>
      </p:sp>
      <p:sp>
        <p:nvSpPr>
          <p:cNvPr id="3" name="Content Placeholder 2"/>
          <p:cNvSpPr>
            <a:spLocks noGrp="1"/>
          </p:cNvSpPr>
          <p:nvPr>
            <p:ph idx="1"/>
          </p:nvPr>
        </p:nvSpPr>
        <p:spPr>
          <a:xfrm>
            <a:off x="457200" y="3787644"/>
            <a:ext cx="8229600" cy="2895579"/>
          </a:xfrm>
        </p:spPr>
        <p:txBody>
          <a:bodyPr>
            <a:normAutofit fontScale="92500" lnSpcReduction="10000"/>
          </a:bodyPr>
          <a:lstStyle/>
          <a:p>
            <a:r>
              <a:rPr lang="en-GB" dirty="0" smtClean="0"/>
              <a:t>Fugue in C minor, BWV 847</a:t>
            </a:r>
          </a:p>
          <a:p>
            <a:pPr lvl="1"/>
            <a:r>
              <a:rPr lang="en-GB" dirty="0" smtClean="0"/>
              <a:t>Input length: 751 points (notes)</a:t>
            </a:r>
          </a:p>
          <a:p>
            <a:pPr lvl="1"/>
            <a:r>
              <a:rPr lang="en-GB" dirty="0" smtClean="0"/>
              <a:t>Encoding length: 268 points or vectors</a:t>
            </a:r>
          </a:p>
          <a:p>
            <a:pPr lvl="1"/>
            <a:r>
              <a:rPr lang="en-GB" dirty="0" smtClean="0"/>
              <a:t>26 TECs (patterns) used to account for piece</a:t>
            </a:r>
          </a:p>
          <a:p>
            <a:pPr lvl="1"/>
            <a:r>
              <a:rPr lang="en-GB" dirty="0" smtClean="0"/>
              <a:t>20 notes (2.66%) not included in a repeated pattern</a:t>
            </a:r>
          </a:p>
          <a:p>
            <a:pPr lvl="1"/>
            <a:r>
              <a:rPr lang="en-GB" dirty="0" smtClean="0"/>
              <a:t>Compression ratio: 2.80</a:t>
            </a:r>
          </a:p>
          <a:p>
            <a:pPr lvl="1"/>
            <a:endParaRPr lang="en-GB" dirty="0"/>
          </a:p>
        </p:txBody>
      </p:sp>
      <p:pic>
        <p:nvPicPr>
          <p:cNvPr id="4" name="Picture 3"/>
          <p:cNvPicPr>
            <a:picLocks noChangeAspect="1"/>
          </p:cNvPicPr>
          <p:nvPr/>
        </p:nvPicPr>
        <p:blipFill>
          <a:blip r:embed="rId4"/>
          <a:stretch>
            <a:fillRect/>
          </a:stretch>
        </p:blipFill>
        <p:spPr>
          <a:xfrm>
            <a:off x="0" y="1520368"/>
            <a:ext cx="9144000" cy="2267276"/>
          </a:xfrm>
          <a:prstGeom prst="rect">
            <a:avLst/>
          </a:prstGeom>
        </p:spPr>
      </p:pic>
      <p:pic>
        <p:nvPicPr>
          <p:cNvPr id="5" name="1-04 The Well-Tempered Clavier, Book I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1762" y="4049666"/>
            <a:ext cx="812800" cy="812800"/>
          </a:xfrm>
          <a:prstGeom prst="rect">
            <a:avLst/>
          </a:prstGeom>
        </p:spPr>
      </p:pic>
    </p:spTree>
    <p:extLst>
      <p:ext uri="{BB962C8B-B14F-4D97-AF65-F5344CB8AC3E}">
        <p14:creationId xmlns:p14="http://schemas.microsoft.com/office/powerpoint/2010/main" val="408975204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920"/>
            <a:ext cx="8229600" cy="1143000"/>
          </a:xfrm>
        </p:spPr>
        <p:txBody>
          <a:bodyPr>
            <a:noAutofit/>
          </a:bodyPr>
          <a:lstStyle/>
          <a:p>
            <a:r>
              <a:rPr lang="en-GB" sz="3200" dirty="0"/>
              <a:t>Running COSIATEC on the Fugues from Book 1 of J. S. Bach’s “Das </a:t>
            </a:r>
            <a:r>
              <a:rPr lang="en-GB" sz="3200" dirty="0" err="1"/>
              <a:t>Wohltemperirte</a:t>
            </a:r>
            <a:r>
              <a:rPr lang="en-GB" sz="3200" dirty="0"/>
              <a:t> Clavier”</a:t>
            </a:r>
          </a:p>
        </p:txBody>
      </p:sp>
      <p:sp>
        <p:nvSpPr>
          <p:cNvPr id="3" name="Content Placeholder 2"/>
          <p:cNvSpPr>
            <a:spLocks noGrp="1"/>
          </p:cNvSpPr>
          <p:nvPr>
            <p:ph idx="1"/>
          </p:nvPr>
        </p:nvSpPr>
        <p:spPr>
          <a:xfrm>
            <a:off x="457200" y="3787644"/>
            <a:ext cx="8229600" cy="2895579"/>
          </a:xfrm>
        </p:spPr>
        <p:txBody>
          <a:bodyPr>
            <a:normAutofit fontScale="92500" lnSpcReduction="10000"/>
          </a:bodyPr>
          <a:lstStyle/>
          <a:p>
            <a:r>
              <a:rPr lang="en-GB" dirty="0" smtClean="0"/>
              <a:t>Fugue in C# major, BWV 848</a:t>
            </a:r>
          </a:p>
          <a:p>
            <a:pPr lvl="1"/>
            <a:r>
              <a:rPr lang="en-GB" dirty="0" smtClean="0"/>
              <a:t>Input length: 1408 points (notes)</a:t>
            </a:r>
          </a:p>
          <a:p>
            <a:pPr lvl="1"/>
            <a:r>
              <a:rPr lang="en-GB" dirty="0" smtClean="0"/>
              <a:t>Encoding length: 520 points or vectors</a:t>
            </a:r>
          </a:p>
          <a:p>
            <a:pPr lvl="1"/>
            <a:r>
              <a:rPr lang="en-GB" dirty="0" smtClean="0"/>
              <a:t>54 TECs (patterns) used to account for piece</a:t>
            </a:r>
          </a:p>
          <a:p>
            <a:pPr lvl="1"/>
            <a:r>
              <a:rPr lang="en-GB" dirty="0"/>
              <a:t>3</a:t>
            </a:r>
            <a:r>
              <a:rPr lang="en-GB" dirty="0" smtClean="0"/>
              <a:t>0 notes (2.13%) not included in a repeated pattern</a:t>
            </a:r>
          </a:p>
          <a:p>
            <a:pPr lvl="1"/>
            <a:r>
              <a:rPr lang="en-GB" dirty="0" smtClean="0"/>
              <a:t>Compression ratio: 2.71</a:t>
            </a:r>
          </a:p>
          <a:p>
            <a:pPr lvl="1"/>
            <a:endParaRPr lang="en-GB" dirty="0"/>
          </a:p>
        </p:txBody>
      </p:sp>
      <p:pic>
        <p:nvPicPr>
          <p:cNvPr id="6" name="Picture 5"/>
          <p:cNvPicPr>
            <a:picLocks noChangeAspect="1"/>
          </p:cNvPicPr>
          <p:nvPr/>
        </p:nvPicPr>
        <p:blipFill>
          <a:blip r:embed="rId4"/>
          <a:stretch>
            <a:fillRect/>
          </a:stretch>
        </p:blipFill>
        <p:spPr>
          <a:xfrm>
            <a:off x="0" y="1443230"/>
            <a:ext cx="9144000" cy="2265528"/>
          </a:xfrm>
          <a:prstGeom prst="rect">
            <a:avLst/>
          </a:prstGeom>
        </p:spPr>
      </p:pic>
      <p:pic>
        <p:nvPicPr>
          <p:cNvPr id="7" name="1-06 The Well-Tempered Clavier, Book I_ Fugue No. 3 in C Sharp Major, BWV 84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47983" y="4049962"/>
            <a:ext cx="812800" cy="812800"/>
          </a:xfrm>
          <a:prstGeom prst="rect">
            <a:avLst/>
          </a:prstGeom>
        </p:spPr>
      </p:pic>
    </p:spTree>
    <p:extLst>
      <p:ext uri="{BB962C8B-B14F-4D97-AF65-F5344CB8AC3E}">
        <p14:creationId xmlns:p14="http://schemas.microsoft.com/office/powerpoint/2010/main" val="1342623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1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Running COSIATEC on the Fugues from Book 1 of J. S. Bach’s “Das </a:t>
            </a:r>
            <a:r>
              <a:rPr lang="en-GB" sz="3200" dirty="0" err="1"/>
              <a:t>Wohltemperirte</a:t>
            </a:r>
            <a:r>
              <a:rPr lang="en-GB" sz="3200" dirty="0"/>
              <a:t> Clavier”</a:t>
            </a:r>
          </a:p>
        </p:txBody>
      </p:sp>
      <p:sp>
        <p:nvSpPr>
          <p:cNvPr id="3" name="Content Placeholder 2"/>
          <p:cNvSpPr>
            <a:spLocks noGrp="1"/>
          </p:cNvSpPr>
          <p:nvPr>
            <p:ph idx="1"/>
          </p:nvPr>
        </p:nvSpPr>
        <p:spPr>
          <a:xfrm>
            <a:off x="457200" y="3874249"/>
            <a:ext cx="8229600" cy="2750434"/>
          </a:xfrm>
        </p:spPr>
        <p:txBody>
          <a:bodyPr>
            <a:normAutofit fontScale="92500" lnSpcReduction="10000"/>
          </a:bodyPr>
          <a:lstStyle/>
          <a:p>
            <a:r>
              <a:rPr lang="en-GB" dirty="0" smtClean="0"/>
              <a:t>Fugue in C# minor, BWV 849</a:t>
            </a:r>
          </a:p>
          <a:p>
            <a:pPr lvl="1"/>
            <a:r>
              <a:rPr lang="en-GB" dirty="0" smtClean="0"/>
              <a:t>53 TECs used to account for piece</a:t>
            </a:r>
          </a:p>
          <a:p>
            <a:pPr lvl="1"/>
            <a:r>
              <a:rPr lang="en-GB" dirty="0" smtClean="0"/>
              <a:t>Input length: 1311</a:t>
            </a:r>
          </a:p>
          <a:p>
            <a:pPr lvl="1"/>
            <a:r>
              <a:rPr lang="en-GB" dirty="0" smtClean="0"/>
              <a:t>Encoding length: 492</a:t>
            </a:r>
          </a:p>
          <a:p>
            <a:pPr lvl="1"/>
            <a:r>
              <a:rPr lang="en-GB" dirty="0" smtClean="0"/>
              <a:t>Compression ratio: 2.66</a:t>
            </a:r>
          </a:p>
          <a:p>
            <a:pPr lvl="1"/>
            <a:r>
              <a:rPr lang="en-GB" dirty="0" smtClean="0"/>
              <a:t>29 notes (2.21%) not included in repeated patterns</a:t>
            </a:r>
          </a:p>
          <a:p>
            <a:pPr lvl="1"/>
            <a:endParaRPr lang="en-GB" dirty="0"/>
          </a:p>
        </p:txBody>
      </p:sp>
      <p:pic>
        <p:nvPicPr>
          <p:cNvPr id="4" name="Picture 3"/>
          <p:cNvPicPr>
            <a:picLocks noChangeAspect="1"/>
          </p:cNvPicPr>
          <p:nvPr/>
        </p:nvPicPr>
        <p:blipFill>
          <a:blip r:embed="rId4"/>
          <a:stretch>
            <a:fillRect/>
          </a:stretch>
        </p:blipFill>
        <p:spPr>
          <a:xfrm>
            <a:off x="0" y="1600200"/>
            <a:ext cx="9144000" cy="2274049"/>
          </a:xfrm>
          <a:prstGeom prst="rect">
            <a:avLst/>
          </a:prstGeom>
        </p:spPr>
      </p:pic>
      <p:pic>
        <p:nvPicPr>
          <p:cNvPr id="5" name="1-08 The Well-Tempered Clavier, Book I_ Fugue No. 4 in C Sharp Minor, BWV 84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6915" y="4277159"/>
            <a:ext cx="812800" cy="812800"/>
          </a:xfrm>
          <a:prstGeom prst="rect">
            <a:avLst/>
          </a:prstGeom>
        </p:spPr>
      </p:pic>
    </p:spTree>
    <p:extLst>
      <p:ext uri="{BB962C8B-B14F-4D97-AF65-F5344CB8AC3E}">
        <p14:creationId xmlns:p14="http://schemas.microsoft.com/office/powerpoint/2010/main" val="27360286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9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70858"/>
            <a:ext cx="8229600" cy="2696713"/>
          </a:xfrm>
        </p:spPr>
        <p:txBody>
          <a:bodyPr>
            <a:normAutofit fontScale="92500" lnSpcReduction="10000"/>
          </a:bodyPr>
          <a:lstStyle/>
          <a:p>
            <a:r>
              <a:rPr lang="en-GB" dirty="0" smtClean="0"/>
              <a:t>Fugue in D major, BWV 850</a:t>
            </a:r>
          </a:p>
          <a:p>
            <a:pPr lvl="1"/>
            <a:r>
              <a:rPr lang="en-GB" dirty="0" smtClean="0"/>
              <a:t>Input length: 772 points</a:t>
            </a:r>
          </a:p>
          <a:p>
            <a:pPr lvl="1"/>
            <a:r>
              <a:rPr lang="en-GB" dirty="0" smtClean="0"/>
              <a:t>Encoding length: 266 points or vectors</a:t>
            </a:r>
          </a:p>
          <a:p>
            <a:pPr lvl="1"/>
            <a:r>
              <a:rPr lang="en-GB" dirty="0"/>
              <a:t>2</a:t>
            </a:r>
            <a:r>
              <a:rPr lang="en-GB" dirty="0" smtClean="0"/>
              <a:t>8 TECs used to account for the piece</a:t>
            </a:r>
          </a:p>
          <a:p>
            <a:pPr lvl="1"/>
            <a:r>
              <a:rPr lang="en-GB" dirty="0" smtClean="0"/>
              <a:t>Compression ratio: 2.90</a:t>
            </a:r>
          </a:p>
          <a:p>
            <a:pPr lvl="1"/>
            <a:r>
              <a:rPr lang="en-GB" dirty="0" smtClean="0"/>
              <a:t>26 notes (3.37%) not included in repeated patterns</a:t>
            </a:r>
          </a:p>
        </p:txBody>
      </p:sp>
      <p:sp>
        <p:nvSpPr>
          <p:cNvPr id="4" name="Title 1"/>
          <p:cNvSpPr>
            <a:spLocks noGrp="1"/>
          </p:cNvSpPr>
          <p:nvPr>
            <p:ph type="title"/>
          </p:nvPr>
        </p:nvSpPr>
        <p:spPr/>
        <p:txBody>
          <a:bodyPr>
            <a:noAutofit/>
          </a:bodyPr>
          <a:lstStyle/>
          <a:p>
            <a:r>
              <a:rPr lang="en-GB" sz="3200" dirty="0"/>
              <a:t>Running COSIATEC on the Fugues from Book 1 of J. S. Bach’s “Das </a:t>
            </a:r>
            <a:r>
              <a:rPr lang="en-GB" sz="3200" dirty="0" err="1"/>
              <a:t>Wohltemperirte</a:t>
            </a:r>
            <a:r>
              <a:rPr lang="en-GB" sz="3200" dirty="0"/>
              <a:t> Clavier”</a:t>
            </a:r>
          </a:p>
        </p:txBody>
      </p:sp>
      <p:pic>
        <p:nvPicPr>
          <p:cNvPr id="5" name="Picture 4"/>
          <p:cNvPicPr>
            <a:picLocks noChangeAspect="1"/>
          </p:cNvPicPr>
          <p:nvPr/>
        </p:nvPicPr>
        <p:blipFill>
          <a:blip r:embed="rId4"/>
          <a:stretch>
            <a:fillRect/>
          </a:stretch>
        </p:blipFill>
        <p:spPr>
          <a:xfrm>
            <a:off x="0" y="1600200"/>
            <a:ext cx="9144000" cy="2270658"/>
          </a:xfrm>
          <a:prstGeom prst="rect">
            <a:avLst/>
          </a:prstGeom>
        </p:spPr>
      </p:pic>
      <p:pic>
        <p:nvPicPr>
          <p:cNvPr id="6" name="1-10 The Well-Tempered Clavier, Book I_ Fugue No. 5 in D Major, BWV 85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78781" y="4385681"/>
            <a:ext cx="812800" cy="812800"/>
          </a:xfrm>
          <a:prstGeom prst="rect">
            <a:avLst/>
          </a:prstGeom>
        </p:spPr>
      </p:pic>
    </p:spTree>
    <p:extLst>
      <p:ext uri="{BB962C8B-B14F-4D97-AF65-F5344CB8AC3E}">
        <p14:creationId xmlns:p14="http://schemas.microsoft.com/office/powerpoint/2010/main" val="24139654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Program </a:t>
            </a:r>
            <a:r>
              <a:rPr lang="en-GB" i="1" dirty="0" smtClean="0"/>
              <a:t>length</a:t>
            </a:r>
            <a:r>
              <a:rPr lang="en-GB" dirty="0" smtClean="0"/>
              <a:t> as a measure of complexity</a:t>
            </a:r>
            <a:endParaRPr lang="en-GB" dirty="0"/>
          </a:p>
        </p:txBody>
      </p:sp>
      <p:sp>
        <p:nvSpPr>
          <p:cNvPr id="3" name="Content Placeholder 2"/>
          <p:cNvSpPr>
            <a:spLocks noGrp="1"/>
          </p:cNvSpPr>
          <p:nvPr>
            <p:ph idx="1"/>
          </p:nvPr>
        </p:nvSpPr>
        <p:spPr>
          <a:xfrm>
            <a:off x="4931804" y="2595796"/>
            <a:ext cx="3754995" cy="4042024"/>
          </a:xfrm>
        </p:spPr>
        <p:txBody>
          <a:bodyPr>
            <a:normAutofit fontScale="85000" lnSpcReduction="20000"/>
          </a:bodyPr>
          <a:lstStyle/>
          <a:p>
            <a:r>
              <a:rPr lang="en-GB" dirty="0" smtClean="0"/>
              <a:t>From Kolmogorov (1965) complexity theory:</a:t>
            </a:r>
          </a:p>
          <a:p>
            <a:pPr lvl="1"/>
            <a:r>
              <a:rPr lang="en-GB" dirty="0" smtClean="0"/>
              <a:t>can use the </a:t>
            </a:r>
            <a:r>
              <a:rPr lang="en-GB" b="1" i="1" dirty="0" smtClean="0"/>
              <a:t>length</a:t>
            </a:r>
            <a:r>
              <a:rPr lang="en-GB" dirty="0" smtClean="0"/>
              <a:t> of a program to measure the </a:t>
            </a:r>
            <a:r>
              <a:rPr lang="en-GB" b="1" i="1" dirty="0" smtClean="0"/>
              <a:t>complexity</a:t>
            </a:r>
            <a:r>
              <a:rPr lang="en-GB" dirty="0" smtClean="0"/>
              <a:t> of its corresponding explanation</a:t>
            </a:r>
          </a:p>
          <a:p>
            <a:pPr lvl="1"/>
            <a:r>
              <a:rPr lang="en-GB" dirty="0" smtClean="0"/>
              <a:t>The </a:t>
            </a:r>
            <a:r>
              <a:rPr lang="en-GB" b="1" i="1" dirty="0" smtClean="0"/>
              <a:t>shorter</a:t>
            </a:r>
            <a:r>
              <a:rPr lang="en-GB" dirty="0" smtClean="0"/>
              <a:t> the program, the </a:t>
            </a:r>
            <a:r>
              <a:rPr lang="en-GB" b="1" i="1" dirty="0" smtClean="0"/>
              <a:t>simpler</a:t>
            </a:r>
            <a:r>
              <a:rPr lang="en-GB" dirty="0" smtClean="0"/>
              <a:t> and </a:t>
            </a:r>
            <a:r>
              <a:rPr lang="en-GB" b="1" i="1" dirty="0" smtClean="0"/>
              <a:t>better</a:t>
            </a:r>
            <a:r>
              <a:rPr lang="en-GB" dirty="0" smtClean="0"/>
              <a:t> the explanation</a:t>
            </a:r>
            <a:endParaRPr lang="en-GB" dirty="0"/>
          </a:p>
        </p:txBody>
      </p:sp>
      <p:pic>
        <p:nvPicPr>
          <p:cNvPr id="5" name="Picture 4"/>
          <p:cNvPicPr>
            <a:picLocks noChangeAspect="1"/>
          </p:cNvPicPr>
          <p:nvPr/>
        </p:nvPicPr>
        <p:blipFill>
          <a:blip r:embed="rId2"/>
          <a:stretch>
            <a:fillRect/>
          </a:stretch>
        </p:blipFill>
        <p:spPr>
          <a:xfrm>
            <a:off x="457200" y="2595796"/>
            <a:ext cx="4117668" cy="4117668"/>
          </a:xfrm>
          <a:prstGeom prst="rect">
            <a:avLst/>
          </a:prstGeom>
        </p:spPr>
      </p:pic>
      <p:sp>
        <p:nvSpPr>
          <p:cNvPr id="6" name="TextBox 5"/>
          <p:cNvSpPr txBox="1"/>
          <p:nvPr/>
        </p:nvSpPr>
        <p:spPr>
          <a:xfrm>
            <a:off x="676731" y="1585290"/>
            <a:ext cx="8010068" cy="369332"/>
          </a:xfrm>
          <a:prstGeom prst="rect">
            <a:avLst/>
          </a:prstGeom>
          <a:noFill/>
        </p:spPr>
        <p:txBody>
          <a:bodyPr wrap="square" rtlCol="0">
            <a:spAutoFit/>
          </a:bodyPr>
          <a:lstStyle/>
          <a:p>
            <a:r>
              <a:rPr lang="en-GB" dirty="0"/>
              <a:t>P(p(0,0),p(0,1),p(1,0),p(1,1),p(2,0),p(2,1),p(2,2),p(2,3),p(3,0),p(3,1),p(3,2),p(3,3))</a:t>
            </a:r>
          </a:p>
        </p:txBody>
      </p:sp>
      <p:sp>
        <p:nvSpPr>
          <p:cNvPr id="7" name="TextBox 6"/>
          <p:cNvSpPr txBox="1"/>
          <p:nvPr/>
        </p:nvSpPr>
        <p:spPr>
          <a:xfrm>
            <a:off x="676731" y="2068673"/>
            <a:ext cx="8010068" cy="369332"/>
          </a:xfrm>
          <a:prstGeom prst="rect">
            <a:avLst/>
          </a:prstGeom>
          <a:noFill/>
        </p:spPr>
        <p:txBody>
          <a:bodyPr wrap="square" rtlCol="0">
            <a:spAutoFit/>
          </a:bodyPr>
          <a:lstStyle/>
          <a:p>
            <a:r>
              <a:rPr lang="en-GB" dirty="0"/>
              <a:t>T</a:t>
            </a:r>
            <a:r>
              <a:rPr lang="en-GB" dirty="0" smtClean="0"/>
              <a:t>(</a:t>
            </a:r>
            <a:r>
              <a:rPr lang="en-GB" dirty="0"/>
              <a:t>P(p(0,0),p(0,1),p(1,0),p(1,1)),V(v(2,0),v(2,2)))</a:t>
            </a:r>
          </a:p>
        </p:txBody>
      </p:sp>
    </p:spTree>
    <p:extLst>
      <p:ext uri="{BB962C8B-B14F-4D97-AF65-F5344CB8AC3E}">
        <p14:creationId xmlns:p14="http://schemas.microsoft.com/office/powerpoint/2010/main" val="36220980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References</a:t>
            </a:r>
            <a:endParaRPr lang="en-GB"/>
          </a:p>
        </p:txBody>
      </p:sp>
      <p:sp>
        <p:nvSpPr>
          <p:cNvPr id="3" name="Content Placeholder 2"/>
          <p:cNvSpPr>
            <a:spLocks noGrp="1"/>
          </p:cNvSpPr>
          <p:nvPr>
            <p:ph idx="1"/>
          </p:nvPr>
        </p:nvSpPr>
        <p:spPr>
          <a:xfrm>
            <a:off x="457200" y="1275725"/>
            <a:ext cx="8229600" cy="5257800"/>
          </a:xfrm>
        </p:spPr>
        <p:txBody>
          <a:bodyPr>
            <a:normAutofit fontScale="47500" lnSpcReduction="20000"/>
          </a:bodyPr>
          <a:lstStyle/>
          <a:p>
            <a:r>
              <a:rPr lang="en-GB" dirty="0" err="1"/>
              <a:t>Chater</a:t>
            </a:r>
            <a:r>
              <a:rPr lang="en-GB" dirty="0"/>
              <a:t>, N. (1996). Reconciling simplicity and likelihood principles in perceptual organization. </a:t>
            </a:r>
            <a:r>
              <a:rPr lang="en-GB" i="1" dirty="0"/>
              <a:t>Psychological Review</a:t>
            </a:r>
            <a:r>
              <a:rPr lang="en-GB" dirty="0"/>
              <a:t>, 103(3):566-581.</a:t>
            </a:r>
          </a:p>
          <a:p>
            <a:r>
              <a:rPr lang="en-GB" dirty="0"/>
              <a:t>Deutsch, D. and </a:t>
            </a:r>
            <a:r>
              <a:rPr lang="en-GB" dirty="0" err="1"/>
              <a:t>Feroe</a:t>
            </a:r>
            <a:r>
              <a:rPr lang="en-GB" dirty="0"/>
              <a:t>, J. (1981). The internal representation of pitch sequences in tonal music. </a:t>
            </a:r>
            <a:r>
              <a:rPr lang="en-GB" i="1" dirty="0"/>
              <a:t>Psychological Review</a:t>
            </a:r>
            <a:r>
              <a:rPr lang="en-GB" dirty="0"/>
              <a:t>, 88(6):503-522.</a:t>
            </a:r>
          </a:p>
          <a:p>
            <a:r>
              <a:rPr lang="en-GB" dirty="0" err="1"/>
              <a:t>Koffka</a:t>
            </a:r>
            <a:r>
              <a:rPr lang="en-GB" dirty="0"/>
              <a:t>, K. (1935). </a:t>
            </a:r>
            <a:r>
              <a:rPr lang="en-GB" i="1" dirty="0"/>
              <a:t>Principles of Gestalt Psychology</a:t>
            </a:r>
            <a:r>
              <a:rPr lang="en-GB" dirty="0"/>
              <a:t>. Harcourt Brace, New York.</a:t>
            </a:r>
          </a:p>
          <a:p>
            <a:r>
              <a:rPr lang="en-GB" dirty="0"/>
              <a:t>Kolmogorov, A.N. (1965). Three approaches to the quantitative definition of information. </a:t>
            </a:r>
            <a:r>
              <a:rPr lang="en-GB" i="1" dirty="0"/>
              <a:t>Problems of Information Transmission</a:t>
            </a:r>
            <a:r>
              <a:rPr lang="en-GB" dirty="0"/>
              <a:t>, 1(1):1-7.</a:t>
            </a:r>
          </a:p>
          <a:p>
            <a:r>
              <a:rPr lang="en-GB" dirty="0" err="1"/>
              <a:t>Leeuwenberg</a:t>
            </a:r>
            <a:r>
              <a:rPr lang="en-GB" dirty="0"/>
              <a:t>, E.L.J. (1971). A perceptual coding language for visual and auditory patterns. </a:t>
            </a:r>
            <a:r>
              <a:rPr lang="en-GB" i="1" dirty="0"/>
              <a:t>American Journal of Psychology</a:t>
            </a:r>
            <a:r>
              <a:rPr lang="en-GB" dirty="0"/>
              <a:t>, 84(3):307-349.</a:t>
            </a:r>
          </a:p>
          <a:p>
            <a:r>
              <a:rPr lang="en-GB" dirty="0" err="1"/>
              <a:t>Lerdahl</a:t>
            </a:r>
            <a:r>
              <a:rPr lang="en-GB" dirty="0"/>
              <a:t>, F. and </a:t>
            </a:r>
            <a:r>
              <a:rPr lang="en-GB" dirty="0" err="1"/>
              <a:t>Jackendoff</a:t>
            </a:r>
            <a:r>
              <a:rPr lang="en-GB" dirty="0"/>
              <a:t>, R. (1983). </a:t>
            </a:r>
            <a:r>
              <a:rPr lang="en-GB" i="1" dirty="0"/>
              <a:t>A Generative Theory of Tonal Music</a:t>
            </a:r>
            <a:r>
              <a:rPr lang="en-GB" dirty="0"/>
              <a:t>. MIT Press, Cambridge, MA.</a:t>
            </a:r>
          </a:p>
          <a:p>
            <a:r>
              <a:rPr lang="en-GB" dirty="0"/>
              <a:t>Meredith, D. (2012). A geometric language for representing structure in polyphonic music. </a:t>
            </a:r>
            <a:r>
              <a:rPr lang="en-GB" i="1" dirty="0"/>
              <a:t>Proceedings of the 13th International Society for Music Information Retrieval Conference</a:t>
            </a:r>
            <a:r>
              <a:rPr lang="en-GB" dirty="0"/>
              <a:t>, Porto, Portugal.</a:t>
            </a:r>
          </a:p>
          <a:p>
            <a:r>
              <a:rPr lang="en-GB" dirty="0"/>
              <a:t>Meredith, D., </a:t>
            </a:r>
            <a:r>
              <a:rPr lang="en-GB" dirty="0" err="1"/>
              <a:t>Lemström</a:t>
            </a:r>
            <a:r>
              <a:rPr lang="en-GB" dirty="0"/>
              <a:t>, K. and Wiggins. G. A. (2002). Algorithms for discovering repeated patterns in multidimensional representations of polyphonic music</a:t>
            </a:r>
            <a:r>
              <a:rPr lang="en-GB" i="1" dirty="0"/>
              <a:t>. Journal of New Music Research</a:t>
            </a:r>
            <a:r>
              <a:rPr lang="en-GB" dirty="0"/>
              <a:t>, 31(4):321-345.</a:t>
            </a:r>
          </a:p>
          <a:p>
            <a:r>
              <a:rPr lang="en-GB" dirty="0" err="1"/>
              <a:t>Schenker</a:t>
            </a:r>
            <a:r>
              <a:rPr lang="en-GB" dirty="0"/>
              <a:t>. H. (1925). </a:t>
            </a:r>
            <a:r>
              <a:rPr lang="en-GB" i="1" dirty="0"/>
              <a:t>Das </a:t>
            </a:r>
            <a:r>
              <a:rPr lang="en-GB" i="1" dirty="0" err="1"/>
              <a:t>Meisterwerk</a:t>
            </a:r>
            <a:r>
              <a:rPr lang="en-GB" i="1" dirty="0"/>
              <a:t> in der </a:t>
            </a:r>
            <a:r>
              <a:rPr lang="en-GB" i="1" dirty="0" err="1"/>
              <a:t>Musik</a:t>
            </a:r>
            <a:r>
              <a:rPr lang="en-GB" i="1" dirty="0"/>
              <a:t> </a:t>
            </a:r>
            <a:r>
              <a:rPr lang="en-GB" dirty="0"/>
              <a:t>(Vol. 1). </a:t>
            </a:r>
            <a:r>
              <a:rPr lang="en-GB" dirty="0" err="1"/>
              <a:t>Drei</a:t>
            </a:r>
            <a:r>
              <a:rPr lang="en-GB" dirty="0"/>
              <a:t> </a:t>
            </a:r>
            <a:r>
              <a:rPr lang="en-GB" dirty="0" err="1"/>
              <a:t>Masken</a:t>
            </a:r>
            <a:r>
              <a:rPr lang="en-GB" dirty="0"/>
              <a:t> </a:t>
            </a:r>
            <a:r>
              <a:rPr lang="en-GB" dirty="0" err="1"/>
              <a:t>Verlag</a:t>
            </a:r>
            <a:r>
              <a:rPr lang="en-GB" dirty="0"/>
              <a:t>, Munich.</a:t>
            </a:r>
          </a:p>
          <a:p>
            <a:r>
              <a:rPr lang="en-GB" dirty="0"/>
              <a:t>Shannon, C.E. (1948). A mathematical theory of communication. </a:t>
            </a:r>
            <a:r>
              <a:rPr lang="en-GB" i="1" dirty="0"/>
              <a:t>The Bell System Technical Journal</a:t>
            </a:r>
            <a:r>
              <a:rPr lang="en-GB" dirty="0"/>
              <a:t>, 27(3):379-423.</a:t>
            </a:r>
          </a:p>
          <a:p>
            <a:r>
              <a:rPr lang="en-GB" dirty="0"/>
              <a:t>Simon, H.A. (1972). Complexity and the representation of patterned sequences of symbols. </a:t>
            </a:r>
            <a:r>
              <a:rPr lang="en-GB" i="1" dirty="0"/>
              <a:t>Psychological Review</a:t>
            </a:r>
            <a:r>
              <a:rPr lang="en-GB" dirty="0"/>
              <a:t>, 79(5):369-382.</a:t>
            </a:r>
          </a:p>
          <a:p>
            <a:r>
              <a:rPr lang="en-GB" dirty="0"/>
              <a:t>Simon, H.A. and Sumner, R.K. (1968). Pattern in music. In </a:t>
            </a:r>
            <a:r>
              <a:rPr lang="en-GB" dirty="0" err="1"/>
              <a:t>Kleinmuntz</a:t>
            </a:r>
            <a:r>
              <a:rPr lang="en-GB" dirty="0"/>
              <a:t>, B. (ed.), </a:t>
            </a:r>
            <a:r>
              <a:rPr lang="en-GB" i="1" dirty="0"/>
              <a:t>Formal Representation of Human Judgment</a:t>
            </a:r>
            <a:r>
              <a:rPr lang="en-GB" dirty="0"/>
              <a:t>. Wiley, New York.</a:t>
            </a:r>
          </a:p>
          <a:p>
            <a:r>
              <a:rPr lang="en-GB" dirty="0"/>
              <a:t>von Helmholtz. H. L. F. (1910/1962). </a:t>
            </a:r>
            <a:r>
              <a:rPr lang="en-GB" i="1" dirty="0"/>
              <a:t>Treatise on Physiological Optics</a:t>
            </a:r>
            <a:r>
              <a:rPr lang="en-GB" dirty="0"/>
              <a:t>. Dover, New York.</a:t>
            </a:r>
          </a:p>
          <a:p>
            <a:endParaRPr lang="en-GB" dirty="0" smtClean="0"/>
          </a:p>
          <a:p>
            <a:endParaRPr lang="en-GB" dirty="0" smtClean="0"/>
          </a:p>
          <a:p>
            <a:endParaRPr lang="en-GB" dirty="0"/>
          </a:p>
        </p:txBody>
      </p:sp>
    </p:spTree>
    <p:extLst>
      <p:ext uri="{BB962C8B-B14F-4D97-AF65-F5344CB8AC3E}">
        <p14:creationId xmlns:p14="http://schemas.microsoft.com/office/powerpoint/2010/main" val="35338933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Level of detail depends on representation</a:t>
            </a:r>
            <a:endParaRPr lang="en-GB" dirty="0"/>
          </a:p>
        </p:txBody>
      </p:sp>
      <p:sp>
        <p:nvSpPr>
          <p:cNvPr id="3" name="Content Placeholder 2"/>
          <p:cNvSpPr>
            <a:spLocks noGrp="1"/>
          </p:cNvSpPr>
          <p:nvPr>
            <p:ph idx="1"/>
          </p:nvPr>
        </p:nvSpPr>
        <p:spPr>
          <a:xfrm>
            <a:off x="4575154" y="1600200"/>
            <a:ext cx="4111646" cy="4908550"/>
          </a:xfrm>
        </p:spPr>
        <p:txBody>
          <a:bodyPr>
            <a:normAutofit fontScale="85000" lnSpcReduction="20000"/>
          </a:bodyPr>
          <a:lstStyle/>
          <a:p>
            <a:r>
              <a:rPr lang="en-GB" dirty="0" smtClean="0"/>
              <a:t>The level of detail on which the structure of the music is explained depends on the amount of detail represented in the output of the program (i.e., the compact encoding)</a:t>
            </a:r>
          </a:p>
          <a:p>
            <a:r>
              <a:rPr lang="en-GB" dirty="0" smtClean="0"/>
              <a:t>The output should be an </a:t>
            </a:r>
            <a:r>
              <a:rPr lang="en-GB" i="1" dirty="0" smtClean="0"/>
              <a:t>in </a:t>
            </a:r>
            <a:r>
              <a:rPr lang="en-GB" i="1" dirty="0" err="1" smtClean="0"/>
              <a:t>extenso</a:t>
            </a:r>
            <a:r>
              <a:rPr lang="en-GB" dirty="0" smtClean="0"/>
              <a:t> description of the music</a:t>
            </a:r>
          </a:p>
          <a:p>
            <a:pPr lvl="1"/>
            <a:r>
              <a:rPr lang="en-GB" dirty="0" smtClean="0"/>
              <a:t>e.g., MIDI, audio, </a:t>
            </a:r>
            <a:r>
              <a:rPr lang="en-GB" dirty="0" err="1" smtClean="0"/>
              <a:t>MusicXML</a:t>
            </a:r>
            <a:r>
              <a:rPr lang="en-GB" dirty="0" smtClean="0"/>
              <a:t>, MEI, chord sequence</a:t>
            </a:r>
            <a:endParaRPr lang="en-GB" dirty="0"/>
          </a:p>
        </p:txBody>
      </p:sp>
      <p:sp>
        <p:nvSpPr>
          <p:cNvPr id="4" name="Down Arrow 3"/>
          <p:cNvSpPr/>
          <p:nvPr/>
        </p:nvSpPr>
        <p:spPr>
          <a:xfrm>
            <a:off x="667462" y="2252780"/>
            <a:ext cx="287380" cy="367119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rot="16200000">
            <a:off x="-404274" y="3735391"/>
            <a:ext cx="1722948" cy="369332"/>
          </a:xfrm>
          <a:prstGeom prst="rect">
            <a:avLst/>
          </a:prstGeom>
          <a:noFill/>
        </p:spPr>
        <p:txBody>
          <a:bodyPr wrap="none" rtlCol="0">
            <a:spAutoFit/>
          </a:bodyPr>
          <a:lstStyle/>
          <a:p>
            <a:r>
              <a:rPr lang="en-GB" dirty="0" smtClean="0"/>
              <a:t>Increasing detail</a:t>
            </a:r>
            <a:endParaRPr lang="en-GB" dirty="0"/>
          </a:p>
        </p:txBody>
      </p:sp>
      <p:sp>
        <p:nvSpPr>
          <p:cNvPr id="7" name="TextBox 6"/>
          <p:cNvSpPr txBox="1"/>
          <p:nvPr/>
        </p:nvSpPr>
        <p:spPr>
          <a:xfrm>
            <a:off x="1498014" y="2309152"/>
            <a:ext cx="1700969" cy="369332"/>
          </a:xfrm>
          <a:prstGeom prst="rect">
            <a:avLst/>
          </a:prstGeom>
          <a:noFill/>
        </p:spPr>
        <p:txBody>
          <a:bodyPr wrap="none" rtlCol="0">
            <a:spAutoFit/>
          </a:bodyPr>
          <a:lstStyle/>
          <a:p>
            <a:r>
              <a:rPr lang="en-GB" dirty="0" smtClean="0"/>
              <a:t>Chord sequence</a:t>
            </a:r>
            <a:endParaRPr lang="en-GB" dirty="0"/>
          </a:p>
        </p:txBody>
      </p:sp>
      <p:sp>
        <p:nvSpPr>
          <p:cNvPr id="8" name="TextBox 7"/>
          <p:cNvSpPr txBox="1"/>
          <p:nvPr/>
        </p:nvSpPr>
        <p:spPr>
          <a:xfrm>
            <a:off x="1498014" y="3430159"/>
            <a:ext cx="640357" cy="369332"/>
          </a:xfrm>
          <a:prstGeom prst="rect">
            <a:avLst/>
          </a:prstGeom>
          <a:noFill/>
        </p:spPr>
        <p:txBody>
          <a:bodyPr wrap="none" rtlCol="0">
            <a:spAutoFit/>
          </a:bodyPr>
          <a:lstStyle/>
          <a:p>
            <a:r>
              <a:rPr lang="en-GB" dirty="0" smtClean="0"/>
              <a:t>MIDI</a:t>
            </a:r>
            <a:endParaRPr lang="en-GB" dirty="0"/>
          </a:p>
        </p:txBody>
      </p:sp>
      <p:sp>
        <p:nvSpPr>
          <p:cNvPr id="9" name="TextBox 8"/>
          <p:cNvSpPr txBox="1"/>
          <p:nvPr/>
        </p:nvSpPr>
        <p:spPr>
          <a:xfrm>
            <a:off x="1498014" y="4393004"/>
            <a:ext cx="1615759" cy="369332"/>
          </a:xfrm>
          <a:prstGeom prst="rect">
            <a:avLst/>
          </a:prstGeom>
          <a:noFill/>
        </p:spPr>
        <p:txBody>
          <a:bodyPr wrap="none" rtlCol="0">
            <a:spAutoFit/>
          </a:bodyPr>
          <a:lstStyle/>
          <a:p>
            <a:r>
              <a:rPr lang="en-GB" dirty="0" err="1" smtClean="0"/>
              <a:t>MusicXML</a:t>
            </a:r>
            <a:r>
              <a:rPr lang="en-GB" dirty="0" smtClean="0"/>
              <a:t>/MEI</a:t>
            </a:r>
            <a:endParaRPr lang="en-GB" dirty="0"/>
          </a:p>
        </p:txBody>
      </p:sp>
      <p:sp>
        <p:nvSpPr>
          <p:cNvPr id="10" name="TextBox 9"/>
          <p:cNvSpPr txBox="1"/>
          <p:nvPr/>
        </p:nvSpPr>
        <p:spPr>
          <a:xfrm>
            <a:off x="1498014" y="5414837"/>
            <a:ext cx="735485" cy="369332"/>
          </a:xfrm>
          <a:prstGeom prst="rect">
            <a:avLst/>
          </a:prstGeom>
          <a:noFill/>
        </p:spPr>
        <p:txBody>
          <a:bodyPr wrap="none" rtlCol="0">
            <a:spAutoFit/>
          </a:bodyPr>
          <a:lstStyle/>
          <a:p>
            <a:r>
              <a:rPr lang="en-GB" dirty="0" smtClean="0"/>
              <a:t>Audio</a:t>
            </a:r>
            <a:endParaRPr lang="en-GB" dirty="0"/>
          </a:p>
        </p:txBody>
      </p:sp>
    </p:spTree>
    <p:extLst>
      <p:ext uri="{BB962C8B-B14F-4D97-AF65-F5344CB8AC3E}">
        <p14:creationId xmlns:p14="http://schemas.microsoft.com/office/powerpoint/2010/main" val="937151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Music analysis aims to compress music</a:t>
            </a:r>
            <a:endParaRPr lang="en-GB" dirty="0"/>
          </a:p>
        </p:txBody>
      </p:sp>
      <p:sp>
        <p:nvSpPr>
          <p:cNvPr id="3" name="Content Placeholder 2"/>
          <p:cNvSpPr>
            <a:spLocks noGrp="1"/>
          </p:cNvSpPr>
          <p:nvPr>
            <p:ph idx="1"/>
          </p:nvPr>
        </p:nvSpPr>
        <p:spPr>
          <a:xfrm>
            <a:off x="3239104" y="3009900"/>
            <a:ext cx="5447696" cy="3116263"/>
          </a:xfrm>
        </p:spPr>
        <p:txBody>
          <a:bodyPr>
            <a:normAutofit/>
          </a:bodyPr>
          <a:lstStyle/>
          <a:p>
            <a:r>
              <a:rPr lang="en-GB" dirty="0" smtClean="0"/>
              <a:t>Since the best explanations are the shortest descriptions, the aim of music analysis is to </a:t>
            </a:r>
            <a:r>
              <a:rPr lang="en-GB" b="1" i="1" dirty="0" smtClean="0"/>
              <a:t>compress </a:t>
            </a:r>
            <a:r>
              <a:rPr lang="en-GB" dirty="0" smtClean="0"/>
              <a:t>music as much as possible</a:t>
            </a:r>
            <a:endParaRPr lang="en-GB" dirty="0"/>
          </a:p>
        </p:txBody>
      </p:sp>
      <p:pic>
        <p:nvPicPr>
          <p:cNvPr id="4" name="Picture 3"/>
          <p:cNvPicPr>
            <a:picLocks noChangeAspect="1"/>
          </p:cNvPicPr>
          <p:nvPr/>
        </p:nvPicPr>
        <p:blipFill>
          <a:blip r:embed="rId2"/>
          <a:stretch>
            <a:fillRect/>
          </a:stretch>
        </p:blipFill>
        <p:spPr>
          <a:xfrm>
            <a:off x="457200" y="3009900"/>
            <a:ext cx="2298700" cy="2946400"/>
          </a:xfrm>
          <a:prstGeom prst="rect">
            <a:avLst/>
          </a:prstGeom>
        </p:spPr>
      </p:pic>
      <p:pic>
        <p:nvPicPr>
          <p:cNvPr id="5" name="Picture 4"/>
          <p:cNvPicPr>
            <a:picLocks noChangeAspect="1"/>
          </p:cNvPicPr>
          <p:nvPr/>
        </p:nvPicPr>
        <p:blipFill>
          <a:blip r:embed="rId3"/>
          <a:stretch>
            <a:fillRect/>
          </a:stretch>
        </p:blipFill>
        <p:spPr>
          <a:xfrm>
            <a:off x="457200" y="1536700"/>
            <a:ext cx="2451100" cy="1257300"/>
          </a:xfrm>
          <a:prstGeom prst="rect">
            <a:avLst/>
          </a:prstGeom>
        </p:spPr>
      </p:pic>
      <p:sp>
        <p:nvSpPr>
          <p:cNvPr id="7" name="Rectangle 6"/>
          <p:cNvSpPr/>
          <p:nvPr/>
        </p:nvSpPr>
        <p:spPr>
          <a:xfrm>
            <a:off x="3239104" y="1536700"/>
            <a:ext cx="5447696" cy="646331"/>
          </a:xfrm>
          <a:prstGeom prst="rect">
            <a:avLst/>
          </a:prstGeom>
        </p:spPr>
        <p:txBody>
          <a:bodyPr wrap="square">
            <a:spAutoFit/>
          </a:bodyPr>
          <a:lstStyle/>
          <a:p>
            <a:r>
              <a:rPr lang="en-GB" dirty="0"/>
              <a:t>P(p(1,27),p(2,26),p(3,27),p(4,28),p(5,26),p(6,25),p(7,26),p(8,27),p(9,25),p(10,24),p(11,25),p(12,26))</a:t>
            </a:r>
          </a:p>
        </p:txBody>
      </p:sp>
      <p:sp>
        <p:nvSpPr>
          <p:cNvPr id="8" name="Rectangle 7"/>
          <p:cNvSpPr/>
          <p:nvPr/>
        </p:nvSpPr>
        <p:spPr>
          <a:xfrm>
            <a:off x="3239104" y="2415548"/>
            <a:ext cx="5447696" cy="369332"/>
          </a:xfrm>
          <a:prstGeom prst="rect">
            <a:avLst/>
          </a:prstGeom>
        </p:spPr>
        <p:txBody>
          <a:bodyPr wrap="square">
            <a:spAutoFit/>
          </a:bodyPr>
          <a:lstStyle/>
          <a:p>
            <a:r>
              <a:rPr lang="en-GB" dirty="0"/>
              <a:t>T</a:t>
            </a:r>
            <a:r>
              <a:rPr lang="en-GB" dirty="0" smtClean="0"/>
              <a:t>(</a:t>
            </a:r>
            <a:r>
              <a:rPr lang="en-GB" dirty="0"/>
              <a:t>P(p(1,27),p</a:t>
            </a:r>
            <a:r>
              <a:rPr lang="en-GB" dirty="0" smtClean="0"/>
              <a:t>(2,26</a:t>
            </a:r>
            <a:r>
              <a:rPr lang="en-GB" dirty="0"/>
              <a:t>)</a:t>
            </a:r>
            <a:r>
              <a:rPr lang="en-GB" dirty="0" smtClean="0"/>
              <a:t>,p(3,27), p(4,28)),</a:t>
            </a:r>
            <a:r>
              <a:rPr lang="en-GB" dirty="0"/>
              <a:t>V(v</a:t>
            </a:r>
            <a:r>
              <a:rPr lang="en-GB" dirty="0" smtClean="0"/>
              <a:t>(4,</a:t>
            </a:r>
            <a:r>
              <a:rPr lang="en-GB" dirty="0"/>
              <a:t>-1),v</a:t>
            </a:r>
            <a:r>
              <a:rPr lang="en-GB" dirty="0" smtClean="0"/>
              <a:t>(8,-2))</a:t>
            </a:r>
            <a:r>
              <a:rPr lang="en-GB" dirty="0"/>
              <a:t>)</a:t>
            </a:r>
          </a:p>
        </p:txBody>
      </p:sp>
      <p:sp>
        <p:nvSpPr>
          <p:cNvPr id="9" name="TextBox 8"/>
          <p:cNvSpPr txBox="1"/>
          <p:nvPr/>
        </p:nvSpPr>
        <p:spPr>
          <a:xfrm>
            <a:off x="512340" y="6073056"/>
            <a:ext cx="3983144" cy="369332"/>
          </a:xfrm>
          <a:prstGeom prst="rect">
            <a:avLst/>
          </a:prstGeom>
          <a:noFill/>
        </p:spPr>
        <p:txBody>
          <a:bodyPr wrap="none" rtlCol="0">
            <a:spAutoFit/>
          </a:bodyPr>
          <a:lstStyle/>
          <a:p>
            <a:r>
              <a:rPr lang="en-GB" dirty="0" smtClean="0"/>
              <a:t>Meredith, </a:t>
            </a:r>
            <a:r>
              <a:rPr lang="en-GB" dirty="0" err="1" smtClean="0"/>
              <a:t>Lemström</a:t>
            </a:r>
            <a:r>
              <a:rPr lang="en-GB" dirty="0" smtClean="0"/>
              <a:t> and Wiggins (2002)</a:t>
            </a:r>
            <a:endParaRPr lang="en-GB" dirty="0"/>
          </a:p>
        </p:txBody>
      </p:sp>
    </p:spTree>
    <p:extLst>
      <p:ext uri="{BB962C8B-B14F-4D97-AF65-F5344CB8AC3E}">
        <p14:creationId xmlns:p14="http://schemas.microsoft.com/office/powerpoint/2010/main" val="20674526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Perceptual organisations of surfaces</a:t>
            </a:r>
            <a:endParaRPr lang="en-GB" dirty="0"/>
          </a:p>
        </p:txBody>
      </p:sp>
      <p:sp>
        <p:nvSpPr>
          <p:cNvPr id="3" name="Content Placeholder 2"/>
          <p:cNvSpPr>
            <a:spLocks noGrp="1"/>
          </p:cNvSpPr>
          <p:nvPr>
            <p:ph idx="1"/>
          </p:nvPr>
        </p:nvSpPr>
        <p:spPr>
          <a:xfrm>
            <a:off x="339483" y="3756644"/>
            <a:ext cx="4824572" cy="2807012"/>
          </a:xfrm>
        </p:spPr>
        <p:txBody>
          <a:bodyPr>
            <a:normAutofit fontScale="92500" lnSpcReduction="20000"/>
          </a:bodyPr>
          <a:lstStyle/>
          <a:p>
            <a:r>
              <a:rPr lang="en-GB" dirty="0" smtClean="0"/>
              <a:t>Music analysis aims to find the most satisfying </a:t>
            </a:r>
            <a:r>
              <a:rPr lang="en-GB" b="1" i="1" dirty="0" smtClean="0"/>
              <a:t>perceptual organisations </a:t>
            </a:r>
            <a:r>
              <a:rPr lang="en-GB" dirty="0" smtClean="0"/>
              <a:t>that are consistent with a </a:t>
            </a:r>
            <a:r>
              <a:rPr lang="en-GB" b="1" i="1" dirty="0" smtClean="0"/>
              <a:t>musical surface</a:t>
            </a:r>
          </a:p>
          <a:p>
            <a:pPr lvl="1"/>
            <a:r>
              <a:rPr lang="en-GB" dirty="0" smtClean="0"/>
              <a:t>could be a score or a performance</a:t>
            </a:r>
            <a:endParaRPr lang="en-GB" dirty="0"/>
          </a:p>
        </p:txBody>
      </p:sp>
      <p:pic>
        <p:nvPicPr>
          <p:cNvPr id="4" name="Picture 3"/>
          <p:cNvPicPr>
            <a:picLocks noChangeAspect="1"/>
          </p:cNvPicPr>
          <p:nvPr/>
        </p:nvPicPr>
        <p:blipFill>
          <a:blip r:embed="rId2"/>
          <a:stretch>
            <a:fillRect/>
          </a:stretch>
        </p:blipFill>
        <p:spPr>
          <a:xfrm>
            <a:off x="457200" y="1600200"/>
            <a:ext cx="4109544" cy="1463114"/>
          </a:xfrm>
          <a:prstGeom prst="rect">
            <a:avLst/>
          </a:prstGeom>
        </p:spPr>
      </p:pic>
      <p:sp>
        <p:nvSpPr>
          <p:cNvPr id="5" name="TextBox 4"/>
          <p:cNvSpPr txBox="1"/>
          <p:nvPr/>
        </p:nvSpPr>
        <p:spPr>
          <a:xfrm>
            <a:off x="457200" y="3063314"/>
            <a:ext cx="2110599" cy="461665"/>
          </a:xfrm>
          <a:prstGeom prst="rect">
            <a:avLst/>
          </a:prstGeom>
          <a:noFill/>
        </p:spPr>
        <p:txBody>
          <a:bodyPr wrap="none" rtlCol="0">
            <a:spAutoFit/>
          </a:bodyPr>
          <a:lstStyle/>
          <a:p>
            <a:r>
              <a:rPr lang="en-GB" sz="1200" dirty="0" smtClean="0"/>
              <a:t>Analysis of Chopin Op.10, No.5</a:t>
            </a:r>
          </a:p>
          <a:p>
            <a:r>
              <a:rPr lang="en-GB" sz="1200" dirty="0" err="1" smtClean="0"/>
              <a:t>Schenker</a:t>
            </a:r>
            <a:r>
              <a:rPr lang="en-GB" sz="1200" dirty="0" smtClean="0"/>
              <a:t> (1925, p.92)</a:t>
            </a:r>
            <a:endParaRPr lang="en-GB" sz="1200" dirty="0"/>
          </a:p>
        </p:txBody>
      </p:sp>
      <p:pic>
        <p:nvPicPr>
          <p:cNvPr id="6" name="Picture 5"/>
          <p:cNvPicPr>
            <a:picLocks noChangeAspect="1"/>
          </p:cNvPicPr>
          <p:nvPr/>
        </p:nvPicPr>
        <p:blipFill>
          <a:blip r:embed="rId3"/>
          <a:stretch>
            <a:fillRect/>
          </a:stretch>
        </p:blipFill>
        <p:spPr>
          <a:xfrm>
            <a:off x="5164055" y="1125737"/>
            <a:ext cx="3522746" cy="4928029"/>
          </a:xfrm>
          <a:prstGeom prst="rect">
            <a:avLst/>
          </a:prstGeom>
        </p:spPr>
      </p:pic>
      <p:sp>
        <p:nvSpPr>
          <p:cNvPr id="7" name="TextBox 6"/>
          <p:cNvSpPr txBox="1"/>
          <p:nvPr/>
        </p:nvSpPr>
        <p:spPr>
          <a:xfrm>
            <a:off x="5164055" y="6111262"/>
            <a:ext cx="2798137" cy="461665"/>
          </a:xfrm>
          <a:prstGeom prst="rect">
            <a:avLst/>
          </a:prstGeom>
          <a:noFill/>
        </p:spPr>
        <p:txBody>
          <a:bodyPr wrap="none" rtlCol="0">
            <a:spAutoFit/>
          </a:bodyPr>
          <a:lstStyle/>
          <a:p>
            <a:r>
              <a:rPr lang="en-GB" sz="1200" dirty="0" smtClean="0"/>
              <a:t>Analysis of first bar of Chopin Op.10, No.5</a:t>
            </a:r>
          </a:p>
          <a:p>
            <a:r>
              <a:rPr lang="en-GB" sz="1200" dirty="0" smtClean="0"/>
              <a:t>Meredith</a:t>
            </a:r>
            <a:r>
              <a:rPr lang="en-GB" sz="1200" dirty="0"/>
              <a:t> </a:t>
            </a:r>
            <a:r>
              <a:rPr lang="en-GB" sz="1200" dirty="0" smtClean="0"/>
              <a:t>(2012)</a:t>
            </a:r>
            <a:endParaRPr lang="en-GB" sz="1200" dirty="0"/>
          </a:p>
        </p:txBody>
      </p:sp>
    </p:spTree>
    <p:extLst>
      <p:ext uri="{BB962C8B-B14F-4D97-AF65-F5344CB8AC3E}">
        <p14:creationId xmlns:p14="http://schemas.microsoft.com/office/powerpoint/2010/main" val="25386012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090" y="274638"/>
            <a:ext cx="6357710" cy="930988"/>
          </a:xfrm>
        </p:spPr>
        <p:txBody>
          <a:bodyPr/>
          <a:lstStyle/>
          <a:p>
            <a:r>
              <a:rPr lang="en-GB" dirty="0" smtClean="0"/>
              <a:t>Likelihood vs. </a:t>
            </a:r>
            <a:r>
              <a:rPr lang="en-GB" dirty="0"/>
              <a:t>S</a:t>
            </a:r>
            <a:r>
              <a:rPr lang="en-GB" dirty="0" smtClean="0"/>
              <a:t>implicity</a:t>
            </a:r>
            <a:endParaRPr lang="en-GB" dirty="0"/>
          </a:p>
        </p:txBody>
      </p:sp>
      <p:sp>
        <p:nvSpPr>
          <p:cNvPr id="3" name="Content Placeholder 2"/>
          <p:cNvSpPr>
            <a:spLocks noGrp="1"/>
          </p:cNvSpPr>
          <p:nvPr>
            <p:ph idx="1"/>
          </p:nvPr>
        </p:nvSpPr>
        <p:spPr>
          <a:xfrm>
            <a:off x="4566744" y="1205626"/>
            <a:ext cx="4120056" cy="4823613"/>
          </a:xfrm>
        </p:spPr>
        <p:txBody>
          <a:bodyPr>
            <a:normAutofit fontScale="70000" lnSpcReduction="20000"/>
          </a:bodyPr>
          <a:lstStyle/>
          <a:p>
            <a:r>
              <a:rPr lang="en-GB" dirty="0" smtClean="0"/>
              <a:t>Theories of perceptual organisation mostly based on either</a:t>
            </a:r>
          </a:p>
          <a:p>
            <a:pPr lvl="1"/>
            <a:r>
              <a:rPr lang="en-GB" b="1" i="1" dirty="0" smtClean="0"/>
              <a:t>Likelihood principle</a:t>
            </a:r>
            <a:r>
              <a:rPr lang="en-GB" dirty="0" smtClean="0"/>
              <a:t>: Prefer the most </a:t>
            </a:r>
            <a:r>
              <a:rPr lang="en-GB" i="1" dirty="0" smtClean="0"/>
              <a:t>probable </a:t>
            </a:r>
            <a:r>
              <a:rPr lang="en-GB" dirty="0" smtClean="0"/>
              <a:t>interpretation (Helmholtz, 1910) (cf. Shannon)</a:t>
            </a:r>
          </a:p>
          <a:p>
            <a:pPr lvl="1"/>
            <a:r>
              <a:rPr lang="en-GB" b="1" i="1" dirty="0" smtClean="0"/>
              <a:t>Simplicity principle</a:t>
            </a:r>
            <a:r>
              <a:rPr lang="en-GB" dirty="0" smtClean="0"/>
              <a:t>: Prefer the </a:t>
            </a:r>
            <a:r>
              <a:rPr lang="en-GB" i="1" dirty="0" smtClean="0"/>
              <a:t>simplest</a:t>
            </a:r>
            <a:r>
              <a:rPr lang="en-GB" dirty="0" smtClean="0"/>
              <a:t> interpretation</a:t>
            </a:r>
            <a:r>
              <a:rPr lang="en-GB" i="1" dirty="0" smtClean="0"/>
              <a:t> </a:t>
            </a:r>
            <a:r>
              <a:rPr lang="en-GB" dirty="0" smtClean="0"/>
              <a:t>(</a:t>
            </a:r>
            <a:r>
              <a:rPr lang="en-GB" dirty="0" err="1" smtClean="0"/>
              <a:t>Koffka</a:t>
            </a:r>
            <a:r>
              <a:rPr lang="en-GB" dirty="0" smtClean="0"/>
              <a:t>, 1935) (cf. Kolmogorov)</a:t>
            </a:r>
          </a:p>
          <a:p>
            <a:r>
              <a:rPr lang="en-GB" dirty="0" smtClean="0"/>
              <a:t>In the psychological literature, </a:t>
            </a:r>
            <a:r>
              <a:rPr lang="en-GB" dirty="0" err="1" smtClean="0"/>
              <a:t>Chater</a:t>
            </a:r>
            <a:r>
              <a:rPr lang="en-GB" dirty="0" smtClean="0"/>
              <a:t> (1996) showed that the two principles are mathematically identical</a:t>
            </a:r>
          </a:p>
          <a:p>
            <a:pPr lvl="1"/>
            <a:r>
              <a:rPr lang="en-GB" dirty="0" smtClean="0"/>
              <a:t>Equivalence known much earlier in information theory</a:t>
            </a:r>
            <a:endParaRPr lang="en-GB" dirty="0"/>
          </a:p>
        </p:txBody>
      </p:sp>
      <p:pic>
        <p:nvPicPr>
          <p:cNvPr id="5" name="Picture 4"/>
          <p:cNvPicPr>
            <a:picLocks noChangeAspect="1"/>
          </p:cNvPicPr>
          <p:nvPr/>
        </p:nvPicPr>
        <p:blipFill>
          <a:blip r:embed="rId2"/>
          <a:stretch>
            <a:fillRect/>
          </a:stretch>
        </p:blipFill>
        <p:spPr>
          <a:xfrm>
            <a:off x="235667" y="1965388"/>
            <a:ext cx="2116623" cy="4755869"/>
          </a:xfrm>
          <a:prstGeom prst="rect">
            <a:avLst/>
          </a:prstGeom>
        </p:spPr>
      </p:pic>
      <p:pic>
        <p:nvPicPr>
          <p:cNvPr id="6" name="Picture 5"/>
          <p:cNvPicPr>
            <a:picLocks noChangeAspect="1"/>
          </p:cNvPicPr>
          <p:nvPr/>
        </p:nvPicPr>
        <p:blipFill>
          <a:blip r:embed="rId3"/>
          <a:stretch>
            <a:fillRect/>
          </a:stretch>
        </p:blipFill>
        <p:spPr>
          <a:xfrm>
            <a:off x="235667" y="719715"/>
            <a:ext cx="2093423" cy="1245673"/>
          </a:xfrm>
          <a:prstGeom prst="rect">
            <a:avLst/>
          </a:prstGeom>
        </p:spPr>
      </p:pic>
      <p:sp>
        <p:nvSpPr>
          <p:cNvPr id="7" name="TextBox 6"/>
          <p:cNvSpPr txBox="1"/>
          <p:nvPr/>
        </p:nvSpPr>
        <p:spPr>
          <a:xfrm>
            <a:off x="389353" y="274638"/>
            <a:ext cx="2112703" cy="369332"/>
          </a:xfrm>
          <a:prstGeom prst="rect">
            <a:avLst/>
          </a:prstGeom>
          <a:noFill/>
        </p:spPr>
        <p:txBody>
          <a:bodyPr wrap="none" rtlCol="0">
            <a:spAutoFit/>
          </a:bodyPr>
          <a:lstStyle/>
          <a:p>
            <a:r>
              <a:rPr lang="en-GB" dirty="0" err="1" smtClean="0"/>
              <a:t>Chater</a:t>
            </a:r>
            <a:r>
              <a:rPr lang="en-GB" dirty="0" smtClean="0"/>
              <a:t> (1996, p.571)</a:t>
            </a:r>
            <a:endParaRPr lang="en-GB" dirty="0"/>
          </a:p>
        </p:txBody>
      </p:sp>
      <p:sp>
        <p:nvSpPr>
          <p:cNvPr id="9" name="Oval Callout 8"/>
          <p:cNvSpPr/>
          <p:nvPr/>
        </p:nvSpPr>
        <p:spPr>
          <a:xfrm>
            <a:off x="2684872" y="2447465"/>
            <a:ext cx="1881872" cy="1418417"/>
          </a:xfrm>
          <a:prstGeom prst="wedgeEllipseCallout">
            <a:avLst>
              <a:gd name="adj1" fmla="val -66153"/>
              <a:gd name="adj2" fmla="val 481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Likelihood</a:t>
            </a:r>
            <a:endParaRPr lang="en-GB" dirty="0"/>
          </a:p>
        </p:txBody>
      </p:sp>
      <p:sp>
        <p:nvSpPr>
          <p:cNvPr id="10" name="Oval Callout 9"/>
          <p:cNvSpPr/>
          <p:nvPr/>
        </p:nvSpPr>
        <p:spPr>
          <a:xfrm>
            <a:off x="2684872" y="4778480"/>
            <a:ext cx="1881872" cy="1418417"/>
          </a:xfrm>
          <a:prstGeom prst="wedgeEllipseCallout">
            <a:avLst>
              <a:gd name="adj1" fmla="val -66153"/>
              <a:gd name="adj2" fmla="val 481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Simplicity</a:t>
            </a:r>
            <a:endParaRPr lang="en-GB" dirty="0"/>
          </a:p>
        </p:txBody>
      </p:sp>
      <p:sp>
        <p:nvSpPr>
          <p:cNvPr id="11" name="Rectangle 10"/>
          <p:cNvSpPr/>
          <p:nvPr/>
        </p:nvSpPr>
        <p:spPr>
          <a:xfrm>
            <a:off x="235667" y="6285534"/>
            <a:ext cx="2116623" cy="435723"/>
          </a:xfrm>
          <a:prstGeom prst="rect">
            <a:avLst/>
          </a:prstGeom>
          <a:solidFill>
            <a:schemeClr val="accent1">
              <a:alpha val="1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ight Arrow 11"/>
          <p:cNvSpPr/>
          <p:nvPr/>
        </p:nvSpPr>
        <p:spPr>
          <a:xfrm rot="21128781">
            <a:off x="2418624" y="6327250"/>
            <a:ext cx="2392667" cy="1576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a:stretch>
            <a:fillRect/>
          </a:stretch>
        </p:blipFill>
        <p:spPr>
          <a:xfrm>
            <a:off x="4810838" y="6029238"/>
            <a:ext cx="3736903" cy="692019"/>
          </a:xfrm>
          <a:prstGeom prst="rect">
            <a:avLst/>
          </a:prstGeom>
          <a:ln>
            <a:solidFill>
              <a:schemeClr val="tx1"/>
            </a:solidFill>
          </a:ln>
        </p:spPr>
      </p:pic>
      <p:sp>
        <p:nvSpPr>
          <p:cNvPr id="15" name="Donut 14"/>
          <p:cNvSpPr/>
          <p:nvPr/>
        </p:nvSpPr>
        <p:spPr>
          <a:xfrm>
            <a:off x="546948" y="3532137"/>
            <a:ext cx="1520331" cy="667490"/>
          </a:xfrm>
          <a:prstGeom prst="donut">
            <a:avLst>
              <a:gd name="adj" fmla="val 83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6" name="Donut 15"/>
          <p:cNvSpPr/>
          <p:nvPr/>
        </p:nvSpPr>
        <p:spPr>
          <a:xfrm>
            <a:off x="546948" y="5788984"/>
            <a:ext cx="1520331" cy="667490"/>
          </a:xfrm>
          <a:prstGeom prst="donut">
            <a:avLst>
              <a:gd name="adj" fmla="val 83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26369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Coding theories</a:t>
            </a:r>
            <a:endParaRPr lang="en-GB" dirty="0"/>
          </a:p>
        </p:txBody>
      </p:sp>
      <p:sp>
        <p:nvSpPr>
          <p:cNvPr id="3" name="Content Placeholder 2"/>
          <p:cNvSpPr>
            <a:spLocks noGrp="1"/>
          </p:cNvSpPr>
          <p:nvPr>
            <p:ph idx="1"/>
          </p:nvPr>
        </p:nvSpPr>
        <p:spPr>
          <a:xfrm>
            <a:off x="4556124" y="1600200"/>
            <a:ext cx="4130675" cy="4525963"/>
          </a:xfrm>
        </p:spPr>
        <p:txBody>
          <a:bodyPr>
            <a:normAutofit fontScale="62500" lnSpcReduction="20000"/>
          </a:bodyPr>
          <a:lstStyle/>
          <a:p>
            <a:r>
              <a:rPr lang="en-GB" dirty="0" smtClean="0"/>
              <a:t>Long tradition in Gestalt-influenced psychology of </a:t>
            </a:r>
            <a:r>
              <a:rPr lang="en-GB" b="1" i="1" dirty="0" smtClean="0"/>
              <a:t>coding languages</a:t>
            </a:r>
            <a:r>
              <a:rPr lang="en-GB" dirty="0" smtClean="0"/>
              <a:t> designed to represent the structures of patterns in particular domains</a:t>
            </a:r>
          </a:p>
          <a:p>
            <a:pPr lvl="1"/>
            <a:r>
              <a:rPr lang="en-GB" dirty="0" smtClean="0"/>
              <a:t>preferred organisations have shortest encodings in the coding language</a:t>
            </a:r>
          </a:p>
          <a:p>
            <a:pPr lvl="2"/>
            <a:r>
              <a:rPr lang="en-GB" dirty="0" smtClean="0"/>
              <a:t>i.e., the simplicity principle</a:t>
            </a:r>
          </a:p>
          <a:p>
            <a:r>
              <a:rPr lang="en-GB" dirty="0" smtClean="0"/>
              <a:t>Coding theories proposed for</a:t>
            </a:r>
          </a:p>
          <a:p>
            <a:pPr lvl="1"/>
            <a:r>
              <a:rPr lang="en-GB" dirty="0" smtClean="0"/>
              <a:t>serial patterns (e.g., Simon 1972)</a:t>
            </a:r>
          </a:p>
          <a:p>
            <a:pPr lvl="1"/>
            <a:r>
              <a:rPr lang="en-GB" dirty="0" smtClean="0"/>
              <a:t>visual patterns (e.g., </a:t>
            </a:r>
            <a:r>
              <a:rPr lang="en-GB" dirty="0" err="1" smtClean="0"/>
              <a:t>Leeuwenberg</a:t>
            </a:r>
            <a:r>
              <a:rPr lang="en-GB" dirty="0" smtClean="0"/>
              <a:t> 1971)</a:t>
            </a:r>
          </a:p>
          <a:p>
            <a:pPr lvl="1"/>
            <a:r>
              <a:rPr lang="en-GB" dirty="0" smtClean="0"/>
              <a:t>musical patterns (e.g., Simon and Sumner 1968, Deutsch and </a:t>
            </a:r>
            <a:r>
              <a:rPr lang="en-GB" dirty="0" err="1" smtClean="0"/>
              <a:t>Feroe</a:t>
            </a:r>
            <a:r>
              <a:rPr lang="en-GB" dirty="0" smtClean="0"/>
              <a:t> 1981, Meredith 2012)</a:t>
            </a:r>
            <a:endParaRPr lang="en-GB" dirty="0"/>
          </a:p>
        </p:txBody>
      </p:sp>
      <p:pic>
        <p:nvPicPr>
          <p:cNvPr id="4" name="Picture 3"/>
          <p:cNvPicPr>
            <a:picLocks noChangeAspect="1"/>
          </p:cNvPicPr>
          <p:nvPr/>
        </p:nvPicPr>
        <p:blipFill>
          <a:blip r:embed="rId2"/>
          <a:stretch>
            <a:fillRect/>
          </a:stretch>
        </p:blipFill>
        <p:spPr>
          <a:xfrm>
            <a:off x="457200" y="1600200"/>
            <a:ext cx="2501900" cy="1206500"/>
          </a:xfrm>
          <a:prstGeom prst="rect">
            <a:avLst/>
          </a:prstGeom>
        </p:spPr>
      </p:pic>
      <p:sp>
        <p:nvSpPr>
          <p:cNvPr id="5" name="TextBox 4"/>
          <p:cNvSpPr txBox="1"/>
          <p:nvPr/>
        </p:nvSpPr>
        <p:spPr>
          <a:xfrm>
            <a:off x="457200" y="2809770"/>
            <a:ext cx="1610079" cy="276999"/>
          </a:xfrm>
          <a:prstGeom prst="rect">
            <a:avLst/>
          </a:prstGeom>
          <a:noFill/>
        </p:spPr>
        <p:txBody>
          <a:bodyPr wrap="square" rtlCol="0">
            <a:spAutoFit/>
          </a:bodyPr>
          <a:lstStyle/>
          <a:p>
            <a:r>
              <a:rPr lang="en-GB" sz="1200" dirty="0" smtClean="0"/>
              <a:t>Simon (1972, p.373)</a:t>
            </a:r>
            <a:endParaRPr lang="en-GB" sz="1200" dirty="0"/>
          </a:p>
        </p:txBody>
      </p:sp>
      <p:pic>
        <p:nvPicPr>
          <p:cNvPr id="6" name="Picture 5"/>
          <p:cNvPicPr>
            <a:picLocks noChangeAspect="1"/>
          </p:cNvPicPr>
          <p:nvPr/>
        </p:nvPicPr>
        <p:blipFill>
          <a:blip r:embed="rId3"/>
          <a:stretch>
            <a:fillRect/>
          </a:stretch>
        </p:blipFill>
        <p:spPr>
          <a:xfrm>
            <a:off x="456814" y="3471478"/>
            <a:ext cx="698500" cy="698500"/>
          </a:xfrm>
          <a:prstGeom prst="rect">
            <a:avLst/>
          </a:prstGeom>
        </p:spPr>
      </p:pic>
      <p:pic>
        <p:nvPicPr>
          <p:cNvPr id="7" name="Picture 6"/>
          <p:cNvPicPr>
            <a:picLocks noChangeAspect="1"/>
          </p:cNvPicPr>
          <p:nvPr/>
        </p:nvPicPr>
        <p:blipFill>
          <a:blip r:embed="rId4"/>
          <a:stretch>
            <a:fillRect/>
          </a:stretch>
        </p:blipFill>
        <p:spPr>
          <a:xfrm>
            <a:off x="1207422" y="3687640"/>
            <a:ext cx="859471" cy="304396"/>
          </a:xfrm>
          <a:prstGeom prst="rect">
            <a:avLst/>
          </a:prstGeom>
        </p:spPr>
      </p:pic>
      <p:sp>
        <p:nvSpPr>
          <p:cNvPr id="8" name="TextBox 7"/>
          <p:cNvSpPr txBox="1"/>
          <p:nvPr/>
        </p:nvSpPr>
        <p:spPr>
          <a:xfrm>
            <a:off x="457200" y="4169978"/>
            <a:ext cx="2373333" cy="276999"/>
          </a:xfrm>
          <a:prstGeom prst="rect">
            <a:avLst/>
          </a:prstGeom>
          <a:noFill/>
        </p:spPr>
        <p:txBody>
          <a:bodyPr wrap="square" rtlCol="0">
            <a:spAutoFit/>
          </a:bodyPr>
          <a:lstStyle/>
          <a:p>
            <a:r>
              <a:rPr lang="en-GB" sz="1200" dirty="0" err="1" smtClean="0"/>
              <a:t>Leeuwenberg</a:t>
            </a:r>
            <a:r>
              <a:rPr lang="en-GB" sz="1200" dirty="0" smtClean="0"/>
              <a:t> (1971, pp. 317-8)</a:t>
            </a:r>
            <a:endParaRPr lang="en-GB" sz="1200" dirty="0"/>
          </a:p>
        </p:txBody>
      </p:sp>
      <p:pic>
        <p:nvPicPr>
          <p:cNvPr id="9" name="Picture 8"/>
          <p:cNvPicPr>
            <a:picLocks noChangeAspect="1"/>
          </p:cNvPicPr>
          <p:nvPr/>
        </p:nvPicPr>
        <p:blipFill>
          <a:blip r:embed="rId5"/>
          <a:stretch>
            <a:fillRect/>
          </a:stretch>
        </p:blipFill>
        <p:spPr>
          <a:xfrm>
            <a:off x="457200" y="4794583"/>
            <a:ext cx="3293308" cy="498986"/>
          </a:xfrm>
          <a:prstGeom prst="rect">
            <a:avLst/>
          </a:prstGeom>
        </p:spPr>
      </p:pic>
      <p:pic>
        <p:nvPicPr>
          <p:cNvPr id="10" name="Picture 9"/>
          <p:cNvPicPr>
            <a:picLocks noChangeAspect="1"/>
          </p:cNvPicPr>
          <p:nvPr/>
        </p:nvPicPr>
        <p:blipFill>
          <a:blip r:embed="rId6"/>
          <a:stretch>
            <a:fillRect/>
          </a:stretch>
        </p:blipFill>
        <p:spPr>
          <a:xfrm>
            <a:off x="457200" y="5319844"/>
            <a:ext cx="1130300" cy="622300"/>
          </a:xfrm>
          <a:prstGeom prst="rect">
            <a:avLst/>
          </a:prstGeom>
        </p:spPr>
      </p:pic>
      <p:sp>
        <p:nvSpPr>
          <p:cNvPr id="11" name="TextBox 10"/>
          <p:cNvSpPr txBox="1"/>
          <p:nvPr/>
        </p:nvSpPr>
        <p:spPr>
          <a:xfrm>
            <a:off x="457586" y="5989993"/>
            <a:ext cx="2259828" cy="276999"/>
          </a:xfrm>
          <a:prstGeom prst="rect">
            <a:avLst/>
          </a:prstGeom>
          <a:noFill/>
        </p:spPr>
        <p:txBody>
          <a:bodyPr wrap="none" rtlCol="0">
            <a:spAutoFit/>
          </a:bodyPr>
          <a:lstStyle/>
          <a:p>
            <a:r>
              <a:rPr lang="en-GB" sz="1200" dirty="0" smtClean="0"/>
              <a:t>Deutsch and </a:t>
            </a:r>
            <a:r>
              <a:rPr lang="en-GB" sz="1200" dirty="0" err="1" smtClean="0"/>
              <a:t>Feroe</a:t>
            </a:r>
            <a:r>
              <a:rPr lang="en-GB" sz="1200" dirty="0" smtClean="0"/>
              <a:t> (1981, p. 510)</a:t>
            </a:r>
            <a:endParaRPr lang="en-GB" sz="1200" dirty="0"/>
          </a:p>
        </p:txBody>
      </p:sp>
    </p:spTree>
    <p:extLst>
      <p:ext uri="{BB962C8B-B14F-4D97-AF65-F5344CB8AC3E}">
        <p14:creationId xmlns:p14="http://schemas.microsoft.com/office/powerpoint/2010/main" val="33139871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466</TotalTime>
  <Words>3830</Words>
  <Application>Microsoft Macintosh PowerPoint</Application>
  <PresentationFormat>On-screen Show (4:3)</PresentationFormat>
  <Paragraphs>283</Paragraphs>
  <Slides>40</Slides>
  <Notes>3</Notes>
  <HiddenSlides>0</HiddenSlides>
  <MMClips>7</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Analysis by Compression Automatic Generation of Compact Geometric Encodings of Musical Objects</vt:lpstr>
      <vt:lpstr>The goal of music analysis</vt:lpstr>
      <vt:lpstr>A musical analysis as a program</vt:lpstr>
      <vt:lpstr>Program length as a measure of complexity</vt:lpstr>
      <vt:lpstr>Level of detail depends on representation</vt:lpstr>
      <vt:lpstr>Music analysis aims to compress music</vt:lpstr>
      <vt:lpstr>Perceptual organisations of surfaces</vt:lpstr>
      <vt:lpstr>Likelihood vs. Simplicity</vt:lpstr>
      <vt:lpstr>Coding theories</vt:lpstr>
      <vt:lpstr>Problems with coding theories</vt:lpstr>
      <vt:lpstr>A simple pitch class analysis</vt:lpstr>
      <vt:lpstr>In extenso encoding of the structure</vt:lpstr>
      <vt:lpstr>A better, shorter interpretation</vt:lpstr>
      <vt:lpstr>A better explanation?</vt:lpstr>
      <vt:lpstr>A better explanation?</vt:lpstr>
      <vt:lpstr>A better explanation?</vt:lpstr>
      <vt:lpstr>A better explanation?</vt:lpstr>
      <vt:lpstr>Musical objects are interpreted  in the context of larger containing objects</vt:lpstr>
      <vt:lpstr>Analysts look for short programs that compute collections of musical objects</vt:lpstr>
      <vt:lpstr>Listener interprets new music in the context of previously heard music</vt:lpstr>
      <vt:lpstr>Perceived structure represented by process by which object is generated</vt:lpstr>
      <vt:lpstr>Perception and analysis are non-optimal compression</vt:lpstr>
      <vt:lpstr>Individual differences depend on order of presentation of context</vt:lpstr>
      <vt:lpstr>Simple example using SIATECLearn</vt:lpstr>
      <vt:lpstr>Simple example using SIATECLearn</vt:lpstr>
      <vt:lpstr>SIA - Discovering all maximal translatable patterns (MTPs)</vt:lpstr>
      <vt:lpstr>SIATEC - Discovering all occurrences of all MTPs (TECs)</vt:lpstr>
      <vt:lpstr>COSIATEC</vt:lpstr>
      <vt:lpstr>Finding the best TEC</vt:lpstr>
      <vt:lpstr>Comparing TECs</vt:lpstr>
      <vt:lpstr>Dual or conjugate TECs</vt:lpstr>
      <vt:lpstr>Redundant translators</vt:lpstr>
      <vt:lpstr>Example COSIATEC encoding</vt:lpstr>
      <vt:lpstr>Example COSIATEC encoding</vt:lpstr>
      <vt:lpstr>Running COSIATEC on the Fugues from Book 1 of J. S. Bach’s “The Well-Tempered Clavier”</vt:lpstr>
      <vt:lpstr>Running COSIATEC on the Fugues from Book 1 of J. S. Bach’s “Das Wohltemperirte Clavier”</vt:lpstr>
      <vt:lpstr>Running COSIATEC on the Fugues from Book 1 of J. S. Bach’s “Das Wohltemperirte Clavier”</vt:lpstr>
      <vt:lpstr>Running COSIATEC on the Fugues from Book 1 of J. S. Bach’s “Das Wohltemperirte Clavier”</vt:lpstr>
      <vt:lpstr>Running COSIATEC on the Fugues from Book 1 of J. S. Bach’s “Das Wohltemperirte Clavier”</vt:lpstr>
      <vt:lpstr>References</vt:lpstr>
    </vt:vector>
  </TitlesOfParts>
  <Company>IMI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by Compression Automatic Generation of Compact Geometric Encodings of Musical Objects</dc:title>
  <dc:creator>David Meredith</dc:creator>
  <cp:lastModifiedBy>David Meredith</cp:lastModifiedBy>
  <cp:revision>52</cp:revision>
  <dcterms:created xsi:type="dcterms:W3CDTF">2013-05-21T20:34:01Z</dcterms:created>
  <dcterms:modified xsi:type="dcterms:W3CDTF">2013-05-24T07:10:35Z</dcterms:modified>
</cp:coreProperties>
</file>