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9" r:id="rId4"/>
    <p:sldId id="260" r:id="rId5"/>
    <p:sldId id="301" r:id="rId6"/>
    <p:sldId id="302" r:id="rId7"/>
    <p:sldId id="304" r:id="rId8"/>
    <p:sldId id="306" r:id="rId9"/>
    <p:sldId id="396" r:id="rId10"/>
    <p:sldId id="397" r:id="rId11"/>
    <p:sldId id="398" r:id="rId12"/>
    <p:sldId id="399" r:id="rId13"/>
    <p:sldId id="400" r:id="rId14"/>
    <p:sldId id="401" r:id="rId15"/>
    <p:sldId id="402" r:id="rId16"/>
    <p:sldId id="40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79"/>
    <p:restoredTop sz="94694"/>
  </p:normalViewPr>
  <p:slideViewPr>
    <p:cSldViewPr snapToGrid="0">
      <p:cViewPr varScale="1">
        <p:scale>
          <a:sx n="121" d="100"/>
          <a:sy n="121" d="100"/>
        </p:scale>
        <p:origin x="10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2FB8A-D9C4-4649-ABE9-52BA62D8CD08}" type="datetimeFigureOut">
              <a:t>4/30/24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3422A-8A02-3642-985B-14DF9E999BA5}" type="slidenum">
              <a:t>‹#›</a:t>
            </a:fld>
            <a:endParaRPr lang="en-US"/>
          </a:p>
        </p:txBody>
      </p:sp>
    </p:spTree>
    <p:extLst>
      <p:ext uri="{BB962C8B-B14F-4D97-AF65-F5344CB8AC3E}">
        <p14:creationId xmlns:p14="http://schemas.microsoft.com/office/powerpoint/2010/main" val="292660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B0AB12E8-6795-4F42-9914-8D6B9912C8AF}" type="slidenum">
              <a:rPr lang="en-US" sz="1200">
                <a:latin typeface="Arial" charset="0"/>
              </a:rPr>
              <a:pPr/>
              <a:t>7</a:t>
            </a:fld>
            <a:endParaRPr lang="en-US" sz="1200">
              <a:latin typeface="Arial" charset="0"/>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a:noFill/>
        </p:spPr>
        <p:txBody>
          <a:bodyPr/>
          <a:lstStyle/>
          <a:p>
            <a:pPr eaLnBrk="1" hangingPunct="1"/>
            <a:r>
              <a:rPr lang="en-US"/>
              <a:t>The first algorithm I’m going to describe is the SIA algorithm which takes as input a multidimensional point set and discovers, for every vector, the points in this point set that are mapped onto other points in the point set by that vector.</a:t>
            </a:r>
          </a:p>
          <a:p>
            <a:pPr eaLnBrk="1" hangingPunct="1"/>
            <a:r>
              <a:rPr lang="en-US"/>
              <a:t>For convenience, I’ll call the complete set of points being analyzed the </a:t>
            </a:r>
            <a:r>
              <a:rPr lang="en-US" i="1"/>
              <a:t>DATASET and any subset of the dataset a PATTERN.</a:t>
            </a:r>
            <a:endParaRPr lang="en-US"/>
          </a:p>
          <a:p>
            <a:pPr eaLnBrk="1" hangingPunct="1"/>
            <a:r>
              <a:rPr lang="en-US"/>
              <a:t>I say that a pattern is TRANSLATABLE by a particular vector within a dataset if it can be translated by that vector to give another pattern in the dataset. For example, the pattern {a,d} here is translatable within this dataset by the vector &lt;1,0&gt;.</a:t>
            </a:r>
          </a:p>
          <a:p>
            <a:pPr eaLnBrk="1" hangingPunct="1"/>
            <a:r>
              <a:rPr lang="en-US"/>
              <a:t>And the pattern that contains ALL the points that are mapped onto other points in the dataset by a particular vector is the MAXIMAL TRANSLATABLE PATTERN for that vector. So the maximal translatable pattern or MTP in this dataset for the vector &lt;1,0&gt; is the pattern {a,b,d} and the MTP for the vector &lt;1,1&gt; in this dataset is {a,c}.</a:t>
            </a:r>
          </a:p>
          <a:p>
            <a:pPr eaLnBrk="1" hangingPunct="1"/>
            <a:r>
              <a:rPr lang="en-US"/>
              <a:t>So SIA discovers all the non-empty maximal translatable patterns in a dataset.</a:t>
            </a:r>
          </a:p>
          <a:p>
            <a:pPr eaLnBrk="1" hangingPunct="1"/>
            <a:r>
              <a:rPr lang="en-US"/>
              <a:t>It does this by first sorting the points in the dataset into lexicographical order and then computing the vector from each point to every other point in the dataset that is lexicographically greater. These vectors are stored in a table like this one here which we call a VECTOR TABLE. And each vector is stored with a pointer that points back to the origin point for which it was computed, as indicated by these arrows here. </a:t>
            </a:r>
          </a:p>
          <a:p>
            <a:pPr eaLnBrk="1" hangingPunct="1"/>
            <a:r>
              <a:rPr lang="en-US"/>
              <a:t>The vectors in this table are then sorted into lexicographical order to give a list like the one here on the right and the MTP for each vector can be found directly by reading off the points attached to the adjacent occurrences of that vector in this list.</a:t>
            </a:r>
          </a:p>
          <a:p>
            <a:pPr eaLnBrk="1" hangingPunct="1"/>
            <a:r>
              <a:rPr lang="en-US"/>
              <a:t>The most expensive step is sorting the vectors which can be done in O(kn^2 log n) time. However, by storing the origin points in a hash table and hashing the vectors to get the slot indices, this time complexity can be reduced to O(kn^2).</a:t>
            </a:r>
          </a:p>
          <a:p>
            <a:pPr eaLnBrk="1" hangingPunct="1"/>
            <a:r>
              <a:rPr lang="en-US"/>
              <a:t>And also, obviously, the space used is O(kn^2)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9F00A-A8B6-9F4C-9AE5-10DE16E56640}" type="slidenum">
              <a:rPr lang="en-US"/>
              <a:pPr/>
              <a:t>8</a:t>
            </a:fld>
            <a:endParaRPr lang="en-US"/>
          </a:p>
        </p:txBody>
      </p:sp>
      <p:sp>
        <p:nvSpPr>
          <p:cNvPr id="11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811" name="Rectangle 3"/>
          <p:cNvSpPr>
            <a:spLocks noGrp="1" noChangeArrowheads="1"/>
          </p:cNvSpPr>
          <p:nvPr>
            <p:ph type="body" idx="1"/>
          </p:nvPr>
        </p:nvSpPr>
        <p:spPr/>
        <p:txBody>
          <a:bodyPr/>
          <a:lstStyle/>
          <a:p>
            <a:r>
              <a:rPr lang="en-US"/>
              <a:t>We can use SIATEC together with the heuristics I</a:t>
            </a:r>
            <a:r>
              <a:rPr lang="ja-JP" altLang="en-US"/>
              <a:t>’</a:t>
            </a:r>
            <a:r>
              <a:rPr lang="en-US"/>
              <a:t>ve just described to construct a simple compression algorithm which I call COSIATEC. COSIATEC works like this.</a:t>
            </a:r>
          </a:p>
          <a:p>
            <a:r>
              <a:rPr lang="en-US"/>
              <a:t>First we use SIATEC to generate a list of &lt;Pattern, Translator_set&gt; pairs in which each pattern is an MTP and each translator set contains all the non-zero vectors by which the pattern is translatable within the dataset. This generally gives a more efficient  representation of the set of points covered by the occurrences of a pattern.</a:t>
            </a:r>
          </a:p>
          <a:p>
            <a:r>
              <a:rPr lang="en-US"/>
              <a:t>Then we can use the heuristics I</a:t>
            </a:r>
            <a:r>
              <a:rPr lang="ja-JP" altLang="en-US"/>
              <a:t>’</a:t>
            </a:r>
            <a:r>
              <a:rPr lang="en-US"/>
              <a:t>ve just described - compression ratio, coverage and compactness - to choose the </a:t>
            </a:r>
            <a:r>
              <a:rPr lang="ja-JP" altLang="en-US"/>
              <a:t>“</a:t>
            </a:r>
            <a:r>
              <a:rPr lang="en-US"/>
              <a:t>best</a:t>
            </a:r>
            <a:r>
              <a:rPr lang="ja-JP" altLang="en-US"/>
              <a:t>”</a:t>
            </a:r>
            <a:r>
              <a:rPr lang="en-US"/>
              <a:t> pattern </a:t>
            </a:r>
            <a:r>
              <a:rPr lang="en-US" i="1"/>
              <a:t>P</a:t>
            </a:r>
            <a:r>
              <a:rPr lang="en-US"/>
              <a:t> and this pattern is printed out together with its translator set.</a:t>
            </a:r>
          </a:p>
          <a:p>
            <a:r>
              <a:rPr lang="en-US"/>
              <a:t>Then all the points covered by P and its occurrences are removed from the dataset.</a:t>
            </a:r>
          </a:p>
          <a:p>
            <a:r>
              <a:rPr lang="en-US"/>
              <a:t>Then if the dataset is empty, we end; otherwise, we again run SIATEC on the remaining points in the dataset.</a:t>
            </a:r>
          </a:p>
          <a:p>
            <a:r>
              <a:rPr lang="en-US"/>
              <a:t>The result is a print out of the </a:t>
            </a:r>
            <a:r>
              <a:rPr lang="ja-JP" altLang="en-US"/>
              <a:t>“</a:t>
            </a:r>
            <a:r>
              <a:rPr lang="en-US"/>
              <a:t>best</a:t>
            </a:r>
            <a:r>
              <a:rPr lang="ja-JP" altLang="en-US"/>
              <a:t>”</a:t>
            </a:r>
            <a:r>
              <a:rPr lang="en-US"/>
              <a:t> pattern and its translators for each iteration of the cycle and this printout is usually a compressed representation of the input dataset.</a:t>
            </a:r>
          </a:p>
          <a:p>
            <a:r>
              <a:rPr lang="en-US"/>
              <a:t>Obviously, the degree of compression achieved depends on the amount of repetition in the dataset.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4D33-F694-D46B-6EEC-8969784F74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BAD6880-73E4-226E-0E0E-01AE40110A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0E12187-C1FD-5E18-E05D-2D07E266C598}"/>
              </a:ext>
            </a:extLst>
          </p:cNvPr>
          <p:cNvSpPr>
            <a:spLocks noGrp="1"/>
          </p:cNvSpPr>
          <p:nvPr>
            <p:ph type="dt" sz="half" idx="10"/>
          </p:nvPr>
        </p:nvSpPr>
        <p:spPr/>
        <p:txBody>
          <a:bodyPr/>
          <a:lstStyle/>
          <a:p>
            <a:fld id="{700493A2-F6C8-874C-BF46-695688F25A45}" type="datetimeFigureOut">
              <a:t>4/30/24</a:t>
            </a:fld>
            <a:endParaRPr lang="en-US"/>
          </a:p>
        </p:txBody>
      </p:sp>
      <p:sp>
        <p:nvSpPr>
          <p:cNvPr id="5" name="Footer Placeholder 4">
            <a:extLst>
              <a:ext uri="{FF2B5EF4-FFF2-40B4-BE49-F238E27FC236}">
                <a16:creationId xmlns:a16="http://schemas.microsoft.com/office/drawing/2014/main" id="{0ED588C8-B472-9167-D4AE-AA31B91E5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27290-3B36-D9F6-3C3C-D603BA83E102}"/>
              </a:ext>
            </a:extLst>
          </p:cNvPr>
          <p:cNvSpPr>
            <a:spLocks noGrp="1"/>
          </p:cNvSpPr>
          <p:nvPr>
            <p:ph type="sldNum" sz="quarter" idx="12"/>
          </p:nvPr>
        </p:nvSpPr>
        <p:spPr/>
        <p:txBody>
          <a:bodyPr/>
          <a:lstStyle/>
          <a:p>
            <a:fld id="{D6CECB90-4324-FB46-99A7-75194ECEBBAC}" type="slidenum">
              <a:t>‹#›</a:t>
            </a:fld>
            <a:endParaRPr lang="en-US"/>
          </a:p>
        </p:txBody>
      </p:sp>
    </p:spTree>
    <p:extLst>
      <p:ext uri="{BB962C8B-B14F-4D97-AF65-F5344CB8AC3E}">
        <p14:creationId xmlns:p14="http://schemas.microsoft.com/office/powerpoint/2010/main" val="187502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F849-D117-BC8F-135F-5CB4493FBB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6BEAA79-0FDC-EFA0-FC42-A68A887B4EF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4591A2-5C59-660C-AA71-42C50E1664D9}"/>
              </a:ext>
            </a:extLst>
          </p:cNvPr>
          <p:cNvSpPr>
            <a:spLocks noGrp="1"/>
          </p:cNvSpPr>
          <p:nvPr>
            <p:ph type="dt" sz="half" idx="10"/>
          </p:nvPr>
        </p:nvSpPr>
        <p:spPr/>
        <p:txBody>
          <a:bodyPr/>
          <a:lstStyle/>
          <a:p>
            <a:fld id="{700493A2-F6C8-874C-BF46-695688F25A45}" type="datetimeFigureOut">
              <a:t>4/30/24</a:t>
            </a:fld>
            <a:endParaRPr lang="en-US"/>
          </a:p>
        </p:txBody>
      </p:sp>
      <p:sp>
        <p:nvSpPr>
          <p:cNvPr id="5" name="Footer Placeholder 4">
            <a:extLst>
              <a:ext uri="{FF2B5EF4-FFF2-40B4-BE49-F238E27FC236}">
                <a16:creationId xmlns:a16="http://schemas.microsoft.com/office/drawing/2014/main" id="{D26AD560-AF21-485B-4764-88C9B32DC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5551E-9397-68A7-3A96-614F7D40685C}"/>
              </a:ext>
            </a:extLst>
          </p:cNvPr>
          <p:cNvSpPr>
            <a:spLocks noGrp="1"/>
          </p:cNvSpPr>
          <p:nvPr>
            <p:ph type="sldNum" sz="quarter" idx="12"/>
          </p:nvPr>
        </p:nvSpPr>
        <p:spPr/>
        <p:txBody>
          <a:bodyPr/>
          <a:lstStyle/>
          <a:p>
            <a:fld id="{D6CECB90-4324-FB46-99A7-75194ECEBBAC}" type="slidenum">
              <a:t>‹#›</a:t>
            </a:fld>
            <a:endParaRPr lang="en-US"/>
          </a:p>
        </p:txBody>
      </p:sp>
    </p:spTree>
    <p:extLst>
      <p:ext uri="{BB962C8B-B14F-4D97-AF65-F5344CB8AC3E}">
        <p14:creationId xmlns:p14="http://schemas.microsoft.com/office/powerpoint/2010/main" val="294871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5D5718-8B26-49BF-28BD-9FCB8D6CB40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BAE5FF-06D8-FD0D-5551-7D9135B4874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61AC08-0C92-8605-FC9C-ED4358C621B3}"/>
              </a:ext>
            </a:extLst>
          </p:cNvPr>
          <p:cNvSpPr>
            <a:spLocks noGrp="1"/>
          </p:cNvSpPr>
          <p:nvPr>
            <p:ph type="dt" sz="half" idx="10"/>
          </p:nvPr>
        </p:nvSpPr>
        <p:spPr/>
        <p:txBody>
          <a:bodyPr/>
          <a:lstStyle/>
          <a:p>
            <a:fld id="{700493A2-F6C8-874C-BF46-695688F25A45}" type="datetimeFigureOut">
              <a:t>4/30/24</a:t>
            </a:fld>
            <a:endParaRPr lang="en-US"/>
          </a:p>
        </p:txBody>
      </p:sp>
      <p:sp>
        <p:nvSpPr>
          <p:cNvPr id="5" name="Footer Placeholder 4">
            <a:extLst>
              <a:ext uri="{FF2B5EF4-FFF2-40B4-BE49-F238E27FC236}">
                <a16:creationId xmlns:a16="http://schemas.microsoft.com/office/drawing/2014/main" id="{B29ACEBD-F640-D9EE-60B0-66CD9F87F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A4878-2D9C-CF9C-B154-F9C7DEE50DA8}"/>
              </a:ext>
            </a:extLst>
          </p:cNvPr>
          <p:cNvSpPr>
            <a:spLocks noGrp="1"/>
          </p:cNvSpPr>
          <p:nvPr>
            <p:ph type="sldNum" sz="quarter" idx="12"/>
          </p:nvPr>
        </p:nvSpPr>
        <p:spPr/>
        <p:txBody>
          <a:bodyPr/>
          <a:lstStyle/>
          <a:p>
            <a:fld id="{D6CECB90-4324-FB46-99A7-75194ECEBBAC}" type="slidenum">
              <a:t>‹#›</a:t>
            </a:fld>
            <a:endParaRPr lang="en-US"/>
          </a:p>
        </p:txBody>
      </p:sp>
    </p:spTree>
    <p:extLst>
      <p:ext uri="{BB962C8B-B14F-4D97-AF65-F5344CB8AC3E}">
        <p14:creationId xmlns:p14="http://schemas.microsoft.com/office/powerpoint/2010/main" val="215809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30CD-5910-968D-CE5A-DC04867D853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6B081D-3C49-2BF6-B934-AC21E6C284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1E3BF4-03D2-B45F-199A-64FDDBAE49B9}"/>
              </a:ext>
            </a:extLst>
          </p:cNvPr>
          <p:cNvSpPr>
            <a:spLocks noGrp="1"/>
          </p:cNvSpPr>
          <p:nvPr>
            <p:ph type="dt" sz="half" idx="10"/>
          </p:nvPr>
        </p:nvSpPr>
        <p:spPr/>
        <p:txBody>
          <a:bodyPr/>
          <a:lstStyle/>
          <a:p>
            <a:fld id="{700493A2-F6C8-874C-BF46-695688F25A45}" type="datetimeFigureOut">
              <a:t>4/30/24</a:t>
            </a:fld>
            <a:endParaRPr lang="en-US"/>
          </a:p>
        </p:txBody>
      </p:sp>
      <p:sp>
        <p:nvSpPr>
          <p:cNvPr id="5" name="Footer Placeholder 4">
            <a:extLst>
              <a:ext uri="{FF2B5EF4-FFF2-40B4-BE49-F238E27FC236}">
                <a16:creationId xmlns:a16="http://schemas.microsoft.com/office/drawing/2014/main" id="{62D2CE96-3184-557E-9535-950B71015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E9077-95E1-3374-6F47-44672E24D503}"/>
              </a:ext>
            </a:extLst>
          </p:cNvPr>
          <p:cNvSpPr>
            <a:spLocks noGrp="1"/>
          </p:cNvSpPr>
          <p:nvPr>
            <p:ph type="sldNum" sz="quarter" idx="12"/>
          </p:nvPr>
        </p:nvSpPr>
        <p:spPr/>
        <p:txBody>
          <a:bodyPr/>
          <a:lstStyle/>
          <a:p>
            <a:fld id="{D6CECB90-4324-FB46-99A7-75194ECEBBAC}" type="slidenum">
              <a:t>‹#›</a:t>
            </a:fld>
            <a:endParaRPr lang="en-US"/>
          </a:p>
        </p:txBody>
      </p:sp>
    </p:spTree>
    <p:extLst>
      <p:ext uri="{BB962C8B-B14F-4D97-AF65-F5344CB8AC3E}">
        <p14:creationId xmlns:p14="http://schemas.microsoft.com/office/powerpoint/2010/main" val="179797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88E9-E251-B9F6-3558-0C4D5EBEE4F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920D40-5DC3-2A3F-2ACF-1F5D0AD69B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B190538-A153-203D-1D1D-EE0F285E3E17}"/>
              </a:ext>
            </a:extLst>
          </p:cNvPr>
          <p:cNvSpPr>
            <a:spLocks noGrp="1"/>
          </p:cNvSpPr>
          <p:nvPr>
            <p:ph type="dt" sz="half" idx="10"/>
          </p:nvPr>
        </p:nvSpPr>
        <p:spPr/>
        <p:txBody>
          <a:bodyPr/>
          <a:lstStyle/>
          <a:p>
            <a:fld id="{700493A2-F6C8-874C-BF46-695688F25A45}" type="datetimeFigureOut">
              <a:t>4/30/24</a:t>
            </a:fld>
            <a:endParaRPr lang="en-US"/>
          </a:p>
        </p:txBody>
      </p:sp>
      <p:sp>
        <p:nvSpPr>
          <p:cNvPr id="5" name="Footer Placeholder 4">
            <a:extLst>
              <a:ext uri="{FF2B5EF4-FFF2-40B4-BE49-F238E27FC236}">
                <a16:creationId xmlns:a16="http://schemas.microsoft.com/office/drawing/2014/main" id="{0225B362-16E5-9B05-9BFA-75068A629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8BBF7-6DED-794B-1A53-F0102FF73A32}"/>
              </a:ext>
            </a:extLst>
          </p:cNvPr>
          <p:cNvSpPr>
            <a:spLocks noGrp="1"/>
          </p:cNvSpPr>
          <p:nvPr>
            <p:ph type="sldNum" sz="quarter" idx="12"/>
          </p:nvPr>
        </p:nvSpPr>
        <p:spPr/>
        <p:txBody>
          <a:bodyPr/>
          <a:lstStyle/>
          <a:p>
            <a:fld id="{D6CECB90-4324-FB46-99A7-75194ECEBBAC}" type="slidenum">
              <a:t>‹#›</a:t>
            </a:fld>
            <a:endParaRPr lang="en-US"/>
          </a:p>
        </p:txBody>
      </p:sp>
    </p:spTree>
    <p:extLst>
      <p:ext uri="{BB962C8B-B14F-4D97-AF65-F5344CB8AC3E}">
        <p14:creationId xmlns:p14="http://schemas.microsoft.com/office/powerpoint/2010/main" val="224090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107F-7F21-9BFA-8C52-B6FAC4801B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20DF16B-2470-1090-C93B-F2D53638842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228A112-BC17-A866-E528-C14A995209E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7A6B664-64E4-5385-94A5-8F9C9C93AC05}"/>
              </a:ext>
            </a:extLst>
          </p:cNvPr>
          <p:cNvSpPr>
            <a:spLocks noGrp="1"/>
          </p:cNvSpPr>
          <p:nvPr>
            <p:ph type="dt" sz="half" idx="10"/>
          </p:nvPr>
        </p:nvSpPr>
        <p:spPr/>
        <p:txBody>
          <a:bodyPr/>
          <a:lstStyle/>
          <a:p>
            <a:fld id="{700493A2-F6C8-874C-BF46-695688F25A45}" type="datetimeFigureOut">
              <a:t>4/30/24</a:t>
            </a:fld>
            <a:endParaRPr lang="en-US"/>
          </a:p>
        </p:txBody>
      </p:sp>
      <p:sp>
        <p:nvSpPr>
          <p:cNvPr id="6" name="Footer Placeholder 5">
            <a:extLst>
              <a:ext uri="{FF2B5EF4-FFF2-40B4-BE49-F238E27FC236}">
                <a16:creationId xmlns:a16="http://schemas.microsoft.com/office/drawing/2014/main" id="{593B5D89-81EB-9528-8F20-6C7467F2A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18183-9E22-FC44-4139-DE47CB59201F}"/>
              </a:ext>
            </a:extLst>
          </p:cNvPr>
          <p:cNvSpPr>
            <a:spLocks noGrp="1"/>
          </p:cNvSpPr>
          <p:nvPr>
            <p:ph type="sldNum" sz="quarter" idx="12"/>
          </p:nvPr>
        </p:nvSpPr>
        <p:spPr/>
        <p:txBody>
          <a:bodyPr/>
          <a:lstStyle/>
          <a:p>
            <a:fld id="{D6CECB90-4324-FB46-99A7-75194ECEBBAC}" type="slidenum">
              <a:t>‹#›</a:t>
            </a:fld>
            <a:endParaRPr lang="en-US"/>
          </a:p>
        </p:txBody>
      </p:sp>
    </p:spTree>
    <p:extLst>
      <p:ext uri="{BB962C8B-B14F-4D97-AF65-F5344CB8AC3E}">
        <p14:creationId xmlns:p14="http://schemas.microsoft.com/office/powerpoint/2010/main" val="412915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A930-1662-D1FF-3F3E-F96579A42BC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58158C-8A93-BAB7-F8BA-23BC9A2ABE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A704155-DDF6-3540-B0F4-F9EE0CE7F1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BEC808B-A412-D2A8-A6B2-6B23654731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EDB59A-9083-7B3B-9F6D-26FBC33739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D8136D-BB45-28F1-7ECB-50E02B7D3059}"/>
              </a:ext>
            </a:extLst>
          </p:cNvPr>
          <p:cNvSpPr>
            <a:spLocks noGrp="1"/>
          </p:cNvSpPr>
          <p:nvPr>
            <p:ph type="dt" sz="half" idx="10"/>
          </p:nvPr>
        </p:nvSpPr>
        <p:spPr/>
        <p:txBody>
          <a:bodyPr/>
          <a:lstStyle/>
          <a:p>
            <a:fld id="{700493A2-F6C8-874C-BF46-695688F25A45}" type="datetimeFigureOut">
              <a:t>4/30/24</a:t>
            </a:fld>
            <a:endParaRPr lang="en-US"/>
          </a:p>
        </p:txBody>
      </p:sp>
      <p:sp>
        <p:nvSpPr>
          <p:cNvPr id="8" name="Footer Placeholder 7">
            <a:extLst>
              <a:ext uri="{FF2B5EF4-FFF2-40B4-BE49-F238E27FC236}">
                <a16:creationId xmlns:a16="http://schemas.microsoft.com/office/drawing/2014/main" id="{9CA1CBFA-4594-9E92-4418-55B33F3CCF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D86761-8F3F-3DBE-4912-D360239B97CD}"/>
              </a:ext>
            </a:extLst>
          </p:cNvPr>
          <p:cNvSpPr>
            <a:spLocks noGrp="1"/>
          </p:cNvSpPr>
          <p:nvPr>
            <p:ph type="sldNum" sz="quarter" idx="12"/>
          </p:nvPr>
        </p:nvSpPr>
        <p:spPr/>
        <p:txBody>
          <a:bodyPr/>
          <a:lstStyle/>
          <a:p>
            <a:fld id="{D6CECB90-4324-FB46-99A7-75194ECEBBAC}" type="slidenum">
              <a:t>‹#›</a:t>
            </a:fld>
            <a:endParaRPr lang="en-US"/>
          </a:p>
        </p:txBody>
      </p:sp>
    </p:spTree>
    <p:extLst>
      <p:ext uri="{BB962C8B-B14F-4D97-AF65-F5344CB8AC3E}">
        <p14:creationId xmlns:p14="http://schemas.microsoft.com/office/powerpoint/2010/main" val="15807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9736-8962-DA80-3E77-FCB9B963E07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EED936-59B1-279C-D2D7-0AA54725E4E7}"/>
              </a:ext>
            </a:extLst>
          </p:cNvPr>
          <p:cNvSpPr>
            <a:spLocks noGrp="1"/>
          </p:cNvSpPr>
          <p:nvPr>
            <p:ph type="dt" sz="half" idx="10"/>
          </p:nvPr>
        </p:nvSpPr>
        <p:spPr/>
        <p:txBody>
          <a:bodyPr/>
          <a:lstStyle/>
          <a:p>
            <a:fld id="{700493A2-F6C8-874C-BF46-695688F25A45}" type="datetimeFigureOut">
              <a:t>4/30/24</a:t>
            </a:fld>
            <a:endParaRPr lang="en-US"/>
          </a:p>
        </p:txBody>
      </p:sp>
      <p:sp>
        <p:nvSpPr>
          <p:cNvPr id="4" name="Footer Placeholder 3">
            <a:extLst>
              <a:ext uri="{FF2B5EF4-FFF2-40B4-BE49-F238E27FC236}">
                <a16:creationId xmlns:a16="http://schemas.microsoft.com/office/drawing/2014/main" id="{6B7413B9-D5C8-B072-FB70-B168EB6FB5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F28518-BC52-2A03-9E63-6A4FBFD81219}"/>
              </a:ext>
            </a:extLst>
          </p:cNvPr>
          <p:cNvSpPr>
            <a:spLocks noGrp="1"/>
          </p:cNvSpPr>
          <p:nvPr>
            <p:ph type="sldNum" sz="quarter" idx="12"/>
          </p:nvPr>
        </p:nvSpPr>
        <p:spPr/>
        <p:txBody>
          <a:bodyPr/>
          <a:lstStyle/>
          <a:p>
            <a:fld id="{D6CECB90-4324-FB46-99A7-75194ECEBBAC}" type="slidenum">
              <a:t>‹#›</a:t>
            </a:fld>
            <a:endParaRPr lang="en-US"/>
          </a:p>
        </p:txBody>
      </p:sp>
    </p:spTree>
    <p:extLst>
      <p:ext uri="{BB962C8B-B14F-4D97-AF65-F5344CB8AC3E}">
        <p14:creationId xmlns:p14="http://schemas.microsoft.com/office/powerpoint/2010/main" val="109372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8127F-D623-0C36-29C1-D92493C21AFD}"/>
              </a:ext>
            </a:extLst>
          </p:cNvPr>
          <p:cNvSpPr>
            <a:spLocks noGrp="1"/>
          </p:cNvSpPr>
          <p:nvPr>
            <p:ph type="dt" sz="half" idx="10"/>
          </p:nvPr>
        </p:nvSpPr>
        <p:spPr/>
        <p:txBody>
          <a:bodyPr/>
          <a:lstStyle/>
          <a:p>
            <a:fld id="{700493A2-F6C8-874C-BF46-695688F25A45}" type="datetimeFigureOut">
              <a:t>4/30/24</a:t>
            </a:fld>
            <a:endParaRPr lang="en-US"/>
          </a:p>
        </p:txBody>
      </p:sp>
      <p:sp>
        <p:nvSpPr>
          <p:cNvPr id="3" name="Footer Placeholder 2">
            <a:extLst>
              <a:ext uri="{FF2B5EF4-FFF2-40B4-BE49-F238E27FC236}">
                <a16:creationId xmlns:a16="http://schemas.microsoft.com/office/drawing/2014/main" id="{3B413586-426C-B6BB-36E5-1E233C373E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8CC859-E95E-0A5F-4F37-739B078B7030}"/>
              </a:ext>
            </a:extLst>
          </p:cNvPr>
          <p:cNvSpPr>
            <a:spLocks noGrp="1"/>
          </p:cNvSpPr>
          <p:nvPr>
            <p:ph type="sldNum" sz="quarter" idx="12"/>
          </p:nvPr>
        </p:nvSpPr>
        <p:spPr/>
        <p:txBody>
          <a:bodyPr/>
          <a:lstStyle/>
          <a:p>
            <a:fld id="{D6CECB90-4324-FB46-99A7-75194ECEBBAC}" type="slidenum">
              <a:t>‹#›</a:t>
            </a:fld>
            <a:endParaRPr lang="en-US"/>
          </a:p>
        </p:txBody>
      </p:sp>
    </p:spTree>
    <p:extLst>
      <p:ext uri="{BB962C8B-B14F-4D97-AF65-F5344CB8AC3E}">
        <p14:creationId xmlns:p14="http://schemas.microsoft.com/office/powerpoint/2010/main" val="242996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1A14-3A5C-0D62-7004-CFD2EC2986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BB7264E-CFC2-86E1-1D3A-B3D0741EDB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86D4121-4C49-5294-85CC-047D3AB7F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AAEDB6-1DB6-5609-4005-BFD2D14580D0}"/>
              </a:ext>
            </a:extLst>
          </p:cNvPr>
          <p:cNvSpPr>
            <a:spLocks noGrp="1"/>
          </p:cNvSpPr>
          <p:nvPr>
            <p:ph type="dt" sz="half" idx="10"/>
          </p:nvPr>
        </p:nvSpPr>
        <p:spPr/>
        <p:txBody>
          <a:bodyPr/>
          <a:lstStyle/>
          <a:p>
            <a:fld id="{700493A2-F6C8-874C-BF46-695688F25A45}" type="datetimeFigureOut">
              <a:t>4/30/24</a:t>
            </a:fld>
            <a:endParaRPr lang="en-US"/>
          </a:p>
        </p:txBody>
      </p:sp>
      <p:sp>
        <p:nvSpPr>
          <p:cNvPr id="6" name="Footer Placeholder 5">
            <a:extLst>
              <a:ext uri="{FF2B5EF4-FFF2-40B4-BE49-F238E27FC236}">
                <a16:creationId xmlns:a16="http://schemas.microsoft.com/office/drawing/2014/main" id="{4A79CE66-168E-3607-5570-6A98E8A6B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4C40B2-B994-156F-1D72-9640311CF215}"/>
              </a:ext>
            </a:extLst>
          </p:cNvPr>
          <p:cNvSpPr>
            <a:spLocks noGrp="1"/>
          </p:cNvSpPr>
          <p:nvPr>
            <p:ph type="sldNum" sz="quarter" idx="12"/>
          </p:nvPr>
        </p:nvSpPr>
        <p:spPr/>
        <p:txBody>
          <a:bodyPr/>
          <a:lstStyle/>
          <a:p>
            <a:fld id="{D6CECB90-4324-FB46-99A7-75194ECEBBAC}" type="slidenum">
              <a:t>‹#›</a:t>
            </a:fld>
            <a:endParaRPr lang="en-US"/>
          </a:p>
        </p:txBody>
      </p:sp>
    </p:spTree>
    <p:extLst>
      <p:ext uri="{BB962C8B-B14F-4D97-AF65-F5344CB8AC3E}">
        <p14:creationId xmlns:p14="http://schemas.microsoft.com/office/powerpoint/2010/main" val="390958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42B6-E29C-6673-3B57-54601147BC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B6F0B48-FDAA-EDB6-6AF3-73AB1AC3DD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0A4A2-752A-A2F1-40CB-40E0D2A75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9B8DD6-E6F4-D771-B339-705BCB8FD8CB}"/>
              </a:ext>
            </a:extLst>
          </p:cNvPr>
          <p:cNvSpPr>
            <a:spLocks noGrp="1"/>
          </p:cNvSpPr>
          <p:nvPr>
            <p:ph type="dt" sz="half" idx="10"/>
          </p:nvPr>
        </p:nvSpPr>
        <p:spPr/>
        <p:txBody>
          <a:bodyPr/>
          <a:lstStyle/>
          <a:p>
            <a:fld id="{700493A2-F6C8-874C-BF46-695688F25A45}" type="datetimeFigureOut">
              <a:t>4/30/24</a:t>
            </a:fld>
            <a:endParaRPr lang="en-US"/>
          </a:p>
        </p:txBody>
      </p:sp>
      <p:sp>
        <p:nvSpPr>
          <p:cNvPr id="6" name="Footer Placeholder 5">
            <a:extLst>
              <a:ext uri="{FF2B5EF4-FFF2-40B4-BE49-F238E27FC236}">
                <a16:creationId xmlns:a16="http://schemas.microsoft.com/office/drawing/2014/main" id="{FB44197C-95B4-4853-8855-8A9046210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EFAAF-15FD-89E0-4097-995580D353B9}"/>
              </a:ext>
            </a:extLst>
          </p:cNvPr>
          <p:cNvSpPr>
            <a:spLocks noGrp="1"/>
          </p:cNvSpPr>
          <p:nvPr>
            <p:ph type="sldNum" sz="quarter" idx="12"/>
          </p:nvPr>
        </p:nvSpPr>
        <p:spPr/>
        <p:txBody>
          <a:bodyPr/>
          <a:lstStyle/>
          <a:p>
            <a:fld id="{D6CECB90-4324-FB46-99A7-75194ECEBBAC}" type="slidenum">
              <a:t>‹#›</a:t>
            </a:fld>
            <a:endParaRPr lang="en-US"/>
          </a:p>
        </p:txBody>
      </p:sp>
    </p:spTree>
    <p:extLst>
      <p:ext uri="{BB962C8B-B14F-4D97-AF65-F5344CB8AC3E}">
        <p14:creationId xmlns:p14="http://schemas.microsoft.com/office/powerpoint/2010/main" val="235920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ACD4E-377B-7672-F85A-9C8539D9A2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C0FFF31-E5C0-5916-8421-3F7398D00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E3D99F-2B2C-7B5D-F228-9DCA7E011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493A2-F6C8-874C-BF46-695688F25A45}" type="datetimeFigureOut">
              <a:t>4/30/24</a:t>
            </a:fld>
            <a:endParaRPr lang="en-US"/>
          </a:p>
        </p:txBody>
      </p:sp>
      <p:sp>
        <p:nvSpPr>
          <p:cNvPr id="5" name="Footer Placeholder 4">
            <a:extLst>
              <a:ext uri="{FF2B5EF4-FFF2-40B4-BE49-F238E27FC236}">
                <a16:creationId xmlns:a16="http://schemas.microsoft.com/office/drawing/2014/main" id="{E4B3E488-ED3E-9E78-E00B-B65FF45405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45C92D-E5AC-E9D3-CD4F-6C336A580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ECB90-4324-FB46-99A7-75194ECEBBAC}" type="slidenum">
              <a:t>‹#›</a:t>
            </a:fld>
            <a:endParaRPr lang="en-US"/>
          </a:p>
        </p:txBody>
      </p:sp>
    </p:spTree>
    <p:extLst>
      <p:ext uri="{BB962C8B-B14F-4D97-AF65-F5344CB8AC3E}">
        <p14:creationId xmlns:p14="http://schemas.microsoft.com/office/powerpoint/2010/main" val="4249589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itanmusic.com/" TargetMode="External"/><Relationship Id="rId2" Type="http://schemas.openxmlformats.org/officeDocument/2006/relationships/hyperlink" Target="mailto:dave@create.aau.dk"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hyperlink" Target="https://scholar.google.com/citations?user=bs-237cAAAAJ"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84C3-FEED-28D5-40F1-2787773BDC26}"/>
              </a:ext>
            </a:extLst>
          </p:cNvPr>
          <p:cNvSpPr>
            <a:spLocks noGrp="1"/>
          </p:cNvSpPr>
          <p:nvPr>
            <p:ph type="ctrTitle"/>
          </p:nvPr>
        </p:nvSpPr>
        <p:spPr>
          <a:xfrm>
            <a:off x="1524000" y="2642140"/>
            <a:ext cx="9144000" cy="1393710"/>
          </a:xfrm>
        </p:spPr>
        <p:txBody>
          <a:bodyPr>
            <a:normAutofit/>
          </a:bodyPr>
          <a:lstStyle/>
          <a:p>
            <a:r>
              <a:rPr lang="en-US" sz="4400"/>
              <a:t>Understanding and Compressing Music with Maximal Transformable Patterns</a:t>
            </a:r>
          </a:p>
        </p:txBody>
      </p:sp>
      <p:sp>
        <p:nvSpPr>
          <p:cNvPr id="3" name="Subtitle 2">
            <a:extLst>
              <a:ext uri="{FF2B5EF4-FFF2-40B4-BE49-F238E27FC236}">
                <a16:creationId xmlns:a16="http://schemas.microsoft.com/office/drawing/2014/main" id="{3DA3659E-E5B2-C195-CA0A-DFFF1569E3B0}"/>
              </a:ext>
            </a:extLst>
          </p:cNvPr>
          <p:cNvSpPr>
            <a:spLocks noGrp="1"/>
          </p:cNvSpPr>
          <p:nvPr>
            <p:ph type="subTitle" idx="1"/>
          </p:nvPr>
        </p:nvSpPr>
        <p:spPr>
          <a:xfrm>
            <a:off x="1524000" y="4081539"/>
            <a:ext cx="9144000" cy="1393709"/>
          </a:xfrm>
        </p:spPr>
        <p:txBody>
          <a:bodyPr/>
          <a:lstStyle/>
          <a:p>
            <a:r>
              <a:rPr lang="en-US"/>
              <a:t>David Meredith</a:t>
            </a:r>
          </a:p>
          <a:p>
            <a:r>
              <a:rPr lang="en-US" sz="1800">
                <a:hlinkClick r:id="rId2"/>
              </a:rPr>
              <a:t>dave@create.aau.dk</a:t>
            </a:r>
            <a:br>
              <a:rPr lang="en-US" sz="1800"/>
            </a:br>
            <a:r>
              <a:rPr lang="en-US" sz="1800">
                <a:hlinkClick r:id="rId3"/>
              </a:rPr>
              <a:t>https://www.titanmusic.com</a:t>
            </a:r>
            <a:br>
              <a:rPr lang="en-US" sz="1800"/>
            </a:br>
            <a:r>
              <a:rPr lang="en-US" sz="1800">
                <a:hlinkClick r:id="rId4"/>
              </a:rPr>
              <a:t>https://scholar.google.com/citations?user=bs-237cAAAAJ</a:t>
            </a:r>
            <a:endParaRPr lang="en-US" sz="1800"/>
          </a:p>
          <a:p>
            <a:endParaRPr lang="en-US"/>
          </a:p>
        </p:txBody>
      </p:sp>
      <p:pic>
        <p:nvPicPr>
          <p:cNvPr id="5" name="Picture 4">
            <a:extLst>
              <a:ext uri="{FF2B5EF4-FFF2-40B4-BE49-F238E27FC236}">
                <a16:creationId xmlns:a16="http://schemas.microsoft.com/office/drawing/2014/main" id="{09BD5428-7A3E-3BC8-B4A9-85C1EABB71F7}"/>
              </a:ext>
            </a:extLst>
          </p:cNvPr>
          <p:cNvPicPr>
            <a:picLocks noChangeAspect="1"/>
          </p:cNvPicPr>
          <p:nvPr/>
        </p:nvPicPr>
        <p:blipFill>
          <a:blip r:embed="rId5"/>
          <a:stretch>
            <a:fillRect/>
          </a:stretch>
        </p:blipFill>
        <p:spPr>
          <a:xfrm>
            <a:off x="5238750" y="5383870"/>
            <a:ext cx="1714500" cy="1206500"/>
          </a:xfrm>
          <a:prstGeom prst="rect">
            <a:avLst/>
          </a:prstGeom>
        </p:spPr>
      </p:pic>
      <p:pic>
        <p:nvPicPr>
          <p:cNvPr id="6" name="Picture 5">
            <a:extLst>
              <a:ext uri="{FF2B5EF4-FFF2-40B4-BE49-F238E27FC236}">
                <a16:creationId xmlns:a16="http://schemas.microsoft.com/office/drawing/2014/main" id="{16576F96-42B9-B9E9-169F-B1235F157BF2}"/>
              </a:ext>
            </a:extLst>
          </p:cNvPr>
          <p:cNvPicPr>
            <a:picLocks noChangeAspect="1"/>
          </p:cNvPicPr>
          <p:nvPr/>
        </p:nvPicPr>
        <p:blipFill>
          <a:blip r:embed="rId6"/>
          <a:stretch>
            <a:fillRect/>
          </a:stretch>
        </p:blipFill>
        <p:spPr>
          <a:xfrm>
            <a:off x="134534" y="107324"/>
            <a:ext cx="12057466" cy="2511972"/>
          </a:xfrm>
          <a:prstGeom prst="rect">
            <a:avLst/>
          </a:prstGeom>
        </p:spPr>
      </p:pic>
    </p:spTree>
    <p:extLst>
      <p:ext uri="{BB962C8B-B14F-4D97-AF65-F5344CB8AC3E}">
        <p14:creationId xmlns:p14="http://schemas.microsoft.com/office/powerpoint/2010/main" val="230023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92EB-6A71-B70C-413B-DACCBF16CEB0}"/>
              </a:ext>
            </a:extLst>
          </p:cNvPr>
          <p:cNvSpPr>
            <a:spLocks noGrp="1"/>
          </p:cNvSpPr>
          <p:nvPr>
            <p:ph type="title"/>
          </p:nvPr>
        </p:nvSpPr>
        <p:spPr>
          <a:xfrm>
            <a:off x="838200" y="206266"/>
            <a:ext cx="10515600" cy="425289"/>
          </a:xfrm>
        </p:spPr>
        <p:txBody>
          <a:bodyPr>
            <a:normAutofit fontScale="90000"/>
          </a:bodyPr>
          <a:lstStyle/>
          <a:p>
            <a:r>
              <a:rPr lang="en-US"/>
              <a:t>User-specified transformation classes</a:t>
            </a:r>
          </a:p>
        </p:txBody>
      </p:sp>
      <p:sp>
        <p:nvSpPr>
          <p:cNvPr id="3" name="Content Placeholder 2">
            <a:extLst>
              <a:ext uri="{FF2B5EF4-FFF2-40B4-BE49-F238E27FC236}">
                <a16:creationId xmlns:a16="http://schemas.microsoft.com/office/drawing/2014/main" id="{DF594BB6-0B5C-4D7C-1D2C-5E70A44E8C07}"/>
              </a:ext>
            </a:extLst>
          </p:cNvPr>
          <p:cNvSpPr>
            <a:spLocks noGrp="1"/>
          </p:cNvSpPr>
          <p:nvPr>
            <p:ph idx="1"/>
          </p:nvPr>
        </p:nvSpPr>
        <p:spPr>
          <a:xfrm>
            <a:off x="6820543" y="877137"/>
            <a:ext cx="4927171" cy="5554660"/>
          </a:xfrm>
        </p:spPr>
        <p:txBody>
          <a:bodyPr>
            <a:normAutofit fontScale="92500" lnSpcReduction="20000"/>
          </a:bodyPr>
          <a:lstStyle/>
          <a:p>
            <a:r>
              <a:rPr lang="en-US"/>
              <a:t>We introduce a framework that allows users to specify the class (or classes) of transformations that they are interested in</a:t>
            </a:r>
          </a:p>
          <a:p>
            <a:r>
              <a:rPr lang="en-US"/>
              <a:t>If the dataset is </a:t>
            </a:r>
            <a:r>
              <a:rPr lang="en-US" i="1"/>
              <a:t>k</a:t>
            </a:r>
            <a:r>
              <a:rPr lang="en-US"/>
              <a:t>-dimensional, then the transformation class must be a set of bijections over the universe of </a:t>
            </a:r>
            <a:r>
              <a:rPr lang="en-US" i="1"/>
              <a:t>k</a:t>
            </a:r>
            <a:r>
              <a:rPr lang="en-US"/>
              <a:t>-dimensional points</a:t>
            </a:r>
          </a:p>
          <a:p>
            <a:r>
              <a:rPr lang="en-US"/>
              <a:t>We present an algorithm that takes a dataset, </a:t>
            </a:r>
            <a:r>
              <a:rPr lang="en-US" i="1"/>
              <a:t>D</a:t>
            </a:r>
            <a:r>
              <a:rPr lang="en-US"/>
              <a:t>, and a transformation class, </a:t>
            </a:r>
            <a:r>
              <a:rPr lang="en-US" i="1"/>
              <a:t>F</a:t>
            </a:r>
            <a:r>
              <a:rPr lang="en-US"/>
              <a:t>, and discovers all occurrences of the </a:t>
            </a:r>
            <a:r>
              <a:rPr lang="en-US" i="1"/>
              <a:t>maximal transformable patterns </a:t>
            </a:r>
            <a:r>
              <a:rPr lang="en-US"/>
              <a:t>in </a:t>
            </a:r>
            <a:r>
              <a:rPr lang="en-US" i="1"/>
              <a:t>D</a:t>
            </a:r>
            <a:r>
              <a:rPr lang="en-US"/>
              <a:t> wrt </a:t>
            </a:r>
            <a:r>
              <a:rPr lang="en-US" i="1"/>
              <a:t>F</a:t>
            </a:r>
          </a:p>
          <a:p>
            <a:r>
              <a:rPr lang="en-US"/>
              <a:t>It then computes a short cover of </a:t>
            </a:r>
            <a:r>
              <a:rPr lang="en-US" i="1"/>
              <a:t>D</a:t>
            </a:r>
            <a:r>
              <a:rPr lang="en-US"/>
              <a:t> that consists of a subset of these occurrence sets</a:t>
            </a:r>
            <a:endParaRPr lang="en-US" i="1"/>
          </a:p>
        </p:txBody>
      </p:sp>
      <p:pic>
        <p:nvPicPr>
          <p:cNvPr id="4" name="Picture 3">
            <a:extLst>
              <a:ext uri="{FF2B5EF4-FFF2-40B4-BE49-F238E27FC236}">
                <a16:creationId xmlns:a16="http://schemas.microsoft.com/office/drawing/2014/main" id="{8BB0896C-40C6-59B7-69F0-B8DD4DF2D9A2}"/>
              </a:ext>
            </a:extLst>
          </p:cNvPr>
          <p:cNvPicPr>
            <a:picLocks noChangeAspect="1"/>
          </p:cNvPicPr>
          <p:nvPr/>
        </p:nvPicPr>
        <p:blipFill>
          <a:blip r:embed="rId2"/>
          <a:stretch>
            <a:fillRect/>
          </a:stretch>
        </p:blipFill>
        <p:spPr>
          <a:xfrm>
            <a:off x="225841" y="877137"/>
            <a:ext cx="6594703" cy="5103726"/>
          </a:xfrm>
          <a:prstGeom prst="rect">
            <a:avLst/>
          </a:prstGeom>
        </p:spPr>
      </p:pic>
    </p:spTree>
    <p:extLst>
      <p:ext uri="{BB962C8B-B14F-4D97-AF65-F5344CB8AC3E}">
        <p14:creationId xmlns:p14="http://schemas.microsoft.com/office/powerpoint/2010/main" val="165012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1C1A-FAD1-B713-C696-8E02F3BAB24C}"/>
              </a:ext>
            </a:extLst>
          </p:cNvPr>
          <p:cNvSpPr>
            <a:spLocks noGrp="1"/>
          </p:cNvSpPr>
          <p:nvPr>
            <p:ph type="title"/>
          </p:nvPr>
        </p:nvSpPr>
        <p:spPr>
          <a:xfrm>
            <a:off x="304800" y="167979"/>
            <a:ext cx="3244312" cy="394292"/>
          </a:xfrm>
        </p:spPr>
        <p:txBody>
          <a:bodyPr>
            <a:normAutofit fontScale="90000"/>
          </a:bodyPr>
          <a:lstStyle/>
          <a:p>
            <a:r>
              <a:rPr lang="en-US"/>
              <a:t>Example: </a:t>
            </a:r>
            <a:r>
              <a:rPr lang="en-US" i="1"/>
              <a:t>F</a:t>
            </a:r>
            <a:r>
              <a:rPr lang="en-US" baseline="-25000"/>
              <a:t>2STR</a:t>
            </a:r>
          </a:p>
        </p:txBody>
      </p:sp>
      <p:sp>
        <p:nvSpPr>
          <p:cNvPr id="3" name="Content Placeholder 2">
            <a:extLst>
              <a:ext uri="{FF2B5EF4-FFF2-40B4-BE49-F238E27FC236}">
                <a16:creationId xmlns:a16="http://schemas.microsoft.com/office/drawing/2014/main" id="{5E8E0E2A-1C15-5867-7DFF-FE135EB18EF0}"/>
              </a:ext>
            </a:extLst>
          </p:cNvPr>
          <p:cNvSpPr>
            <a:spLocks noGrp="1"/>
          </p:cNvSpPr>
          <p:nvPr>
            <p:ph idx="1"/>
          </p:nvPr>
        </p:nvSpPr>
        <p:spPr>
          <a:xfrm>
            <a:off x="5580680" y="378372"/>
            <a:ext cx="6306520" cy="6316718"/>
          </a:xfrm>
        </p:spPr>
        <p:txBody>
          <a:bodyPr>
            <a:normAutofit fontScale="85000" lnSpcReduction="20000"/>
          </a:bodyPr>
          <a:lstStyle/>
          <a:p>
            <a:r>
              <a:rPr lang="en-US" i="1"/>
              <a:t>F</a:t>
            </a:r>
            <a:r>
              <a:rPr lang="en-US" baseline="-25000"/>
              <a:t>2STR </a:t>
            </a:r>
            <a:r>
              <a:rPr lang="en-US"/>
              <a:t>contains all transformations consisting of a scaling parallel to the the </a:t>
            </a:r>
            <a:r>
              <a:rPr lang="en-US" i="1"/>
              <a:t>x</a:t>
            </a:r>
            <a:r>
              <a:rPr lang="en-US"/>
              <a:t>-axis, followed by a translation and then optionally followed by a reflection in the </a:t>
            </a:r>
            <a:r>
              <a:rPr lang="en-US" i="1"/>
              <a:t>x</a:t>
            </a:r>
            <a:r>
              <a:rPr lang="en-US"/>
              <a:t>-axis</a:t>
            </a:r>
          </a:p>
          <a:p>
            <a:r>
              <a:rPr lang="en-US"/>
              <a:t>If our dataset is a pitch-vs-time representation of some music, then </a:t>
            </a:r>
            <a:r>
              <a:rPr lang="en-US" i="1"/>
              <a:t>F</a:t>
            </a:r>
            <a:r>
              <a:rPr lang="en-US" baseline="-25000"/>
              <a:t>2STR </a:t>
            </a:r>
            <a:r>
              <a:rPr lang="en-US"/>
              <a:t>contains the transformations corresponding to the traditional musical contrapuntal transformations of transposition, inversion, retrograde, diminution and augmentation</a:t>
            </a:r>
          </a:p>
          <a:p>
            <a:r>
              <a:rPr lang="en-US"/>
              <a:t>We can identify each transformation in </a:t>
            </a:r>
            <a:r>
              <a:rPr lang="en-US" i="1"/>
              <a:t>F</a:t>
            </a:r>
            <a:r>
              <a:rPr lang="en-US" baseline="-25000"/>
              <a:t>2STR</a:t>
            </a:r>
            <a:r>
              <a:rPr lang="en-US"/>
              <a:t> by a </a:t>
            </a:r>
            <a:r>
              <a:rPr lang="en-US" i="1"/>
              <a:t>transformation parameter</a:t>
            </a:r>
            <a:r>
              <a:rPr lang="en-US"/>
              <a:t>, (</a:t>
            </a:r>
            <a:r>
              <a:rPr lang="en-US" i="1"/>
              <a:t>s</a:t>
            </a:r>
            <a:r>
              <a:rPr lang="en-US"/>
              <a:t>,</a:t>
            </a:r>
            <a:r>
              <a:rPr lang="en-US" i="1"/>
              <a:t>v</a:t>
            </a:r>
            <a:r>
              <a:rPr lang="en-US"/>
              <a:t>,</a:t>
            </a:r>
            <a:r>
              <a:rPr lang="en-US" i="1"/>
              <a:t>b</a:t>
            </a:r>
            <a:r>
              <a:rPr lang="en-US"/>
              <a:t>), where </a:t>
            </a:r>
          </a:p>
          <a:p>
            <a:pPr lvl="1"/>
            <a:r>
              <a:rPr lang="en-US" i="1"/>
              <a:t>s</a:t>
            </a:r>
            <a:r>
              <a:rPr lang="en-US"/>
              <a:t> is the scale factor by which the </a:t>
            </a:r>
            <a:r>
              <a:rPr lang="en-US" i="1"/>
              <a:t>x-</a:t>
            </a:r>
            <a:r>
              <a:rPr lang="en-US"/>
              <a:t>coordinate is</a:t>
            </a:r>
            <a:r>
              <a:rPr lang="en-US" i="1"/>
              <a:t> </a:t>
            </a:r>
            <a:r>
              <a:rPr lang="en-US"/>
              <a:t>stretched</a:t>
            </a:r>
          </a:p>
          <a:p>
            <a:pPr lvl="1"/>
            <a:r>
              <a:rPr lang="en-US" i="1"/>
              <a:t>v</a:t>
            </a:r>
            <a:r>
              <a:rPr lang="en-US"/>
              <a:t> is the vector by which the point is translated</a:t>
            </a:r>
          </a:p>
          <a:p>
            <a:pPr lvl="1"/>
            <a:r>
              <a:rPr lang="en-US" i="1"/>
              <a:t>b</a:t>
            </a:r>
            <a:r>
              <a:rPr lang="en-US"/>
              <a:t> indicates whether or not the point is reflected in the </a:t>
            </a:r>
            <a:r>
              <a:rPr lang="en-US" i="1"/>
              <a:t>x</a:t>
            </a:r>
            <a:r>
              <a:rPr lang="en-US"/>
              <a:t>-axis</a:t>
            </a:r>
          </a:p>
          <a:p>
            <a:r>
              <a:rPr lang="en-US"/>
              <a:t>e.g., mapping black line to red line could be achieved using the following transformation parameters:</a:t>
            </a:r>
          </a:p>
          <a:p>
            <a:pPr lvl="1"/>
            <a:r>
              <a:rPr lang="en-US"/>
              <a:t>(-2,(11,1),1)</a:t>
            </a:r>
          </a:p>
          <a:p>
            <a:pPr lvl="1"/>
            <a:r>
              <a:rPr lang="en-US"/>
              <a:t>(2,(-1,-6),-1)</a:t>
            </a:r>
          </a:p>
        </p:txBody>
      </p:sp>
      <p:pic>
        <p:nvPicPr>
          <p:cNvPr id="4" name="Picture 3">
            <a:extLst>
              <a:ext uri="{FF2B5EF4-FFF2-40B4-BE49-F238E27FC236}">
                <a16:creationId xmlns:a16="http://schemas.microsoft.com/office/drawing/2014/main" id="{B72595BA-855E-2FEF-B65C-3F598F709586}"/>
              </a:ext>
            </a:extLst>
          </p:cNvPr>
          <p:cNvPicPr>
            <a:picLocks noChangeAspect="1"/>
          </p:cNvPicPr>
          <p:nvPr/>
        </p:nvPicPr>
        <p:blipFill>
          <a:blip r:embed="rId2"/>
          <a:stretch>
            <a:fillRect/>
          </a:stretch>
        </p:blipFill>
        <p:spPr>
          <a:xfrm>
            <a:off x="309965" y="2056709"/>
            <a:ext cx="5270715" cy="4120254"/>
          </a:xfrm>
          <a:prstGeom prst="rect">
            <a:avLst/>
          </a:prstGeom>
        </p:spPr>
      </p:pic>
    </p:spTree>
    <p:extLst>
      <p:ext uri="{BB962C8B-B14F-4D97-AF65-F5344CB8AC3E}">
        <p14:creationId xmlns:p14="http://schemas.microsoft.com/office/powerpoint/2010/main" val="296608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882-0D66-0B51-1A71-D633D153A36A}"/>
              </a:ext>
            </a:extLst>
          </p:cNvPr>
          <p:cNvSpPr>
            <a:spLocks noGrp="1"/>
          </p:cNvSpPr>
          <p:nvPr>
            <p:ph type="title"/>
          </p:nvPr>
        </p:nvSpPr>
        <p:spPr/>
        <p:txBody>
          <a:bodyPr/>
          <a:lstStyle/>
          <a:p>
            <a:r>
              <a:rPr lang="en-US"/>
              <a:t>Discovering inter-basis transformations</a:t>
            </a:r>
          </a:p>
        </p:txBody>
      </p:sp>
      <p:sp>
        <p:nvSpPr>
          <p:cNvPr id="3" name="Content Placeholder 2">
            <a:extLst>
              <a:ext uri="{FF2B5EF4-FFF2-40B4-BE49-F238E27FC236}">
                <a16:creationId xmlns:a16="http://schemas.microsoft.com/office/drawing/2014/main" id="{1CD58302-AF13-1B49-658C-F0EC201F51A1}"/>
              </a:ext>
            </a:extLst>
          </p:cNvPr>
          <p:cNvSpPr>
            <a:spLocks noGrp="1"/>
          </p:cNvSpPr>
          <p:nvPr>
            <p:ph idx="1"/>
          </p:nvPr>
        </p:nvSpPr>
        <p:spPr>
          <a:xfrm>
            <a:off x="5580680" y="1825625"/>
            <a:ext cx="5773119" cy="4667250"/>
          </a:xfrm>
        </p:spPr>
        <p:txBody>
          <a:bodyPr>
            <a:normAutofit fontScale="92500" lnSpcReduction="20000"/>
          </a:bodyPr>
          <a:lstStyle/>
          <a:p>
            <a:r>
              <a:rPr lang="en-US"/>
              <a:t>If we take two ordered pairs of points in a point set, (p1,p2) and (p3,p4), then  there are at most two distinct transformations in </a:t>
            </a:r>
            <a:r>
              <a:rPr lang="en-US" i="1"/>
              <a:t>F</a:t>
            </a:r>
            <a:r>
              <a:rPr lang="en-US" baseline="-25000"/>
              <a:t>2STR</a:t>
            </a:r>
            <a:r>
              <a:rPr lang="en-US"/>
              <a:t> that map (p1,p2) onto (p3,p4) and we can define a function that discovers these transformations given (p1,p2) and (p3,p4)</a:t>
            </a:r>
          </a:p>
          <a:p>
            <a:r>
              <a:rPr lang="en-US"/>
              <a:t>Compare this with the case of </a:t>
            </a:r>
            <a:r>
              <a:rPr lang="en-US" i="1"/>
              <a:t>F</a:t>
            </a:r>
            <a:r>
              <a:rPr lang="en-US" baseline="-25000"/>
              <a:t>2T , </a:t>
            </a:r>
            <a:r>
              <a:rPr lang="en-US"/>
              <a:t>computed by SIA, which contains all 2-dimensional translations. In this case,</a:t>
            </a:r>
          </a:p>
          <a:p>
            <a:pPr lvl="1"/>
            <a:r>
              <a:rPr lang="en-US"/>
              <a:t>each instance of a transformation in </a:t>
            </a:r>
            <a:r>
              <a:rPr lang="en-US" i="1"/>
              <a:t>F</a:t>
            </a:r>
            <a:r>
              <a:rPr lang="en-US" baseline="-25000"/>
              <a:t>2T</a:t>
            </a:r>
            <a:r>
              <a:rPr lang="en-US"/>
              <a:t> can be represented by a single 2-d vector</a:t>
            </a:r>
          </a:p>
          <a:p>
            <a:pPr lvl="1"/>
            <a:r>
              <a:rPr lang="en-US"/>
              <a:t>given a pair of points, p1 and p2, there is a unique translation that maps p1 onto p2</a:t>
            </a:r>
          </a:p>
        </p:txBody>
      </p:sp>
      <p:pic>
        <p:nvPicPr>
          <p:cNvPr id="4" name="Picture 3">
            <a:extLst>
              <a:ext uri="{FF2B5EF4-FFF2-40B4-BE49-F238E27FC236}">
                <a16:creationId xmlns:a16="http://schemas.microsoft.com/office/drawing/2014/main" id="{667EA1FB-55F4-1C3B-F8E8-3A968984D999}"/>
              </a:ext>
            </a:extLst>
          </p:cNvPr>
          <p:cNvPicPr>
            <a:picLocks noChangeAspect="1"/>
          </p:cNvPicPr>
          <p:nvPr/>
        </p:nvPicPr>
        <p:blipFill>
          <a:blip r:embed="rId2"/>
          <a:stretch>
            <a:fillRect/>
          </a:stretch>
        </p:blipFill>
        <p:spPr>
          <a:xfrm>
            <a:off x="309965" y="2056709"/>
            <a:ext cx="5270715" cy="4120254"/>
          </a:xfrm>
          <a:prstGeom prst="rect">
            <a:avLst/>
          </a:prstGeom>
        </p:spPr>
      </p:pic>
    </p:spTree>
    <p:extLst>
      <p:ext uri="{BB962C8B-B14F-4D97-AF65-F5344CB8AC3E}">
        <p14:creationId xmlns:p14="http://schemas.microsoft.com/office/powerpoint/2010/main" val="279140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0A111-42DF-85D4-8A72-830807254D66}"/>
              </a:ext>
            </a:extLst>
          </p:cNvPr>
          <p:cNvSpPr>
            <a:spLocks noGrp="1"/>
          </p:cNvSpPr>
          <p:nvPr>
            <p:ph type="title"/>
          </p:nvPr>
        </p:nvSpPr>
        <p:spPr/>
        <p:txBody>
          <a:bodyPr/>
          <a:lstStyle/>
          <a:p>
            <a:r>
              <a:rPr lang="en-US"/>
              <a:t>Basis pairs</a:t>
            </a:r>
          </a:p>
        </p:txBody>
      </p:sp>
      <p:sp>
        <p:nvSpPr>
          <p:cNvPr id="3" name="Content Placeholder 2">
            <a:extLst>
              <a:ext uri="{FF2B5EF4-FFF2-40B4-BE49-F238E27FC236}">
                <a16:creationId xmlns:a16="http://schemas.microsoft.com/office/drawing/2014/main" id="{A3B7BAA6-45B2-1E2A-14D1-761773A10CDC}"/>
              </a:ext>
            </a:extLst>
          </p:cNvPr>
          <p:cNvSpPr>
            <a:spLocks noGrp="1"/>
          </p:cNvSpPr>
          <p:nvPr>
            <p:ph idx="1"/>
          </p:nvPr>
        </p:nvSpPr>
        <p:spPr>
          <a:xfrm>
            <a:off x="5580680" y="681037"/>
            <a:ext cx="5773119" cy="5495926"/>
          </a:xfrm>
        </p:spPr>
        <p:txBody>
          <a:bodyPr>
            <a:normAutofit lnSpcReduction="10000"/>
          </a:bodyPr>
          <a:lstStyle/>
          <a:p>
            <a:r>
              <a:rPr lang="en-US"/>
              <a:t>Suppose we have </a:t>
            </a:r>
          </a:p>
          <a:p>
            <a:pPr lvl="1"/>
            <a:r>
              <a:rPr lang="en-US"/>
              <a:t>a dataset, </a:t>
            </a:r>
            <a:r>
              <a:rPr lang="en-US" i="1"/>
              <a:t>D,</a:t>
            </a:r>
            <a:r>
              <a:rPr lang="en-US"/>
              <a:t> and a transformation class, </a:t>
            </a:r>
            <a:r>
              <a:rPr lang="en-US" i="1"/>
              <a:t>F</a:t>
            </a:r>
            <a:endParaRPr lang="en-US"/>
          </a:p>
          <a:p>
            <a:pPr lvl="1"/>
            <a:r>
              <a:rPr lang="en-US"/>
              <a:t>two ordered sets of points in </a:t>
            </a:r>
            <a:r>
              <a:rPr lang="en-US" i="1"/>
              <a:t>D</a:t>
            </a:r>
            <a:r>
              <a:rPr lang="en-US"/>
              <a:t>, </a:t>
            </a:r>
            <a:r>
              <a:rPr lang="en-US" b="1"/>
              <a:t>P</a:t>
            </a:r>
            <a:r>
              <a:rPr lang="en-US" i="1"/>
              <a:t> </a:t>
            </a:r>
            <a:r>
              <a:rPr lang="en-US"/>
              <a:t>and </a:t>
            </a:r>
            <a:r>
              <a:rPr lang="en-US" b="1"/>
              <a:t>Q</a:t>
            </a:r>
            <a:r>
              <a:rPr lang="en-US"/>
              <a:t>, each of size 𝛽, such that there is at least one transformation in </a:t>
            </a:r>
            <a:r>
              <a:rPr lang="en-US" i="1"/>
              <a:t>F</a:t>
            </a:r>
            <a:r>
              <a:rPr lang="en-US"/>
              <a:t> that maps the points in </a:t>
            </a:r>
            <a:r>
              <a:rPr lang="en-US" b="1"/>
              <a:t>P</a:t>
            </a:r>
            <a:r>
              <a:rPr lang="en-US" i="1"/>
              <a:t> </a:t>
            </a:r>
            <a:r>
              <a:rPr lang="en-US"/>
              <a:t>onto corresponding points in </a:t>
            </a:r>
            <a:r>
              <a:rPr lang="en-US" b="1"/>
              <a:t>Q</a:t>
            </a:r>
          </a:p>
          <a:p>
            <a:pPr lvl="1"/>
            <a:r>
              <a:rPr lang="en-US"/>
              <a:t>Then, for </a:t>
            </a:r>
            <a:r>
              <a:rPr lang="en-US" i="1"/>
              <a:t>F</a:t>
            </a:r>
            <a:r>
              <a:rPr lang="en-US"/>
              <a:t>, we can choose a </a:t>
            </a:r>
            <a:r>
              <a:rPr lang="en-US" i="1"/>
              <a:t>basis size</a:t>
            </a:r>
            <a:r>
              <a:rPr lang="en-US"/>
              <a:t>, 𝛽, which is just large enough so that there is a manageably small maximum number of distinct transformations in </a:t>
            </a:r>
            <a:r>
              <a:rPr lang="en-US" i="1"/>
              <a:t>F</a:t>
            </a:r>
            <a:r>
              <a:rPr lang="en-US"/>
              <a:t> that map </a:t>
            </a:r>
            <a:r>
              <a:rPr lang="en-US" b="1"/>
              <a:t>P</a:t>
            </a:r>
            <a:r>
              <a:rPr lang="en-US" i="1"/>
              <a:t> </a:t>
            </a:r>
            <a:r>
              <a:rPr lang="en-US"/>
              <a:t>onto </a:t>
            </a:r>
            <a:r>
              <a:rPr lang="en-US" b="1"/>
              <a:t>Q</a:t>
            </a:r>
          </a:p>
          <a:p>
            <a:pPr lvl="2"/>
            <a:r>
              <a:rPr lang="en-US"/>
              <a:t>so for </a:t>
            </a:r>
            <a:r>
              <a:rPr lang="en-US" i="1"/>
              <a:t>F</a:t>
            </a:r>
            <a:r>
              <a:rPr lang="en-US" baseline="-25000"/>
              <a:t>2STR</a:t>
            </a:r>
            <a:r>
              <a:rPr lang="en-US"/>
              <a:t>,</a:t>
            </a:r>
            <a:r>
              <a:rPr lang="en-US" baseline="-25000"/>
              <a:t> </a:t>
            </a:r>
            <a:r>
              <a:rPr lang="en-US"/>
              <a:t>𝛽=2, whereas for </a:t>
            </a:r>
            <a:r>
              <a:rPr lang="en-US" i="1"/>
              <a:t>F</a:t>
            </a:r>
            <a:r>
              <a:rPr lang="en-US" baseline="-25000"/>
              <a:t>2T</a:t>
            </a:r>
            <a:r>
              <a:rPr lang="en-US"/>
              <a:t>, 𝛽=1</a:t>
            </a:r>
          </a:p>
          <a:p>
            <a:r>
              <a:rPr lang="en-US"/>
              <a:t>We call </a:t>
            </a:r>
            <a:r>
              <a:rPr lang="en-US" b="1"/>
              <a:t>P</a:t>
            </a:r>
            <a:r>
              <a:rPr lang="en-US" i="1"/>
              <a:t> </a:t>
            </a:r>
            <a:r>
              <a:rPr lang="en-US"/>
              <a:t>and </a:t>
            </a:r>
            <a:r>
              <a:rPr lang="en-US" b="1"/>
              <a:t>Q </a:t>
            </a:r>
            <a:r>
              <a:rPr lang="en-US"/>
              <a:t>an </a:t>
            </a:r>
            <a:r>
              <a:rPr lang="en-US" i="1"/>
              <a:t>image basis and object basis, </a:t>
            </a:r>
            <a:r>
              <a:rPr lang="en-US"/>
              <a:t>respectively</a:t>
            </a:r>
          </a:p>
        </p:txBody>
      </p:sp>
      <p:pic>
        <p:nvPicPr>
          <p:cNvPr id="4" name="Picture 3">
            <a:extLst>
              <a:ext uri="{FF2B5EF4-FFF2-40B4-BE49-F238E27FC236}">
                <a16:creationId xmlns:a16="http://schemas.microsoft.com/office/drawing/2014/main" id="{313F3B9E-B634-EFB2-BC45-E720E8B1EC5E}"/>
              </a:ext>
            </a:extLst>
          </p:cNvPr>
          <p:cNvPicPr>
            <a:picLocks noChangeAspect="1"/>
          </p:cNvPicPr>
          <p:nvPr/>
        </p:nvPicPr>
        <p:blipFill>
          <a:blip r:embed="rId2"/>
          <a:stretch>
            <a:fillRect/>
          </a:stretch>
        </p:blipFill>
        <p:spPr>
          <a:xfrm>
            <a:off x="309965" y="2056709"/>
            <a:ext cx="5270715" cy="4120254"/>
          </a:xfrm>
          <a:prstGeom prst="rect">
            <a:avLst/>
          </a:prstGeom>
        </p:spPr>
      </p:pic>
    </p:spTree>
    <p:extLst>
      <p:ext uri="{BB962C8B-B14F-4D97-AF65-F5344CB8AC3E}">
        <p14:creationId xmlns:p14="http://schemas.microsoft.com/office/powerpoint/2010/main" val="342252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ADDB-6D5A-15C5-8777-C55AE8DB85C1}"/>
              </a:ext>
            </a:extLst>
          </p:cNvPr>
          <p:cNvSpPr>
            <a:spLocks noGrp="1"/>
          </p:cNvSpPr>
          <p:nvPr>
            <p:ph type="title"/>
          </p:nvPr>
        </p:nvSpPr>
        <p:spPr/>
        <p:txBody>
          <a:bodyPr/>
          <a:lstStyle/>
          <a:p>
            <a:r>
              <a:rPr lang="en-US"/>
              <a:t>Maximal transformable patterns algorithm</a:t>
            </a:r>
          </a:p>
        </p:txBody>
      </p:sp>
      <p:sp>
        <p:nvSpPr>
          <p:cNvPr id="3" name="Content Placeholder 2">
            <a:extLst>
              <a:ext uri="{FF2B5EF4-FFF2-40B4-BE49-F238E27FC236}">
                <a16:creationId xmlns:a16="http://schemas.microsoft.com/office/drawing/2014/main" id="{617400F1-6BD4-C523-323E-1B40C7E35F42}"/>
              </a:ext>
            </a:extLst>
          </p:cNvPr>
          <p:cNvSpPr>
            <a:spLocks noGrp="1"/>
          </p:cNvSpPr>
          <p:nvPr>
            <p:ph idx="1"/>
          </p:nvPr>
        </p:nvSpPr>
        <p:spPr>
          <a:xfrm>
            <a:off x="483476" y="3684209"/>
            <a:ext cx="10870324" cy="2895267"/>
          </a:xfrm>
        </p:spPr>
        <p:txBody>
          <a:bodyPr>
            <a:normAutofit fontScale="92500" lnSpcReduction="20000"/>
          </a:bodyPr>
          <a:lstStyle/>
          <a:p>
            <a:r>
              <a:rPr lang="en-US"/>
              <a:t>We present an algorithm that computes the </a:t>
            </a:r>
            <a:br>
              <a:rPr lang="en-US"/>
            </a:br>
            <a:r>
              <a:rPr lang="en-US"/>
              <a:t>(transformation,image basis) pairs for all basis pairs, then combines those pairs with the same transformation into maximal transformable patterns</a:t>
            </a:r>
          </a:p>
          <a:p>
            <a:r>
              <a:rPr lang="en-US"/>
              <a:t>We then find the set of occurrences of each maximal transformable pattern</a:t>
            </a:r>
          </a:p>
          <a:p>
            <a:r>
              <a:rPr lang="en-US"/>
              <a:t>We then attempt to select a subset of the occurrence sets that collectively cover the dataset as efficiently as possible</a:t>
            </a:r>
          </a:p>
          <a:p>
            <a:r>
              <a:rPr lang="en-US"/>
              <a:t>Above is the output of the algorithm for the running example (i.e., it correctly describes the method by which the dataset was constructed)</a:t>
            </a:r>
          </a:p>
        </p:txBody>
      </p:sp>
      <p:pic>
        <p:nvPicPr>
          <p:cNvPr id="4" name="Picture 3">
            <a:extLst>
              <a:ext uri="{FF2B5EF4-FFF2-40B4-BE49-F238E27FC236}">
                <a16:creationId xmlns:a16="http://schemas.microsoft.com/office/drawing/2014/main" id="{C98E3DB2-C5DC-ABFB-81FD-9BD13C5602AA}"/>
              </a:ext>
            </a:extLst>
          </p:cNvPr>
          <p:cNvPicPr>
            <a:picLocks noChangeAspect="1"/>
          </p:cNvPicPr>
          <p:nvPr/>
        </p:nvPicPr>
        <p:blipFill>
          <a:blip r:embed="rId2"/>
          <a:stretch>
            <a:fillRect/>
          </a:stretch>
        </p:blipFill>
        <p:spPr>
          <a:xfrm>
            <a:off x="2209800" y="1758547"/>
            <a:ext cx="7772400" cy="1415245"/>
          </a:xfrm>
          <a:prstGeom prst="rect">
            <a:avLst/>
          </a:prstGeom>
        </p:spPr>
      </p:pic>
    </p:spTree>
    <p:extLst>
      <p:ext uri="{BB962C8B-B14F-4D97-AF65-F5344CB8AC3E}">
        <p14:creationId xmlns:p14="http://schemas.microsoft.com/office/powerpoint/2010/main" val="2445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1BB1-A18B-B1C4-413E-74457F108405}"/>
              </a:ext>
            </a:extLst>
          </p:cNvPr>
          <p:cNvSpPr>
            <a:spLocks noGrp="1"/>
          </p:cNvSpPr>
          <p:nvPr>
            <p:ph type="title"/>
          </p:nvPr>
        </p:nvSpPr>
        <p:spPr>
          <a:xfrm>
            <a:off x="838200" y="365126"/>
            <a:ext cx="10515600" cy="507234"/>
          </a:xfrm>
        </p:spPr>
        <p:txBody>
          <a:bodyPr>
            <a:normAutofit fontScale="90000"/>
          </a:bodyPr>
          <a:lstStyle/>
          <a:p>
            <a:r>
              <a:rPr lang="en-US"/>
              <a:t>Ravel’s </a:t>
            </a:r>
            <a:r>
              <a:rPr lang="en-US" i="1"/>
              <a:t>Menuet sur le nom d’Haydn</a:t>
            </a:r>
            <a:endParaRPr lang="en-US"/>
          </a:p>
        </p:txBody>
      </p:sp>
      <p:sp>
        <p:nvSpPr>
          <p:cNvPr id="3" name="Content Placeholder 2">
            <a:extLst>
              <a:ext uri="{FF2B5EF4-FFF2-40B4-BE49-F238E27FC236}">
                <a16:creationId xmlns:a16="http://schemas.microsoft.com/office/drawing/2014/main" id="{42E5E152-CA48-A9E7-D817-4DCA0587A5F7}"/>
              </a:ext>
            </a:extLst>
          </p:cNvPr>
          <p:cNvSpPr>
            <a:spLocks noGrp="1"/>
          </p:cNvSpPr>
          <p:nvPr>
            <p:ph idx="1"/>
          </p:nvPr>
        </p:nvSpPr>
        <p:spPr>
          <a:xfrm>
            <a:off x="838200" y="4286818"/>
            <a:ext cx="10515600" cy="2098949"/>
          </a:xfrm>
        </p:spPr>
        <p:txBody>
          <a:bodyPr>
            <a:normAutofit fontScale="92500" lnSpcReduction="20000"/>
          </a:bodyPr>
          <a:lstStyle/>
          <a:p>
            <a:r>
              <a:rPr lang="en-US"/>
              <a:t>The example above shows a representation of the score of Ravel’s </a:t>
            </a:r>
            <a:r>
              <a:rPr lang="en-US" i="1"/>
              <a:t>Menuet sur le nom d’Haydn</a:t>
            </a:r>
            <a:r>
              <a:rPr lang="en-US"/>
              <a:t>, which contains 12 complete and 3 partial occurrences of the motif, B-A-D-D-G</a:t>
            </a:r>
          </a:p>
          <a:p>
            <a:r>
              <a:rPr lang="en-US"/>
              <a:t>The upper diagram shows the 15 examples, while the lower diagram shows the occurrences discovered by the algorithm (with some filters applied for maximum pattern size and minimum compactness)</a:t>
            </a:r>
          </a:p>
        </p:txBody>
      </p:sp>
      <p:pic>
        <p:nvPicPr>
          <p:cNvPr id="5" name="Picture 4">
            <a:extLst>
              <a:ext uri="{FF2B5EF4-FFF2-40B4-BE49-F238E27FC236}">
                <a16:creationId xmlns:a16="http://schemas.microsoft.com/office/drawing/2014/main" id="{DE076237-8EC9-6AD2-271C-D612043E6CF1}"/>
              </a:ext>
            </a:extLst>
          </p:cNvPr>
          <p:cNvPicPr>
            <a:picLocks noChangeAspect="1"/>
          </p:cNvPicPr>
          <p:nvPr/>
        </p:nvPicPr>
        <p:blipFill>
          <a:blip r:embed="rId2"/>
          <a:stretch>
            <a:fillRect/>
          </a:stretch>
        </p:blipFill>
        <p:spPr>
          <a:xfrm>
            <a:off x="2186150" y="2458762"/>
            <a:ext cx="8040416" cy="1675087"/>
          </a:xfrm>
          <a:prstGeom prst="rect">
            <a:avLst/>
          </a:prstGeom>
        </p:spPr>
      </p:pic>
      <p:pic>
        <p:nvPicPr>
          <p:cNvPr id="7" name="Picture 6">
            <a:extLst>
              <a:ext uri="{FF2B5EF4-FFF2-40B4-BE49-F238E27FC236}">
                <a16:creationId xmlns:a16="http://schemas.microsoft.com/office/drawing/2014/main" id="{5775A2D9-D80D-6645-7454-D3F4B2F7B0D7}"/>
              </a:ext>
            </a:extLst>
          </p:cNvPr>
          <p:cNvPicPr>
            <a:picLocks noChangeAspect="1"/>
          </p:cNvPicPr>
          <p:nvPr/>
        </p:nvPicPr>
        <p:blipFill>
          <a:blip r:embed="rId3"/>
          <a:stretch>
            <a:fillRect/>
          </a:stretch>
        </p:blipFill>
        <p:spPr>
          <a:xfrm>
            <a:off x="2209800" y="1176772"/>
            <a:ext cx="7772400" cy="1394411"/>
          </a:xfrm>
          <a:prstGeom prst="rect">
            <a:avLst/>
          </a:prstGeom>
        </p:spPr>
      </p:pic>
    </p:spTree>
    <p:extLst>
      <p:ext uri="{BB962C8B-B14F-4D97-AF65-F5344CB8AC3E}">
        <p14:creationId xmlns:p14="http://schemas.microsoft.com/office/powerpoint/2010/main" val="3255496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0E0E-3D15-AC9C-B2D6-D7DBB2217BF8}"/>
              </a:ext>
            </a:extLst>
          </p:cNvPr>
          <p:cNvSpPr>
            <a:spLocks noGrp="1"/>
          </p:cNvSpPr>
          <p:nvPr>
            <p:ph type="title"/>
          </p:nvPr>
        </p:nvSpPr>
        <p:spPr>
          <a:xfrm>
            <a:off x="838200" y="365125"/>
            <a:ext cx="10515600" cy="423151"/>
          </a:xfrm>
        </p:spPr>
        <p:txBody>
          <a:bodyPr>
            <a:normAutofit fontScale="90000"/>
          </a:bodyPr>
          <a:lstStyle/>
          <a:p>
            <a:r>
              <a:rPr lang="en-US" sz="4000" i="1"/>
              <a:t>Contrapunctus VI</a:t>
            </a:r>
            <a:r>
              <a:rPr lang="en-US" sz="4000"/>
              <a:t> from Bach’s </a:t>
            </a:r>
            <a:r>
              <a:rPr lang="en-US" sz="4000" i="1"/>
              <a:t>Die Kunst der Fuge</a:t>
            </a:r>
            <a:endParaRPr lang="en-US" sz="4000"/>
          </a:p>
        </p:txBody>
      </p:sp>
      <p:pic>
        <p:nvPicPr>
          <p:cNvPr id="7" name="Picture 6">
            <a:extLst>
              <a:ext uri="{FF2B5EF4-FFF2-40B4-BE49-F238E27FC236}">
                <a16:creationId xmlns:a16="http://schemas.microsoft.com/office/drawing/2014/main" id="{01B5ACA6-5FB1-D74E-B00C-2E85E696BB43}"/>
              </a:ext>
            </a:extLst>
          </p:cNvPr>
          <p:cNvPicPr>
            <a:picLocks noChangeAspect="1"/>
          </p:cNvPicPr>
          <p:nvPr/>
        </p:nvPicPr>
        <p:blipFill>
          <a:blip r:embed="rId2"/>
          <a:stretch>
            <a:fillRect/>
          </a:stretch>
        </p:blipFill>
        <p:spPr>
          <a:xfrm>
            <a:off x="134534" y="1944413"/>
            <a:ext cx="12057466" cy="2511972"/>
          </a:xfrm>
          <a:prstGeom prst="rect">
            <a:avLst/>
          </a:prstGeom>
        </p:spPr>
      </p:pic>
      <p:sp>
        <p:nvSpPr>
          <p:cNvPr id="8" name="TextBox 7">
            <a:extLst>
              <a:ext uri="{FF2B5EF4-FFF2-40B4-BE49-F238E27FC236}">
                <a16:creationId xmlns:a16="http://schemas.microsoft.com/office/drawing/2014/main" id="{30EAAF30-DC4F-95FC-35FE-481BBE97122E}"/>
              </a:ext>
            </a:extLst>
          </p:cNvPr>
          <p:cNvSpPr txBox="1"/>
          <p:nvPr/>
        </p:nvSpPr>
        <p:spPr>
          <a:xfrm>
            <a:off x="409900" y="4364425"/>
            <a:ext cx="11561379" cy="646331"/>
          </a:xfrm>
          <a:prstGeom prst="rect">
            <a:avLst/>
          </a:prstGeom>
          <a:noFill/>
        </p:spPr>
        <p:txBody>
          <a:bodyPr wrap="square" rtlCol="0">
            <a:spAutoFit/>
          </a:bodyPr>
          <a:lstStyle/>
          <a:p>
            <a:r>
              <a:rPr lang="en-US"/>
              <a:t>Bach’s </a:t>
            </a:r>
            <a:r>
              <a:rPr lang="en-US" i="1"/>
              <a:t>Contrapunctus VI </a:t>
            </a:r>
            <a:r>
              <a:rPr lang="en-US"/>
              <a:t>from Die Kunst der Fugue. Partial or complete matches with all 29 occurrences of the subject are found when the subject is given as a query</a:t>
            </a:r>
            <a:endParaRPr lang="en-US" i="1"/>
          </a:p>
        </p:txBody>
      </p:sp>
    </p:spTree>
    <p:extLst>
      <p:ext uri="{BB962C8B-B14F-4D97-AF65-F5344CB8AC3E}">
        <p14:creationId xmlns:p14="http://schemas.microsoft.com/office/powerpoint/2010/main" val="282457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4BE0-2501-27E8-D17A-C7CCF5AC1A02}"/>
              </a:ext>
            </a:extLst>
          </p:cNvPr>
          <p:cNvSpPr>
            <a:spLocks noGrp="1"/>
          </p:cNvSpPr>
          <p:nvPr>
            <p:ph type="title"/>
          </p:nvPr>
        </p:nvSpPr>
        <p:spPr/>
        <p:txBody>
          <a:bodyPr/>
          <a:lstStyle/>
          <a:p>
            <a:r>
              <a:rPr lang="en-US"/>
              <a:t>Understanding sets of observations</a:t>
            </a:r>
          </a:p>
        </p:txBody>
      </p:sp>
      <p:sp>
        <p:nvSpPr>
          <p:cNvPr id="3" name="Content Placeholder 2">
            <a:extLst>
              <a:ext uri="{FF2B5EF4-FFF2-40B4-BE49-F238E27FC236}">
                <a16:creationId xmlns:a16="http://schemas.microsoft.com/office/drawing/2014/main" id="{05746043-E78C-11B5-94F6-97968C370C16}"/>
              </a:ext>
            </a:extLst>
          </p:cNvPr>
          <p:cNvSpPr>
            <a:spLocks noGrp="1"/>
          </p:cNvSpPr>
          <p:nvPr>
            <p:ph idx="1"/>
          </p:nvPr>
        </p:nvSpPr>
        <p:spPr>
          <a:xfrm>
            <a:off x="6096000" y="1825625"/>
            <a:ext cx="5257800" cy="4667250"/>
          </a:xfrm>
        </p:spPr>
        <p:txBody>
          <a:bodyPr>
            <a:normAutofit fontScale="77500" lnSpcReduction="20000"/>
          </a:bodyPr>
          <a:lstStyle/>
          <a:p>
            <a:r>
              <a:rPr lang="en-US"/>
              <a:t>Suppose you have some set of observations that you want to understand, in the form of a set of points</a:t>
            </a:r>
          </a:p>
          <a:p>
            <a:pPr lvl="1"/>
            <a:r>
              <a:rPr lang="en-US"/>
              <a:t>We call such a set a </a:t>
            </a:r>
            <a:r>
              <a:rPr lang="en-US" i="1"/>
              <a:t>dataset</a:t>
            </a:r>
            <a:endParaRPr lang="en-US"/>
          </a:p>
          <a:p>
            <a:r>
              <a:rPr lang="en-US"/>
              <a:t>What we want is a hypothesis as to how the data came about - that is, a way of understanding the data</a:t>
            </a:r>
          </a:p>
          <a:p>
            <a:r>
              <a:rPr lang="en-US"/>
              <a:t>If we know something about the domain, then this can give us a clue as to what kinds of regularity to look for</a:t>
            </a:r>
          </a:p>
          <a:p>
            <a:r>
              <a:rPr lang="en-US"/>
              <a:t>But we want an approach that is as domain-general as possible</a:t>
            </a:r>
          </a:p>
          <a:p>
            <a:r>
              <a:rPr lang="en-US"/>
              <a:t>So what we want is an </a:t>
            </a:r>
            <a:r>
              <a:rPr lang="en-US" i="1"/>
              <a:t>algorithm</a:t>
            </a:r>
            <a:r>
              <a:rPr lang="en-US"/>
              <a:t> that generates the data and describes a possible process that could have given rise to the observed data</a:t>
            </a:r>
          </a:p>
        </p:txBody>
      </p:sp>
      <p:pic>
        <p:nvPicPr>
          <p:cNvPr id="4" name="Picture 3">
            <a:extLst>
              <a:ext uri="{FF2B5EF4-FFF2-40B4-BE49-F238E27FC236}">
                <a16:creationId xmlns:a16="http://schemas.microsoft.com/office/drawing/2014/main" id="{F6407828-49BD-A211-5EA5-3945488E0564}"/>
              </a:ext>
            </a:extLst>
          </p:cNvPr>
          <p:cNvPicPr>
            <a:picLocks noChangeAspect="1"/>
          </p:cNvPicPr>
          <p:nvPr/>
        </p:nvPicPr>
        <p:blipFill>
          <a:blip r:embed="rId2"/>
          <a:stretch>
            <a:fillRect/>
          </a:stretch>
        </p:blipFill>
        <p:spPr>
          <a:xfrm>
            <a:off x="257175" y="1776413"/>
            <a:ext cx="5581650" cy="4353305"/>
          </a:xfrm>
          <a:prstGeom prst="rect">
            <a:avLst/>
          </a:prstGeom>
        </p:spPr>
      </p:pic>
    </p:spTree>
    <p:extLst>
      <p:ext uri="{BB962C8B-B14F-4D97-AF65-F5344CB8AC3E}">
        <p14:creationId xmlns:p14="http://schemas.microsoft.com/office/powerpoint/2010/main" val="36471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4BE0-2501-27E8-D17A-C7CCF5AC1A02}"/>
              </a:ext>
            </a:extLst>
          </p:cNvPr>
          <p:cNvSpPr>
            <a:spLocks noGrp="1"/>
          </p:cNvSpPr>
          <p:nvPr>
            <p:ph type="title"/>
          </p:nvPr>
        </p:nvSpPr>
        <p:spPr>
          <a:xfrm>
            <a:off x="108488" y="247084"/>
            <a:ext cx="3828081" cy="1587660"/>
          </a:xfrm>
        </p:spPr>
        <p:txBody>
          <a:bodyPr>
            <a:noAutofit/>
          </a:bodyPr>
          <a:lstStyle/>
          <a:p>
            <a:r>
              <a:rPr lang="en-US" sz="2800"/>
              <a:t>Understanding sets of observations as being constructed from transformed patterns</a:t>
            </a:r>
          </a:p>
        </p:txBody>
      </p:sp>
      <p:pic>
        <p:nvPicPr>
          <p:cNvPr id="6" name="Picture 5">
            <a:extLst>
              <a:ext uri="{FF2B5EF4-FFF2-40B4-BE49-F238E27FC236}">
                <a16:creationId xmlns:a16="http://schemas.microsoft.com/office/drawing/2014/main" id="{0E83191A-71B4-FFEC-8814-64ACEBA2EC11}"/>
              </a:ext>
            </a:extLst>
          </p:cNvPr>
          <p:cNvPicPr>
            <a:picLocks noChangeAspect="1"/>
          </p:cNvPicPr>
          <p:nvPr/>
        </p:nvPicPr>
        <p:blipFill>
          <a:blip r:embed="rId2"/>
          <a:stretch>
            <a:fillRect/>
          </a:stretch>
        </p:blipFill>
        <p:spPr>
          <a:xfrm>
            <a:off x="4116091" y="587151"/>
            <a:ext cx="7772400" cy="5905723"/>
          </a:xfrm>
          <a:prstGeom prst="rect">
            <a:avLst/>
          </a:prstGeom>
        </p:spPr>
      </p:pic>
      <p:sp>
        <p:nvSpPr>
          <p:cNvPr id="7" name="Content Placeholder 2">
            <a:extLst>
              <a:ext uri="{FF2B5EF4-FFF2-40B4-BE49-F238E27FC236}">
                <a16:creationId xmlns:a16="http://schemas.microsoft.com/office/drawing/2014/main" id="{27BC0F45-88BD-4138-5517-EDA0164263A4}"/>
              </a:ext>
            </a:extLst>
          </p:cNvPr>
          <p:cNvSpPr>
            <a:spLocks noGrp="1"/>
          </p:cNvSpPr>
          <p:nvPr>
            <p:ph idx="1"/>
          </p:nvPr>
        </p:nvSpPr>
        <p:spPr>
          <a:xfrm>
            <a:off x="116236" y="1958731"/>
            <a:ext cx="4007603" cy="4652185"/>
          </a:xfrm>
        </p:spPr>
        <p:txBody>
          <a:bodyPr>
            <a:normAutofit fontScale="70000" lnSpcReduction="20000"/>
          </a:bodyPr>
          <a:lstStyle/>
          <a:p>
            <a:r>
              <a:rPr lang="en-US"/>
              <a:t>There are typically many different algorithms that output the dataset that we want to understand</a:t>
            </a:r>
          </a:p>
          <a:p>
            <a:r>
              <a:rPr lang="en-US"/>
              <a:t>But we expect only a small number of these to faithfully describe the </a:t>
            </a:r>
            <a:r>
              <a:rPr lang="en-US" i="1"/>
              <a:t>actual </a:t>
            </a:r>
            <a:r>
              <a:rPr lang="en-US"/>
              <a:t>process that gave rise to the dataset</a:t>
            </a:r>
          </a:p>
          <a:p>
            <a:r>
              <a:rPr lang="en-US"/>
              <a:t>We can use the </a:t>
            </a:r>
            <a:r>
              <a:rPr lang="en-US" i="1"/>
              <a:t>parsimony principle</a:t>
            </a:r>
            <a:r>
              <a:rPr lang="en-US"/>
              <a:t> to predict that the simpler algorithms that accurately generate the data are more likely to be correct descriptions of how the data arose</a:t>
            </a:r>
          </a:p>
          <a:p>
            <a:r>
              <a:rPr lang="en-US"/>
              <a:t>We believe that the simplest explanation that accurately accounts for the data is less likely to be an accurate description </a:t>
            </a:r>
            <a:r>
              <a:rPr lang="en-US" i="1"/>
              <a:t>by chance </a:t>
            </a:r>
            <a:r>
              <a:rPr lang="en-US"/>
              <a:t>than an equally accurate but more complex explanation</a:t>
            </a:r>
          </a:p>
        </p:txBody>
      </p:sp>
    </p:spTree>
    <p:extLst>
      <p:ext uri="{BB962C8B-B14F-4D97-AF65-F5344CB8AC3E}">
        <p14:creationId xmlns:p14="http://schemas.microsoft.com/office/powerpoint/2010/main" val="59356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B0C6-F2DF-DF4E-0859-09F553E4414C}"/>
              </a:ext>
            </a:extLst>
          </p:cNvPr>
          <p:cNvSpPr>
            <a:spLocks noGrp="1"/>
          </p:cNvSpPr>
          <p:nvPr>
            <p:ph type="title"/>
          </p:nvPr>
        </p:nvSpPr>
        <p:spPr>
          <a:xfrm>
            <a:off x="838200" y="132652"/>
            <a:ext cx="10515600" cy="394292"/>
          </a:xfrm>
        </p:spPr>
        <p:txBody>
          <a:bodyPr>
            <a:normAutofit fontScale="90000"/>
          </a:bodyPr>
          <a:lstStyle/>
          <a:p>
            <a:pPr algn="ctr"/>
            <a:r>
              <a:rPr lang="en-US"/>
              <a:t>Geometric pattern transformations in music</a:t>
            </a:r>
          </a:p>
        </p:txBody>
      </p:sp>
      <p:pic>
        <p:nvPicPr>
          <p:cNvPr id="4" name="Picture 3">
            <a:extLst>
              <a:ext uri="{FF2B5EF4-FFF2-40B4-BE49-F238E27FC236}">
                <a16:creationId xmlns:a16="http://schemas.microsoft.com/office/drawing/2014/main" id="{7B10A525-8C13-80F9-62C0-CE290F132E56}"/>
              </a:ext>
            </a:extLst>
          </p:cNvPr>
          <p:cNvPicPr>
            <a:picLocks noChangeAspect="1"/>
          </p:cNvPicPr>
          <p:nvPr/>
        </p:nvPicPr>
        <p:blipFill>
          <a:blip r:embed="rId2"/>
          <a:stretch>
            <a:fillRect/>
          </a:stretch>
        </p:blipFill>
        <p:spPr>
          <a:xfrm>
            <a:off x="6230319" y="688806"/>
            <a:ext cx="5740157" cy="5161804"/>
          </a:xfrm>
          <a:prstGeom prst="rect">
            <a:avLst/>
          </a:prstGeom>
        </p:spPr>
      </p:pic>
      <p:pic>
        <p:nvPicPr>
          <p:cNvPr id="5" name="Picture 4">
            <a:extLst>
              <a:ext uri="{FF2B5EF4-FFF2-40B4-BE49-F238E27FC236}">
                <a16:creationId xmlns:a16="http://schemas.microsoft.com/office/drawing/2014/main" id="{C96808AD-3FE6-EA2F-D93F-09090380E97A}"/>
              </a:ext>
            </a:extLst>
          </p:cNvPr>
          <p:cNvPicPr>
            <a:picLocks noChangeAspect="1"/>
          </p:cNvPicPr>
          <p:nvPr/>
        </p:nvPicPr>
        <p:blipFill>
          <a:blip r:embed="rId3"/>
          <a:stretch>
            <a:fillRect/>
          </a:stretch>
        </p:blipFill>
        <p:spPr>
          <a:xfrm>
            <a:off x="550926" y="688806"/>
            <a:ext cx="5232215" cy="3810487"/>
          </a:xfrm>
          <a:prstGeom prst="rect">
            <a:avLst/>
          </a:prstGeom>
        </p:spPr>
      </p:pic>
      <p:sp>
        <p:nvSpPr>
          <p:cNvPr id="6" name="TextBox 5">
            <a:extLst>
              <a:ext uri="{FF2B5EF4-FFF2-40B4-BE49-F238E27FC236}">
                <a16:creationId xmlns:a16="http://schemas.microsoft.com/office/drawing/2014/main" id="{F3E2332F-BEB7-2E0A-7B6F-D0395B482D1C}"/>
              </a:ext>
            </a:extLst>
          </p:cNvPr>
          <p:cNvSpPr txBox="1"/>
          <p:nvPr/>
        </p:nvSpPr>
        <p:spPr>
          <a:xfrm>
            <a:off x="221524" y="4661155"/>
            <a:ext cx="5857931" cy="2031325"/>
          </a:xfrm>
          <a:prstGeom prst="rect">
            <a:avLst/>
          </a:prstGeom>
          <a:noFill/>
        </p:spPr>
        <p:txBody>
          <a:bodyPr wrap="square" rtlCol="0">
            <a:spAutoFit/>
          </a:bodyPr>
          <a:lstStyle/>
          <a:p>
            <a:r>
              <a:rPr lang="en-US" b="1"/>
              <a:t>Above:</a:t>
            </a:r>
            <a:r>
              <a:rPr lang="en-US"/>
              <a:t> 2</a:t>
            </a:r>
            <a:r>
              <a:rPr lang="en-US" baseline="30000"/>
              <a:t>nd</a:t>
            </a:r>
            <a:r>
              <a:rPr lang="en-US"/>
              <a:t> mvt from Haydn’s Sonata in A major, Hob.XVI:26, Op.13 No.6 </a:t>
            </a:r>
            <a:r>
              <a:rPr lang="en-GB" sz="1800">
                <a:effectLst/>
                <a:latin typeface="CMR9"/>
              </a:rPr>
              <a:t>(“Menuetto al Rovescio”). The second half of the piece, </a:t>
            </a:r>
            <a:r>
              <a:rPr lang="en-GB" sz="1800">
                <a:effectLst/>
                <a:latin typeface="CMMI9"/>
              </a:rPr>
              <a:t>Q</a:t>
            </a:r>
            <a:r>
              <a:rPr lang="en-GB" sz="1800">
                <a:effectLst/>
                <a:latin typeface="CMR9"/>
              </a:rPr>
              <a:t>, is an exact retrograde of the first half.</a:t>
            </a:r>
          </a:p>
          <a:p>
            <a:r>
              <a:rPr lang="en-GB" b="1">
                <a:latin typeface="CMR9"/>
              </a:rPr>
              <a:t>On right</a:t>
            </a:r>
            <a:r>
              <a:rPr lang="en-GB">
                <a:latin typeface="CMR9"/>
              </a:rPr>
              <a:t>: bars 1-5 of Contrapunctus VI from J. S. Bach’s </a:t>
            </a:r>
            <a:r>
              <a:rPr lang="en-GB" i="1">
                <a:latin typeface="CMR9"/>
              </a:rPr>
              <a:t>Die Kunst der Fuge</a:t>
            </a:r>
            <a:r>
              <a:rPr lang="en-GB">
                <a:latin typeface="CMR9"/>
              </a:rPr>
              <a:t>, BWV 1080. Pattern C is an inverted augmentation of pattern A and pattern B is an inversion of pattern A.</a:t>
            </a:r>
            <a:endParaRPr lang="en-GB" i="1"/>
          </a:p>
        </p:txBody>
      </p:sp>
    </p:spTree>
    <p:extLst>
      <p:ext uri="{BB962C8B-B14F-4D97-AF65-F5344CB8AC3E}">
        <p14:creationId xmlns:p14="http://schemas.microsoft.com/office/powerpoint/2010/main" val="280843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Maximal translatable patterns (MTPs)</a:t>
            </a:r>
          </a:p>
        </p:txBody>
      </p:sp>
      <p:pic>
        <p:nvPicPr>
          <p:cNvPr id="5" name="Picture 4"/>
          <p:cNvPicPr>
            <a:picLocks noChangeAspect="1"/>
          </p:cNvPicPr>
          <p:nvPr/>
        </p:nvPicPr>
        <p:blipFill>
          <a:blip r:embed="rId2"/>
          <a:stretch>
            <a:fillRect/>
          </a:stretch>
        </p:blipFill>
        <p:spPr>
          <a:xfrm>
            <a:off x="2540862" y="2132856"/>
            <a:ext cx="7110276" cy="3456384"/>
          </a:xfrm>
          <a:prstGeom prst="rect">
            <a:avLst/>
          </a:prstGeom>
        </p:spPr>
      </p:pic>
      <p:pic>
        <p:nvPicPr>
          <p:cNvPr id="3" name="Picture 2">
            <a:extLst>
              <a:ext uri="{FF2B5EF4-FFF2-40B4-BE49-F238E27FC236}">
                <a16:creationId xmlns:a16="http://schemas.microsoft.com/office/drawing/2014/main" id="{267F6EED-1154-CB8E-6A90-D64D4BD0AD7C}"/>
              </a:ext>
            </a:extLst>
          </p:cNvPr>
          <p:cNvPicPr>
            <a:picLocks noChangeAspect="1"/>
          </p:cNvPicPr>
          <p:nvPr/>
        </p:nvPicPr>
        <p:blipFill>
          <a:blip r:embed="rId3"/>
          <a:stretch>
            <a:fillRect/>
          </a:stretch>
        </p:blipFill>
        <p:spPr>
          <a:xfrm>
            <a:off x="3982340" y="5635861"/>
            <a:ext cx="3521579" cy="349915"/>
          </a:xfrm>
          <a:prstGeom prst="rect">
            <a:avLst/>
          </a:prstGeom>
        </p:spPr>
      </p:pic>
    </p:spTree>
    <p:extLst>
      <p:ext uri="{BB962C8B-B14F-4D97-AF65-F5344CB8AC3E}">
        <p14:creationId xmlns:p14="http://schemas.microsoft.com/office/powerpoint/2010/main" val="29162207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05" y="481230"/>
            <a:ext cx="10515600" cy="962230"/>
          </a:xfrm>
        </p:spPr>
        <p:txBody>
          <a:bodyPr>
            <a:normAutofit/>
          </a:bodyPr>
          <a:lstStyle/>
          <a:p>
            <a:r>
              <a:rPr lang="en-US"/>
              <a:t>Translational equivalence classes (TECs)</a:t>
            </a:r>
          </a:p>
        </p:txBody>
      </p:sp>
      <p:pic>
        <p:nvPicPr>
          <p:cNvPr id="4" name="Picture 3"/>
          <p:cNvPicPr>
            <a:picLocks noChangeAspect="1"/>
          </p:cNvPicPr>
          <p:nvPr/>
        </p:nvPicPr>
        <p:blipFill>
          <a:blip r:embed="rId2"/>
          <a:stretch>
            <a:fillRect/>
          </a:stretch>
        </p:blipFill>
        <p:spPr>
          <a:xfrm>
            <a:off x="476805" y="1690688"/>
            <a:ext cx="7295365" cy="4204967"/>
          </a:xfrm>
          <a:prstGeom prst="rect">
            <a:avLst/>
          </a:prstGeom>
        </p:spPr>
      </p:pic>
      <p:sp>
        <p:nvSpPr>
          <p:cNvPr id="5" name="Content Placeholder 2">
            <a:extLst>
              <a:ext uri="{FF2B5EF4-FFF2-40B4-BE49-F238E27FC236}">
                <a16:creationId xmlns:a16="http://schemas.microsoft.com/office/drawing/2014/main" id="{9D4AE3CC-54D3-46C4-A3A8-04827DDF8462}"/>
              </a:ext>
            </a:extLst>
          </p:cNvPr>
          <p:cNvSpPr>
            <a:spLocks noGrp="1"/>
          </p:cNvSpPr>
          <p:nvPr>
            <p:ph idx="1"/>
          </p:nvPr>
        </p:nvSpPr>
        <p:spPr>
          <a:xfrm>
            <a:off x="7993626" y="1690687"/>
            <a:ext cx="3515032" cy="4204967"/>
          </a:xfrm>
        </p:spPr>
        <p:txBody>
          <a:bodyPr>
            <a:normAutofit fontScale="85000" lnSpcReduction="20000"/>
          </a:bodyPr>
          <a:lstStyle/>
          <a:p>
            <a:r>
              <a:rPr lang="en-US"/>
              <a:t>Translational equivalence class (TEC) of a pattern </a:t>
            </a:r>
            <a:r>
              <a:rPr lang="en-US" i="1"/>
              <a:t>P </a:t>
            </a:r>
            <a:r>
              <a:rPr lang="en-US"/>
              <a:t>is the set of all patterns in the dataset that are translationally equivalent to </a:t>
            </a:r>
            <a:r>
              <a:rPr lang="en-US" i="1"/>
              <a:t>P</a:t>
            </a:r>
          </a:p>
          <a:p>
            <a:r>
              <a:rPr lang="en-US"/>
              <a:t>A TEC can be compactly expressed as a &lt;pattern,vector set&gt; pair</a:t>
            </a:r>
          </a:p>
          <a:p>
            <a:r>
              <a:rPr lang="en-US"/>
              <a:t>Covered set of a TEC is the set of points that are members of patterns in the TEC</a:t>
            </a:r>
          </a:p>
        </p:txBody>
      </p:sp>
    </p:spTree>
    <p:extLst>
      <p:ext uri="{BB962C8B-B14F-4D97-AF65-F5344CB8AC3E}">
        <p14:creationId xmlns:p14="http://schemas.microsoft.com/office/powerpoint/2010/main" val="3776970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46359" y="196851"/>
            <a:ext cx="10899281" cy="1204911"/>
          </a:xfrm>
        </p:spPr>
        <p:txBody>
          <a:bodyPr rtlCol="0">
            <a:normAutofit fontScale="90000"/>
          </a:bodyPr>
          <a:lstStyle/>
          <a:p>
            <a:pPr>
              <a:defRPr/>
            </a:pPr>
            <a:r>
              <a:rPr lang="en-US" dirty="0">
                <a:ea typeface="+mj-ea"/>
                <a:cs typeface="+mj-cs"/>
              </a:rPr>
              <a:t>SIA</a:t>
            </a:r>
            <a:br>
              <a:rPr lang="en-US" dirty="0">
                <a:ea typeface="+mj-ea"/>
                <a:cs typeface="+mj-cs"/>
              </a:rPr>
            </a:br>
            <a:r>
              <a:rPr lang="en-US" dirty="0">
                <a:ea typeface="+mj-ea"/>
                <a:cs typeface="+mj-cs"/>
              </a:rPr>
              <a:t>Discovering all maximal translatable patterns (</a:t>
            </a:r>
            <a:r>
              <a:rPr lang="en-US" dirty="0" err="1">
                <a:ea typeface="+mj-ea"/>
                <a:cs typeface="+mj-cs"/>
              </a:rPr>
              <a:t>MTPs</a:t>
            </a:r>
            <a:r>
              <a:rPr lang="en-US" dirty="0">
                <a:ea typeface="+mj-ea"/>
                <a:cs typeface="+mj-cs"/>
              </a:rPr>
              <a:t>)</a:t>
            </a:r>
          </a:p>
        </p:txBody>
      </p:sp>
      <p:pic>
        <p:nvPicPr>
          <p:cNvPr id="24578" name="Picture 4" descr="SIA-point-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628775"/>
            <a:ext cx="257175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9" name="Picture 5" descr="SIA-vecto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1484313"/>
            <a:ext cx="4432300" cy="2614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Picture 6" descr="SIA-vec-point-pai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0189" y="1557339"/>
            <a:ext cx="1316037" cy="373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1" name="Text Box 7"/>
          <p:cNvSpPr txBox="1">
            <a:spLocks noChangeArrowheads="1"/>
          </p:cNvSpPr>
          <p:nvPr/>
        </p:nvSpPr>
        <p:spPr bwMode="auto">
          <a:xfrm>
            <a:off x="1992313" y="4365626"/>
            <a:ext cx="7010400" cy="24006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spcBef>
                <a:spcPct val="50000"/>
              </a:spcBef>
            </a:pPr>
            <a:r>
              <a:rPr lang="en-US" sz="2000">
                <a:latin typeface="Arial" charset="0"/>
              </a:rPr>
              <a:t>Pattern is </a:t>
            </a:r>
            <a:r>
              <a:rPr lang="en-US" sz="2000" i="1">
                <a:latin typeface="Arial" charset="0"/>
              </a:rPr>
              <a:t>translatable</a:t>
            </a:r>
            <a:r>
              <a:rPr lang="en-US" sz="2000">
                <a:latin typeface="Arial" charset="0"/>
              </a:rPr>
              <a:t> by vector </a:t>
            </a:r>
            <a:r>
              <a:rPr lang="en-US" sz="2000" i="1">
                <a:latin typeface="Arial" charset="0"/>
              </a:rPr>
              <a:t>v</a:t>
            </a:r>
            <a:r>
              <a:rPr lang="en-US" sz="2000">
                <a:latin typeface="Arial" charset="0"/>
              </a:rPr>
              <a:t> in</a:t>
            </a:r>
            <a:r>
              <a:rPr lang="en-US" sz="2000" i="1">
                <a:latin typeface="Arial" charset="0"/>
              </a:rPr>
              <a:t> </a:t>
            </a:r>
            <a:r>
              <a:rPr lang="en-US" sz="2000">
                <a:latin typeface="Arial" charset="0"/>
              </a:rPr>
              <a:t>dataset if it can be translated by </a:t>
            </a:r>
            <a:r>
              <a:rPr lang="en-US" sz="2000" i="1">
                <a:latin typeface="Arial" charset="0"/>
              </a:rPr>
              <a:t>v</a:t>
            </a:r>
            <a:r>
              <a:rPr lang="en-US" sz="2000">
                <a:latin typeface="Arial" charset="0"/>
              </a:rPr>
              <a:t> to give another pattern in the dataset</a:t>
            </a:r>
          </a:p>
          <a:p>
            <a:pPr>
              <a:spcBef>
                <a:spcPct val="50000"/>
              </a:spcBef>
            </a:pPr>
            <a:r>
              <a:rPr lang="en-US" sz="2000">
                <a:latin typeface="Arial" charset="0"/>
              </a:rPr>
              <a:t>MTP for a vector </a:t>
            </a:r>
            <a:r>
              <a:rPr lang="en-US" sz="2000" i="1">
                <a:latin typeface="Arial" charset="0"/>
              </a:rPr>
              <a:t>v</a:t>
            </a:r>
            <a:r>
              <a:rPr lang="en-US" sz="2000">
                <a:latin typeface="Arial" charset="0"/>
              </a:rPr>
              <a:t> contains all points mapped by </a:t>
            </a:r>
            <a:r>
              <a:rPr lang="en-US" sz="2000" i="1">
                <a:latin typeface="Arial" charset="0"/>
              </a:rPr>
              <a:t>v</a:t>
            </a:r>
            <a:r>
              <a:rPr lang="en-US" sz="2000">
                <a:latin typeface="Arial" charset="0"/>
              </a:rPr>
              <a:t> onto other points in the dataset</a:t>
            </a:r>
          </a:p>
          <a:p>
            <a:pPr>
              <a:spcBef>
                <a:spcPct val="50000"/>
              </a:spcBef>
            </a:pPr>
            <a:r>
              <a:rPr lang="en-US" sz="2000" i="1">
                <a:latin typeface="Arial" charset="0"/>
              </a:rPr>
              <a:t>O</a:t>
            </a:r>
            <a:r>
              <a:rPr lang="en-US" sz="2000">
                <a:latin typeface="Arial" charset="0"/>
              </a:rPr>
              <a:t>(</a:t>
            </a:r>
            <a:r>
              <a:rPr lang="en-US" sz="2000" i="1">
                <a:latin typeface="Arial" charset="0"/>
              </a:rPr>
              <a:t>kn</a:t>
            </a:r>
            <a:r>
              <a:rPr lang="en-US" sz="2000" baseline="30000">
                <a:latin typeface="Arial" charset="0"/>
              </a:rPr>
              <a:t>2</a:t>
            </a:r>
            <a:r>
              <a:rPr lang="en-US" sz="2000">
                <a:latin typeface="Arial" charset="0"/>
              </a:rPr>
              <a:t> log </a:t>
            </a:r>
            <a:r>
              <a:rPr lang="en-US" sz="2000" i="1">
                <a:latin typeface="Arial" charset="0"/>
              </a:rPr>
              <a:t>n</a:t>
            </a:r>
            <a:r>
              <a:rPr lang="en-US" sz="2000">
                <a:latin typeface="Arial" charset="0"/>
              </a:rPr>
              <a:t>) time, </a:t>
            </a:r>
            <a:r>
              <a:rPr lang="en-US" sz="2000" i="1">
                <a:latin typeface="Arial" charset="0"/>
              </a:rPr>
              <a:t>O</a:t>
            </a:r>
            <a:r>
              <a:rPr lang="en-US" sz="2000">
                <a:latin typeface="Arial" charset="0"/>
              </a:rPr>
              <a:t>(</a:t>
            </a:r>
            <a:r>
              <a:rPr lang="en-US" sz="2000" i="1">
                <a:latin typeface="Arial" charset="0"/>
              </a:rPr>
              <a:t>kn</a:t>
            </a:r>
            <a:r>
              <a:rPr lang="en-US" sz="2000" baseline="30000">
                <a:latin typeface="Arial" charset="0"/>
              </a:rPr>
              <a:t>2</a:t>
            </a:r>
            <a:r>
              <a:rPr lang="en-US" sz="2000">
                <a:latin typeface="Arial" charset="0"/>
              </a:rPr>
              <a:t>) space </a:t>
            </a:r>
          </a:p>
          <a:p>
            <a:pPr>
              <a:spcBef>
                <a:spcPct val="50000"/>
              </a:spcBef>
            </a:pPr>
            <a:r>
              <a:rPr lang="en-US" sz="2000">
                <a:latin typeface="Arial" charset="0"/>
              </a:rPr>
              <a:t>O(</a:t>
            </a:r>
            <a:r>
              <a:rPr lang="en-US" sz="2000" i="1">
                <a:latin typeface="Arial" charset="0"/>
              </a:rPr>
              <a:t>kn</a:t>
            </a:r>
            <a:r>
              <a:rPr lang="en-US" sz="2000" baseline="30000">
                <a:latin typeface="Arial" charset="0"/>
              </a:rPr>
              <a:t>2</a:t>
            </a:r>
            <a:r>
              <a:rPr lang="en-US" sz="2000">
                <a:latin typeface="Arial" charset="0"/>
              </a:rPr>
              <a:t>) time if use direct address table to store vectors</a:t>
            </a:r>
          </a:p>
        </p:txBody>
      </p:sp>
    </p:spTree>
    <p:extLst>
      <p:ext uri="{BB962C8B-B14F-4D97-AF65-F5344CB8AC3E}">
        <p14:creationId xmlns:p14="http://schemas.microsoft.com/office/powerpoint/2010/main" val="892481136"/>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06042" y="248689"/>
            <a:ext cx="10745725" cy="1144929"/>
          </a:xfrm>
        </p:spPr>
        <p:txBody>
          <a:bodyPr wrap="square">
            <a:spAutoFit/>
          </a:bodyPr>
          <a:lstStyle/>
          <a:p>
            <a:r>
              <a:rPr lang="en-US" dirty="0"/>
              <a:t>COSIATEC</a:t>
            </a:r>
            <a:br>
              <a:rPr lang="en-US" dirty="0"/>
            </a:br>
            <a:r>
              <a:rPr lang="en-US" sz="3200" dirty="0"/>
              <a:t>Compression and covering with </a:t>
            </a:r>
            <a:r>
              <a:rPr lang="en-US" sz="3200" dirty="0" err="1"/>
              <a:t>MTP</a:t>
            </a:r>
            <a:r>
              <a:rPr lang="en-US" sz="3200" dirty="0"/>
              <a:t> </a:t>
            </a:r>
            <a:r>
              <a:rPr lang="en-US" sz="3200" dirty="0" err="1"/>
              <a:t>TECs</a:t>
            </a:r>
            <a:endParaRPr lang="en-US" dirty="0"/>
          </a:p>
        </p:txBody>
      </p:sp>
      <p:grpSp>
        <p:nvGrpSpPr>
          <p:cNvPr id="2" name="Group 1">
            <a:extLst>
              <a:ext uri="{FF2B5EF4-FFF2-40B4-BE49-F238E27FC236}">
                <a16:creationId xmlns:a16="http://schemas.microsoft.com/office/drawing/2014/main" id="{E041B663-5C56-43D1-B554-73E299C627BF}"/>
              </a:ext>
            </a:extLst>
          </p:cNvPr>
          <p:cNvGrpSpPr/>
          <p:nvPr/>
        </p:nvGrpSpPr>
        <p:grpSpPr>
          <a:xfrm>
            <a:off x="4823575" y="1498569"/>
            <a:ext cx="6248400" cy="5029200"/>
            <a:chOff x="2971800" y="1484784"/>
            <a:chExt cx="6248400" cy="5029200"/>
          </a:xfrm>
        </p:grpSpPr>
        <p:sp>
          <p:nvSpPr>
            <p:cNvPr id="82948" name="AutoShape 4"/>
            <p:cNvSpPr>
              <a:spLocks noChangeArrowheads="1"/>
            </p:cNvSpPr>
            <p:nvPr/>
          </p:nvSpPr>
          <p:spPr bwMode="auto">
            <a:xfrm>
              <a:off x="5600700" y="1484784"/>
              <a:ext cx="990600" cy="381000"/>
            </a:xfrm>
            <a:prstGeom prst="flowChartTerminator">
              <a:avLst/>
            </a:prstGeom>
            <a:solidFill>
              <a:schemeClr val="accent1"/>
            </a:solidFill>
            <a:ln w="9525">
              <a:solidFill>
                <a:schemeClr val="tx1"/>
              </a:solidFill>
              <a:miter lim="800000"/>
              <a:headEnd/>
              <a:tailEnd/>
            </a:ln>
          </p:spPr>
          <p:txBody>
            <a:bodyPr wrap="none" anchor="ctr"/>
            <a:lstStyle/>
            <a:p>
              <a:pPr algn="ctr"/>
              <a:r>
                <a:rPr lang="en-US" sz="1600"/>
                <a:t>Start</a:t>
              </a:r>
            </a:p>
          </p:txBody>
        </p:sp>
        <p:sp>
          <p:nvSpPr>
            <p:cNvPr id="82949" name="AutoShape 5"/>
            <p:cNvSpPr>
              <a:spLocks noChangeArrowheads="1"/>
            </p:cNvSpPr>
            <p:nvPr/>
          </p:nvSpPr>
          <p:spPr bwMode="auto">
            <a:xfrm>
              <a:off x="5257800" y="2018184"/>
              <a:ext cx="1676400" cy="381000"/>
            </a:xfrm>
            <a:prstGeom prst="flowChartInputOutput">
              <a:avLst/>
            </a:prstGeom>
            <a:solidFill>
              <a:schemeClr val="accent1"/>
            </a:solidFill>
            <a:ln w="9525">
              <a:solidFill>
                <a:schemeClr val="tx1"/>
              </a:solidFill>
              <a:miter lim="800000"/>
              <a:headEnd/>
              <a:tailEnd/>
            </a:ln>
          </p:spPr>
          <p:txBody>
            <a:bodyPr wrap="none" anchor="ctr"/>
            <a:lstStyle/>
            <a:p>
              <a:pPr algn="ctr"/>
              <a:r>
                <a:rPr lang="en-US" sz="1600"/>
                <a:t>Dataset</a:t>
              </a:r>
            </a:p>
          </p:txBody>
        </p:sp>
        <p:sp>
          <p:nvSpPr>
            <p:cNvPr id="82950" name="AutoShape 6"/>
            <p:cNvSpPr>
              <a:spLocks noChangeArrowheads="1"/>
            </p:cNvSpPr>
            <p:nvPr/>
          </p:nvSpPr>
          <p:spPr bwMode="auto">
            <a:xfrm>
              <a:off x="5448300" y="2551584"/>
              <a:ext cx="1295400" cy="381000"/>
            </a:xfrm>
            <a:prstGeom prst="flowChartProcess">
              <a:avLst/>
            </a:prstGeom>
            <a:solidFill>
              <a:schemeClr val="accent1"/>
            </a:solidFill>
            <a:ln w="9525">
              <a:solidFill>
                <a:schemeClr val="tx1"/>
              </a:solidFill>
              <a:miter lim="800000"/>
              <a:headEnd/>
              <a:tailEnd/>
            </a:ln>
          </p:spPr>
          <p:txBody>
            <a:bodyPr wrap="none" anchor="ctr"/>
            <a:lstStyle/>
            <a:p>
              <a:pPr algn="ctr"/>
              <a:r>
                <a:rPr lang="en-US" sz="1600"/>
                <a:t>SIATEC</a:t>
              </a:r>
            </a:p>
          </p:txBody>
        </p:sp>
        <p:sp>
          <p:nvSpPr>
            <p:cNvPr id="82951" name="AutoShape 7"/>
            <p:cNvSpPr>
              <a:spLocks noChangeArrowheads="1"/>
            </p:cNvSpPr>
            <p:nvPr/>
          </p:nvSpPr>
          <p:spPr bwMode="auto">
            <a:xfrm>
              <a:off x="2971800" y="3084984"/>
              <a:ext cx="6248400" cy="381000"/>
            </a:xfrm>
            <a:prstGeom prst="flowChartInputOutput">
              <a:avLst/>
            </a:prstGeom>
            <a:solidFill>
              <a:schemeClr val="accent1"/>
            </a:solidFill>
            <a:ln w="9525">
              <a:solidFill>
                <a:schemeClr val="tx1"/>
              </a:solidFill>
              <a:miter lim="800000"/>
              <a:headEnd/>
              <a:tailEnd/>
            </a:ln>
          </p:spPr>
          <p:txBody>
            <a:bodyPr wrap="none" anchor="ctr"/>
            <a:lstStyle/>
            <a:p>
              <a:pPr algn="ctr"/>
              <a:r>
                <a:rPr lang="en-US" sz="1600" dirty="0"/>
                <a:t>List of &lt;Pattern, </a:t>
              </a:r>
              <a:r>
                <a:rPr lang="en-US" sz="1600" dirty="0" err="1"/>
                <a:t>Translator_set</a:t>
              </a:r>
              <a:r>
                <a:rPr lang="en-US" sz="1600" dirty="0"/>
                <a:t>&gt; pairs</a:t>
              </a:r>
            </a:p>
          </p:txBody>
        </p:sp>
        <p:sp>
          <p:nvSpPr>
            <p:cNvPr id="82952" name="AutoShape 8"/>
            <p:cNvSpPr>
              <a:spLocks noChangeArrowheads="1"/>
            </p:cNvSpPr>
            <p:nvPr/>
          </p:nvSpPr>
          <p:spPr bwMode="auto">
            <a:xfrm>
              <a:off x="3619500" y="3618384"/>
              <a:ext cx="4953000" cy="381000"/>
            </a:xfrm>
            <a:prstGeom prst="flowChartProcess">
              <a:avLst/>
            </a:prstGeom>
            <a:solidFill>
              <a:schemeClr val="accent1"/>
            </a:solidFill>
            <a:ln w="9525">
              <a:solidFill>
                <a:schemeClr val="tx1"/>
              </a:solidFill>
              <a:miter lim="800000"/>
              <a:headEnd/>
              <a:tailEnd/>
            </a:ln>
          </p:spPr>
          <p:txBody>
            <a:bodyPr wrap="none" anchor="ctr"/>
            <a:lstStyle/>
            <a:p>
              <a:pPr algn="ctr"/>
              <a:r>
                <a:rPr lang="en-US" sz="1600" dirty="0"/>
                <a:t>Add best TEC, &lt;</a:t>
              </a:r>
              <a:r>
                <a:rPr lang="en-US" sz="1600" i="1" dirty="0" err="1"/>
                <a:t>P</a:t>
              </a:r>
              <a:r>
                <a:rPr lang="en-US" sz="1600" dirty="0" err="1"/>
                <a:t>,</a:t>
              </a:r>
              <a:r>
                <a:rPr lang="en-US" sz="1600" i="1" dirty="0" err="1"/>
                <a:t>V</a:t>
              </a:r>
              <a:r>
                <a:rPr lang="en-US" sz="1600" dirty="0"/>
                <a:t>&gt; to encoding</a:t>
              </a:r>
            </a:p>
          </p:txBody>
        </p:sp>
        <p:sp>
          <p:nvSpPr>
            <p:cNvPr id="82953" name="AutoShape 9"/>
            <p:cNvSpPr>
              <a:spLocks noChangeArrowheads="1"/>
            </p:cNvSpPr>
            <p:nvPr/>
          </p:nvSpPr>
          <p:spPr bwMode="auto">
            <a:xfrm>
              <a:off x="3593976" y="4151784"/>
              <a:ext cx="5022304" cy="381000"/>
            </a:xfrm>
            <a:prstGeom prst="flowChartProcess">
              <a:avLst/>
            </a:prstGeom>
            <a:solidFill>
              <a:schemeClr val="accent1"/>
            </a:solidFill>
            <a:ln w="9525">
              <a:solidFill>
                <a:schemeClr val="tx1"/>
              </a:solidFill>
              <a:miter lim="800000"/>
              <a:headEnd/>
              <a:tailEnd/>
            </a:ln>
          </p:spPr>
          <p:txBody>
            <a:bodyPr wrap="none" anchor="ctr"/>
            <a:lstStyle/>
            <a:p>
              <a:pPr algn="ctr"/>
              <a:r>
                <a:rPr lang="en-US" sz="1600"/>
                <a:t>Remove points covered by &lt;</a:t>
              </a:r>
              <a:r>
                <a:rPr lang="en-US" sz="1600" i="1"/>
                <a:t>P</a:t>
              </a:r>
              <a:r>
                <a:rPr lang="en-US" sz="1600"/>
                <a:t>,</a:t>
              </a:r>
              <a:r>
                <a:rPr lang="en-US" sz="1600" i="1"/>
                <a:t>V&gt;</a:t>
              </a:r>
              <a:r>
                <a:rPr lang="en-US" sz="1600"/>
                <a:t> from dataset</a:t>
              </a:r>
            </a:p>
          </p:txBody>
        </p:sp>
        <p:sp>
          <p:nvSpPr>
            <p:cNvPr id="82954" name="AutoShape 10"/>
            <p:cNvSpPr>
              <a:spLocks noChangeArrowheads="1"/>
            </p:cNvSpPr>
            <p:nvPr/>
          </p:nvSpPr>
          <p:spPr bwMode="auto">
            <a:xfrm>
              <a:off x="4800600" y="4685184"/>
              <a:ext cx="2590800" cy="1219200"/>
            </a:xfrm>
            <a:prstGeom prst="flowChartDecision">
              <a:avLst/>
            </a:prstGeom>
            <a:solidFill>
              <a:schemeClr val="accent1"/>
            </a:solidFill>
            <a:ln w="9525">
              <a:solidFill>
                <a:schemeClr val="tx1"/>
              </a:solidFill>
              <a:miter lim="800000"/>
              <a:headEnd/>
              <a:tailEnd/>
            </a:ln>
          </p:spPr>
          <p:txBody>
            <a:bodyPr wrap="none" anchor="ctr"/>
            <a:lstStyle/>
            <a:p>
              <a:pPr algn="ctr"/>
              <a:r>
                <a:rPr lang="en-US" sz="1600"/>
                <a:t>Is dataset empty?</a:t>
              </a:r>
            </a:p>
          </p:txBody>
        </p:sp>
        <p:sp>
          <p:nvSpPr>
            <p:cNvPr id="82955" name="AutoShape 11"/>
            <p:cNvSpPr>
              <a:spLocks noChangeArrowheads="1"/>
            </p:cNvSpPr>
            <p:nvPr/>
          </p:nvSpPr>
          <p:spPr bwMode="auto">
            <a:xfrm>
              <a:off x="5115251" y="6132984"/>
              <a:ext cx="1973560" cy="381000"/>
            </a:xfrm>
            <a:prstGeom prst="flowChartTerminator">
              <a:avLst/>
            </a:prstGeom>
            <a:solidFill>
              <a:schemeClr val="accent1"/>
            </a:solidFill>
            <a:ln w="9525">
              <a:solidFill>
                <a:schemeClr val="tx1"/>
              </a:solidFill>
              <a:miter lim="800000"/>
              <a:headEnd/>
              <a:tailEnd/>
            </a:ln>
          </p:spPr>
          <p:txBody>
            <a:bodyPr wrap="none" anchor="ctr"/>
            <a:lstStyle/>
            <a:p>
              <a:pPr algn="ctr"/>
              <a:r>
                <a:rPr lang="en-US" sz="1600"/>
                <a:t>Output encoding</a:t>
              </a:r>
            </a:p>
          </p:txBody>
        </p:sp>
        <p:sp>
          <p:nvSpPr>
            <p:cNvPr id="82956" name="Text Box 12"/>
            <p:cNvSpPr txBox="1">
              <a:spLocks noChangeArrowheads="1"/>
            </p:cNvSpPr>
            <p:nvPr/>
          </p:nvSpPr>
          <p:spPr bwMode="auto">
            <a:xfrm>
              <a:off x="7315200" y="4974109"/>
              <a:ext cx="609600" cy="3385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pPr>
              <a:r>
                <a:rPr lang="en-US" sz="1600"/>
                <a:t>No</a:t>
              </a:r>
            </a:p>
          </p:txBody>
        </p:sp>
        <p:sp>
          <p:nvSpPr>
            <p:cNvPr id="82957" name="Text Box 13"/>
            <p:cNvSpPr txBox="1">
              <a:spLocks noChangeArrowheads="1"/>
            </p:cNvSpPr>
            <p:nvPr/>
          </p:nvSpPr>
          <p:spPr bwMode="auto">
            <a:xfrm>
              <a:off x="6248400" y="5751984"/>
              <a:ext cx="762000" cy="3385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pPr>
              <a:r>
                <a:rPr lang="en-US" sz="1600"/>
                <a:t>Yes</a:t>
              </a:r>
            </a:p>
          </p:txBody>
        </p:sp>
        <p:cxnSp>
          <p:nvCxnSpPr>
            <p:cNvPr id="82958" name="AutoShape 14"/>
            <p:cNvCxnSpPr>
              <a:cxnSpLocks noChangeShapeType="1"/>
              <a:stCxn id="82948" idx="2"/>
              <a:endCxn id="82949" idx="1"/>
            </p:cNvCxnSpPr>
            <p:nvPr/>
          </p:nvCxnSpPr>
          <p:spPr bwMode="auto">
            <a:xfrm>
              <a:off x="6096000" y="1865784"/>
              <a:ext cx="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2959" name="AutoShape 15"/>
            <p:cNvCxnSpPr>
              <a:cxnSpLocks noChangeShapeType="1"/>
              <a:stCxn id="82949" idx="4"/>
              <a:endCxn id="82950" idx="0"/>
            </p:cNvCxnSpPr>
            <p:nvPr/>
          </p:nvCxnSpPr>
          <p:spPr bwMode="auto">
            <a:xfrm>
              <a:off x="6096000" y="2399184"/>
              <a:ext cx="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2961" name="AutoShape 17"/>
            <p:cNvCxnSpPr>
              <a:cxnSpLocks noChangeShapeType="1"/>
              <a:stCxn id="82950" idx="2"/>
              <a:endCxn id="82951" idx="1"/>
            </p:cNvCxnSpPr>
            <p:nvPr/>
          </p:nvCxnSpPr>
          <p:spPr bwMode="auto">
            <a:xfrm>
              <a:off x="6096000" y="2932584"/>
              <a:ext cx="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2962" name="AutoShape 18"/>
            <p:cNvCxnSpPr>
              <a:cxnSpLocks noChangeShapeType="1"/>
              <a:stCxn id="82951" idx="4"/>
              <a:endCxn id="82952" idx="0"/>
            </p:cNvCxnSpPr>
            <p:nvPr/>
          </p:nvCxnSpPr>
          <p:spPr bwMode="auto">
            <a:xfrm>
              <a:off x="6096000" y="3465984"/>
              <a:ext cx="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2963" name="AutoShape 19"/>
            <p:cNvCxnSpPr>
              <a:cxnSpLocks noChangeShapeType="1"/>
              <a:stCxn id="82952" idx="2"/>
              <a:endCxn id="82953" idx="0"/>
            </p:cNvCxnSpPr>
            <p:nvPr/>
          </p:nvCxnSpPr>
          <p:spPr bwMode="auto">
            <a:xfrm>
              <a:off x="6096000" y="3999384"/>
              <a:ext cx="9128"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2964" name="AutoShape 20"/>
            <p:cNvCxnSpPr>
              <a:cxnSpLocks noChangeShapeType="1"/>
              <a:stCxn id="82953" idx="2"/>
              <a:endCxn id="82954" idx="0"/>
            </p:cNvCxnSpPr>
            <p:nvPr/>
          </p:nvCxnSpPr>
          <p:spPr bwMode="auto">
            <a:xfrm flipH="1">
              <a:off x="6096000" y="4532784"/>
              <a:ext cx="9128"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2965" name="AutoShape 21"/>
            <p:cNvCxnSpPr>
              <a:cxnSpLocks noChangeShapeType="1"/>
              <a:stCxn id="82954" idx="2"/>
              <a:endCxn id="82955" idx="0"/>
            </p:cNvCxnSpPr>
            <p:nvPr/>
          </p:nvCxnSpPr>
          <p:spPr bwMode="auto">
            <a:xfrm>
              <a:off x="6096001" y="5904384"/>
              <a:ext cx="6031"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2967" name="AutoShape 23"/>
            <p:cNvCxnSpPr>
              <a:cxnSpLocks noChangeShapeType="1"/>
              <a:stCxn id="82954" idx="3"/>
              <a:endCxn id="82949" idx="5"/>
            </p:cNvCxnSpPr>
            <p:nvPr/>
          </p:nvCxnSpPr>
          <p:spPr bwMode="auto">
            <a:xfrm flipH="1" flipV="1">
              <a:off x="6764338" y="2208684"/>
              <a:ext cx="627062" cy="3086100"/>
            </a:xfrm>
            <a:prstGeom prst="bentConnector3">
              <a:avLst>
                <a:gd name="adj1" fmla="val -40861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pic>
        <p:nvPicPr>
          <p:cNvPr id="3" name="Picture 2">
            <a:extLst>
              <a:ext uri="{FF2B5EF4-FFF2-40B4-BE49-F238E27FC236}">
                <a16:creationId xmlns:a16="http://schemas.microsoft.com/office/drawing/2014/main" id="{5FB2EA72-22FB-44B0-9731-59B097996C91}"/>
              </a:ext>
            </a:extLst>
          </p:cNvPr>
          <p:cNvPicPr>
            <a:picLocks noChangeAspect="1"/>
          </p:cNvPicPr>
          <p:nvPr/>
        </p:nvPicPr>
        <p:blipFill>
          <a:blip r:embed="rId3"/>
          <a:stretch>
            <a:fillRect/>
          </a:stretch>
        </p:blipFill>
        <p:spPr>
          <a:xfrm>
            <a:off x="9060739" y="184805"/>
            <a:ext cx="2814631" cy="1817001"/>
          </a:xfrm>
          <a:prstGeom prst="rect">
            <a:avLst/>
          </a:prstGeom>
          <a:ln>
            <a:solidFill>
              <a:schemeClr val="accent1"/>
            </a:solidFill>
          </a:ln>
        </p:spPr>
      </p:pic>
      <p:pic>
        <p:nvPicPr>
          <p:cNvPr id="24" name="Picture 23" descr="bwv847b-done.png">
            <a:extLst>
              <a:ext uri="{FF2B5EF4-FFF2-40B4-BE49-F238E27FC236}">
                <a16:creationId xmlns:a16="http://schemas.microsoft.com/office/drawing/2014/main" id="{964E2AF4-759D-4925-8054-25F9B2AD3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271" y="1555543"/>
            <a:ext cx="6706802" cy="1047938"/>
          </a:xfrm>
          <a:prstGeom prst="rect">
            <a:avLst/>
          </a:prstGeom>
        </p:spPr>
      </p:pic>
      <p:sp>
        <p:nvSpPr>
          <p:cNvPr id="25" name="Content Placeholder 2">
            <a:extLst>
              <a:ext uri="{FF2B5EF4-FFF2-40B4-BE49-F238E27FC236}">
                <a16:creationId xmlns:a16="http://schemas.microsoft.com/office/drawing/2014/main" id="{02FABB9D-CC76-4FC4-9F50-6BEB249302A8}"/>
              </a:ext>
            </a:extLst>
          </p:cNvPr>
          <p:cNvSpPr>
            <a:spLocks noGrp="1"/>
          </p:cNvSpPr>
          <p:nvPr>
            <p:ph idx="1"/>
          </p:nvPr>
        </p:nvSpPr>
        <p:spPr>
          <a:xfrm>
            <a:off x="212271" y="2765405"/>
            <a:ext cx="4464935" cy="3923866"/>
          </a:xfrm>
        </p:spPr>
        <p:txBody>
          <a:bodyPr>
            <a:normAutofit fontScale="92500" lnSpcReduction="20000"/>
          </a:bodyPr>
          <a:lstStyle/>
          <a:p>
            <a:r>
              <a:rPr lang="en-GB" dirty="0"/>
              <a:t>Computes a set of </a:t>
            </a:r>
            <a:r>
              <a:rPr lang="en-GB" dirty="0" err="1"/>
              <a:t>TECs</a:t>
            </a:r>
            <a:r>
              <a:rPr lang="en-GB" dirty="0"/>
              <a:t> that collectively cover the input dataset</a:t>
            </a:r>
          </a:p>
          <a:p>
            <a:r>
              <a:rPr lang="en-GB" dirty="0"/>
              <a:t>The dataset is exclusively and exhaustively partitioned into TEC covered sets</a:t>
            </a:r>
          </a:p>
          <a:p>
            <a:r>
              <a:rPr lang="en-GB" dirty="0"/>
              <a:t>Typically gives better compression than the other strategies tried</a:t>
            </a:r>
          </a:p>
          <a:p>
            <a:r>
              <a:rPr lang="en-GB" dirty="0"/>
              <a:t>GetBestTEC runs SIATEC and selects the best TEC using the heuristics</a:t>
            </a:r>
          </a:p>
        </p:txBody>
      </p:sp>
    </p:spTree>
    <p:extLst>
      <p:ext uri="{BB962C8B-B14F-4D97-AF65-F5344CB8AC3E}">
        <p14:creationId xmlns:p14="http://schemas.microsoft.com/office/powerpoint/2010/main" val="221724465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AB24-BAF9-416C-92EC-4389C8FE30F9}"/>
              </a:ext>
            </a:extLst>
          </p:cNvPr>
          <p:cNvSpPr>
            <a:spLocks noGrp="1"/>
          </p:cNvSpPr>
          <p:nvPr>
            <p:ph type="title"/>
          </p:nvPr>
        </p:nvSpPr>
        <p:spPr/>
        <p:txBody>
          <a:bodyPr/>
          <a:lstStyle/>
          <a:p>
            <a:r>
              <a:rPr lang="en-GB" dirty="0"/>
              <a:t>Compression-driven point-set pattern discovery in music</a:t>
            </a:r>
          </a:p>
        </p:txBody>
      </p:sp>
      <p:sp>
        <p:nvSpPr>
          <p:cNvPr id="3" name="Content Placeholder 2">
            <a:extLst>
              <a:ext uri="{FF2B5EF4-FFF2-40B4-BE49-F238E27FC236}">
                <a16:creationId xmlns:a16="http://schemas.microsoft.com/office/drawing/2014/main" id="{2FDFD8F8-EBE4-4F9D-9432-E186398E7CB9}"/>
              </a:ext>
            </a:extLst>
          </p:cNvPr>
          <p:cNvSpPr>
            <a:spLocks noGrp="1"/>
          </p:cNvSpPr>
          <p:nvPr>
            <p:ph idx="1"/>
          </p:nvPr>
        </p:nvSpPr>
        <p:spPr>
          <a:xfrm>
            <a:off x="6571139" y="1239864"/>
            <a:ext cx="5184550" cy="5253011"/>
          </a:xfrm>
        </p:spPr>
        <p:txBody>
          <a:bodyPr>
            <a:normAutofit fontScale="62500" lnSpcReduction="20000"/>
          </a:bodyPr>
          <a:lstStyle/>
          <a:p>
            <a:r>
              <a:rPr lang="en-GB" dirty="0"/>
              <a:t>Principle of parsimony:</a:t>
            </a:r>
          </a:p>
          <a:p>
            <a:pPr lvl="1"/>
            <a:r>
              <a:rPr lang="en-GB" dirty="0"/>
              <a:t>Given two models that equally accurately describe the data, the simpler one is less likely to be an accurate description by chance</a:t>
            </a:r>
          </a:p>
          <a:p>
            <a:r>
              <a:rPr lang="en-GB" dirty="0"/>
              <a:t>Have applied compression-based point-set cover algorithms to a number of different musicological tasks with some success</a:t>
            </a:r>
          </a:p>
          <a:p>
            <a:pPr lvl="1"/>
            <a:r>
              <a:rPr lang="en-GB" dirty="0"/>
              <a:t>classification of folk songs, simulation of human analyses, discovery of subjects and counter-subjects in fugues</a:t>
            </a:r>
          </a:p>
          <a:p>
            <a:r>
              <a:rPr lang="en-GB" dirty="0"/>
              <a:t>Some evidence that better compression is correlated with better performance (Louboutin and Meredith, </a:t>
            </a:r>
            <a:r>
              <a:rPr lang="en-GB" dirty="0" err="1"/>
              <a:t>JNMR</a:t>
            </a:r>
            <a:r>
              <a:rPr lang="en-GB" dirty="0"/>
              <a:t>, 2016) and better simulation of cognition (Collins </a:t>
            </a:r>
            <a:r>
              <a:rPr lang="en-GB" i="1" dirty="0"/>
              <a:t>et al.,</a:t>
            </a:r>
            <a:r>
              <a:rPr lang="en-GB" dirty="0"/>
              <a:t> Music Perception, 2011)</a:t>
            </a:r>
          </a:p>
          <a:p>
            <a:r>
              <a:rPr lang="en-GB" dirty="0"/>
              <a:t>Motivated to develop techniques that give us better compression, in the hope that the more compressed encodings of musical objects will represent better ways of understanding them</a:t>
            </a:r>
          </a:p>
          <a:p>
            <a:r>
              <a:rPr lang="en-GB" dirty="0"/>
              <a:t>One way of potentially getting better compression and better explanations is to discover occurrences that are transformed by a broader class of transformation than just translation</a:t>
            </a:r>
          </a:p>
        </p:txBody>
      </p:sp>
      <p:grpSp>
        <p:nvGrpSpPr>
          <p:cNvPr id="4" name="Group 3">
            <a:extLst>
              <a:ext uri="{FF2B5EF4-FFF2-40B4-BE49-F238E27FC236}">
                <a16:creationId xmlns:a16="http://schemas.microsoft.com/office/drawing/2014/main" id="{BB48ECCF-C3BA-453E-A661-E7C015130161}"/>
              </a:ext>
            </a:extLst>
          </p:cNvPr>
          <p:cNvGrpSpPr/>
          <p:nvPr/>
        </p:nvGrpSpPr>
        <p:grpSpPr>
          <a:xfrm>
            <a:off x="191483" y="2033057"/>
            <a:ext cx="6195531" cy="3936473"/>
            <a:chOff x="1524000" y="2105431"/>
            <a:chExt cx="9144000" cy="4733111"/>
          </a:xfrm>
        </p:grpSpPr>
        <p:pic>
          <p:nvPicPr>
            <p:cNvPr id="5" name="Picture 4" descr="bwv847b-done.png">
              <a:extLst>
                <a:ext uri="{FF2B5EF4-FFF2-40B4-BE49-F238E27FC236}">
                  <a16:creationId xmlns:a16="http://schemas.microsoft.com/office/drawing/2014/main" id="{4B4BA442-C5AD-4F7B-9A7B-787449263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04459"/>
              <a:ext cx="9144000" cy="1428750"/>
            </a:xfrm>
            <a:prstGeom prst="rect">
              <a:avLst/>
            </a:prstGeom>
          </p:spPr>
        </p:pic>
        <p:pic>
          <p:nvPicPr>
            <p:cNvPr id="6" name="Picture 5" descr="bwv847b-done-SIATECCompress.png">
              <a:extLst>
                <a:ext uri="{FF2B5EF4-FFF2-40B4-BE49-F238E27FC236}">
                  <a16:creationId xmlns:a16="http://schemas.microsoft.com/office/drawing/2014/main" id="{6A0CC503-756C-4E0C-8300-C49E675BA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854603"/>
              <a:ext cx="9144000" cy="1432322"/>
            </a:xfrm>
            <a:prstGeom prst="rect">
              <a:avLst/>
            </a:prstGeom>
          </p:spPr>
        </p:pic>
        <p:sp>
          <p:nvSpPr>
            <p:cNvPr id="7" name="TextBox 6">
              <a:extLst>
                <a:ext uri="{FF2B5EF4-FFF2-40B4-BE49-F238E27FC236}">
                  <a16:creationId xmlns:a16="http://schemas.microsoft.com/office/drawing/2014/main" id="{0D7AE27F-F581-49CA-B102-0B1196628759}"/>
                </a:ext>
              </a:extLst>
            </p:cNvPr>
            <p:cNvSpPr txBox="1"/>
            <p:nvPr/>
          </p:nvSpPr>
          <p:spPr>
            <a:xfrm>
              <a:off x="5544436" y="2105431"/>
              <a:ext cx="1328569" cy="490603"/>
            </a:xfrm>
            <a:prstGeom prst="rect">
              <a:avLst/>
            </a:prstGeom>
            <a:solidFill>
              <a:schemeClr val="bg1"/>
            </a:solidFill>
          </p:spPr>
          <p:txBody>
            <a:bodyPr wrap="none" rtlCol="0">
              <a:spAutoFit/>
            </a:bodyPr>
            <a:lstStyle/>
            <a:p>
              <a:r>
                <a:rPr lang="en-US" sz="1100" dirty="0"/>
                <a:t>COSIATEC</a:t>
              </a:r>
            </a:p>
          </p:txBody>
        </p:sp>
        <p:sp>
          <p:nvSpPr>
            <p:cNvPr id="8" name="TextBox 7">
              <a:extLst>
                <a:ext uri="{FF2B5EF4-FFF2-40B4-BE49-F238E27FC236}">
                  <a16:creationId xmlns:a16="http://schemas.microsoft.com/office/drawing/2014/main" id="{0ECA9BFA-999B-4FE0-AD88-DF1564582CAE}"/>
                </a:ext>
              </a:extLst>
            </p:cNvPr>
            <p:cNvSpPr txBox="1"/>
            <p:nvPr/>
          </p:nvSpPr>
          <p:spPr>
            <a:xfrm>
              <a:off x="5215643" y="3658596"/>
              <a:ext cx="2032466" cy="490603"/>
            </a:xfrm>
            <a:prstGeom prst="rect">
              <a:avLst/>
            </a:prstGeom>
            <a:solidFill>
              <a:schemeClr val="bg1"/>
            </a:solidFill>
          </p:spPr>
          <p:txBody>
            <a:bodyPr wrap="none" rtlCol="0">
              <a:spAutoFit/>
            </a:bodyPr>
            <a:lstStyle/>
            <a:p>
              <a:r>
                <a:rPr lang="en-US" sz="1050" dirty="0"/>
                <a:t>SIATECCompress</a:t>
              </a:r>
            </a:p>
          </p:txBody>
        </p:sp>
        <p:pic>
          <p:nvPicPr>
            <p:cNvPr id="9" name="Picture 8" descr="bwv847b-done-Forth.png">
              <a:extLst>
                <a:ext uri="{FF2B5EF4-FFF2-40B4-BE49-F238E27FC236}">
                  <a16:creationId xmlns:a16="http://schemas.microsoft.com/office/drawing/2014/main" id="{7172571F-DC90-415A-907B-EF4D7949E8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5406220"/>
              <a:ext cx="9144000" cy="1432322"/>
            </a:xfrm>
            <a:prstGeom prst="rect">
              <a:avLst/>
            </a:prstGeom>
          </p:spPr>
        </p:pic>
        <p:sp>
          <p:nvSpPr>
            <p:cNvPr id="10" name="TextBox 9">
              <a:extLst>
                <a:ext uri="{FF2B5EF4-FFF2-40B4-BE49-F238E27FC236}">
                  <a16:creationId xmlns:a16="http://schemas.microsoft.com/office/drawing/2014/main" id="{938E6810-40E9-4EC0-BCC2-D482004BEA6B}"/>
                </a:ext>
              </a:extLst>
            </p:cNvPr>
            <p:cNvSpPr txBox="1"/>
            <p:nvPr/>
          </p:nvSpPr>
          <p:spPr>
            <a:xfrm>
              <a:off x="5175705" y="5205023"/>
              <a:ext cx="2075212" cy="490603"/>
            </a:xfrm>
            <a:prstGeom prst="rect">
              <a:avLst/>
            </a:prstGeom>
            <a:solidFill>
              <a:schemeClr val="bg1"/>
            </a:solidFill>
          </p:spPr>
          <p:txBody>
            <a:bodyPr wrap="none" rtlCol="0">
              <a:spAutoFit/>
            </a:bodyPr>
            <a:lstStyle/>
            <a:p>
              <a:r>
                <a:rPr lang="en-US" sz="1100" dirty="0"/>
                <a:t>Forth’s algorithm</a:t>
              </a:r>
            </a:p>
          </p:txBody>
        </p:sp>
      </p:grpSp>
    </p:spTree>
    <p:extLst>
      <p:ext uri="{BB962C8B-B14F-4D97-AF65-F5344CB8AC3E}">
        <p14:creationId xmlns:p14="http://schemas.microsoft.com/office/powerpoint/2010/main" val="234932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4124</TotalTime>
  <Words>2078</Words>
  <Application>Microsoft Macintosh PowerPoint</Application>
  <PresentationFormat>Widescreen</PresentationFormat>
  <Paragraphs>109</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CMMI9</vt:lpstr>
      <vt:lpstr>CMR9</vt:lpstr>
      <vt:lpstr>Office Theme</vt:lpstr>
      <vt:lpstr>Understanding and Compressing Music with Maximal Transformable Patterns</vt:lpstr>
      <vt:lpstr>Understanding sets of observations</vt:lpstr>
      <vt:lpstr>Understanding sets of observations as being constructed from transformed patterns</vt:lpstr>
      <vt:lpstr>Geometric pattern transformations in music</vt:lpstr>
      <vt:lpstr>Maximal translatable patterns (MTPs)</vt:lpstr>
      <vt:lpstr>Translational equivalence classes (TECs)</vt:lpstr>
      <vt:lpstr>SIA Discovering all maximal translatable patterns (MTPs)</vt:lpstr>
      <vt:lpstr>COSIATEC Compression and covering with MTP TECs</vt:lpstr>
      <vt:lpstr>Compression-driven point-set pattern discovery in music</vt:lpstr>
      <vt:lpstr>User-specified transformation classes</vt:lpstr>
      <vt:lpstr>Example: F2STR</vt:lpstr>
      <vt:lpstr>Discovering inter-basis transformations</vt:lpstr>
      <vt:lpstr>Basis pairs</vt:lpstr>
      <vt:lpstr>Maximal transformable patterns algorithm</vt:lpstr>
      <vt:lpstr>Ravel’s Menuet sur le nom d’Haydn</vt:lpstr>
      <vt:lpstr>Contrapunctus VI from Bach’s Die Kunst der Fuge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Compressing Music with Maximal Transformable Patterns</dc:title>
  <dc:creator>David Meredith</dc:creator>
  <cp:lastModifiedBy>David Meredith</cp:lastModifiedBy>
  <cp:revision>38</cp:revision>
  <dcterms:created xsi:type="dcterms:W3CDTF">2023-07-14T18:36:34Z</dcterms:created>
  <dcterms:modified xsi:type="dcterms:W3CDTF">2024-04-30T11:04:59Z</dcterms:modified>
</cp:coreProperties>
</file>