
<file path=[Content_Types].xml><?xml version="1.0" encoding="utf-8"?>
<Types xmlns="http://schemas.openxmlformats.org/package/2006/content-types">
  <Default Extension="jpg" ContentType="image/jpeg"/>
  <Default Extension="emf" ContentType="image/x-emf"/>
  <Default Extension="xls" ContentType="application/vnd.ms-excel"/>
  <Default Extension="jpeg" ContentType="image/jpeg"/>
  <Default Extension="xml" ContentType="application/xml"/>
  <Default Extension="vml" ContentType="application/vnd.openxmlformats-officedocument.vmlDrawing"/>
  <Default Extension="tif" ContentType="image/tiff"/>
  <Default Extension="midi" ContentType="audio/unknown"/>
  <Default Extension="bin" ContentType="application/vnd.openxmlformats-officedocument.presentationml.printerSettings"/>
  <Default Extension="png" ContentType="image/png"/>
  <Default Extension="rels" ContentType="application/vnd.openxmlformats-package.relationships+xml"/>
  <Default Extension="mid" ContentType="audio/unknown"/>
  <Default Extension="m4a" ContentType="audi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0"/>
  </p:notesMasterIdLst>
  <p:sldIdLst>
    <p:sldId id="256" r:id="rId2"/>
    <p:sldId id="257" r:id="rId3"/>
    <p:sldId id="278" r:id="rId4"/>
    <p:sldId id="279" r:id="rId5"/>
    <p:sldId id="280" r:id="rId6"/>
    <p:sldId id="281" r:id="rId7"/>
    <p:sldId id="282" r:id="rId8"/>
    <p:sldId id="314" r:id="rId9"/>
    <p:sldId id="315" r:id="rId10"/>
    <p:sldId id="291" r:id="rId11"/>
    <p:sldId id="283" r:id="rId12"/>
    <p:sldId id="311" r:id="rId13"/>
    <p:sldId id="312" r:id="rId14"/>
    <p:sldId id="258" r:id="rId15"/>
    <p:sldId id="292" r:id="rId16"/>
    <p:sldId id="293" r:id="rId17"/>
    <p:sldId id="294" r:id="rId18"/>
    <p:sldId id="295" r:id="rId19"/>
    <p:sldId id="296" r:id="rId20"/>
    <p:sldId id="298" r:id="rId21"/>
    <p:sldId id="301" r:id="rId22"/>
    <p:sldId id="299" r:id="rId23"/>
    <p:sldId id="300" r:id="rId24"/>
    <p:sldId id="262" r:id="rId25"/>
    <p:sldId id="302" r:id="rId26"/>
    <p:sldId id="303" r:id="rId27"/>
    <p:sldId id="304" r:id="rId28"/>
    <p:sldId id="305" r:id="rId29"/>
    <p:sldId id="306" r:id="rId30"/>
    <p:sldId id="263" r:id="rId31"/>
    <p:sldId id="307" r:id="rId32"/>
    <p:sldId id="319" r:id="rId33"/>
    <p:sldId id="264" r:id="rId34"/>
    <p:sldId id="320" r:id="rId35"/>
    <p:sldId id="265" r:id="rId36"/>
    <p:sldId id="266" r:id="rId37"/>
    <p:sldId id="267" r:id="rId38"/>
    <p:sldId id="268" r:id="rId39"/>
    <p:sldId id="269" r:id="rId40"/>
    <p:sldId id="285" r:id="rId41"/>
    <p:sldId id="270" r:id="rId42"/>
    <p:sldId id="339" r:id="rId43"/>
    <p:sldId id="271" r:id="rId44"/>
    <p:sldId id="272" r:id="rId45"/>
    <p:sldId id="286" r:id="rId46"/>
    <p:sldId id="287" r:id="rId47"/>
    <p:sldId id="275" r:id="rId48"/>
    <p:sldId id="276" r:id="rId49"/>
    <p:sldId id="277" r:id="rId50"/>
    <p:sldId id="289" r:id="rId51"/>
    <p:sldId id="324" r:id="rId52"/>
    <p:sldId id="340" r:id="rId53"/>
    <p:sldId id="334" r:id="rId54"/>
    <p:sldId id="335" r:id="rId55"/>
    <p:sldId id="336" r:id="rId56"/>
    <p:sldId id="337" r:id="rId57"/>
    <p:sldId id="338" r:id="rId58"/>
    <p:sldId id="333" r:id="rId5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121" d="100"/>
          <a:sy n="121" d="100"/>
        </p:scale>
        <p:origin x="-744" y="-12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viewProps" Target="viewProps.xml"/><Relationship Id="rId64" Type="http://schemas.openxmlformats.org/officeDocument/2006/relationships/theme" Target="theme/theme1.xml"/><Relationship Id="rId65"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notesMaster" Target="notesMasters/notesMaster1.xml"/><Relationship Id="rId61" Type="http://schemas.openxmlformats.org/officeDocument/2006/relationships/printerSettings" Target="printerSettings/printerSettings1.bin"/><Relationship Id="rId62" Type="http://schemas.openxmlformats.org/officeDocument/2006/relationships/presProps" Target="pres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6.emf"/><Relationship Id="rId2" Type="http://schemas.openxmlformats.org/officeDocument/2006/relationships/image" Target="../media/image67.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15C5E0A-C077-DA4E-ACAF-0E1DC0951900}" type="datetimeFigureOut">
              <a:t>20/09/16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a-DK"/>
              <a:t>Click to edit Master text styles</a:t>
            </a:r>
          </a:p>
          <a:p>
            <a:pPr lvl="1"/>
            <a:r>
              <a:rPr lang="da-DK"/>
              <a:t>Second level</a:t>
            </a:r>
          </a:p>
          <a:p>
            <a:pPr lvl="2"/>
            <a:r>
              <a:rPr lang="da-DK"/>
              <a:t>Third level</a:t>
            </a:r>
          </a:p>
          <a:p>
            <a:pPr lvl="3"/>
            <a:r>
              <a:rPr lang="da-DK"/>
              <a:t>Fourth level</a:t>
            </a:r>
          </a:p>
          <a:p>
            <a:pPr lvl="4"/>
            <a:r>
              <a:rPr lang="da-DK"/>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E3E1B04-FFB9-814E-A370-CB1DA79DCA35}" type="slidenum">
              <a:t>‹#›</a:t>
            </a:fld>
            <a:endParaRPr lang="en-US"/>
          </a:p>
        </p:txBody>
      </p:sp>
    </p:spTree>
    <p:extLst>
      <p:ext uri="{BB962C8B-B14F-4D97-AF65-F5344CB8AC3E}">
        <p14:creationId xmlns:p14="http://schemas.microsoft.com/office/powerpoint/2010/main" val="106687789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Rectangle 7"/>
          <p:cNvSpPr>
            <a:spLocks noGrp="1" noChangeArrowheads="1"/>
          </p:cNvSpPr>
          <p:nvPr>
            <p:ph type="sldNum" sz="quarter" idx="5"/>
          </p:nvPr>
        </p:nvSpPr>
        <p:spPr>
          <a:noFill/>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CC4A7A74-C3C5-4B48-9E76-A0AA208FB758}" type="slidenum">
              <a:rPr lang="en-US" sz="1200">
                <a:latin typeface="Arial" charset="0"/>
              </a:rPr>
              <a:pPr/>
              <a:t>6</a:t>
            </a:fld>
            <a:endParaRPr lang="en-US" sz="1200">
              <a:latin typeface="Arial" charset="0"/>
            </a:endParaRPr>
          </a:p>
        </p:txBody>
      </p:sp>
      <p:sp>
        <p:nvSpPr>
          <p:cNvPr id="10854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075" name="Rectangle 3"/>
          <p:cNvSpPr>
            <a:spLocks noGrp="1" noChangeArrowheads="1"/>
          </p:cNvSpPr>
          <p:nvPr>
            <p:ph type="body" idx="1"/>
          </p:nvPr>
        </p:nvSpPr>
        <p:spPr>
          <a:noFill/>
        </p:spPr>
        <p:txBody>
          <a:bodyPr/>
          <a:lstStyle/>
          <a:p>
            <a:pPr eaLnBrk="1" hangingPunct="1"/>
            <a:r>
              <a:rPr lang="en-US"/>
              <a:t>Accepted among music analysts and music psychologists that identifying perceptually significant repetitions is an essential step in the process of achieving a rich understanding of a piece of music.</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7"/>
          <p:cNvSpPr>
            <a:spLocks noGrp="1" noChangeArrowheads="1"/>
          </p:cNvSpPr>
          <p:nvPr>
            <p:ph type="sldNum" sz="quarter" idx="5"/>
          </p:nvPr>
        </p:nvSpPr>
        <p:spPr>
          <a:noFill/>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1397E0E5-2D7D-C944-8E1C-760E31100602}" type="slidenum">
              <a:rPr lang="en-US" sz="1200">
                <a:latin typeface="Arial" charset="0"/>
              </a:rPr>
              <a:pPr/>
              <a:t>56</a:t>
            </a:fld>
            <a:endParaRPr lang="en-US" sz="1200">
              <a:latin typeface="Arial" charset="0"/>
            </a:endParaRPr>
          </a:p>
        </p:txBody>
      </p:sp>
      <p:sp>
        <p:nvSpPr>
          <p:cNvPr id="1873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44035" name="Rectangle 3"/>
          <p:cNvSpPr>
            <a:spLocks noGrp="1" noChangeArrowheads="1"/>
          </p:cNvSpPr>
          <p:nvPr>
            <p:ph type="body" idx="1"/>
          </p:nvPr>
        </p:nvSpPr>
        <p:spPr>
          <a:noFill/>
        </p:spPr>
        <p:txBody>
          <a:bodyPr/>
          <a:lstStyle/>
          <a:p>
            <a:pPr eaLnBrk="1" hangingPunct="1"/>
            <a:endParaRPr lang="en-GB"/>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p:cNvSpPr>
            <a:spLocks noGrp="1" noChangeArrowheads="1"/>
          </p:cNvSpPr>
          <p:nvPr>
            <p:ph type="sldNum" sz="quarter" idx="5"/>
          </p:nvPr>
        </p:nvSpPr>
        <p:spPr>
          <a:noFill/>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CD4687F9-D4FF-0641-B4EF-29CE896D2CD7}" type="slidenum">
              <a:rPr lang="en-US" sz="1200">
                <a:latin typeface="Arial" charset="0"/>
              </a:rPr>
              <a:pPr/>
              <a:t>57</a:t>
            </a:fld>
            <a:endParaRPr lang="en-US" sz="1200">
              <a:latin typeface="Arial" charset="0"/>
            </a:endParaRPr>
          </a:p>
        </p:txBody>
      </p:sp>
      <p:sp>
        <p:nvSpPr>
          <p:cNvPr id="18841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46083" name="Rectangle 3"/>
          <p:cNvSpPr>
            <a:spLocks noGrp="1" noChangeArrowheads="1"/>
          </p:cNvSpPr>
          <p:nvPr>
            <p:ph type="body" idx="1"/>
          </p:nvPr>
        </p:nvSpPr>
        <p:spPr>
          <a:noFill/>
        </p:spPr>
        <p:txBody>
          <a:bodyPr/>
          <a:lstStyle/>
          <a:p>
            <a:pPr eaLnBrk="1" hangingPunct="1"/>
            <a:endParaRPr lang="en-GB"/>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p:cNvSpPr>
            <a:spLocks noGrp="1" noChangeArrowheads="1"/>
          </p:cNvSpPr>
          <p:nvPr>
            <p:ph type="sldNum" sz="quarter" idx="5"/>
          </p:nvPr>
        </p:nvSpPr>
        <p:spPr>
          <a:noFill/>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2842348D-C0EC-F84A-822A-CB93CAC656D6}" type="slidenum">
              <a:rPr lang="en-US" sz="1200">
                <a:latin typeface="Arial" charset="0"/>
              </a:rPr>
              <a:pPr/>
              <a:t>58</a:t>
            </a:fld>
            <a:endParaRPr lang="en-US" sz="1200">
              <a:latin typeface="Arial" charset="0"/>
            </a:endParaRPr>
          </a:p>
        </p:txBody>
      </p:sp>
      <p:sp>
        <p:nvSpPr>
          <p:cNvPr id="14541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9459" name="Rectangle 3"/>
          <p:cNvSpPr>
            <a:spLocks noGrp="1" noChangeArrowheads="1"/>
          </p:cNvSpPr>
          <p:nvPr>
            <p:ph type="body" idx="1"/>
          </p:nvPr>
        </p:nvSpPr>
        <p:spPr>
          <a:noFill/>
        </p:spPr>
        <p:txBody>
          <a:bodyPr/>
          <a:lstStyle/>
          <a:p>
            <a:pPr eaLnBrk="1" hangingPunct="1"/>
            <a:endParaRPr lang="en-GB"/>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p:cNvSpPr>
            <a:spLocks noGrp="1" noChangeArrowheads="1"/>
          </p:cNvSpPr>
          <p:nvPr>
            <p:ph type="sldNum" sz="quarter" idx="5"/>
          </p:nvPr>
        </p:nvSpPr>
        <p:spPr>
          <a:noFill/>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BB2446F2-D259-1A46-BCAF-BA0FF4065F42}" type="slidenum">
              <a:rPr lang="en-US" sz="1200">
                <a:latin typeface="Arial" charset="0"/>
              </a:rPr>
              <a:pPr/>
              <a:t>8</a:t>
            </a:fld>
            <a:endParaRPr lang="en-US" sz="1200">
              <a:latin typeface="Arial" charset="0"/>
            </a:endParaRPr>
          </a:p>
        </p:txBody>
      </p:sp>
      <p:sp>
        <p:nvSpPr>
          <p:cNvPr id="11366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1507" name="Rectangle 3"/>
          <p:cNvSpPr>
            <a:spLocks noGrp="1" noChangeArrowheads="1"/>
          </p:cNvSpPr>
          <p:nvPr>
            <p:ph type="body" idx="1"/>
          </p:nvPr>
        </p:nvSpPr>
        <p:spPr>
          <a:noFill/>
        </p:spPr>
        <p:txBody>
          <a:bodyPr/>
          <a:lstStyle/>
          <a:p>
            <a:pPr eaLnBrk="1" hangingPunct="1"/>
            <a:r>
              <a:rPr lang="en-US"/>
              <a:t>I tried to avoid the problems I’ve just described by using multidimensional point sets instead of strings to represent the music and then developing algorithms to work on these point sets.</a:t>
            </a:r>
          </a:p>
          <a:p>
            <a:pPr eaLnBrk="1" hangingPunct="1"/>
            <a:r>
              <a:rPr lang="en-US"/>
              <a:t>The algorithms developed work on point sets of any dimensionality.</a:t>
            </a:r>
          </a:p>
          <a:p>
            <a:pPr eaLnBrk="1" hangingPunct="1"/>
            <a:r>
              <a:rPr lang="en-US"/>
              <a:t>There are many possible ways of representing a passage of music using a multidimensional point set but the way shown here has proved to be very useful.</a:t>
            </a:r>
          </a:p>
          <a:p>
            <a:pPr eaLnBrk="1" hangingPunct="1"/>
            <a:r>
              <a:rPr lang="en-US"/>
              <a:t>Note that patterns A, B and C sound like versions of the same thing but have different representations in the chromatic-pitch-against time representation. Thus, to find these matches in this representation, you’d have to use an approximate matching algorithm.</a:t>
            </a:r>
          </a:p>
          <a:p>
            <a:pPr eaLnBrk="1" hangingPunct="1"/>
            <a:r>
              <a:rPr lang="en-US"/>
              <a:t>However, the notation nicely represents the fact that these three patterns are heard as being versions of the same thing by representing each one as a falling step followed by two rising steps.</a:t>
            </a:r>
          </a:p>
          <a:p>
            <a:pPr eaLnBrk="1" hangingPunct="1"/>
            <a:r>
              <a:rPr lang="en-US"/>
              <a:t>By using the diatonic pitch dimension and onset time, we can obtain such a representation.</a:t>
            </a:r>
          </a:p>
          <a:p>
            <a:pPr eaLnBrk="1" hangingPunct="1"/>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p:cNvSpPr>
            <a:spLocks noGrp="1" noChangeArrowheads="1"/>
          </p:cNvSpPr>
          <p:nvPr>
            <p:ph type="sldNum" sz="quarter" idx="5"/>
          </p:nvPr>
        </p:nvSpPr>
        <p:spPr>
          <a:noFill/>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156486E7-46DE-CA41-B84D-93969C9F98D0}" type="slidenum">
              <a:rPr lang="en-US" sz="1200">
                <a:latin typeface="Arial" charset="0"/>
              </a:rPr>
              <a:pPr/>
              <a:t>9</a:t>
            </a:fld>
            <a:endParaRPr lang="en-US" sz="1200">
              <a:latin typeface="Arial" charset="0"/>
            </a:endParaRPr>
          </a:p>
        </p:txBody>
      </p:sp>
      <p:sp>
        <p:nvSpPr>
          <p:cNvPr id="148482" name="Rectangle 1026"/>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3555" name="Rectangle 1027"/>
          <p:cNvSpPr>
            <a:spLocks noGrp="1" noChangeArrowheads="1"/>
          </p:cNvSpPr>
          <p:nvPr>
            <p:ph type="body" idx="1"/>
          </p:nvPr>
        </p:nvSpPr>
        <p:spPr>
          <a:noFill/>
        </p:spPr>
        <p:txBody>
          <a:bodyPr/>
          <a:lstStyle/>
          <a:p>
            <a:pPr eaLnBrk="1" hangingPunct="1"/>
            <a:r>
              <a:rPr lang="en-US"/>
              <a:t>However, when we’re trying to find interesting repeated patterns in tonal music, that is, music which has a key, it is often more fruitful to use a two dimensional projection which gives the diatonic pitch of the note and its onset time, as shown here.</a:t>
            </a:r>
          </a:p>
          <a:p>
            <a:pPr eaLnBrk="1" hangingPunct="1"/>
            <a:endParaRPr lang="en-US"/>
          </a:p>
          <a:p>
            <a:pPr eaLnBrk="1" hangingPunct="1"/>
            <a:r>
              <a:rPr lang="en-US"/>
              <a:t>Here, patterns A, B and C are exactly translationally equivalent and can thus be discovered using a fast exact matching algorithm.</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p:cNvSpPr>
            <a:spLocks noGrp="1" noChangeArrowheads="1"/>
          </p:cNvSpPr>
          <p:nvPr>
            <p:ph type="sldNum" sz="quarter" idx="5"/>
          </p:nvPr>
        </p:nvSpPr>
        <p:spPr>
          <a:noFill/>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B0AB12E8-6795-4F42-9914-8D6B9912C8AF}" type="slidenum">
              <a:rPr lang="en-US" sz="1200">
                <a:latin typeface="Arial" charset="0"/>
              </a:rPr>
              <a:pPr/>
              <a:t>18</a:t>
            </a:fld>
            <a:endParaRPr lang="en-US" sz="1200">
              <a:latin typeface="Arial" charset="0"/>
            </a:endParaRPr>
          </a:p>
        </p:txBody>
      </p:sp>
      <p:sp>
        <p:nvSpPr>
          <p:cNvPr id="11469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5603" name="Rectangle 3"/>
          <p:cNvSpPr>
            <a:spLocks noGrp="1" noChangeArrowheads="1"/>
          </p:cNvSpPr>
          <p:nvPr>
            <p:ph type="body" idx="1"/>
          </p:nvPr>
        </p:nvSpPr>
        <p:spPr>
          <a:noFill/>
        </p:spPr>
        <p:txBody>
          <a:bodyPr/>
          <a:lstStyle/>
          <a:p>
            <a:pPr eaLnBrk="1" hangingPunct="1"/>
            <a:r>
              <a:rPr lang="en-US"/>
              <a:t>The first algorithm I’m going to describe is the SIA algorithm which takes as input a multidimensional point set and discovers, for every vector, the points in this point set that are mapped onto other points in the point set by that vector.</a:t>
            </a:r>
          </a:p>
          <a:p>
            <a:pPr eaLnBrk="1" hangingPunct="1"/>
            <a:r>
              <a:rPr lang="en-US"/>
              <a:t>For convenience, I’ll call the complete set of points being analyzed the </a:t>
            </a:r>
            <a:r>
              <a:rPr lang="en-US" i="1"/>
              <a:t>DATASET and any subset of the dataset a PATTERN.</a:t>
            </a:r>
            <a:endParaRPr lang="en-US"/>
          </a:p>
          <a:p>
            <a:pPr eaLnBrk="1" hangingPunct="1"/>
            <a:r>
              <a:rPr lang="en-US"/>
              <a:t>I say that a pattern is TRANSLATABLE by a particular vector within a dataset if it can be translated by that vector to give another pattern in the dataset. For example, the pattern {a,d} here is translatable within this dataset by the vector &lt;1,0&gt;.</a:t>
            </a:r>
          </a:p>
          <a:p>
            <a:pPr eaLnBrk="1" hangingPunct="1"/>
            <a:r>
              <a:rPr lang="en-US"/>
              <a:t>And the pattern that contains ALL the points that are mapped onto other points in the dataset by a particular vector is the MAXIMAL TRANSLATABLE PATTERN for that vector. So the maximal translatable pattern or MTP in this dataset for the vector &lt;1,0&gt; is the pattern {a,b,d} and the MTP for the vector &lt;1,1&gt; in this dataset is {a,c}.</a:t>
            </a:r>
          </a:p>
          <a:p>
            <a:pPr eaLnBrk="1" hangingPunct="1"/>
            <a:r>
              <a:rPr lang="en-US"/>
              <a:t>So SIA discovers all the non-empty maximal translatable patterns in a dataset.</a:t>
            </a:r>
          </a:p>
          <a:p>
            <a:pPr eaLnBrk="1" hangingPunct="1"/>
            <a:r>
              <a:rPr lang="en-US"/>
              <a:t>It does this by first sorting the points in the dataset into lexicographical order and then computing the vector from each point to every other point in the dataset that is lexicographically greater. These vectors are stored in a table like this one here which we call a VECTOR TABLE. And each vector is stored with a pointer that points back to the origin point for which it was computed, as indicated by these arrows here. </a:t>
            </a:r>
          </a:p>
          <a:p>
            <a:pPr eaLnBrk="1" hangingPunct="1"/>
            <a:r>
              <a:rPr lang="en-US"/>
              <a:t>The vectors in this table are then sorted into lexicographical order to give a list like the one here on the right and the MTP for each vector can be found directly by reading off the points attached to the adjacent occurrences of that vector in this list.</a:t>
            </a:r>
          </a:p>
          <a:p>
            <a:pPr eaLnBrk="1" hangingPunct="1"/>
            <a:r>
              <a:rPr lang="en-US"/>
              <a:t>The most expensive step is sorting the vectors which can be done in O(kn^2 log n) time. However, by storing the origin points in a hash table and hashing the vectors to get the slot indices, this time complexity can be reduced to O(kn^2).</a:t>
            </a:r>
          </a:p>
          <a:p>
            <a:pPr eaLnBrk="1" hangingPunct="1"/>
            <a:r>
              <a:rPr lang="en-US"/>
              <a:t>And also, obviously, the space used is O(kn^2)</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7"/>
          <p:cNvSpPr>
            <a:spLocks noGrp="1" noChangeArrowheads="1"/>
          </p:cNvSpPr>
          <p:nvPr>
            <p:ph type="sldNum" sz="quarter" idx="5"/>
          </p:nvPr>
        </p:nvSpPr>
        <p:spPr>
          <a:noFill/>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6A6EC89F-062A-4344-9C7C-060583CE4E37}" type="slidenum">
              <a:rPr lang="en-US" sz="1200">
                <a:latin typeface="Arial" charset="0"/>
              </a:rPr>
              <a:pPr/>
              <a:t>19</a:t>
            </a:fld>
            <a:endParaRPr lang="en-US" sz="1200">
              <a:latin typeface="Arial" charset="0"/>
            </a:endParaRPr>
          </a:p>
        </p:txBody>
      </p:sp>
      <p:sp>
        <p:nvSpPr>
          <p:cNvPr id="11571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7651" name="Rectangle 3"/>
          <p:cNvSpPr>
            <a:spLocks noGrp="1" noChangeArrowheads="1"/>
          </p:cNvSpPr>
          <p:nvPr>
            <p:ph type="body" idx="1"/>
          </p:nvPr>
        </p:nvSpPr>
        <p:spPr>
          <a:noFill/>
        </p:spPr>
        <p:txBody>
          <a:bodyPr/>
          <a:lstStyle/>
          <a:p>
            <a:pPr eaLnBrk="1" hangingPunct="1"/>
            <a:r>
              <a:rPr lang="en-US"/>
              <a:t>SIA only finds one occurrence of each MTP and one vector by which that MTP is translatable within the dataset.</a:t>
            </a:r>
          </a:p>
          <a:p>
            <a:pPr eaLnBrk="1" hangingPunct="1"/>
            <a:r>
              <a:rPr lang="en-US"/>
              <a:t>SIATEC, on the other hand, finds all the MTPs using a slightly modified version of SIA and then finds all the vectors by which each MTP is translatable within the dataset. </a:t>
            </a:r>
          </a:p>
          <a:p>
            <a:pPr eaLnBrk="1" hangingPunct="1"/>
            <a:r>
              <a:rPr lang="en-US"/>
              <a:t>In other words, it finds all the non-empty MTPs and then all the patterns within the dataset that are translationally equivalent to each MTP.</a:t>
            </a:r>
          </a:p>
          <a:p>
            <a:pPr eaLnBrk="1" hangingPunct="1"/>
            <a:r>
              <a:rPr lang="en-US"/>
              <a:t>In SIA, we only needed to compute the vector from each point to every lexicographically greater point because the MTP for a particular vector -</a:t>
            </a:r>
            <a:r>
              <a:rPr lang="en-US" i="1"/>
              <a:t>v</a:t>
            </a:r>
            <a:r>
              <a:rPr lang="en-US"/>
              <a:t> is the same as the pattern that you get by translating the MTP for v by v itself.</a:t>
            </a:r>
          </a:p>
          <a:p>
            <a:pPr eaLnBrk="1" hangingPunct="1"/>
            <a:r>
              <a:rPr lang="en-US"/>
              <a:t>However, in this simple implementation of SIATEC, we can find all the occurrences more efficiently by computing all the interpoint vectors and storing them in a table like this one here. </a:t>
            </a:r>
          </a:p>
          <a:p>
            <a:pPr eaLnBrk="1" hangingPunct="1"/>
            <a:r>
              <a:rPr lang="en-US"/>
              <a:t>If the points in the dataset are sorted into lexicographical order first, then the vectors in this table increase lexicographically as you descend a column and go from right to left along a row.</a:t>
            </a:r>
          </a:p>
          <a:p>
            <a:pPr eaLnBrk="1" hangingPunct="1"/>
            <a:r>
              <a:rPr lang="en-US"/>
              <a:t>Each column contains all the vectors by which the point at the top of the column is translatable within the dataset.</a:t>
            </a:r>
          </a:p>
          <a:p>
            <a:pPr eaLnBrk="1" hangingPunct="1"/>
            <a:r>
              <a:rPr lang="en-US"/>
              <a:t>Therefore the set of vectors by which a given pattern in the dataset is translatable is equal to the intersection of the columns headed by the points in that pattern. For example, the pattern {a,c} is translatable within this dataset by the intersection of the columns for which a and c are the original points.</a:t>
            </a:r>
          </a:p>
          <a:p>
            <a:pPr eaLnBrk="1" hangingPunct="1"/>
            <a:r>
              <a:rPr lang="en-US"/>
              <a:t>By exploiting the orderedness of this table, we can find all the occurrences of a k-dimensional pattern of size m in a dataset of size n in a worst case running time of O(</a:t>
            </a:r>
            <a:r>
              <a:rPr lang="en-US" i="1"/>
              <a:t>kmn</a:t>
            </a:r>
            <a:r>
              <a:rPr lang="en-US"/>
              <a:t>).</a:t>
            </a:r>
          </a:p>
          <a:p>
            <a:pPr eaLnBrk="1" hangingPunct="1"/>
            <a:r>
              <a:rPr lang="en-US"/>
              <a:t>Now, all the MTPs in a dataset can be found by reading through the list of sorted vectors generated by SIA so we know that sum of the cardinalities of the MTPs is less than or equal to n(n-1)/2.</a:t>
            </a:r>
          </a:p>
          <a:p>
            <a:pPr eaLnBrk="1" hangingPunct="1"/>
            <a:r>
              <a:rPr lang="en-US"/>
              <a:t>Therefore the worst case time complexity of this implementation of SIATEC is [as shown] which implies that it is O(kn^3).</a:t>
            </a:r>
          </a:p>
          <a:p>
            <a:pPr eaLnBrk="1" hangingPunct="1"/>
            <a:r>
              <a:rPr lang="en-US"/>
              <a:t>And, obviously, it uses O(kn^2) space.</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DE9F00A-A8B6-9F4C-9AE5-10DE16E56640}" type="slidenum">
              <a:rPr lang="en-US"/>
              <a:pPr/>
              <a:t>20</a:t>
            </a:fld>
            <a:endParaRPr lang="en-US"/>
          </a:p>
        </p:txBody>
      </p:sp>
      <p:sp>
        <p:nvSpPr>
          <p:cNvPr id="11981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19811" name="Rectangle 3"/>
          <p:cNvSpPr>
            <a:spLocks noGrp="1" noChangeArrowheads="1"/>
          </p:cNvSpPr>
          <p:nvPr>
            <p:ph type="body" idx="1"/>
          </p:nvPr>
        </p:nvSpPr>
        <p:spPr/>
        <p:txBody>
          <a:bodyPr/>
          <a:lstStyle/>
          <a:p>
            <a:r>
              <a:rPr lang="en-US"/>
              <a:t>We can use SIATEC together with the heuristics I</a:t>
            </a:r>
            <a:r>
              <a:rPr lang="ja-JP" altLang="en-US"/>
              <a:t>’</a:t>
            </a:r>
            <a:r>
              <a:rPr lang="en-US"/>
              <a:t>ve just described to construct a simple compression algorithm which I call COSIATEC. COSIATEC works like this.</a:t>
            </a:r>
          </a:p>
          <a:p>
            <a:r>
              <a:rPr lang="en-US"/>
              <a:t>First we use SIATEC to generate a list of &lt;Pattern, Translator_set&gt; pairs in which each pattern is an MTP and each translator set contains all the non-zero vectors by which the pattern is translatable within the dataset. This generally gives a more efficient  representation of the set of points covered by the occurrences of a pattern.</a:t>
            </a:r>
          </a:p>
          <a:p>
            <a:r>
              <a:rPr lang="en-US"/>
              <a:t>Then we can use the heuristics I</a:t>
            </a:r>
            <a:r>
              <a:rPr lang="ja-JP" altLang="en-US"/>
              <a:t>’</a:t>
            </a:r>
            <a:r>
              <a:rPr lang="en-US"/>
              <a:t>ve just described - compression ratio, coverage and compactness - to choose the </a:t>
            </a:r>
            <a:r>
              <a:rPr lang="ja-JP" altLang="en-US"/>
              <a:t>“</a:t>
            </a:r>
            <a:r>
              <a:rPr lang="en-US"/>
              <a:t>best</a:t>
            </a:r>
            <a:r>
              <a:rPr lang="ja-JP" altLang="en-US"/>
              <a:t>”</a:t>
            </a:r>
            <a:r>
              <a:rPr lang="en-US"/>
              <a:t> pattern </a:t>
            </a:r>
            <a:r>
              <a:rPr lang="en-US" i="1"/>
              <a:t>P</a:t>
            </a:r>
            <a:r>
              <a:rPr lang="en-US"/>
              <a:t> and this pattern is printed out together with its translator set.</a:t>
            </a:r>
          </a:p>
          <a:p>
            <a:r>
              <a:rPr lang="en-US"/>
              <a:t>Then all the points covered by P and its occurrences are removed from the dataset.</a:t>
            </a:r>
          </a:p>
          <a:p>
            <a:r>
              <a:rPr lang="en-US"/>
              <a:t>Then if the dataset is empty, we end; otherwise, we again run SIATEC on the remaining points in the dataset.</a:t>
            </a:r>
          </a:p>
          <a:p>
            <a:r>
              <a:rPr lang="en-US"/>
              <a:t>The result is a print out of the </a:t>
            </a:r>
            <a:r>
              <a:rPr lang="ja-JP" altLang="en-US"/>
              <a:t>“</a:t>
            </a:r>
            <a:r>
              <a:rPr lang="en-US"/>
              <a:t>best</a:t>
            </a:r>
            <a:r>
              <a:rPr lang="ja-JP" altLang="en-US"/>
              <a:t>”</a:t>
            </a:r>
            <a:r>
              <a:rPr lang="en-US"/>
              <a:t> pattern and its translators for each iteration of the cycle and this printout is usually a compressed representation of the input dataset.</a:t>
            </a:r>
          </a:p>
          <a:p>
            <a:r>
              <a:rPr lang="en-US"/>
              <a:t>Obviously, the degree of compression achieved depends on the amount of repetition in the dataset.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p:cNvSpPr>
            <a:spLocks noGrp="1" noChangeArrowheads="1"/>
          </p:cNvSpPr>
          <p:nvPr>
            <p:ph type="sldNum" sz="quarter" idx="5"/>
          </p:nvPr>
        </p:nvSpPr>
        <p:spPr>
          <a:noFill/>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593A02F2-5926-7E40-83D2-E698447A653C}" type="slidenum">
              <a:rPr lang="en-US" sz="1200">
                <a:latin typeface="Arial" charset="0"/>
              </a:rPr>
              <a:pPr/>
              <a:t>53</a:t>
            </a:fld>
            <a:endParaRPr lang="en-US" sz="1200">
              <a:latin typeface="Arial" charset="0"/>
            </a:endParaRPr>
          </a:p>
        </p:txBody>
      </p:sp>
      <p:sp>
        <p:nvSpPr>
          <p:cNvPr id="11776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7891" name="Rectangle 3"/>
          <p:cNvSpPr>
            <a:spLocks noGrp="1" noChangeArrowheads="1"/>
          </p:cNvSpPr>
          <p:nvPr>
            <p:ph type="body" idx="1"/>
          </p:nvPr>
        </p:nvSpPr>
        <p:spPr>
          <a:noFill/>
        </p:spPr>
        <p:txBody>
          <a:bodyPr/>
          <a:lstStyle/>
          <a:p>
            <a:pPr eaLnBrk="1" hangingPunct="1"/>
            <a:r>
              <a:rPr lang="en-US"/>
              <a:t>SIA can easily be adapted for point set pattern matching, that is, for finding all the maximal matches under translation of a query point set of size m within some dataset of size n.</a:t>
            </a:r>
          </a:p>
          <a:p>
            <a:pPr eaLnBrk="1" hangingPunct="1"/>
            <a:r>
              <a:rPr lang="en-US"/>
              <a:t>Let’s suppose we want to find, for each possible vector, the best match for this k-dimensional query pattern in this k-dimensional dataset. </a:t>
            </a:r>
          </a:p>
          <a:p>
            <a:pPr eaLnBrk="1" hangingPunct="1"/>
            <a:r>
              <a:rPr lang="en-US"/>
              <a:t>We sort the points in the query pattern and the points in the dataset into lexicographical order and then compute the vector from each query pattern point to each dataset point and store the vectors in a vector table like this with a pointer from each vector back to its origin point.</a:t>
            </a:r>
          </a:p>
          <a:p>
            <a:pPr eaLnBrk="1" hangingPunct="1"/>
            <a:r>
              <a:rPr lang="en-US"/>
              <a:t>Then we sort the vectors in this table to get a list like this. </a:t>
            </a:r>
          </a:p>
          <a:p>
            <a:pPr eaLnBrk="1" hangingPunct="1"/>
            <a:r>
              <a:rPr lang="en-US"/>
              <a:t>The maximal match for a given vector is given by the points attached to the consecutive occurrences within this list of the vector.</a:t>
            </a:r>
          </a:p>
          <a:p>
            <a:pPr eaLnBrk="1" hangingPunct="1"/>
            <a:r>
              <a:rPr lang="en-US"/>
              <a:t>This algorithm works in O(knm log(nm)) time and O(knm) space. But, again, by storing the origin points in a hash table and hashing the vectors to get the slot indices, the average time complexity can be reduced to O(knm).</a:t>
            </a:r>
          </a:p>
          <a:p>
            <a:pPr eaLnBrk="1" hangingPunct="1"/>
            <a:r>
              <a:rPr lang="en-US"/>
              <a:t>Note that to do this in the completely naive way by trying all possible alignments between the query and the dataset and then seeing which query points match up for each alignment would take O(kn^2m^2) time.</a:t>
            </a:r>
          </a:p>
          <a:p>
            <a:pPr eaLnBrk="1" hangingPunct="1"/>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p:cNvSpPr>
            <a:spLocks noGrp="1" noChangeArrowheads="1"/>
          </p:cNvSpPr>
          <p:nvPr>
            <p:ph type="sldNum" sz="quarter" idx="5"/>
          </p:nvPr>
        </p:nvSpPr>
        <p:spPr>
          <a:noFill/>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8D63B140-DC36-3244-B95C-D960EA455490}" type="slidenum">
              <a:rPr lang="en-US" sz="1200">
                <a:latin typeface="Arial" charset="0"/>
              </a:rPr>
              <a:pPr/>
              <a:t>54</a:t>
            </a:fld>
            <a:endParaRPr lang="en-US" sz="1200">
              <a:latin typeface="Arial" charset="0"/>
            </a:endParaRPr>
          </a:p>
        </p:txBody>
      </p:sp>
      <p:sp>
        <p:nvSpPr>
          <p:cNvPr id="12185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9939" name="Rectangle 3"/>
          <p:cNvSpPr>
            <a:spLocks noGrp="1" noChangeArrowheads="1"/>
          </p:cNvSpPr>
          <p:nvPr>
            <p:ph type="body" idx="1"/>
          </p:nvPr>
        </p:nvSpPr>
        <p:spPr>
          <a:noFill/>
        </p:spPr>
        <p:txBody>
          <a:bodyPr/>
          <a:lstStyle/>
          <a:p>
            <a:pPr eaLnBrk="1" hangingPunct="1"/>
            <a:endParaRPr lang="en-GB"/>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7"/>
          <p:cNvSpPr>
            <a:spLocks noGrp="1" noChangeArrowheads="1"/>
          </p:cNvSpPr>
          <p:nvPr>
            <p:ph type="sldNum" sz="quarter" idx="5"/>
          </p:nvPr>
        </p:nvSpPr>
        <p:spPr>
          <a:noFill/>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ED5BDFCD-C0BB-3941-90C4-B3913A16423D}" type="slidenum">
              <a:rPr lang="en-US" sz="1200">
                <a:latin typeface="Arial" charset="0"/>
              </a:rPr>
              <a:pPr/>
              <a:t>55</a:t>
            </a:fld>
            <a:endParaRPr lang="en-US" sz="1200">
              <a:latin typeface="Arial" charset="0"/>
            </a:endParaRPr>
          </a:p>
        </p:txBody>
      </p:sp>
      <p:sp>
        <p:nvSpPr>
          <p:cNvPr id="12288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41987" name="Rectangle 3"/>
          <p:cNvSpPr>
            <a:spLocks noGrp="1" noChangeArrowheads="1"/>
          </p:cNvSpPr>
          <p:nvPr>
            <p:ph type="body" idx="1"/>
          </p:nvPr>
        </p:nvSpPr>
        <p:spPr>
          <a:noFill/>
        </p:spPr>
        <p:txBody>
          <a:bodyPr/>
          <a:lstStyle/>
          <a:p>
            <a:pPr eaLnBrk="1" hangingPunct="1"/>
            <a:endParaRPr lang="en-GB"/>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da-DK"/>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a:t>Click to edit Master subtitle style</a:t>
            </a:r>
            <a:endParaRPr lang="en-US"/>
          </a:p>
        </p:txBody>
      </p:sp>
      <p:sp>
        <p:nvSpPr>
          <p:cNvPr id="4" name="Date Placeholder 3"/>
          <p:cNvSpPr>
            <a:spLocks noGrp="1"/>
          </p:cNvSpPr>
          <p:nvPr>
            <p:ph type="dt" sz="half" idx="10"/>
          </p:nvPr>
        </p:nvSpPr>
        <p:spPr/>
        <p:txBody>
          <a:bodyPr/>
          <a:lstStyle/>
          <a:p>
            <a:fld id="{2382242F-D98B-3949-A4B6-7C4B095B16D2}" type="datetimeFigureOut">
              <a:t>20/09/16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116B1A-4118-734B-B127-F3FBF22EDDB0}" type="slidenum">
              <a:t>‹#›</a:t>
            </a:fld>
            <a:endParaRPr lang="en-US"/>
          </a:p>
        </p:txBody>
      </p:sp>
    </p:spTree>
    <p:extLst>
      <p:ext uri="{BB962C8B-B14F-4D97-AF65-F5344CB8AC3E}">
        <p14:creationId xmlns:p14="http://schemas.microsoft.com/office/powerpoint/2010/main" val="38667623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da-DK"/>
              <a:t>Click to edit Master text styles</a:t>
            </a:r>
          </a:p>
          <a:p>
            <a:pPr lvl="1"/>
            <a:r>
              <a:rPr lang="da-DK"/>
              <a:t>Second level</a:t>
            </a:r>
          </a:p>
          <a:p>
            <a:pPr lvl="2"/>
            <a:r>
              <a:rPr lang="da-DK"/>
              <a:t>Third level</a:t>
            </a:r>
          </a:p>
          <a:p>
            <a:pPr lvl="3"/>
            <a:r>
              <a:rPr lang="da-DK"/>
              <a:t>Fourth level</a:t>
            </a:r>
          </a:p>
          <a:p>
            <a:pPr lvl="4"/>
            <a:r>
              <a:rPr lang="da-DK"/>
              <a:t>Fifth level</a:t>
            </a:r>
            <a:endParaRPr lang="en-US"/>
          </a:p>
        </p:txBody>
      </p:sp>
      <p:sp>
        <p:nvSpPr>
          <p:cNvPr id="4" name="Date Placeholder 3"/>
          <p:cNvSpPr>
            <a:spLocks noGrp="1"/>
          </p:cNvSpPr>
          <p:nvPr>
            <p:ph type="dt" sz="half" idx="10"/>
          </p:nvPr>
        </p:nvSpPr>
        <p:spPr/>
        <p:txBody>
          <a:bodyPr/>
          <a:lstStyle/>
          <a:p>
            <a:fld id="{2382242F-D98B-3949-A4B6-7C4B095B16D2}" type="datetimeFigureOut">
              <a:t>20/09/16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116B1A-4118-734B-B127-F3FBF22EDDB0}" type="slidenum">
              <a:t>‹#›</a:t>
            </a:fld>
            <a:endParaRPr lang="en-US"/>
          </a:p>
        </p:txBody>
      </p:sp>
    </p:spTree>
    <p:extLst>
      <p:ext uri="{BB962C8B-B14F-4D97-AF65-F5344CB8AC3E}">
        <p14:creationId xmlns:p14="http://schemas.microsoft.com/office/powerpoint/2010/main" val="20982367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da-DK"/>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da-DK"/>
              <a:t>Click to edit Master text styles</a:t>
            </a:r>
          </a:p>
          <a:p>
            <a:pPr lvl="1"/>
            <a:r>
              <a:rPr lang="da-DK"/>
              <a:t>Second level</a:t>
            </a:r>
          </a:p>
          <a:p>
            <a:pPr lvl="2"/>
            <a:r>
              <a:rPr lang="da-DK"/>
              <a:t>Third level</a:t>
            </a:r>
          </a:p>
          <a:p>
            <a:pPr lvl="3"/>
            <a:r>
              <a:rPr lang="da-DK"/>
              <a:t>Fourth level</a:t>
            </a:r>
          </a:p>
          <a:p>
            <a:pPr lvl="4"/>
            <a:r>
              <a:rPr lang="da-DK"/>
              <a:t>Fifth level</a:t>
            </a:r>
            <a:endParaRPr lang="en-US"/>
          </a:p>
        </p:txBody>
      </p:sp>
      <p:sp>
        <p:nvSpPr>
          <p:cNvPr id="4" name="Date Placeholder 3"/>
          <p:cNvSpPr>
            <a:spLocks noGrp="1"/>
          </p:cNvSpPr>
          <p:nvPr>
            <p:ph type="dt" sz="half" idx="10"/>
          </p:nvPr>
        </p:nvSpPr>
        <p:spPr/>
        <p:txBody>
          <a:bodyPr/>
          <a:lstStyle/>
          <a:p>
            <a:fld id="{2382242F-D98B-3949-A4B6-7C4B095B16D2}" type="datetimeFigureOut">
              <a:t>20/09/16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116B1A-4118-734B-B127-F3FBF22EDDB0}" type="slidenum">
              <a:t>‹#›</a:t>
            </a:fld>
            <a:endParaRPr lang="en-US"/>
          </a:p>
        </p:txBody>
      </p:sp>
    </p:spTree>
    <p:extLst>
      <p:ext uri="{BB962C8B-B14F-4D97-AF65-F5344CB8AC3E}">
        <p14:creationId xmlns:p14="http://schemas.microsoft.com/office/powerpoint/2010/main" val="17428382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Click to edit Master title style</a:t>
            </a:r>
            <a:endParaRPr lang="en-US"/>
          </a:p>
        </p:txBody>
      </p:sp>
      <p:sp>
        <p:nvSpPr>
          <p:cNvPr id="3" name="Content Placeholder 2"/>
          <p:cNvSpPr>
            <a:spLocks noGrp="1"/>
          </p:cNvSpPr>
          <p:nvPr>
            <p:ph idx="1"/>
          </p:nvPr>
        </p:nvSpPr>
        <p:spPr/>
        <p:txBody>
          <a:bodyPr/>
          <a:lstStyle/>
          <a:p>
            <a:pPr lvl="0"/>
            <a:r>
              <a:rPr lang="da-DK"/>
              <a:t>Click to edit Master text styles</a:t>
            </a:r>
          </a:p>
          <a:p>
            <a:pPr lvl="1"/>
            <a:r>
              <a:rPr lang="da-DK"/>
              <a:t>Second level</a:t>
            </a:r>
          </a:p>
          <a:p>
            <a:pPr lvl="2"/>
            <a:r>
              <a:rPr lang="da-DK"/>
              <a:t>Third level</a:t>
            </a:r>
          </a:p>
          <a:p>
            <a:pPr lvl="3"/>
            <a:r>
              <a:rPr lang="da-DK"/>
              <a:t>Fourth level</a:t>
            </a:r>
          </a:p>
          <a:p>
            <a:pPr lvl="4"/>
            <a:r>
              <a:rPr lang="da-DK"/>
              <a:t>Fifth level</a:t>
            </a:r>
            <a:endParaRPr lang="en-US"/>
          </a:p>
        </p:txBody>
      </p:sp>
      <p:sp>
        <p:nvSpPr>
          <p:cNvPr id="4" name="Date Placeholder 3"/>
          <p:cNvSpPr>
            <a:spLocks noGrp="1"/>
          </p:cNvSpPr>
          <p:nvPr>
            <p:ph type="dt" sz="half" idx="10"/>
          </p:nvPr>
        </p:nvSpPr>
        <p:spPr/>
        <p:txBody>
          <a:bodyPr/>
          <a:lstStyle/>
          <a:p>
            <a:fld id="{2382242F-D98B-3949-A4B6-7C4B095B16D2}" type="datetimeFigureOut">
              <a:t>20/09/16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116B1A-4118-734B-B127-F3FBF22EDDB0}" type="slidenum">
              <a:t>‹#›</a:t>
            </a:fld>
            <a:endParaRPr lang="en-US"/>
          </a:p>
        </p:txBody>
      </p:sp>
    </p:spTree>
    <p:extLst>
      <p:ext uri="{BB962C8B-B14F-4D97-AF65-F5344CB8AC3E}">
        <p14:creationId xmlns:p14="http://schemas.microsoft.com/office/powerpoint/2010/main" val="3363215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da-DK"/>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a:t>Click to edit Master text styles</a:t>
            </a:r>
          </a:p>
        </p:txBody>
      </p:sp>
      <p:sp>
        <p:nvSpPr>
          <p:cNvPr id="4" name="Date Placeholder 3"/>
          <p:cNvSpPr>
            <a:spLocks noGrp="1"/>
          </p:cNvSpPr>
          <p:nvPr>
            <p:ph type="dt" sz="half" idx="10"/>
          </p:nvPr>
        </p:nvSpPr>
        <p:spPr/>
        <p:txBody>
          <a:bodyPr/>
          <a:lstStyle/>
          <a:p>
            <a:fld id="{2382242F-D98B-3949-A4B6-7C4B095B16D2}" type="datetimeFigureOut">
              <a:t>20/09/16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116B1A-4118-734B-B127-F3FBF22EDDB0}" type="slidenum">
              <a:t>‹#›</a:t>
            </a:fld>
            <a:endParaRPr lang="en-US"/>
          </a:p>
        </p:txBody>
      </p:sp>
    </p:spTree>
    <p:extLst>
      <p:ext uri="{BB962C8B-B14F-4D97-AF65-F5344CB8AC3E}">
        <p14:creationId xmlns:p14="http://schemas.microsoft.com/office/powerpoint/2010/main" val="12696286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a:t>Click to edit Master text styles</a:t>
            </a:r>
          </a:p>
          <a:p>
            <a:pPr lvl="1"/>
            <a:r>
              <a:rPr lang="da-DK"/>
              <a:t>Second level</a:t>
            </a:r>
          </a:p>
          <a:p>
            <a:pPr lvl="2"/>
            <a:r>
              <a:rPr lang="da-DK"/>
              <a:t>Third level</a:t>
            </a:r>
          </a:p>
          <a:p>
            <a:pPr lvl="3"/>
            <a:r>
              <a:rPr lang="da-DK"/>
              <a:t>Fourth level</a:t>
            </a:r>
          </a:p>
          <a:p>
            <a:pPr lvl="4"/>
            <a:r>
              <a:rPr lang="da-DK"/>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a:t>Click to edit Master text styles</a:t>
            </a:r>
          </a:p>
          <a:p>
            <a:pPr lvl="1"/>
            <a:r>
              <a:rPr lang="da-DK"/>
              <a:t>Second level</a:t>
            </a:r>
          </a:p>
          <a:p>
            <a:pPr lvl="2"/>
            <a:r>
              <a:rPr lang="da-DK"/>
              <a:t>Third level</a:t>
            </a:r>
          </a:p>
          <a:p>
            <a:pPr lvl="3"/>
            <a:r>
              <a:rPr lang="da-DK"/>
              <a:t>Fourth level</a:t>
            </a:r>
          </a:p>
          <a:p>
            <a:pPr lvl="4"/>
            <a:r>
              <a:rPr lang="da-DK"/>
              <a:t>Fifth level</a:t>
            </a:r>
            <a:endParaRPr lang="en-US"/>
          </a:p>
        </p:txBody>
      </p:sp>
      <p:sp>
        <p:nvSpPr>
          <p:cNvPr id="5" name="Date Placeholder 4"/>
          <p:cNvSpPr>
            <a:spLocks noGrp="1"/>
          </p:cNvSpPr>
          <p:nvPr>
            <p:ph type="dt" sz="half" idx="10"/>
          </p:nvPr>
        </p:nvSpPr>
        <p:spPr/>
        <p:txBody>
          <a:bodyPr/>
          <a:lstStyle/>
          <a:p>
            <a:fld id="{2382242F-D98B-3949-A4B6-7C4B095B16D2}" type="datetimeFigureOut">
              <a:t>20/09/16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116B1A-4118-734B-B127-F3FBF22EDDB0}" type="slidenum">
              <a:t>‹#›</a:t>
            </a:fld>
            <a:endParaRPr lang="en-US"/>
          </a:p>
        </p:txBody>
      </p:sp>
    </p:spTree>
    <p:extLst>
      <p:ext uri="{BB962C8B-B14F-4D97-AF65-F5344CB8AC3E}">
        <p14:creationId xmlns:p14="http://schemas.microsoft.com/office/powerpoint/2010/main" val="27233712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da-DK"/>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a:t>Click to edit Master text styles</a:t>
            </a:r>
          </a:p>
          <a:p>
            <a:pPr lvl="1"/>
            <a:r>
              <a:rPr lang="da-DK"/>
              <a:t>Second level</a:t>
            </a:r>
          </a:p>
          <a:p>
            <a:pPr lvl="2"/>
            <a:r>
              <a:rPr lang="da-DK"/>
              <a:t>Third level</a:t>
            </a:r>
          </a:p>
          <a:p>
            <a:pPr lvl="3"/>
            <a:r>
              <a:rPr lang="da-DK"/>
              <a:t>Fourth level</a:t>
            </a:r>
          </a:p>
          <a:p>
            <a:pPr lvl="4"/>
            <a:r>
              <a:rPr lang="da-DK"/>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a:t>Click to edit Master text styles</a:t>
            </a:r>
          </a:p>
          <a:p>
            <a:pPr lvl="1"/>
            <a:r>
              <a:rPr lang="da-DK"/>
              <a:t>Second level</a:t>
            </a:r>
          </a:p>
          <a:p>
            <a:pPr lvl="2"/>
            <a:r>
              <a:rPr lang="da-DK"/>
              <a:t>Third level</a:t>
            </a:r>
          </a:p>
          <a:p>
            <a:pPr lvl="3"/>
            <a:r>
              <a:rPr lang="da-DK"/>
              <a:t>Fourth level</a:t>
            </a:r>
          </a:p>
          <a:p>
            <a:pPr lvl="4"/>
            <a:r>
              <a:rPr lang="da-DK"/>
              <a:t>Fifth level</a:t>
            </a:r>
            <a:endParaRPr lang="en-US"/>
          </a:p>
        </p:txBody>
      </p:sp>
      <p:sp>
        <p:nvSpPr>
          <p:cNvPr id="7" name="Date Placeholder 6"/>
          <p:cNvSpPr>
            <a:spLocks noGrp="1"/>
          </p:cNvSpPr>
          <p:nvPr>
            <p:ph type="dt" sz="half" idx="10"/>
          </p:nvPr>
        </p:nvSpPr>
        <p:spPr/>
        <p:txBody>
          <a:bodyPr/>
          <a:lstStyle/>
          <a:p>
            <a:fld id="{2382242F-D98B-3949-A4B6-7C4B095B16D2}" type="datetimeFigureOut">
              <a:t>20/09/16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F116B1A-4118-734B-B127-F3FBF22EDDB0}" type="slidenum">
              <a:t>‹#›</a:t>
            </a:fld>
            <a:endParaRPr lang="en-US"/>
          </a:p>
        </p:txBody>
      </p:sp>
    </p:spTree>
    <p:extLst>
      <p:ext uri="{BB962C8B-B14F-4D97-AF65-F5344CB8AC3E}">
        <p14:creationId xmlns:p14="http://schemas.microsoft.com/office/powerpoint/2010/main" val="34708253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Click to edit Master title style</a:t>
            </a:r>
            <a:endParaRPr lang="en-US"/>
          </a:p>
        </p:txBody>
      </p:sp>
      <p:sp>
        <p:nvSpPr>
          <p:cNvPr id="3" name="Date Placeholder 2"/>
          <p:cNvSpPr>
            <a:spLocks noGrp="1"/>
          </p:cNvSpPr>
          <p:nvPr>
            <p:ph type="dt" sz="half" idx="10"/>
          </p:nvPr>
        </p:nvSpPr>
        <p:spPr/>
        <p:txBody>
          <a:bodyPr/>
          <a:lstStyle/>
          <a:p>
            <a:fld id="{2382242F-D98B-3949-A4B6-7C4B095B16D2}" type="datetimeFigureOut">
              <a:t>20/09/16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F116B1A-4118-734B-B127-F3FBF22EDDB0}" type="slidenum">
              <a:t>‹#›</a:t>
            </a:fld>
            <a:endParaRPr lang="en-US"/>
          </a:p>
        </p:txBody>
      </p:sp>
    </p:spTree>
    <p:extLst>
      <p:ext uri="{BB962C8B-B14F-4D97-AF65-F5344CB8AC3E}">
        <p14:creationId xmlns:p14="http://schemas.microsoft.com/office/powerpoint/2010/main" val="2721096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382242F-D98B-3949-A4B6-7C4B095B16D2}" type="datetimeFigureOut">
              <a:t>20/09/16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F116B1A-4118-734B-B127-F3FBF22EDDB0}" type="slidenum">
              <a:t>‹#›</a:t>
            </a:fld>
            <a:endParaRPr lang="en-US"/>
          </a:p>
        </p:txBody>
      </p:sp>
    </p:spTree>
    <p:extLst>
      <p:ext uri="{BB962C8B-B14F-4D97-AF65-F5344CB8AC3E}">
        <p14:creationId xmlns:p14="http://schemas.microsoft.com/office/powerpoint/2010/main" val="40331788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da-DK"/>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Click to edit Master text styles</a:t>
            </a:r>
          </a:p>
          <a:p>
            <a:pPr lvl="1"/>
            <a:r>
              <a:rPr lang="da-DK"/>
              <a:t>Second level</a:t>
            </a:r>
          </a:p>
          <a:p>
            <a:pPr lvl="2"/>
            <a:r>
              <a:rPr lang="da-DK"/>
              <a:t>Third level</a:t>
            </a:r>
          </a:p>
          <a:p>
            <a:pPr lvl="3"/>
            <a:r>
              <a:rPr lang="da-DK"/>
              <a:t>Fourth level</a:t>
            </a:r>
          </a:p>
          <a:p>
            <a:pPr lvl="4"/>
            <a:r>
              <a:rPr lang="da-DK"/>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Click to edit Master text styles</a:t>
            </a:r>
          </a:p>
        </p:txBody>
      </p:sp>
      <p:sp>
        <p:nvSpPr>
          <p:cNvPr id="5" name="Date Placeholder 4"/>
          <p:cNvSpPr>
            <a:spLocks noGrp="1"/>
          </p:cNvSpPr>
          <p:nvPr>
            <p:ph type="dt" sz="half" idx="10"/>
          </p:nvPr>
        </p:nvSpPr>
        <p:spPr/>
        <p:txBody>
          <a:bodyPr/>
          <a:lstStyle/>
          <a:p>
            <a:fld id="{2382242F-D98B-3949-A4B6-7C4B095B16D2}" type="datetimeFigureOut">
              <a:t>20/09/16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116B1A-4118-734B-B127-F3FBF22EDDB0}" type="slidenum">
              <a:t>‹#›</a:t>
            </a:fld>
            <a:endParaRPr lang="en-US"/>
          </a:p>
        </p:txBody>
      </p:sp>
    </p:spTree>
    <p:extLst>
      <p:ext uri="{BB962C8B-B14F-4D97-AF65-F5344CB8AC3E}">
        <p14:creationId xmlns:p14="http://schemas.microsoft.com/office/powerpoint/2010/main" val="13968053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da-DK"/>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Click to edit Master text styles</a:t>
            </a:r>
          </a:p>
        </p:txBody>
      </p:sp>
      <p:sp>
        <p:nvSpPr>
          <p:cNvPr id="5" name="Date Placeholder 4"/>
          <p:cNvSpPr>
            <a:spLocks noGrp="1"/>
          </p:cNvSpPr>
          <p:nvPr>
            <p:ph type="dt" sz="half" idx="10"/>
          </p:nvPr>
        </p:nvSpPr>
        <p:spPr/>
        <p:txBody>
          <a:bodyPr/>
          <a:lstStyle/>
          <a:p>
            <a:fld id="{2382242F-D98B-3949-A4B6-7C4B095B16D2}" type="datetimeFigureOut">
              <a:t>20/09/16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116B1A-4118-734B-B127-F3FBF22EDDB0}" type="slidenum">
              <a:t>‹#›</a:t>
            </a:fld>
            <a:endParaRPr lang="en-US"/>
          </a:p>
        </p:txBody>
      </p:sp>
    </p:spTree>
    <p:extLst>
      <p:ext uri="{BB962C8B-B14F-4D97-AF65-F5344CB8AC3E}">
        <p14:creationId xmlns:p14="http://schemas.microsoft.com/office/powerpoint/2010/main" val="84994344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a-DK"/>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a-DK"/>
              <a:t>Click to edit Master text styles</a:t>
            </a:r>
          </a:p>
          <a:p>
            <a:pPr lvl="1"/>
            <a:r>
              <a:rPr lang="da-DK"/>
              <a:t>Second level</a:t>
            </a:r>
          </a:p>
          <a:p>
            <a:pPr lvl="2"/>
            <a:r>
              <a:rPr lang="da-DK"/>
              <a:t>Third level</a:t>
            </a:r>
          </a:p>
          <a:p>
            <a:pPr lvl="3"/>
            <a:r>
              <a:rPr lang="da-DK"/>
              <a:t>Fourth level</a:t>
            </a:r>
          </a:p>
          <a:p>
            <a:pPr lvl="4"/>
            <a:r>
              <a:rPr lang="da-DK"/>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82242F-D98B-3949-A4B6-7C4B095B16D2}" type="datetimeFigureOut">
              <a:t>20/09/16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116B1A-4118-734B-B127-F3FBF22EDDB0}" type="slidenum">
              <a:t>‹#›</a:t>
            </a:fld>
            <a:endParaRPr lang="en-US"/>
          </a:p>
        </p:txBody>
      </p:sp>
    </p:spTree>
    <p:extLst>
      <p:ext uri="{BB962C8B-B14F-4D97-AF65-F5344CB8AC3E}">
        <p14:creationId xmlns:p14="http://schemas.microsoft.com/office/powerpoint/2010/main" val="22711318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4" Type="http://schemas.openxmlformats.org/officeDocument/2006/relationships/image" Target="../media/image3.emf"/><Relationship Id="rId5"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7.png"/><Relationship Id="rId5" Type="http://schemas.openxmlformats.org/officeDocument/2006/relationships/image" Target="../media/image15.png"/><Relationship Id="rId6" Type="http://schemas.openxmlformats.org/officeDocument/2006/relationships/image" Target="../media/image16.png"/><Relationship Id="rId1" Type="http://schemas.microsoft.com/office/2007/relationships/media" Target="../media/media4.m4a"/><Relationship Id="rId2" Type="http://schemas.openxmlformats.org/officeDocument/2006/relationships/audio" Target="../media/media4.m4a"/></Relationships>
</file>

<file path=ppt/slides/_rels/slide11.xml.rels><?xml version="1.0" encoding="UTF-8" standalone="yes"?>
<Relationships xmlns="http://schemas.openxmlformats.org/package/2006/relationships"><Relationship Id="rId3" Type="http://schemas.openxmlformats.org/officeDocument/2006/relationships/image" Target="../media/image2.emf"/><Relationship Id="rId4" Type="http://schemas.openxmlformats.org/officeDocument/2006/relationships/image" Target="../media/image3.emf"/><Relationship Id="rId5" Type="http://schemas.openxmlformats.org/officeDocument/2006/relationships/image" Target="../media/image17.emf"/><Relationship Id="rId1" Type="http://schemas.openxmlformats.org/officeDocument/2006/relationships/slideLayout" Target="../slideLayouts/slideLayout2.xml"/><Relationship Id="rId2" Type="http://schemas.openxmlformats.org/officeDocument/2006/relationships/image" Target="../media/image1.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jpeg"/><Relationship Id="rId3" Type="http://schemas.openxmlformats.org/officeDocument/2006/relationships/image" Target="../media/image20.jpeg"/></Relationships>
</file>

<file path=ppt/slides/_rels/slide14.xml.rels><?xml version="1.0" encoding="UTF-8" standalone="yes"?>
<Relationships xmlns="http://schemas.openxmlformats.org/package/2006/relationships"><Relationship Id="rId3" Type="http://schemas.openxmlformats.org/officeDocument/2006/relationships/hyperlink" Target="http://link.springer.com/chapter/10.1007/978-3-319-25931-4_13" TargetMode="External"/><Relationship Id="rId4" Type="http://schemas.openxmlformats.org/officeDocument/2006/relationships/image" Target="../media/image1.jpg"/><Relationship Id="rId5" Type="http://schemas.openxmlformats.org/officeDocument/2006/relationships/image" Target="../media/image2.emf"/><Relationship Id="rId6" Type="http://schemas.openxmlformats.org/officeDocument/2006/relationships/image" Target="../media/image3.emf"/><Relationship Id="rId1" Type="http://schemas.openxmlformats.org/officeDocument/2006/relationships/slideLayout" Target="../slideLayouts/slideLayout2.xml"/><Relationship Id="rId2" Type="http://schemas.openxmlformats.org/officeDocument/2006/relationships/hyperlink" Target="http://www.tandfonline.com/doi/abs/10.1080/09298215.2015.1045003"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e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em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emf"/></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4" Type="http://schemas.openxmlformats.org/officeDocument/2006/relationships/image" Target="../media/image25.jpeg"/><Relationship Id="rId5" Type="http://schemas.openxmlformats.org/officeDocument/2006/relationships/image" Target="../media/image26.jpe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4" Type="http://schemas.openxmlformats.org/officeDocument/2006/relationships/image" Target="../media/image27.jpeg"/><Relationship Id="rId5" Type="http://schemas.openxmlformats.org/officeDocument/2006/relationships/image" Target="../media/image28.jpe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2.xml.rels><?xml version="1.0" encoding="UTF-8" standalone="yes"?>
<Relationships xmlns="http://schemas.openxmlformats.org/package/2006/relationships"><Relationship Id="rId3" Type="http://schemas.openxmlformats.org/officeDocument/2006/relationships/image" Target="../media/image5.emf"/><Relationship Id="rId4" Type="http://schemas.openxmlformats.org/officeDocument/2006/relationships/image" Target="../media/image1.jpg"/><Relationship Id="rId5" Type="http://schemas.openxmlformats.org/officeDocument/2006/relationships/image" Target="../media/image2.emf"/><Relationship Id="rId6" Type="http://schemas.openxmlformats.org/officeDocument/2006/relationships/image" Target="../media/image3.emf"/><Relationship Id="rId1" Type="http://schemas.openxmlformats.org/officeDocument/2006/relationships/slideLayout" Target="../slideLayouts/slideLayout2.xml"/><Relationship Id="rId2" Type="http://schemas.openxmlformats.org/officeDocument/2006/relationships/hyperlink" Target="http://link.springer.com/book/10.1007/978-3-319-25931-4"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em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em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emf"/></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32.png"/><Relationship Id="rId5" Type="http://schemas.openxmlformats.org/officeDocument/2006/relationships/image" Target="../media/image4.png"/><Relationship Id="rId6" Type="http://schemas.openxmlformats.org/officeDocument/2006/relationships/image" Target="../media/image33.png"/><Relationship Id="rId7" Type="http://schemas.openxmlformats.org/officeDocument/2006/relationships/image" Target="../media/image34.png"/><Relationship Id="rId8" Type="http://schemas.openxmlformats.org/officeDocument/2006/relationships/image" Target="../media/image7.png"/><Relationship Id="rId1" Type="http://schemas.microsoft.com/office/2007/relationships/media" Target="../media/media4.m4a"/><Relationship Id="rId2" Type="http://schemas.openxmlformats.org/officeDocument/2006/relationships/audio" Target="../media/media4.m4a"/></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35.png"/><Relationship Id="rId5" Type="http://schemas.openxmlformats.org/officeDocument/2006/relationships/image" Target="../media/image7.png"/><Relationship Id="rId1" Type="http://schemas.microsoft.com/office/2007/relationships/media" Target="../media/media4.m4a"/><Relationship Id="rId2" Type="http://schemas.openxmlformats.org/officeDocument/2006/relationships/audio" Target="../media/media4.m4a"/></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36.png"/><Relationship Id="rId5" Type="http://schemas.openxmlformats.org/officeDocument/2006/relationships/image" Target="../media/image7.png"/><Relationship Id="rId1" Type="http://schemas.microsoft.com/office/2007/relationships/media" Target="../media/media4.m4a"/><Relationship Id="rId2" Type="http://schemas.openxmlformats.org/officeDocument/2006/relationships/audio" Target="../media/media4.m4a"/></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7.png"/><Relationship Id="rId5" Type="http://schemas.openxmlformats.org/officeDocument/2006/relationships/image" Target="../media/image37.png"/><Relationship Id="rId1" Type="http://schemas.microsoft.com/office/2007/relationships/media" Target="../media/media4.m4a"/><Relationship Id="rId2" Type="http://schemas.openxmlformats.org/officeDocument/2006/relationships/audio" Target="../media/media4.m4a"/></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g"/><Relationship Id="rId3" Type="http://schemas.openxmlformats.org/officeDocument/2006/relationships/image" Target="../media/image2.emf"/></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40.emf"/><Relationship Id="rId5" Type="http://schemas.openxmlformats.org/officeDocument/2006/relationships/image" Target="../media/image41.emf"/><Relationship Id="rId6" Type="http://schemas.openxmlformats.org/officeDocument/2006/relationships/image" Target="../media/image7.png"/><Relationship Id="rId7" Type="http://schemas.openxmlformats.org/officeDocument/2006/relationships/image" Target="../media/image42.emf"/><Relationship Id="rId1" Type="http://schemas.microsoft.com/office/2007/relationships/media" Target="../media/media5.midi"/><Relationship Id="rId2" Type="http://schemas.openxmlformats.org/officeDocument/2006/relationships/audio" Target="../media/media5.midi"/></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43.png"/><Relationship Id="rId5" Type="http://schemas.openxmlformats.org/officeDocument/2006/relationships/image" Target="../media/image44.png"/><Relationship Id="rId6" Type="http://schemas.openxmlformats.org/officeDocument/2006/relationships/image" Target="../media/image45.png"/><Relationship Id="rId7" Type="http://schemas.openxmlformats.org/officeDocument/2006/relationships/image" Target="../media/image46.png"/><Relationship Id="rId8" Type="http://schemas.openxmlformats.org/officeDocument/2006/relationships/image" Target="../media/image47.png"/><Relationship Id="rId9" Type="http://schemas.openxmlformats.org/officeDocument/2006/relationships/hyperlink" Target="http://www.liederenbank.nl" TargetMode="External"/><Relationship Id="rId10" Type="http://schemas.openxmlformats.org/officeDocument/2006/relationships/image" Target="../media/image7.png"/><Relationship Id="rId1" Type="http://schemas.microsoft.com/office/2007/relationships/media" Target="../media/media6.mid"/><Relationship Id="rId2" Type="http://schemas.openxmlformats.org/officeDocument/2006/relationships/audio" Target="../media/media6.mid"/></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music-ir.org/mirex/wiki/2013:Discovery_of_Repeated_Themes_&amp;_Sections" TargetMode="External"/><Relationship Id="rId3" Type="http://schemas.openxmlformats.org/officeDocument/2006/relationships/hyperlink" Target="https://dl.dropbox.com/u/11997856/JKU/JKUPDD-noAudio-Jul2013.zip"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2.emf"/><Relationship Id="rId4" Type="http://schemas.openxmlformats.org/officeDocument/2006/relationships/image" Target="../media/image3.emf"/><Relationship Id="rId1" Type="http://schemas.openxmlformats.org/officeDocument/2006/relationships/slideLayout" Target="../slideLayouts/slideLayout2.xml"/><Relationship Id="rId2" Type="http://schemas.openxmlformats.org/officeDocument/2006/relationships/image" Target="../media/image1.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emf"/></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49.png"/><Relationship Id="rId5" Type="http://schemas.openxmlformats.org/officeDocument/2006/relationships/image" Target="../media/image7.png"/><Relationship Id="rId6" Type="http://schemas.openxmlformats.org/officeDocument/2006/relationships/image" Target="../media/image50.emf"/><Relationship Id="rId7" Type="http://schemas.openxmlformats.org/officeDocument/2006/relationships/image" Target="../media/image51.emf"/><Relationship Id="rId8" Type="http://schemas.openxmlformats.org/officeDocument/2006/relationships/image" Target="../media/image52.emf"/><Relationship Id="rId1" Type="http://schemas.microsoft.com/office/2007/relationships/media" Target="../media/media7.m4a"/><Relationship Id="rId2" Type="http://schemas.openxmlformats.org/officeDocument/2006/relationships/audio" Target="../media/media7.m4a"/></Relationships>
</file>

<file path=ppt/slides/_rels/slide36.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2.emf"/><Relationship Id="rId5" Type="http://schemas.openxmlformats.org/officeDocument/2006/relationships/image" Target="../media/image3.emf"/><Relationship Id="rId1" Type="http://schemas.openxmlformats.org/officeDocument/2006/relationships/slideLayout" Target="../slideLayouts/slideLayout2.xml"/><Relationship Id="rId2" Type="http://schemas.openxmlformats.org/officeDocument/2006/relationships/image" Target="../media/image53.em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emf"/><Relationship Id="rId3" Type="http://schemas.openxmlformats.org/officeDocument/2006/relationships/image" Target="../media/image55.em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png"/></Relationships>
</file>

<file path=ppt/slides/_rels/slide39.xml.rels><?xml version="1.0" encoding="UTF-8" standalone="yes"?>
<Relationships xmlns="http://schemas.openxmlformats.org/package/2006/relationships"><Relationship Id="rId11" Type="http://schemas.openxmlformats.org/officeDocument/2006/relationships/image" Target="../media/image2.emf"/><Relationship Id="rId12" Type="http://schemas.openxmlformats.org/officeDocument/2006/relationships/image" Target="../media/image3.emf"/><Relationship Id="rId1" Type="http://schemas.microsoft.com/office/2007/relationships/media" Target="../media/media7.m4a"/><Relationship Id="rId2" Type="http://schemas.openxmlformats.org/officeDocument/2006/relationships/audio" Target="../media/media7.m4a"/><Relationship Id="rId3" Type="http://schemas.openxmlformats.org/officeDocument/2006/relationships/slideLayout" Target="../slideLayouts/slideLayout2.xml"/><Relationship Id="rId4" Type="http://schemas.openxmlformats.org/officeDocument/2006/relationships/image" Target="../media/image57.tif"/><Relationship Id="rId5" Type="http://schemas.openxmlformats.org/officeDocument/2006/relationships/image" Target="../media/image7.png"/><Relationship Id="rId6" Type="http://schemas.openxmlformats.org/officeDocument/2006/relationships/image" Target="../media/image58.emf"/><Relationship Id="rId7" Type="http://schemas.openxmlformats.org/officeDocument/2006/relationships/image" Target="../media/image59.emf"/><Relationship Id="rId8" Type="http://schemas.openxmlformats.org/officeDocument/2006/relationships/image" Target="../media/image60.png"/><Relationship Id="rId9" Type="http://schemas.openxmlformats.org/officeDocument/2006/relationships/image" Target="../media/image61.png"/><Relationship Id="rId10" Type="http://schemas.openxmlformats.org/officeDocument/2006/relationships/image" Target="../media/image1.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7.png"/><Relationship Id="rId5" Type="http://schemas.openxmlformats.org/officeDocument/2006/relationships/image" Target="../media/image1.jpg"/><Relationship Id="rId6" Type="http://schemas.openxmlformats.org/officeDocument/2006/relationships/image" Target="../media/image2.emf"/><Relationship Id="rId7" Type="http://schemas.openxmlformats.org/officeDocument/2006/relationships/image" Target="../media/image3.emf"/><Relationship Id="rId8" Type="http://schemas.openxmlformats.org/officeDocument/2006/relationships/image" Target="../media/image62.emf"/><Relationship Id="rId1" Type="http://schemas.microsoft.com/office/2007/relationships/media" Target="../media/media7.m4a"/><Relationship Id="rId2" Type="http://schemas.openxmlformats.org/officeDocument/2006/relationships/audio" Target="../media/media7.m4a"/></Relationships>
</file>

<file path=ppt/slides/_rels/slide41.xml.rels><?xml version="1.0" encoding="UTF-8" standalone="yes"?>
<Relationships xmlns="http://schemas.openxmlformats.org/package/2006/relationships"><Relationship Id="rId3" Type="http://schemas.openxmlformats.org/officeDocument/2006/relationships/image" Target="../media/image64.emf"/><Relationship Id="rId4" Type="http://schemas.openxmlformats.org/officeDocument/2006/relationships/image" Target="../media/image65.emf"/><Relationship Id="rId1" Type="http://schemas.openxmlformats.org/officeDocument/2006/relationships/slideLayout" Target="../slideLayouts/slideLayout2.xml"/><Relationship Id="rId2" Type="http://schemas.openxmlformats.org/officeDocument/2006/relationships/image" Target="../media/image63.emf"/></Relationships>
</file>

<file path=ppt/slides/_rels/slide42.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66.emf"/><Relationship Id="rId5" Type="http://schemas.openxmlformats.org/officeDocument/2006/relationships/oleObject" Target="../embeddings/oleObject2.bin"/><Relationship Id="rId6" Type="http://schemas.openxmlformats.org/officeDocument/2006/relationships/image" Target="../media/image67.em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emf"/><Relationship Id="rId4" Type="http://schemas.openxmlformats.org/officeDocument/2006/relationships/image" Target="../media/image3.emf"/><Relationship Id="rId1" Type="http://schemas.openxmlformats.org/officeDocument/2006/relationships/slideLayout" Target="../slideLayouts/slideLayout2.xml"/><Relationship Id="rId2" Type="http://schemas.openxmlformats.org/officeDocument/2006/relationships/image" Target="../media/image1.jp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40.emf"/><Relationship Id="rId5" Type="http://schemas.openxmlformats.org/officeDocument/2006/relationships/image" Target="../media/image41.emf"/><Relationship Id="rId6" Type="http://schemas.openxmlformats.org/officeDocument/2006/relationships/image" Target="../media/image7.png"/><Relationship Id="rId7" Type="http://schemas.openxmlformats.org/officeDocument/2006/relationships/image" Target="../media/image42.emf"/><Relationship Id="rId1" Type="http://schemas.microsoft.com/office/2007/relationships/media" Target="../media/media5.midi"/><Relationship Id="rId2" Type="http://schemas.openxmlformats.org/officeDocument/2006/relationships/audio" Target="../media/media5.midi"/></Relationships>
</file>

<file path=ppt/slides/_rels/slide45.xml.rels><?xml version="1.0" encoding="UTF-8" standalone="yes"?>
<Relationships xmlns="http://schemas.openxmlformats.org/package/2006/relationships"><Relationship Id="rId3" Type="http://schemas.openxmlformats.org/officeDocument/2006/relationships/image" Target="../media/image2.emf"/><Relationship Id="rId4" Type="http://schemas.openxmlformats.org/officeDocument/2006/relationships/image" Target="../media/image3.emf"/><Relationship Id="rId1" Type="http://schemas.openxmlformats.org/officeDocument/2006/relationships/slideLayout" Target="../slideLayouts/slideLayout2.xml"/><Relationship Id="rId2" Type="http://schemas.openxmlformats.org/officeDocument/2006/relationships/image" Target="../media/image1.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8.emf"/></Relationships>
</file>

<file path=ppt/slides/_rels/slide47.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2.emf"/><Relationship Id="rId5" Type="http://schemas.openxmlformats.org/officeDocument/2006/relationships/image" Target="../media/image3.emf"/><Relationship Id="rId1" Type="http://schemas.openxmlformats.org/officeDocument/2006/relationships/slideLayout" Target="../slideLayouts/slideLayout2.xml"/><Relationship Id="rId2" Type="http://schemas.openxmlformats.org/officeDocument/2006/relationships/image" Target="../media/image69.emf"/></Relationships>
</file>

<file path=ppt/slides/_rels/slide48.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2.emf"/><Relationship Id="rId5" Type="http://schemas.openxmlformats.org/officeDocument/2006/relationships/image" Target="../media/image3.emf"/><Relationship Id="rId1" Type="http://schemas.openxmlformats.org/officeDocument/2006/relationships/slideLayout" Target="../slideLayouts/slideLayout2.xml"/><Relationship Id="rId2" Type="http://schemas.openxmlformats.org/officeDocument/2006/relationships/image" Target="../media/image70.emf"/></Relationships>
</file>

<file path=ppt/slides/_rels/slide49.xml.rels><?xml version="1.0" encoding="UTF-8" standalone="yes"?>
<Relationships xmlns="http://schemas.openxmlformats.org/package/2006/relationships"><Relationship Id="rId3" Type="http://schemas.openxmlformats.org/officeDocument/2006/relationships/image" Target="../media/image72.emf"/><Relationship Id="rId4" Type="http://schemas.openxmlformats.org/officeDocument/2006/relationships/image" Target="../media/image73.emf"/><Relationship Id="rId5" Type="http://schemas.openxmlformats.org/officeDocument/2006/relationships/image" Target="../media/image74.emf"/><Relationship Id="rId1" Type="http://schemas.openxmlformats.org/officeDocument/2006/relationships/slideLayout" Target="../slideLayouts/slideLayout2.xml"/><Relationship Id="rId2" Type="http://schemas.openxmlformats.org/officeDocument/2006/relationships/image" Target="../media/image71.emf"/></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6.png"/><Relationship Id="rId5" Type="http://schemas.openxmlformats.org/officeDocument/2006/relationships/image" Target="../media/image7.png"/><Relationship Id="rId1" Type="http://schemas.microsoft.com/office/2007/relationships/media" Target="../media/media1.m4a"/><Relationship Id="rId2" Type="http://schemas.openxmlformats.org/officeDocument/2006/relationships/audio" Target="../media/media1.m4a"/></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75.jpeg"/><Relationship Id="rId4" Type="http://schemas.openxmlformats.org/officeDocument/2006/relationships/image" Target="../media/image76.jpeg"/><Relationship Id="rId5" Type="http://schemas.openxmlformats.org/officeDocument/2006/relationships/image" Target="../media/image77.jpeg"/><Relationship Id="rId6" Type="http://schemas.openxmlformats.org/officeDocument/2006/relationships/image" Target="../media/image78.jpe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10.xml"/><Relationship Id="rId4" Type="http://schemas.openxmlformats.org/officeDocument/2006/relationships/oleObject" Target="../embeddings/Microsoft_Excel_97_-_2004_Worksheet1.xls"/><Relationship Id="rId5" Type="http://schemas.openxmlformats.org/officeDocument/2006/relationships/image" Target="../media/image79.emf"/><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80.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81.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xml"/><Relationship Id="rId5" Type="http://schemas.openxmlformats.org/officeDocument/2006/relationships/image" Target="../media/image8.png"/><Relationship Id="rId6" Type="http://schemas.openxmlformats.org/officeDocument/2006/relationships/image" Target="../media/image7.png"/><Relationship Id="rId1" Type="http://schemas.microsoft.com/office/2007/relationships/media" Target="../media/media2.m4a"/><Relationship Id="rId2" Type="http://schemas.openxmlformats.org/officeDocument/2006/relationships/audio" Target="../media/media2.m4a"/></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9.png"/><Relationship Id="rId5" Type="http://schemas.openxmlformats.org/officeDocument/2006/relationships/image" Target="../media/image7.png"/><Relationship Id="rId1" Type="http://schemas.microsoft.com/office/2007/relationships/media" Target="../media/media3.m4a"/><Relationship Id="rId2" Type="http://schemas.openxmlformats.org/officeDocument/2006/relationships/audio" Target="../media/media3.m4a"/></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2.xml"/><Relationship Id="rId5" Type="http://schemas.openxmlformats.org/officeDocument/2006/relationships/image" Target="../media/image10.jpeg"/><Relationship Id="rId6" Type="http://schemas.openxmlformats.org/officeDocument/2006/relationships/image" Target="../media/image11.jpeg"/><Relationship Id="rId7" Type="http://schemas.openxmlformats.org/officeDocument/2006/relationships/image" Target="../media/image12.jpeg"/><Relationship Id="rId8" Type="http://schemas.openxmlformats.org/officeDocument/2006/relationships/image" Target="../media/image13.png"/><Relationship Id="rId1" Type="http://schemas.microsoft.com/office/2007/relationships/media" Target="file://localhost/Users/dave/Documents/Work/Research/Talks/2013/2013-08-05-Aarhus-Computer-Science/AarhusCS2013/prelude.mid" TargetMode="External"/><Relationship Id="rId2" Type="http://schemas.openxmlformats.org/officeDocument/2006/relationships/audio" Target="file://localhost/Users/dave/Documents/Work/Research/Talks/2013/2013-08-05-Aarhus-Computer-Science/AarhusCS2013/prelude.mid" TargetMode="Externa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3.xml"/><Relationship Id="rId5" Type="http://schemas.openxmlformats.org/officeDocument/2006/relationships/image" Target="../media/image10.jpeg"/><Relationship Id="rId6" Type="http://schemas.openxmlformats.org/officeDocument/2006/relationships/image" Target="../media/image11.jpeg"/><Relationship Id="rId7" Type="http://schemas.openxmlformats.org/officeDocument/2006/relationships/image" Target="../media/image14.jpeg"/><Relationship Id="rId8" Type="http://schemas.openxmlformats.org/officeDocument/2006/relationships/image" Target="../media/image13.png"/><Relationship Id="rId1" Type="http://schemas.microsoft.com/office/2007/relationships/media" Target="file://localhost/Users/dave/Documents/Work/Research/Talks/2013/2013-08-05-Aarhus-Computer-Science/AarhusCS2013/prelude.mid" TargetMode="External"/><Relationship Id="rId2" Type="http://schemas.openxmlformats.org/officeDocument/2006/relationships/audio" Target="file://localhost/Users/dave/Documents/Work/Research/Talks/2013/2013-08-05-Aarhus-Computer-Science/AarhusCS2013/prelude.mid"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t>Geometric, Compression-based Pattern Discovery in Music</a:t>
            </a:r>
          </a:p>
        </p:txBody>
      </p:sp>
      <p:sp>
        <p:nvSpPr>
          <p:cNvPr id="3" name="Subtitle 2"/>
          <p:cNvSpPr>
            <a:spLocks noGrp="1"/>
          </p:cNvSpPr>
          <p:nvPr>
            <p:ph type="subTitle" idx="1"/>
          </p:nvPr>
        </p:nvSpPr>
        <p:spPr>
          <a:xfrm>
            <a:off x="1371600" y="4140929"/>
            <a:ext cx="6400800" cy="608572"/>
          </a:xfrm>
        </p:spPr>
        <p:txBody>
          <a:bodyPr/>
          <a:lstStyle/>
          <a:p>
            <a:r>
              <a:rPr lang="en-US"/>
              <a:t>David Meredith</a:t>
            </a:r>
          </a:p>
          <a:p>
            <a:endParaRPr lang="en-US"/>
          </a:p>
        </p:txBody>
      </p:sp>
      <p:pic>
        <p:nvPicPr>
          <p:cNvPr id="4" name="Picture 3" descr="flag_yellow_high.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30570" y="5355260"/>
            <a:ext cx="1959429" cy="1297121"/>
          </a:xfrm>
          <a:prstGeom prst="rect">
            <a:avLst/>
          </a:prstGeom>
        </p:spPr>
      </p:pic>
      <p:pic>
        <p:nvPicPr>
          <p:cNvPr id="5" name="Picture 4" descr="Lrn2Cre8-logocolour.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3544" y="5355260"/>
            <a:ext cx="1493654" cy="1297121"/>
          </a:xfrm>
          <a:prstGeom prst="rect">
            <a:avLst/>
          </a:prstGeom>
        </p:spPr>
      </p:pic>
      <p:pic>
        <p:nvPicPr>
          <p:cNvPr id="6" name="Picture 5" descr="AAU_LOGO_CMYK_UK.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54723" y="5355259"/>
            <a:ext cx="1843277" cy="1297121"/>
          </a:xfrm>
          <a:prstGeom prst="rect">
            <a:avLst/>
          </a:prstGeom>
        </p:spPr>
      </p:pic>
      <p:pic>
        <p:nvPicPr>
          <p:cNvPr id="7" name="Picture 6" descr="bwv847b-done.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98645"/>
            <a:ext cx="9144000" cy="1428750"/>
          </a:xfrm>
          <a:prstGeom prst="rect">
            <a:avLst/>
          </a:prstGeom>
        </p:spPr>
      </p:pic>
    </p:spTree>
    <p:extLst>
      <p:ext uri="{BB962C8B-B14F-4D97-AF65-F5344CB8AC3E}">
        <p14:creationId xmlns:p14="http://schemas.microsoft.com/office/powerpoint/2010/main" val="1267597500"/>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Motives, themes and translatable patterns in pitch-time space</a:t>
            </a:r>
          </a:p>
        </p:txBody>
      </p:sp>
      <p:pic>
        <p:nvPicPr>
          <p:cNvPr id="4" name="1-04 The Well-Tempered Clavier, Book 1_ Fugue No. 2 in C Minor, BWV 847.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570642" y="5649099"/>
            <a:ext cx="812800" cy="812800"/>
          </a:xfrm>
          <a:prstGeom prst="rect">
            <a:avLst/>
          </a:prstGeom>
        </p:spPr>
      </p:pic>
      <p:pic>
        <p:nvPicPr>
          <p:cNvPr id="5" name="Picture 4"/>
          <p:cNvPicPr>
            <a:picLocks noChangeAspect="1"/>
          </p:cNvPicPr>
          <p:nvPr/>
        </p:nvPicPr>
        <p:blipFill>
          <a:blip r:embed="rId5"/>
          <a:stretch>
            <a:fillRect/>
          </a:stretch>
        </p:blipFill>
        <p:spPr>
          <a:xfrm>
            <a:off x="0" y="3829756"/>
            <a:ext cx="9144000" cy="1646018"/>
          </a:xfrm>
          <a:prstGeom prst="rect">
            <a:avLst/>
          </a:prstGeom>
        </p:spPr>
      </p:pic>
      <p:pic>
        <p:nvPicPr>
          <p:cNvPr id="6" name="Picture 5" descr="bwv847.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776701"/>
            <a:ext cx="9144000" cy="1653597"/>
          </a:xfrm>
          <a:prstGeom prst="rect">
            <a:avLst/>
          </a:prstGeom>
        </p:spPr>
      </p:pic>
    </p:spTree>
    <p:extLst>
      <p:ext uri="{BB962C8B-B14F-4D97-AF65-F5344CB8AC3E}">
        <p14:creationId xmlns:p14="http://schemas.microsoft.com/office/powerpoint/2010/main" val="36485329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5534"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Compression and explanation</a:t>
            </a:r>
          </a:p>
        </p:txBody>
      </p:sp>
      <p:sp>
        <p:nvSpPr>
          <p:cNvPr id="3" name="Content Placeholder 2"/>
          <p:cNvSpPr>
            <a:spLocks noGrp="1"/>
          </p:cNvSpPr>
          <p:nvPr>
            <p:ph idx="1"/>
          </p:nvPr>
        </p:nvSpPr>
        <p:spPr>
          <a:xfrm>
            <a:off x="457200" y="3604669"/>
            <a:ext cx="8229600" cy="2722796"/>
          </a:xfrm>
        </p:spPr>
        <p:txBody>
          <a:bodyPr>
            <a:normAutofit fontScale="77500" lnSpcReduction="20000"/>
          </a:bodyPr>
          <a:lstStyle/>
          <a:p>
            <a:r>
              <a:rPr lang="en-US"/>
              <a:t>Hypothesis: The shortest descriptions provide the best explanations</a:t>
            </a:r>
          </a:p>
          <a:p>
            <a:pPr lvl="1"/>
            <a:r>
              <a:rPr lang="en-US"/>
              <a:t>Ockham’s razor, MDL, MML, Solomonoff’s theory of inductive inference</a:t>
            </a:r>
          </a:p>
          <a:p>
            <a:r>
              <a:rPr lang="en-US"/>
              <a:t>Suggests that knowledge can be extracted from data by finding short descriptions of it (i.e., by compressing it)</a:t>
            </a:r>
          </a:p>
          <a:p>
            <a:r>
              <a:rPr lang="en-US"/>
              <a:t>Identifying the maximal repeated patterns and their occurrences is an excellent strategy for compressing data</a:t>
            </a:r>
          </a:p>
          <a:p>
            <a:endParaRPr lang="en-US"/>
          </a:p>
        </p:txBody>
      </p:sp>
      <p:pic>
        <p:nvPicPr>
          <p:cNvPr id="4" name="Picture 3" descr="flag_yellow_high.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33672" y="6327466"/>
            <a:ext cx="709584" cy="469737"/>
          </a:xfrm>
          <a:prstGeom prst="rect">
            <a:avLst/>
          </a:prstGeom>
        </p:spPr>
      </p:pic>
      <p:pic>
        <p:nvPicPr>
          <p:cNvPr id="5" name="Picture 4" descr="Lrn2Cre8-logocolour.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545" y="6327466"/>
            <a:ext cx="540909" cy="469737"/>
          </a:xfrm>
          <a:prstGeom prst="rect">
            <a:avLst/>
          </a:prstGeom>
        </p:spPr>
      </p:pic>
      <p:pic>
        <p:nvPicPr>
          <p:cNvPr id="6" name="Picture 5" descr="AAU_LOGO_CMYK_UK.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83736" y="6327465"/>
            <a:ext cx="667521" cy="469737"/>
          </a:xfrm>
          <a:prstGeom prst="rect">
            <a:avLst/>
          </a:prstGeom>
        </p:spPr>
      </p:pic>
      <p:pic>
        <p:nvPicPr>
          <p:cNvPr id="7" name="Picture 6"/>
          <p:cNvPicPr>
            <a:picLocks noChangeAspect="1"/>
          </p:cNvPicPr>
          <p:nvPr/>
        </p:nvPicPr>
        <p:blipFill>
          <a:blip r:embed="rId5"/>
          <a:stretch>
            <a:fillRect/>
          </a:stretch>
        </p:blipFill>
        <p:spPr>
          <a:xfrm>
            <a:off x="1080256" y="1361938"/>
            <a:ext cx="7002919" cy="2187031"/>
          </a:xfrm>
          <a:prstGeom prst="rect">
            <a:avLst/>
          </a:prstGeom>
        </p:spPr>
      </p:pic>
    </p:spTree>
    <p:extLst>
      <p:ext uri="{BB962C8B-B14F-4D97-AF65-F5344CB8AC3E}">
        <p14:creationId xmlns:p14="http://schemas.microsoft.com/office/powerpoint/2010/main" val="2123976520"/>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Encoding length as a measure of complexity</a:t>
            </a:r>
            <a:endParaRPr lang="en-GB" dirty="0"/>
          </a:p>
        </p:txBody>
      </p:sp>
      <p:sp>
        <p:nvSpPr>
          <p:cNvPr id="3" name="Content Placeholder 2"/>
          <p:cNvSpPr>
            <a:spLocks noGrp="1"/>
          </p:cNvSpPr>
          <p:nvPr>
            <p:ph idx="1"/>
          </p:nvPr>
        </p:nvSpPr>
        <p:spPr>
          <a:xfrm>
            <a:off x="4931804" y="2595796"/>
            <a:ext cx="3754995" cy="4042024"/>
          </a:xfrm>
        </p:spPr>
        <p:txBody>
          <a:bodyPr>
            <a:normAutofit fontScale="77500" lnSpcReduction="20000"/>
          </a:bodyPr>
          <a:lstStyle/>
          <a:p>
            <a:r>
              <a:rPr lang="en-GB" dirty="0" smtClean="0"/>
              <a:t>From Kolmogorov (1965) complexity theory:</a:t>
            </a:r>
          </a:p>
          <a:p>
            <a:pPr lvl="1"/>
            <a:r>
              <a:rPr lang="en-GB" dirty="0" smtClean="0"/>
              <a:t>can use the </a:t>
            </a:r>
            <a:r>
              <a:rPr lang="en-GB" b="1" i="1" dirty="0" smtClean="0"/>
              <a:t>length</a:t>
            </a:r>
            <a:r>
              <a:rPr lang="en-GB" dirty="0" smtClean="0"/>
              <a:t> of an encoding to measure the </a:t>
            </a:r>
            <a:r>
              <a:rPr lang="en-GB" b="1" i="1" dirty="0" smtClean="0"/>
              <a:t>complexity</a:t>
            </a:r>
            <a:r>
              <a:rPr lang="en-GB" dirty="0" smtClean="0"/>
              <a:t> of its corresponding explanation</a:t>
            </a:r>
          </a:p>
          <a:p>
            <a:pPr lvl="1"/>
            <a:r>
              <a:rPr lang="en-GB" dirty="0" smtClean="0"/>
              <a:t>The </a:t>
            </a:r>
            <a:r>
              <a:rPr lang="en-GB" b="1" i="1" dirty="0" smtClean="0"/>
              <a:t>shorter</a:t>
            </a:r>
            <a:r>
              <a:rPr lang="en-GB" dirty="0" smtClean="0"/>
              <a:t> the encoding (“program”), the </a:t>
            </a:r>
            <a:r>
              <a:rPr lang="en-GB" b="1" i="1" dirty="0" smtClean="0"/>
              <a:t>simpler</a:t>
            </a:r>
            <a:r>
              <a:rPr lang="en-GB" dirty="0" smtClean="0"/>
              <a:t> and </a:t>
            </a:r>
            <a:r>
              <a:rPr lang="en-GB" b="1" i="1" dirty="0" smtClean="0"/>
              <a:t>better</a:t>
            </a:r>
            <a:r>
              <a:rPr lang="en-GB" dirty="0" smtClean="0"/>
              <a:t> the explanation</a:t>
            </a:r>
            <a:endParaRPr lang="en-GB" dirty="0"/>
          </a:p>
        </p:txBody>
      </p:sp>
      <p:pic>
        <p:nvPicPr>
          <p:cNvPr id="5" name="Picture 4"/>
          <p:cNvPicPr>
            <a:picLocks noChangeAspect="1"/>
          </p:cNvPicPr>
          <p:nvPr/>
        </p:nvPicPr>
        <p:blipFill>
          <a:blip r:embed="rId2"/>
          <a:stretch>
            <a:fillRect/>
          </a:stretch>
        </p:blipFill>
        <p:spPr>
          <a:xfrm>
            <a:off x="457200" y="2595796"/>
            <a:ext cx="4117668" cy="4117668"/>
          </a:xfrm>
          <a:prstGeom prst="rect">
            <a:avLst/>
          </a:prstGeom>
        </p:spPr>
      </p:pic>
      <p:sp>
        <p:nvSpPr>
          <p:cNvPr id="6" name="TextBox 5"/>
          <p:cNvSpPr txBox="1"/>
          <p:nvPr/>
        </p:nvSpPr>
        <p:spPr>
          <a:xfrm>
            <a:off x="676731" y="1585290"/>
            <a:ext cx="8010068" cy="369332"/>
          </a:xfrm>
          <a:prstGeom prst="rect">
            <a:avLst/>
          </a:prstGeom>
          <a:noFill/>
        </p:spPr>
        <p:txBody>
          <a:bodyPr wrap="square" rtlCol="0">
            <a:spAutoFit/>
          </a:bodyPr>
          <a:lstStyle/>
          <a:p>
            <a:pPr defTabSz="457200" eaLnBrk="1" fontAlgn="auto" hangingPunct="1">
              <a:spcBef>
                <a:spcPts val="0"/>
              </a:spcBef>
              <a:spcAft>
                <a:spcPts val="0"/>
              </a:spcAft>
            </a:pPr>
            <a:r>
              <a:rPr lang="en-GB" sz="1800" dirty="0">
                <a:solidFill>
                  <a:prstClr val="black"/>
                </a:solidFill>
                <a:latin typeface="Calibri"/>
                <a:ea typeface="+mn-ea"/>
                <a:cs typeface="+mn-cs"/>
              </a:rPr>
              <a:t>P(p(0,0),p(0,1),p(1,0),p(1,1),p(2,0),p(2,1),p(2,2),p(2,3),p(3,0),p(3,1),p(3,2),p(3,3))</a:t>
            </a:r>
          </a:p>
        </p:txBody>
      </p:sp>
      <p:sp>
        <p:nvSpPr>
          <p:cNvPr id="7" name="TextBox 6"/>
          <p:cNvSpPr txBox="1"/>
          <p:nvPr/>
        </p:nvSpPr>
        <p:spPr>
          <a:xfrm>
            <a:off x="676731" y="2068673"/>
            <a:ext cx="8010068" cy="369332"/>
          </a:xfrm>
          <a:prstGeom prst="rect">
            <a:avLst/>
          </a:prstGeom>
          <a:noFill/>
        </p:spPr>
        <p:txBody>
          <a:bodyPr wrap="square" rtlCol="0">
            <a:spAutoFit/>
          </a:bodyPr>
          <a:lstStyle/>
          <a:p>
            <a:pPr defTabSz="457200" eaLnBrk="1" fontAlgn="auto" hangingPunct="1">
              <a:spcBef>
                <a:spcPts val="0"/>
              </a:spcBef>
              <a:spcAft>
                <a:spcPts val="0"/>
              </a:spcAft>
            </a:pPr>
            <a:r>
              <a:rPr lang="en-GB" sz="1800" dirty="0">
                <a:solidFill>
                  <a:prstClr val="black"/>
                </a:solidFill>
                <a:latin typeface="Calibri"/>
                <a:ea typeface="+mn-ea"/>
                <a:cs typeface="+mn-cs"/>
              </a:rPr>
              <a:t>T</a:t>
            </a:r>
            <a:r>
              <a:rPr lang="en-GB" sz="1800" dirty="0" smtClean="0">
                <a:solidFill>
                  <a:prstClr val="black"/>
                </a:solidFill>
                <a:latin typeface="Calibri"/>
                <a:ea typeface="+mn-ea"/>
                <a:cs typeface="+mn-cs"/>
              </a:rPr>
              <a:t>(</a:t>
            </a:r>
            <a:r>
              <a:rPr lang="en-GB" sz="1800" dirty="0">
                <a:solidFill>
                  <a:prstClr val="black"/>
                </a:solidFill>
                <a:latin typeface="Calibri"/>
                <a:ea typeface="+mn-ea"/>
                <a:cs typeface="+mn-cs"/>
              </a:rPr>
              <a:t>P(p(0,0),p(0,1),p(1,0),p(1,1)),V(v(2,0),v(2,2)))</a:t>
            </a:r>
          </a:p>
        </p:txBody>
      </p:sp>
    </p:spTree>
    <p:extLst>
      <p:ext uri="{BB962C8B-B14F-4D97-AF65-F5344CB8AC3E}">
        <p14:creationId xmlns:p14="http://schemas.microsoft.com/office/powerpoint/2010/main" val="1464647176"/>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Music analysis aims to compress music</a:t>
            </a:r>
            <a:endParaRPr lang="en-GB" dirty="0"/>
          </a:p>
        </p:txBody>
      </p:sp>
      <p:sp>
        <p:nvSpPr>
          <p:cNvPr id="3" name="Content Placeholder 2"/>
          <p:cNvSpPr>
            <a:spLocks noGrp="1"/>
          </p:cNvSpPr>
          <p:nvPr>
            <p:ph idx="1"/>
          </p:nvPr>
        </p:nvSpPr>
        <p:spPr>
          <a:xfrm>
            <a:off x="3239104" y="3009900"/>
            <a:ext cx="5447696" cy="3116263"/>
          </a:xfrm>
        </p:spPr>
        <p:txBody>
          <a:bodyPr>
            <a:normAutofit/>
          </a:bodyPr>
          <a:lstStyle/>
          <a:p>
            <a:r>
              <a:rPr lang="en-GB" dirty="0" smtClean="0"/>
              <a:t>Since the best explanations are the shortest descriptions, the aim of music analysis is to </a:t>
            </a:r>
            <a:r>
              <a:rPr lang="en-GB" b="1" i="1" dirty="0" smtClean="0"/>
              <a:t>compress </a:t>
            </a:r>
            <a:r>
              <a:rPr lang="en-GB" dirty="0" smtClean="0"/>
              <a:t>music as much as possible</a:t>
            </a:r>
            <a:endParaRPr lang="en-GB" dirty="0"/>
          </a:p>
        </p:txBody>
      </p:sp>
      <p:pic>
        <p:nvPicPr>
          <p:cNvPr id="4" name="Picture 3"/>
          <p:cNvPicPr>
            <a:picLocks noChangeAspect="1"/>
          </p:cNvPicPr>
          <p:nvPr/>
        </p:nvPicPr>
        <p:blipFill>
          <a:blip r:embed="rId2"/>
          <a:stretch>
            <a:fillRect/>
          </a:stretch>
        </p:blipFill>
        <p:spPr>
          <a:xfrm>
            <a:off x="457200" y="3009900"/>
            <a:ext cx="2298700" cy="2946400"/>
          </a:xfrm>
          <a:prstGeom prst="rect">
            <a:avLst/>
          </a:prstGeom>
        </p:spPr>
      </p:pic>
      <p:pic>
        <p:nvPicPr>
          <p:cNvPr id="5" name="Picture 4"/>
          <p:cNvPicPr>
            <a:picLocks noChangeAspect="1"/>
          </p:cNvPicPr>
          <p:nvPr/>
        </p:nvPicPr>
        <p:blipFill>
          <a:blip r:embed="rId3"/>
          <a:stretch>
            <a:fillRect/>
          </a:stretch>
        </p:blipFill>
        <p:spPr>
          <a:xfrm>
            <a:off x="457200" y="1536700"/>
            <a:ext cx="2451100" cy="1257300"/>
          </a:xfrm>
          <a:prstGeom prst="rect">
            <a:avLst/>
          </a:prstGeom>
        </p:spPr>
      </p:pic>
      <p:sp>
        <p:nvSpPr>
          <p:cNvPr id="7" name="Rectangle 6"/>
          <p:cNvSpPr/>
          <p:nvPr/>
        </p:nvSpPr>
        <p:spPr>
          <a:xfrm>
            <a:off x="3239104" y="1536700"/>
            <a:ext cx="5447696" cy="646331"/>
          </a:xfrm>
          <a:prstGeom prst="rect">
            <a:avLst/>
          </a:prstGeom>
        </p:spPr>
        <p:txBody>
          <a:bodyPr wrap="square">
            <a:spAutoFit/>
          </a:bodyPr>
          <a:lstStyle/>
          <a:p>
            <a:pPr defTabSz="457200" eaLnBrk="1" fontAlgn="auto" hangingPunct="1">
              <a:spcBef>
                <a:spcPts val="0"/>
              </a:spcBef>
              <a:spcAft>
                <a:spcPts val="0"/>
              </a:spcAft>
            </a:pPr>
            <a:r>
              <a:rPr lang="en-GB" sz="1800" dirty="0">
                <a:solidFill>
                  <a:prstClr val="black"/>
                </a:solidFill>
                <a:latin typeface="Calibri"/>
                <a:ea typeface="+mn-ea"/>
                <a:cs typeface="+mn-cs"/>
              </a:rPr>
              <a:t>P(p(1,27),p(2,26),p(3,27),p(4,28),p(5,26),p(6,25),p(7,26),p(8,27),p(9,25),p(10,24),p(11,25),p(12,26))</a:t>
            </a:r>
          </a:p>
        </p:txBody>
      </p:sp>
      <p:sp>
        <p:nvSpPr>
          <p:cNvPr id="8" name="Rectangle 7"/>
          <p:cNvSpPr/>
          <p:nvPr/>
        </p:nvSpPr>
        <p:spPr>
          <a:xfrm>
            <a:off x="3239104" y="2415548"/>
            <a:ext cx="5447696" cy="369332"/>
          </a:xfrm>
          <a:prstGeom prst="rect">
            <a:avLst/>
          </a:prstGeom>
        </p:spPr>
        <p:txBody>
          <a:bodyPr wrap="square">
            <a:spAutoFit/>
          </a:bodyPr>
          <a:lstStyle/>
          <a:p>
            <a:pPr defTabSz="457200" eaLnBrk="1" fontAlgn="auto" hangingPunct="1">
              <a:spcBef>
                <a:spcPts val="0"/>
              </a:spcBef>
              <a:spcAft>
                <a:spcPts val="0"/>
              </a:spcAft>
            </a:pPr>
            <a:r>
              <a:rPr lang="en-GB" sz="1800" dirty="0">
                <a:solidFill>
                  <a:prstClr val="black"/>
                </a:solidFill>
                <a:latin typeface="Calibri"/>
                <a:ea typeface="+mn-ea"/>
                <a:cs typeface="+mn-cs"/>
              </a:rPr>
              <a:t>T</a:t>
            </a:r>
            <a:r>
              <a:rPr lang="en-GB" sz="1800" dirty="0" smtClean="0">
                <a:solidFill>
                  <a:prstClr val="black"/>
                </a:solidFill>
                <a:latin typeface="Calibri"/>
                <a:ea typeface="+mn-ea"/>
                <a:cs typeface="+mn-cs"/>
              </a:rPr>
              <a:t>(</a:t>
            </a:r>
            <a:r>
              <a:rPr lang="en-GB" sz="1800" dirty="0">
                <a:solidFill>
                  <a:prstClr val="black"/>
                </a:solidFill>
                <a:latin typeface="Calibri"/>
                <a:ea typeface="+mn-ea"/>
                <a:cs typeface="+mn-cs"/>
              </a:rPr>
              <a:t>P(p(1,27),p</a:t>
            </a:r>
            <a:r>
              <a:rPr lang="en-GB" sz="1800" dirty="0" smtClean="0">
                <a:solidFill>
                  <a:prstClr val="black"/>
                </a:solidFill>
                <a:latin typeface="Calibri"/>
                <a:ea typeface="+mn-ea"/>
                <a:cs typeface="+mn-cs"/>
              </a:rPr>
              <a:t>(2,26</a:t>
            </a:r>
            <a:r>
              <a:rPr lang="en-GB" sz="1800" dirty="0">
                <a:solidFill>
                  <a:prstClr val="black"/>
                </a:solidFill>
                <a:latin typeface="Calibri"/>
                <a:ea typeface="+mn-ea"/>
                <a:cs typeface="+mn-cs"/>
              </a:rPr>
              <a:t>)</a:t>
            </a:r>
            <a:r>
              <a:rPr lang="en-GB" sz="1800" dirty="0" smtClean="0">
                <a:solidFill>
                  <a:prstClr val="black"/>
                </a:solidFill>
                <a:latin typeface="Calibri"/>
                <a:ea typeface="+mn-ea"/>
                <a:cs typeface="+mn-cs"/>
              </a:rPr>
              <a:t>,p(3,27), p(4,28)),</a:t>
            </a:r>
            <a:r>
              <a:rPr lang="en-GB" sz="1800" dirty="0">
                <a:solidFill>
                  <a:prstClr val="black"/>
                </a:solidFill>
                <a:latin typeface="Calibri"/>
                <a:ea typeface="+mn-ea"/>
                <a:cs typeface="+mn-cs"/>
              </a:rPr>
              <a:t>V(v</a:t>
            </a:r>
            <a:r>
              <a:rPr lang="en-GB" sz="1800" dirty="0" smtClean="0">
                <a:solidFill>
                  <a:prstClr val="black"/>
                </a:solidFill>
                <a:latin typeface="Calibri"/>
                <a:ea typeface="+mn-ea"/>
                <a:cs typeface="+mn-cs"/>
              </a:rPr>
              <a:t>(4,</a:t>
            </a:r>
            <a:r>
              <a:rPr lang="en-GB" sz="1800" dirty="0">
                <a:solidFill>
                  <a:prstClr val="black"/>
                </a:solidFill>
                <a:latin typeface="Calibri"/>
                <a:ea typeface="+mn-ea"/>
                <a:cs typeface="+mn-cs"/>
              </a:rPr>
              <a:t>-1),v</a:t>
            </a:r>
            <a:r>
              <a:rPr lang="en-GB" sz="1800" dirty="0" smtClean="0">
                <a:solidFill>
                  <a:prstClr val="black"/>
                </a:solidFill>
                <a:latin typeface="Calibri"/>
                <a:ea typeface="+mn-ea"/>
                <a:cs typeface="+mn-cs"/>
              </a:rPr>
              <a:t>(8,-2))</a:t>
            </a:r>
            <a:r>
              <a:rPr lang="en-GB" sz="1800" dirty="0">
                <a:solidFill>
                  <a:prstClr val="black"/>
                </a:solidFill>
                <a:latin typeface="Calibri"/>
                <a:ea typeface="+mn-ea"/>
                <a:cs typeface="+mn-cs"/>
              </a:rPr>
              <a:t>)</a:t>
            </a:r>
          </a:p>
        </p:txBody>
      </p:sp>
      <p:sp>
        <p:nvSpPr>
          <p:cNvPr id="9" name="TextBox 8"/>
          <p:cNvSpPr txBox="1"/>
          <p:nvPr/>
        </p:nvSpPr>
        <p:spPr>
          <a:xfrm>
            <a:off x="512340" y="6073056"/>
            <a:ext cx="3983144" cy="369332"/>
          </a:xfrm>
          <a:prstGeom prst="rect">
            <a:avLst/>
          </a:prstGeom>
          <a:noFill/>
        </p:spPr>
        <p:txBody>
          <a:bodyPr wrap="none" rtlCol="0">
            <a:spAutoFit/>
          </a:bodyPr>
          <a:lstStyle/>
          <a:p>
            <a:pPr defTabSz="457200" eaLnBrk="1" fontAlgn="auto" hangingPunct="1">
              <a:spcBef>
                <a:spcPts val="0"/>
              </a:spcBef>
              <a:spcAft>
                <a:spcPts val="0"/>
              </a:spcAft>
            </a:pPr>
            <a:r>
              <a:rPr lang="en-GB" sz="1800" dirty="0" smtClean="0">
                <a:solidFill>
                  <a:prstClr val="black"/>
                </a:solidFill>
                <a:latin typeface="Calibri"/>
                <a:ea typeface="+mn-ea"/>
                <a:cs typeface="+mn-cs"/>
              </a:rPr>
              <a:t>Meredith, </a:t>
            </a:r>
            <a:r>
              <a:rPr lang="en-GB" sz="1800" dirty="0" err="1" smtClean="0">
                <a:solidFill>
                  <a:prstClr val="black"/>
                </a:solidFill>
                <a:latin typeface="Calibri"/>
                <a:ea typeface="+mn-ea"/>
                <a:cs typeface="+mn-cs"/>
              </a:rPr>
              <a:t>Lemström</a:t>
            </a:r>
            <a:r>
              <a:rPr lang="en-GB" sz="1800" dirty="0" smtClean="0">
                <a:solidFill>
                  <a:prstClr val="black"/>
                </a:solidFill>
                <a:latin typeface="Calibri"/>
                <a:ea typeface="+mn-ea"/>
                <a:cs typeface="+mn-cs"/>
              </a:rPr>
              <a:t> and Wiggins (2002)</a:t>
            </a:r>
            <a:endParaRPr lang="en-GB" sz="1800" dirty="0">
              <a:solidFill>
                <a:prstClr val="black"/>
              </a:solidFill>
              <a:latin typeface="Calibri"/>
              <a:ea typeface="+mn-ea"/>
              <a:cs typeface="+mn-cs"/>
            </a:endParaRPr>
          </a:p>
        </p:txBody>
      </p:sp>
    </p:spTree>
    <p:extLst>
      <p:ext uri="{BB962C8B-B14F-4D97-AF65-F5344CB8AC3E}">
        <p14:creationId xmlns:p14="http://schemas.microsoft.com/office/powerpoint/2010/main" val="176721908"/>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Music analysis and point-set compression</a:t>
            </a:r>
          </a:p>
        </p:txBody>
      </p:sp>
      <p:sp>
        <p:nvSpPr>
          <p:cNvPr id="3" name="Content Placeholder 2"/>
          <p:cNvSpPr>
            <a:spLocks noGrp="1"/>
          </p:cNvSpPr>
          <p:nvPr>
            <p:ph idx="1"/>
          </p:nvPr>
        </p:nvSpPr>
        <p:spPr/>
        <p:txBody>
          <a:bodyPr>
            <a:normAutofit/>
          </a:bodyPr>
          <a:lstStyle/>
          <a:p>
            <a:r>
              <a:rPr lang="en-US" sz="1600"/>
              <a:t>Meredith, D. (2015). Music analysis and point-set compression. </a:t>
            </a:r>
            <a:r>
              <a:rPr lang="en-US" sz="1600" i="1"/>
              <a:t>Journal of New Music Research</a:t>
            </a:r>
            <a:r>
              <a:rPr lang="en-US" sz="1600"/>
              <a:t>, 44(3):245-270.</a:t>
            </a:r>
          </a:p>
          <a:p>
            <a:pPr lvl="1"/>
            <a:r>
              <a:rPr lang="de-DE" sz="1050">
                <a:hlinkClick r:id="rId2"/>
              </a:rPr>
              <a:t>http://www.tandfonline.com/doi/abs/10.1080/09298215.2015.1045003</a:t>
            </a:r>
            <a:endParaRPr lang="en-US" sz="1400"/>
          </a:p>
          <a:p>
            <a:r>
              <a:rPr lang="en-US" sz="1600"/>
              <a:t>Meredith, D. (2016). Analysing music with point-set compression algorithms. In Meredith, D. (ed.) </a:t>
            </a:r>
            <a:r>
              <a:rPr lang="en-US" sz="1600" i="1"/>
              <a:t>Computational Music Analysis</a:t>
            </a:r>
            <a:r>
              <a:rPr lang="en-US" sz="1600"/>
              <a:t>, pages 335-366. Springer.</a:t>
            </a:r>
          </a:p>
          <a:p>
            <a:pPr lvl="1"/>
            <a:r>
              <a:rPr lang="nl-NL" sz="1050">
                <a:hlinkClick r:id="rId3"/>
              </a:rPr>
              <a:t>http://link.springer.com/chapter/10.1007/978-3-319-25931-4_13</a:t>
            </a:r>
            <a:endParaRPr lang="en-US" sz="1050"/>
          </a:p>
        </p:txBody>
      </p:sp>
      <p:pic>
        <p:nvPicPr>
          <p:cNvPr id="4" name="Picture 3" descr="flag_yellow_high.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33672" y="6182646"/>
            <a:ext cx="709584" cy="469737"/>
          </a:xfrm>
          <a:prstGeom prst="rect">
            <a:avLst/>
          </a:prstGeom>
        </p:spPr>
      </p:pic>
      <p:pic>
        <p:nvPicPr>
          <p:cNvPr id="5" name="Picture 4" descr="Lrn2Cre8-logocolour.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9545" y="6182646"/>
            <a:ext cx="540909" cy="469737"/>
          </a:xfrm>
          <a:prstGeom prst="rect">
            <a:avLst/>
          </a:prstGeom>
        </p:spPr>
      </p:pic>
      <p:pic>
        <p:nvPicPr>
          <p:cNvPr id="6" name="Picture 5" descr="AAU_LOGO_CMYK_UK.eps"/>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83736" y="6182645"/>
            <a:ext cx="667521" cy="469737"/>
          </a:xfrm>
          <a:prstGeom prst="rect">
            <a:avLst/>
          </a:prstGeom>
        </p:spPr>
      </p:pic>
    </p:spTree>
    <p:extLst>
      <p:ext uri="{BB962C8B-B14F-4D97-AF65-F5344CB8AC3E}">
        <p14:creationId xmlns:p14="http://schemas.microsoft.com/office/powerpoint/2010/main" val="3542152064"/>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Maximal translatable patterns (MTPs)</a:t>
            </a:r>
          </a:p>
        </p:txBody>
      </p:sp>
      <p:pic>
        <p:nvPicPr>
          <p:cNvPr id="5" name="Picture 4"/>
          <p:cNvPicPr>
            <a:picLocks noChangeAspect="1"/>
          </p:cNvPicPr>
          <p:nvPr/>
        </p:nvPicPr>
        <p:blipFill>
          <a:blip r:embed="rId2"/>
          <a:stretch>
            <a:fillRect/>
          </a:stretch>
        </p:blipFill>
        <p:spPr>
          <a:xfrm>
            <a:off x="1016862" y="2132856"/>
            <a:ext cx="7110276" cy="3456384"/>
          </a:xfrm>
          <a:prstGeom prst="rect">
            <a:avLst/>
          </a:prstGeom>
        </p:spPr>
      </p:pic>
    </p:spTree>
    <p:extLst>
      <p:ext uri="{BB962C8B-B14F-4D97-AF65-F5344CB8AC3E}">
        <p14:creationId xmlns:p14="http://schemas.microsoft.com/office/powerpoint/2010/main" val="29162207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Translational equivalence classes (TECs)</a:t>
            </a:r>
          </a:p>
        </p:txBody>
      </p:sp>
      <p:pic>
        <p:nvPicPr>
          <p:cNvPr id="4" name="Picture 3"/>
          <p:cNvPicPr>
            <a:picLocks noChangeAspect="1"/>
          </p:cNvPicPr>
          <p:nvPr/>
        </p:nvPicPr>
        <p:blipFill>
          <a:blip r:embed="rId2"/>
          <a:stretch>
            <a:fillRect/>
          </a:stretch>
        </p:blipFill>
        <p:spPr>
          <a:xfrm>
            <a:off x="899591" y="1888329"/>
            <a:ext cx="7295365" cy="4204967"/>
          </a:xfrm>
          <a:prstGeom prst="rect">
            <a:avLst/>
          </a:prstGeom>
        </p:spPr>
      </p:pic>
    </p:spTree>
    <p:extLst>
      <p:ext uri="{BB962C8B-B14F-4D97-AF65-F5344CB8AC3E}">
        <p14:creationId xmlns:p14="http://schemas.microsoft.com/office/powerpoint/2010/main" val="37769706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Compression with TECs</a:t>
            </a:r>
          </a:p>
        </p:txBody>
      </p:sp>
      <p:pic>
        <p:nvPicPr>
          <p:cNvPr id="4" name="Picture 3"/>
          <p:cNvPicPr>
            <a:picLocks noChangeAspect="1"/>
          </p:cNvPicPr>
          <p:nvPr/>
        </p:nvPicPr>
        <p:blipFill>
          <a:blip r:embed="rId2"/>
          <a:stretch>
            <a:fillRect/>
          </a:stretch>
        </p:blipFill>
        <p:spPr>
          <a:xfrm>
            <a:off x="899592" y="1429491"/>
            <a:ext cx="7128792" cy="4971394"/>
          </a:xfrm>
          <a:prstGeom prst="rect">
            <a:avLst/>
          </a:prstGeom>
        </p:spPr>
      </p:pic>
    </p:spTree>
    <p:extLst>
      <p:ext uri="{BB962C8B-B14F-4D97-AF65-F5344CB8AC3E}">
        <p14:creationId xmlns:p14="http://schemas.microsoft.com/office/powerpoint/2010/main" val="11965941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p:txBody>
          <a:bodyPr rtlCol="0">
            <a:normAutofit fontScale="90000"/>
          </a:bodyPr>
          <a:lstStyle/>
          <a:p>
            <a:pPr fontAlgn="auto">
              <a:spcAft>
                <a:spcPts val="0"/>
              </a:spcAft>
              <a:defRPr/>
            </a:pPr>
            <a:r>
              <a:rPr lang="en-US" smtClean="0">
                <a:ea typeface="+mj-ea"/>
                <a:cs typeface="+mj-cs"/>
              </a:rPr>
              <a:t>SIA - Discovering all maximal translatable patterns (MTPs)</a:t>
            </a:r>
          </a:p>
        </p:txBody>
      </p:sp>
      <p:pic>
        <p:nvPicPr>
          <p:cNvPr id="24578" name="Picture 4" descr="SIA-point-s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1628775"/>
            <a:ext cx="2571750"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79" name="Picture 5" descr="SIA-vector-tab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32138" y="1484313"/>
            <a:ext cx="4432300" cy="2614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0" name="Picture 6" descr="SIA-vec-point-pair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96188" y="1557338"/>
            <a:ext cx="1316037" cy="373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1" name="Text Box 7"/>
          <p:cNvSpPr txBox="1">
            <a:spLocks noChangeArrowheads="1"/>
          </p:cNvSpPr>
          <p:nvPr/>
        </p:nvSpPr>
        <p:spPr bwMode="auto">
          <a:xfrm>
            <a:off x="468313" y="4365625"/>
            <a:ext cx="7010400" cy="24006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spcBef>
                <a:spcPct val="50000"/>
              </a:spcBef>
            </a:pPr>
            <a:r>
              <a:rPr lang="en-US" sz="2000">
                <a:latin typeface="Arial" charset="0"/>
              </a:rPr>
              <a:t>Pattern is </a:t>
            </a:r>
            <a:r>
              <a:rPr lang="en-US" sz="2000" i="1">
                <a:latin typeface="Arial" charset="0"/>
              </a:rPr>
              <a:t>translatable</a:t>
            </a:r>
            <a:r>
              <a:rPr lang="en-US" sz="2000">
                <a:latin typeface="Arial" charset="0"/>
              </a:rPr>
              <a:t> by vector </a:t>
            </a:r>
            <a:r>
              <a:rPr lang="en-US" sz="2000" i="1">
                <a:latin typeface="Arial" charset="0"/>
              </a:rPr>
              <a:t>v</a:t>
            </a:r>
            <a:r>
              <a:rPr lang="en-US" sz="2000">
                <a:latin typeface="Arial" charset="0"/>
              </a:rPr>
              <a:t> in</a:t>
            </a:r>
            <a:r>
              <a:rPr lang="en-US" sz="2000" i="1">
                <a:latin typeface="Arial" charset="0"/>
              </a:rPr>
              <a:t> </a:t>
            </a:r>
            <a:r>
              <a:rPr lang="en-US" sz="2000">
                <a:latin typeface="Arial" charset="0"/>
              </a:rPr>
              <a:t>dataset if it can be translated by </a:t>
            </a:r>
            <a:r>
              <a:rPr lang="en-US" sz="2000" i="1">
                <a:latin typeface="Arial" charset="0"/>
              </a:rPr>
              <a:t>v</a:t>
            </a:r>
            <a:r>
              <a:rPr lang="en-US" sz="2000">
                <a:latin typeface="Arial" charset="0"/>
              </a:rPr>
              <a:t> to give another pattern in the dataset</a:t>
            </a:r>
          </a:p>
          <a:p>
            <a:pPr>
              <a:spcBef>
                <a:spcPct val="50000"/>
              </a:spcBef>
            </a:pPr>
            <a:r>
              <a:rPr lang="en-US" sz="2000">
                <a:latin typeface="Arial" charset="0"/>
              </a:rPr>
              <a:t>MTP for a vector </a:t>
            </a:r>
            <a:r>
              <a:rPr lang="en-US" sz="2000" i="1">
                <a:latin typeface="Arial" charset="0"/>
              </a:rPr>
              <a:t>v</a:t>
            </a:r>
            <a:r>
              <a:rPr lang="en-US" sz="2000">
                <a:latin typeface="Arial" charset="0"/>
              </a:rPr>
              <a:t> contains all points mapped by </a:t>
            </a:r>
            <a:r>
              <a:rPr lang="en-US" sz="2000" i="1">
                <a:latin typeface="Arial" charset="0"/>
              </a:rPr>
              <a:t>v</a:t>
            </a:r>
            <a:r>
              <a:rPr lang="en-US" sz="2000">
                <a:latin typeface="Arial" charset="0"/>
              </a:rPr>
              <a:t> onto other points in the dataset</a:t>
            </a:r>
          </a:p>
          <a:p>
            <a:pPr>
              <a:spcBef>
                <a:spcPct val="50000"/>
              </a:spcBef>
            </a:pPr>
            <a:r>
              <a:rPr lang="en-US" sz="2000" i="1">
                <a:latin typeface="Arial" charset="0"/>
              </a:rPr>
              <a:t>O</a:t>
            </a:r>
            <a:r>
              <a:rPr lang="en-US" sz="2000">
                <a:latin typeface="Arial" charset="0"/>
              </a:rPr>
              <a:t>(</a:t>
            </a:r>
            <a:r>
              <a:rPr lang="en-US" sz="2000" i="1">
                <a:latin typeface="Arial" charset="0"/>
              </a:rPr>
              <a:t>kn</a:t>
            </a:r>
            <a:r>
              <a:rPr lang="en-US" sz="2000" baseline="30000">
                <a:latin typeface="Arial" charset="0"/>
              </a:rPr>
              <a:t>2</a:t>
            </a:r>
            <a:r>
              <a:rPr lang="en-US" sz="2000">
                <a:latin typeface="Arial" charset="0"/>
              </a:rPr>
              <a:t> log </a:t>
            </a:r>
            <a:r>
              <a:rPr lang="en-US" sz="2000" i="1">
                <a:latin typeface="Arial" charset="0"/>
              </a:rPr>
              <a:t>n</a:t>
            </a:r>
            <a:r>
              <a:rPr lang="en-US" sz="2000">
                <a:latin typeface="Arial" charset="0"/>
              </a:rPr>
              <a:t>) time, </a:t>
            </a:r>
            <a:r>
              <a:rPr lang="en-US" sz="2000" i="1">
                <a:latin typeface="Arial" charset="0"/>
              </a:rPr>
              <a:t>O</a:t>
            </a:r>
            <a:r>
              <a:rPr lang="en-US" sz="2000">
                <a:latin typeface="Arial" charset="0"/>
              </a:rPr>
              <a:t>(</a:t>
            </a:r>
            <a:r>
              <a:rPr lang="en-US" sz="2000" i="1">
                <a:latin typeface="Arial" charset="0"/>
              </a:rPr>
              <a:t>kn</a:t>
            </a:r>
            <a:r>
              <a:rPr lang="en-US" sz="2000" baseline="30000">
                <a:latin typeface="Arial" charset="0"/>
              </a:rPr>
              <a:t>2</a:t>
            </a:r>
            <a:r>
              <a:rPr lang="en-US" sz="2000">
                <a:latin typeface="Arial" charset="0"/>
              </a:rPr>
              <a:t>) space </a:t>
            </a:r>
          </a:p>
          <a:p>
            <a:pPr>
              <a:spcBef>
                <a:spcPct val="50000"/>
              </a:spcBef>
            </a:pPr>
            <a:r>
              <a:rPr lang="en-US" sz="2000">
                <a:latin typeface="Arial" charset="0"/>
              </a:rPr>
              <a:t>O(</a:t>
            </a:r>
            <a:r>
              <a:rPr lang="en-US" sz="2000" i="1">
                <a:latin typeface="Arial" charset="0"/>
              </a:rPr>
              <a:t>kn</a:t>
            </a:r>
            <a:r>
              <a:rPr lang="en-US" sz="2000" baseline="30000">
                <a:latin typeface="Arial" charset="0"/>
              </a:rPr>
              <a:t>2</a:t>
            </a:r>
            <a:r>
              <a:rPr lang="en-US" sz="2000">
                <a:latin typeface="Arial" charset="0"/>
              </a:rPr>
              <a:t>) time if use direct address table to store vectors</a:t>
            </a:r>
          </a:p>
        </p:txBody>
      </p:sp>
    </p:spTree>
    <p:extLst>
      <p:ext uri="{BB962C8B-B14F-4D97-AF65-F5344CB8AC3E}">
        <p14:creationId xmlns:p14="http://schemas.microsoft.com/office/powerpoint/2010/main" val="892481136"/>
      </p:ext>
    </p:extLst>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p:txBody>
          <a:bodyPr rtlCol="0">
            <a:normAutofit fontScale="90000"/>
          </a:bodyPr>
          <a:lstStyle/>
          <a:p>
            <a:pPr fontAlgn="auto">
              <a:spcAft>
                <a:spcPts val="0"/>
              </a:spcAft>
              <a:defRPr/>
            </a:pPr>
            <a:r>
              <a:rPr lang="en-US" smtClean="0">
                <a:ea typeface="+mj-ea"/>
                <a:cs typeface="+mj-cs"/>
              </a:rPr>
              <a:t>SIATEC - Discovering all occurrences of all MTPs</a:t>
            </a:r>
          </a:p>
        </p:txBody>
      </p:sp>
      <p:pic>
        <p:nvPicPr>
          <p:cNvPr id="26626" name="Picture 4" descr="SIA-point-s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1628775"/>
            <a:ext cx="2571750"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7" name="Picture 5" descr="SIATEC-vector-tab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59113" y="1628775"/>
            <a:ext cx="5792787" cy="165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8" name="Picture 6" descr="SIATEC-time-complexit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08400" y="3789363"/>
            <a:ext cx="4721225" cy="206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9" name="Text Box 7"/>
          <p:cNvSpPr txBox="1">
            <a:spLocks noChangeArrowheads="1"/>
          </p:cNvSpPr>
          <p:nvPr/>
        </p:nvSpPr>
        <p:spPr bwMode="auto">
          <a:xfrm>
            <a:off x="468313" y="4292600"/>
            <a:ext cx="3048000" cy="2282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spcBef>
                <a:spcPct val="50000"/>
              </a:spcBef>
            </a:pPr>
            <a:r>
              <a:rPr lang="en-US">
                <a:latin typeface="Times" charset="0"/>
              </a:rPr>
              <a:t>Translational Equivalence Class (TEC) is set of all translationally invariant occurrences of a pattern</a:t>
            </a:r>
          </a:p>
        </p:txBody>
      </p:sp>
    </p:spTree>
    <p:extLst>
      <p:ext uri="{BB962C8B-B14F-4D97-AF65-F5344CB8AC3E}">
        <p14:creationId xmlns:p14="http://schemas.microsoft.com/office/powerpoint/2010/main" val="1937356931"/>
      </p:ext>
    </p:extLst>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New Springer book </a:t>
            </a:r>
            <a:br>
              <a:rPr lang="en-US"/>
            </a:br>
            <a:r>
              <a:rPr lang="en-US"/>
              <a:t>on Computational Music Analysis</a:t>
            </a:r>
          </a:p>
        </p:txBody>
      </p:sp>
      <p:sp>
        <p:nvSpPr>
          <p:cNvPr id="3" name="Content Placeholder 2"/>
          <p:cNvSpPr>
            <a:spLocks noGrp="1"/>
          </p:cNvSpPr>
          <p:nvPr>
            <p:ph idx="1"/>
          </p:nvPr>
        </p:nvSpPr>
        <p:spPr>
          <a:xfrm>
            <a:off x="457200" y="5770465"/>
            <a:ext cx="8229600" cy="434456"/>
          </a:xfrm>
        </p:spPr>
        <p:txBody>
          <a:bodyPr>
            <a:normAutofit fontScale="77500" lnSpcReduction="20000"/>
          </a:bodyPr>
          <a:lstStyle/>
          <a:p>
            <a:r>
              <a:rPr lang="en-US">
                <a:hlinkClick r:id="rId2"/>
              </a:rPr>
              <a:t>http://link.springer.com/book/10.1007/978-3-319-25931-4</a:t>
            </a:r>
            <a:endParaRPr lang="en-US"/>
          </a:p>
        </p:txBody>
      </p:sp>
      <p:pic>
        <p:nvPicPr>
          <p:cNvPr id="4" name="Picture 3" descr="Meredith_Computational_Cover_151015.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3705" y="1778084"/>
            <a:ext cx="5570516" cy="3929409"/>
          </a:xfrm>
          <a:prstGeom prst="rect">
            <a:avLst/>
          </a:prstGeom>
        </p:spPr>
      </p:pic>
      <p:pic>
        <p:nvPicPr>
          <p:cNvPr id="5" name="Picture 4" descr="flag_yellow_high.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33672" y="6260626"/>
            <a:ext cx="709584" cy="469737"/>
          </a:xfrm>
          <a:prstGeom prst="rect">
            <a:avLst/>
          </a:prstGeom>
        </p:spPr>
      </p:pic>
      <p:pic>
        <p:nvPicPr>
          <p:cNvPr id="6" name="Picture 5" descr="Lrn2Cre8-logocolour.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9545" y="6260626"/>
            <a:ext cx="540909" cy="469737"/>
          </a:xfrm>
          <a:prstGeom prst="rect">
            <a:avLst/>
          </a:prstGeom>
        </p:spPr>
      </p:pic>
      <p:pic>
        <p:nvPicPr>
          <p:cNvPr id="7" name="Picture 6" descr="AAU_LOGO_CMYK_UK.eps"/>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83736" y="6260625"/>
            <a:ext cx="667521" cy="469737"/>
          </a:xfrm>
          <a:prstGeom prst="rect">
            <a:avLst/>
          </a:prstGeom>
        </p:spPr>
      </p:pic>
    </p:spTree>
    <p:extLst>
      <p:ext uri="{BB962C8B-B14F-4D97-AF65-F5344CB8AC3E}">
        <p14:creationId xmlns:p14="http://schemas.microsoft.com/office/powerpoint/2010/main" val="317173303"/>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a:xfrm>
            <a:off x="467544" y="476672"/>
            <a:ext cx="8162925" cy="769441"/>
          </a:xfrm>
        </p:spPr>
        <p:txBody>
          <a:bodyPr>
            <a:spAutoFit/>
          </a:bodyPr>
          <a:lstStyle/>
          <a:p>
            <a:r>
              <a:rPr lang="en-US"/>
              <a:t>COSIATEC</a:t>
            </a:r>
          </a:p>
        </p:txBody>
      </p:sp>
      <p:sp>
        <p:nvSpPr>
          <p:cNvPr id="82948" name="AutoShape 4"/>
          <p:cNvSpPr>
            <a:spLocks noChangeArrowheads="1"/>
          </p:cNvSpPr>
          <p:nvPr/>
        </p:nvSpPr>
        <p:spPr bwMode="auto">
          <a:xfrm>
            <a:off x="4076700" y="1484784"/>
            <a:ext cx="990600" cy="381000"/>
          </a:xfrm>
          <a:prstGeom prst="flowChartTerminator">
            <a:avLst/>
          </a:prstGeom>
          <a:solidFill>
            <a:schemeClr val="accent1"/>
          </a:solidFill>
          <a:ln w="9525">
            <a:solidFill>
              <a:schemeClr val="tx1"/>
            </a:solidFill>
            <a:miter lim="800000"/>
            <a:headEnd/>
            <a:tailEnd/>
          </a:ln>
        </p:spPr>
        <p:txBody>
          <a:bodyPr wrap="none" anchor="ctr"/>
          <a:lstStyle/>
          <a:p>
            <a:pPr algn="ctr"/>
            <a:r>
              <a:rPr lang="en-US" sz="1600"/>
              <a:t>Start</a:t>
            </a:r>
          </a:p>
        </p:txBody>
      </p:sp>
      <p:sp>
        <p:nvSpPr>
          <p:cNvPr id="82949" name="AutoShape 5"/>
          <p:cNvSpPr>
            <a:spLocks noChangeArrowheads="1"/>
          </p:cNvSpPr>
          <p:nvPr/>
        </p:nvSpPr>
        <p:spPr bwMode="auto">
          <a:xfrm>
            <a:off x="3733800" y="2018184"/>
            <a:ext cx="1676400" cy="381000"/>
          </a:xfrm>
          <a:prstGeom prst="flowChartInputOutput">
            <a:avLst/>
          </a:prstGeom>
          <a:solidFill>
            <a:schemeClr val="accent1"/>
          </a:solidFill>
          <a:ln w="9525">
            <a:solidFill>
              <a:schemeClr val="tx1"/>
            </a:solidFill>
            <a:miter lim="800000"/>
            <a:headEnd/>
            <a:tailEnd/>
          </a:ln>
        </p:spPr>
        <p:txBody>
          <a:bodyPr wrap="none" anchor="ctr"/>
          <a:lstStyle/>
          <a:p>
            <a:pPr algn="ctr"/>
            <a:r>
              <a:rPr lang="en-US" sz="1600"/>
              <a:t>Dataset</a:t>
            </a:r>
          </a:p>
        </p:txBody>
      </p:sp>
      <p:sp>
        <p:nvSpPr>
          <p:cNvPr id="82950" name="AutoShape 6"/>
          <p:cNvSpPr>
            <a:spLocks noChangeArrowheads="1"/>
          </p:cNvSpPr>
          <p:nvPr/>
        </p:nvSpPr>
        <p:spPr bwMode="auto">
          <a:xfrm>
            <a:off x="3924300" y="2551584"/>
            <a:ext cx="1295400" cy="381000"/>
          </a:xfrm>
          <a:prstGeom prst="flowChartProcess">
            <a:avLst/>
          </a:prstGeom>
          <a:solidFill>
            <a:schemeClr val="accent1"/>
          </a:solidFill>
          <a:ln w="9525">
            <a:solidFill>
              <a:schemeClr val="tx1"/>
            </a:solidFill>
            <a:miter lim="800000"/>
            <a:headEnd/>
            <a:tailEnd/>
          </a:ln>
        </p:spPr>
        <p:txBody>
          <a:bodyPr wrap="none" anchor="ctr"/>
          <a:lstStyle/>
          <a:p>
            <a:pPr algn="ctr"/>
            <a:r>
              <a:rPr lang="en-US" sz="1600"/>
              <a:t>SIATEC</a:t>
            </a:r>
          </a:p>
        </p:txBody>
      </p:sp>
      <p:sp>
        <p:nvSpPr>
          <p:cNvPr id="82951" name="AutoShape 7"/>
          <p:cNvSpPr>
            <a:spLocks noChangeArrowheads="1"/>
          </p:cNvSpPr>
          <p:nvPr/>
        </p:nvSpPr>
        <p:spPr bwMode="auto">
          <a:xfrm>
            <a:off x="1447800" y="3084984"/>
            <a:ext cx="6248400" cy="381000"/>
          </a:xfrm>
          <a:prstGeom prst="flowChartInputOutput">
            <a:avLst/>
          </a:prstGeom>
          <a:solidFill>
            <a:schemeClr val="accent1"/>
          </a:solidFill>
          <a:ln w="9525">
            <a:solidFill>
              <a:schemeClr val="tx1"/>
            </a:solidFill>
            <a:miter lim="800000"/>
            <a:headEnd/>
            <a:tailEnd/>
          </a:ln>
        </p:spPr>
        <p:txBody>
          <a:bodyPr wrap="none" anchor="ctr"/>
          <a:lstStyle/>
          <a:p>
            <a:pPr algn="ctr"/>
            <a:r>
              <a:rPr lang="en-US" sz="1600"/>
              <a:t>List of &lt;Pattern, Translator_set&gt; pairs</a:t>
            </a:r>
          </a:p>
        </p:txBody>
      </p:sp>
      <p:sp>
        <p:nvSpPr>
          <p:cNvPr id="82952" name="AutoShape 8"/>
          <p:cNvSpPr>
            <a:spLocks noChangeArrowheads="1"/>
          </p:cNvSpPr>
          <p:nvPr/>
        </p:nvSpPr>
        <p:spPr bwMode="auto">
          <a:xfrm>
            <a:off x="2095500" y="3618384"/>
            <a:ext cx="4953000" cy="381000"/>
          </a:xfrm>
          <a:prstGeom prst="flowChartProcess">
            <a:avLst/>
          </a:prstGeom>
          <a:solidFill>
            <a:schemeClr val="accent1"/>
          </a:solidFill>
          <a:ln w="9525">
            <a:solidFill>
              <a:schemeClr val="tx1"/>
            </a:solidFill>
            <a:miter lim="800000"/>
            <a:headEnd/>
            <a:tailEnd/>
          </a:ln>
        </p:spPr>
        <p:txBody>
          <a:bodyPr wrap="none" anchor="ctr"/>
          <a:lstStyle/>
          <a:p>
            <a:pPr algn="ctr"/>
            <a:r>
              <a:rPr lang="en-US" sz="1600"/>
              <a:t>Add best TEC, &lt;</a:t>
            </a:r>
            <a:r>
              <a:rPr lang="en-US" sz="1600" i="1"/>
              <a:t>P</a:t>
            </a:r>
            <a:r>
              <a:rPr lang="en-US" sz="1600"/>
              <a:t>,</a:t>
            </a:r>
            <a:r>
              <a:rPr lang="en-US" sz="1600" i="1"/>
              <a:t>V</a:t>
            </a:r>
            <a:r>
              <a:rPr lang="en-US" sz="1600"/>
              <a:t>&gt; to encoding</a:t>
            </a:r>
          </a:p>
        </p:txBody>
      </p:sp>
      <p:sp>
        <p:nvSpPr>
          <p:cNvPr id="82953" name="AutoShape 9"/>
          <p:cNvSpPr>
            <a:spLocks noChangeArrowheads="1"/>
          </p:cNvSpPr>
          <p:nvPr/>
        </p:nvSpPr>
        <p:spPr bwMode="auto">
          <a:xfrm>
            <a:off x="2069976" y="4151784"/>
            <a:ext cx="5022304" cy="381000"/>
          </a:xfrm>
          <a:prstGeom prst="flowChartProcess">
            <a:avLst/>
          </a:prstGeom>
          <a:solidFill>
            <a:schemeClr val="accent1"/>
          </a:solidFill>
          <a:ln w="9525">
            <a:solidFill>
              <a:schemeClr val="tx1"/>
            </a:solidFill>
            <a:miter lim="800000"/>
            <a:headEnd/>
            <a:tailEnd/>
          </a:ln>
        </p:spPr>
        <p:txBody>
          <a:bodyPr wrap="none" anchor="ctr"/>
          <a:lstStyle/>
          <a:p>
            <a:pPr algn="ctr"/>
            <a:r>
              <a:rPr lang="en-US" sz="1600"/>
              <a:t>Remove points covered by &lt;</a:t>
            </a:r>
            <a:r>
              <a:rPr lang="en-US" sz="1600" i="1"/>
              <a:t>P</a:t>
            </a:r>
            <a:r>
              <a:rPr lang="en-US" sz="1600"/>
              <a:t>,</a:t>
            </a:r>
            <a:r>
              <a:rPr lang="en-US" sz="1600" i="1"/>
              <a:t>V&gt;</a:t>
            </a:r>
            <a:r>
              <a:rPr lang="en-US" sz="1600"/>
              <a:t> from dataset</a:t>
            </a:r>
          </a:p>
        </p:txBody>
      </p:sp>
      <p:sp>
        <p:nvSpPr>
          <p:cNvPr id="82954" name="AutoShape 10"/>
          <p:cNvSpPr>
            <a:spLocks noChangeArrowheads="1"/>
          </p:cNvSpPr>
          <p:nvPr/>
        </p:nvSpPr>
        <p:spPr bwMode="auto">
          <a:xfrm>
            <a:off x="3276600" y="4685184"/>
            <a:ext cx="2590800" cy="1219200"/>
          </a:xfrm>
          <a:prstGeom prst="flowChartDecision">
            <a:avLst/>
          </a:prstGeom>
          <a:solidFill>
            <a:schemeClr val="accent1"/>
          </a:solidFill>
          <a:ln w="9525">
            <a:solidFill>
              <a:schemeClr val="tx1"/>
            </a:solidFill>
            <a:miter lim="800000"/>
            <a:headEnd/>
            <a:tailEnd/>
          </a:ln>
        </p:spPr>
        <p:txBody>
          <a:bodyPr wrap="none" anchor="ctr"/>
          <a:lstStyle/>
          <a:p>
            <a:pPr algn="ctr"/>
            <a:r>
              <a:rPr lang="en-US" sz="1600"/>
              <a:t>Is dataset empty?</a:t>
            </a:r>
          </a:p>
        </p:txBody>
      </p:sp>
      <p:sp>
        <p:nvSpPr>
          <p:cNvPr id="82955" name="AutoShape 11"/>
          <p:cNvSpPr>
            <a:spLocks noChangeArrowheads="1"/>
          </p:cNvSpPr>
          <p:nvPr/>
        </p:nvSpPr>
        <p:spPr bwMode="auto">
          <a:xfrm>
            <a:off x="3591251" y="6132984"/>
            <a:ext cx="1973560" cy="381000"/>
          </a:xfrm>
          <a:prstGeom prst="flowChartTerminator">
            <a:avLst/>
          </a:prstGeom>
          <a:solidFill>
            <a:schemeClr val="accent1"/>
          </a:solidFill>
          <a:ln w="9525">
            <a:solidFill>
              <a:schemeClr val="tx1"/>
            </a:solidFill>
            <a:miter lim="800000"/>
            <a:headEnd/>
            <a:tailEnd/>
          </a:ln>
        </p:spPr>
        <p:txBody>
          <a:bodyPr wrap="none" anchor="ctr"/>
          <a:lstStyle/>
          <a:p>
            <a:pPr algn="ctr"/>
            <a:r>
              <a:rPr lang="en-US" sz="1600"/>
              <a:t>Output encoding</a:t>
            </a:r>
          </a:p>
        </p:txBody>
      </p:sp>
      <p:sp>
        <p:nvSpPr>
          <p:cNvPr id="82956" name="Text Box 12"/>
          <p:cNvSpPr txBox="1">
            <a:spLocks noChangeArrowheads="1"/>
          </p:cNvSpPr>
          <p:nvPr/>
        </p:nvSpPr>
        <p:spPr bwMode="auto">
          <a:xfrm>
            <a:off x="5791200" y="4974109"/>
            <a:ext cx="609600" cy="3385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1600"/>
              <a:t>No</a:t>
            </a:r>
          </a:p>
        </p:txBody>
      </p:sp>
      <p:sp>
        <p:nvSpPr>
          <p:cNvPr id="82957" name="Text Box 13"/>
          <p:cNvSpPr txBox="1">
            <a:spLocks noChangeArrowheads="1"/>
          </p:cNvSpPr>
          <p:nvPr/>
        </p:nvSpPr>
        <p:spPr bwMode="auto">
          <a:xfrm>
            <a:off x="4724400" y="5751984"/>
            <a:ext cx="762000" cy="3385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1600"/>
              <a:t>Yes</a:t>
            </a:r>
          </a:p>
        </p:txBody>
      </p:sp>
      <p:cxnSp>
        <p:nvCxnSpPr>
          <p:cNvPr id="82958" name="AutoShape 14"/>
          <p:cNvCxnSpPr>
            <a:cxnSpLocks noChangeShapeType="1"/>
            <a:stCxn id="82948" idx="2"/>
            <a:endCxn id="82949" idx="1"/>
          </p:cNvCxnSpPr>
          <p:nvPr/>
        </p:nvCxnSpPr>
        <p:spPr bwMode="auto">
          <a:xfrm>
            <a:off x="4572000" y="1865784"/>
            <a:ext cx="0" cy="152400"/>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82959" name="AutoShape 15"/>
          <p:cNvCxnSpPr>
            <a:cxnSpLocks noChangeShapeType="1"/>
            <a:stCxn id="82949" idx="4"/>
            <a:endCxn id="82950" idx="0"/>
          </p:cNvCxnSpPr>
          <p:nvPr/>
        </p:nvCxnSpPr>
        <p:spPr bwMode="auto">
          <a:xfrm>
            <a:off x="4572000" y="2399184"/>
            <a:ext cx="0" cy="152400"/>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82961" name="AutoShape 17"/>
          <p:cNvCxnSpPr>
            <a:cxnSpLocks noChangeShapeType="1"/>
            <a:stCxn id="82950" idx="2"/>
            <a:endCxn id="82951" idx="1"/>
          </p:cNvCxnSpPr>
          <p:nvPr/>
        </p:nvCxnSpPr>
        <p:spPr bwMode="auto">
          <a:xfrm>
            <a:off x="4572000" y="2932584"/>
            <a:ext cx="0" cy="152400"/>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82962" name="AutoShape 18"/>
          <p:cNvCxnSpPr>
            <a:cxnSpLocks noChangeShapeType="1"/>
            <a:stCxn id="82951" idx="4"/>
            <a:endCxn id="82952" idx="0"/>
          </p:cNvCxnSpPr>
          <p:nvPr/>
        </p:nvCxnSpPr>
        <p:spPr bwMode="auto">
          <a:xfrm>
            <a:off x="4572000" y="3465984"/>
            <a:ext cx="0" cy="152400"/>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82963" name="AutoShape 19"/>
          <p:cNvCxnSpPr>
            <a:cxnSpLocks noChangeShapeType="1"/>
            <a:stCxn id="82952" idx="2"/>
            <a:endCxn id="82953" idx="0"/>
          </p:cNvCxnSpPr>
          <p:nvPr/>
        </p:nvCxnSpPr>
        <p:spPr bwMode="auto">
          <a:xfrm>
            <a:off x="4572000" y="3999384"/>
            <a:ext cx="9128" cy="152400"/>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82964" name="AutoShape 20"/>
          <p:cNvCxnSpPr>
            <a:cxnSpLocks noChangeShapeType="1"/>
            <a:stCxn id="82953" idx="2"/>
            <a:endCxn id="82954" idx="0"/>
          </p:cNvCxnSpPr>
          <p:nvPr/>
        </p:nvCxnSpPr>
        <p:spPr bwMode="auto">
          <a:xfrm flipH="1">
            <a:off x="4572000" y="4532784"/>
            <a:ext cx="9128" cy="152400"/>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82965" name="AutoShape 21"/>
          <p:cNvCxnSpPr>
            <a:cxnSpLocks noChangeShapeType="1"/>
            <a:stCxn id="82954" idx="2"/>
            <a:endCxn id="82955" idx="0"/>
          </p:cNvCxnSpPr>
          <p:nvPr/>
        </p:nvCxnSpPr>
        <p:spPr bwMode="auto">
          <a:xfrm>
            <a:off x="4572000" y="5904384"/>
            <a:ext cx="6031" cy="228600"/>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82967" name="AutoShape 23"/>
          <p:cNvCxnSpPr>
            <a:cxnSpLocks noChangeShapeType="1"/>
            <a:stCxn id="82954" idx="3"/>
            <a:endCxn id="82949" idx="5"/>
          </p:cNvCxnSpPr>
          <p:nvPr/>
        </p:nvCxnSpPr>
        <p:spPr bwMode="auto">
          <a:xfrm flipH="1" flipV="1">
            <a:off x="5240338" y="2208684"/>
            <a:ext cx="627062" cy="3086100"/>
          </a:xfrm>
          <a:prstGeom prst="bentConnector3">
            <a:avLst>
              <a:gd name="adj1" fmla="val -408611"/>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2217244651"/>
      </p:ext>
    </p:extLst>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SIATECCompress</a:t>
            </a:r>
          </a:p>
        </p:txBody>
      </p:sp>
      <p:pic>
        <p:nvPicPr>
          <p:cNvPr id="4" name="Picture 3"/>
          <p:cNvPicPr>
            <a:picLocks noChangeAspect="1"/>
          </p:cNvPicPr>
          <p:nvPr/>
        </p:nvPicPr>
        <p:blipFill>
          <a:blip r:embed="rId2"/>
          <a:stretch>
            <a:fillRect/>
          </a:stretch>
        </p:blipFill>
        <p:spPr>
          <a:xfrm>
            <a:off x="467544" y="1412776"/>
            <a:ext cx="5904656" cy="4607948"/>
          </a:xfrm>
          <a:prstGeom prst="rect">
            <a:avLst/>
          </a:prstGeom>
        </p:spPr>
      </p:pic>
      <p:sp>
        <p:nvSpPr>
          <p:cNvPr id="5" name="Rounded Rectangular Callout 4"/>
          <p:cNvSpPr/>
          <p:nvPr/>
        </p:nvSpPr>
        <p:spPr>
          <a:xfrm>
            <a:off x="5148064" y="4365104"/>
            <a:ext cx="3528392" cy="1800200"/>
          </a:xfrm>
          <a:prstGeom prst="wedgeRoundRectCallout">
            <a:avLst>
              <a:gd name="adj1" fmla="val -81515"/>
              <a:gd name="adj2" fmla="val -71220"/>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a:t>Adds a TEC to encoding if its &lt;P,Θ&gt; representation is shorter than the set of new points covered</a:t>
            </a:r>
          </a:p>
        </p:txBody>
      </p:sp>
    </p:spTree>
    <p:extLst>
      <p:ext uri="{BB962C8B-B14F-4D97-AF65-F5344CB8AC3E}">
        <p14:creationId xmlns:p14="http://schemas.microsoft.com/office/powerpoint/2010/main" val="440446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a:t>Forth’s algorithm </a:t>
            </a:r>
            <a:br>
              <a:rPr lang="en-US" sz="4000"/>
            </a:br>
            <a:r>
              <a:rPr lang="en-US" sz="4000"/>
              <a:t>(Forth 2012, Forth and Wiggins 2009)</a:t>
            </a:r>
          </a:p>
        </p:txBody>
      </p:sp>
      <p:pic>
        <p:nvPicPr>
          <p:cNvPr id="4" name="Picture 3"/>
          <p:cNvPicPr>
            <a:picLocks noChangeAspect="1"/>
          </p:cNvPicPr>
          <p:nvPr/>
        </p:nvPicPr>
        <p:blipFill>
          <a:blip r:embed="rId2"/>
          <a:stretch>
            <a:fillRect/>
          </a:stretch>
        </p:blipFill>
        <p:spPr>
          <a:xfrm>
            <a:off x="611560" y="2132856"/>
            <a:ext cx="7851170" cy="2664296"/>
          </a:xfrm>
          <a:prstGeom prst="rect">
            <a:avLst/>
          </a:prstGeom>
        </p:spPr>
      </p:pic>
    </p:spTree>
    <p:extLst>
      <p:ext uri="{BB962C8B-B14F-4D97-AF65-F5344CB8AC3E}">
        <p14:creationId xmlns:p14="http://schemas.microsoft.com/office/powerpoint/2010/main" val="18794352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SIACT and SIAR</a:t>
            </a:r>
            <a:br>
              <a:rPr lang="en-US"/>
            </a:br>
            <a:r>
              <a:rPr lang="en-US"/>
              <a:t>(Collins et al. 2010, Collins 2011)</a:t>
            </a:r>
          </a:p>
        </p:txBody>
      </p:sp>
      <p:pic>
        <p:nvPicPr>
          <p:cNvPr id="4" name="Picture 3"/>
          <p:cNvPicPr>
            <a:picLocks noChangeAspect="1"/>
          </p:cNvPicPr>
          <p:nvPr/>
        </p:nvPicPr>
        <p:blipFill>
          <a:blip r:embed="rId2"/>
          <a:stretch>
            <a:fillRect/>
          </a:stretch>
        </p:blipFill>
        <p:spPr>
          <a:xfrm>
            <a:off x="755576" y="1844824"/>
            <a:ext cx="7560840" cy="4770246"/>
          </a:xfrm>
          <a:prstGeom prst="rect">
            <a:avLst/>
          </a:prstGeom>
        </p:spPr>
      </p:pic>
    </p:spTree>
    <p:extLst>
      <p:ext uri="{BB962C8B-B14F-4D97-AF65-F5344CB8AC3E}">
        <p14:creationId xmlns:p14="http://schemas.microsoft.com/office/powerpoint/2010/main" val="23284451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16554"/>
          </a:xfrm>
        </p:spPr>
        <p:txBody>
          <a:bodyPr>
            <a:normAutofit fontScale="90000"/>
          </a:bodyPr>
          <a:lstStyle/>
          <a:p>
            <a:r>
              <a:rPr lang="en-US" sz="3600"/>
              <a:t>Music analysis and point-set compression</a:t>
            </a:r>
          </a:p>
        </p:txBody>
      </p:sp>
      <p:pic>
        <p:nvPicPr>
          <p:cNvPr id="4" name="Picture 3" descr="bwv847-point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735619"/>
            <a:ext cx="9144000" cy="1422718"/>
          </a:xfrm>
          <a:prstGeom prst="rect">
            <a:avLst/>
          </a:prstGeom>
        </p:spPr>
      </p:pic>
      <p:pic>
        <p:nvPicPr>
          <p:cNvPr id="5" name="Picture 4" descr="bwv847b-done.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277277"/>
            <a:ext cx="9144000" cy="1428750"/>
          </a:xfrm>
          <a:prstGeom prst="rect">
            <a:avLst/>
          </a:prstGeom>
        </p:spPr>
      </p:pic>
      <p:pic>
        <p:nvPicPr>
          <p:cNvPr id="6" name="Picture 5" descr="bwv847b-done-SIATECCompress.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3827421"/>
            <a:ext cx="9144000" cy="1432322"/>
          </a:xfrm>
          <a:prstGeom prst="rect">
            <a:avLst/>
          </a:prstGeom>
        </p:spPr>
      </p:pic>
      <p:sp>
        <p:nvSpPr>
          <p:cNvPr id="7" name="TextBox 6"/>
          <p:cNvSpPr txBox="1"/>
          <p:nvPr/>
        </p:nvSpPr>
        <p:spPr>
          <a:xfrm>
            <a:off x="3787951" y="560634"/>
            <a:ext cx="1569660" cy="369332"/>
          </a:xfrm>
          <a:prstGeom prst="rect">
            <a:avLst/>
          </a:prstGeom>
          <a:solidFill>
            <a:schemeClr val="bg1"/>
          </a:solidFill>
        </p:spPr>
        <p:txBody>
          <a:bodyPr wrap="none" rtlCol="0">
            <a:spAutoFit/>
          </a:bodyPr>
          <a:lstStyle/>
          <a:p>
            <a:r>
              <a:rPr lang="en-US"/>
              <a:t>Input point set</a:t>
            </a:r>
          </a:p>
        </p:txBody>
      </p:sp>
      <p:sp>
        <p:nvSpPr>
          <p:cNvPr id="8" name="TextBox 7"/>
          <p:cNvSpPr txBox="1"/>
          <p:nvPr/>
        </p:nvSpPr>
        <p:spPr>
          <a:xfrm>
            <a:off x="4020436" y="2105431"/>
            <a:ext cx="1107996" cy="369332"/>
          </a:xfrm>
          <a:prstGeom prst="rect">
            <a:avLst/>
          </a:prstGeom>
          <a:solidFill>
            <a:schemeClr val="bg1"/>
          </a:solidFill>
        </p:spPr>
        <p:txBody>
          <a:bodyPr wrap="none" rtlCol="0">
            <a:spAutoFit/>
          </a:bodyPr>
          <a:lstStyle/>
          <a:p>
            <a:r>
              <a:rPr lang="en-US"/>
              <a:t>COSIATEC</a:t>
            </a:r>
          </a:p>
        </p:txBody>
      </p:sp>
      <p:sp>
        <p:nvSpPr>
          <p:cNvPr id="9" name="TextBox 8"/>
          <p:cNvSpPr txBox="1"/>
          <p:nvPr/>
        </p:nvSpPr>
        <p:spPr>
          <a:xfrm>
            <a:off x="3691642" y="3658596"/>
            <a:ext cx="1762021" cy="369332"/>
          </a:xfrm>
          <a:prstGeom prst="rect">
            <a:avLst/>
          </a:prstGeom>
          <a:solidFill>
            <a:schemeClr val="bg1"/>
          </a:solidFill>
        </p:spPr>
        <p:txBody>
          <a:bodyPr wrap="none" rtlCol="0">
            <a:spAutoFit/>
          </a:bodyPr>
          <a:lstStyle/>
          <a:p>
            <a:r>
              <a:rPr lang="en-US"/>
              <a:t>SIATECCompress</a:t>
            </a:r>
          </a:p>
        </p:txBody>
      </p:sp>
      <p:pic>
        <p:nvPicPr>
          <p:cNvPr id="10" name="Picture 9" descr="bwv847b-done-Forth.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5379038"/>
            <a:ext cx="9144000" cy="1432322"/>
          </a:xfrm>
          <a:prstGeom prst="rect">
            <a:avLst/>
          </a:prstGeom>
        </p:spPr>
      </p:pic>
      <p:sp>
        <p:nvSpPr>
          <p:cNvPr id="11" name="TextBox 10"/>
          <p:cNvSpPr txBox="1"/>
          <p:nvPr/>
        </p:nvSpPr>
        <p:spPr>
          <a:xfrm>
            <a:off x="3651705" y="5205023"/>
            <a:ext cx="1801958" cy="369332"/>
          </a:xfrm>
          <a:prstGeom prst="rect">
            <a:avLst/>
          </a:prstGeom>
          <a:solidFill>
            <a:schemeClr val="bg1"/>
          </a:solidFill>
        </p:spPr>
        <p:txBody>
          <a:bodyPr wrap="none" rtlCol="0">
            <a:spAutoFit/>
          </a:bodyPr>
          <a:lstStyle/>
          <a:p>
            <a:r>
              <a:rPr lang="en-US"/>
              <a:t>Forth’s algorithm</a:t>
            </a:r>
          </a:p>
        </p:txBody>
      </p:sp>
      <p:sp>
        <p:nvSpPr>
          <p:cNvPr id="12" name="TextBox 11"/>
          <p:cNvSpPr txBox="1"/>
          <p:nvPr/>
        </p:nvSpPr>
        <p:spPr>
          <a:xfrm>
            <a:off x="6508740" y="597119"/>
            <a:ext cx="2536046" cy="276999"/>
          </a:xfrm>
          <a:prstGeom prst="rect">
            <a:avLst/>
          </a:prstGeom>
          <a:noFill/>
        </p:spPr>
        <p:txBody>
          <a:bodyPr wrap="none" rtlCol="0">
            <a:spAutoFit/>
          </a:bodyPr>
          <a:lstStyle/>
          <a:p>
            <a:r>
              <a:rPr lang="en-US" sz="1200"/>
              <a:t>J. S. Bach, Fugue in C minor, BWV 847</a:t>
            </a:r>
          </a:p>
        </p:txBody>
      </p:sp>
      <p:pic>
        <p:nvPicPr>
          <p:cNvPr id="13" name="1-04 The Well-Tempered Clavier, Book 1_ Fugue No. 2 in C Minor, BWV 847.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32153" y="125114"/>
            <a:ext cx="367323" cy="367323"/>
          </a:xfrm>
          <a:prstGeom prst="rect">
            <a:avLst/>
          </a:prstGeom>
        </p:spPr>
      </p:pic>
    </p:spTree>
    <p:extLst>
      <p:ext uri="{BB962C8B-B14F-4D97-AF65-F5344CB8AC3E}">
        <p14:creationId xmlns:p14="http://schemas.microsoft.com/office/powerpoint/2010/main" val="2944190912"/>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5534" fill="hold"/>
                                        <p:tgtEl>
                                          <p:spTgt spid="13"/>
                                        </p:tgtEl>
                                      </p:cBhvr>
                                    </p:cmd>
                                  </p:childTnLst>
                                </p:cTn>
                              </p:par>
                            </p:childTnLst>
                          </p:cTn>
                        </p:par>
                      </p:childTnLst>
                    </p:cTn>
                  </p:par>
                </p:childTnLst>
              </p:cTn>
              <p:nextCondLst>
                <p:cond evt="onClick" delay="0">
                  <p:tgtEl>
                    <p:spTgt spid="13"/>
                  </p:tgtEl>
                </p:cond>
              </p:nextCondLst>
            </p:seq>
            <p:audio>
              <p:cMediaNode vol="80000">
                <p:cTn id="7" fill="hold" display="0">
                  <p:stCondLst>
                    <p:cond delay="indefinite"/>
                  </p:stCondLst>
                  <p:endCondLst>
                    <p:cond evt="onStopAudio" delay="0">
                      <p:tgtEl>
                        <p:sldTgt/>
                      </p:tgtEl>
                    </p:cond>
                  </p:endCondLst>
                </p:cTn>
                <p:tgtEl>
                  <p:spTgt spid="1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Title 1"/>
          <p:cNvSpPr>
            <a:spLocks noGrp="1"/>
          </p:cNvSpPr>
          <p:nvPr>
            <p:ph type="title"/>
          </p:nvPr>
        </p:nvSpPr>
        <p:spPr>
          <a:xfrm>
            <a:off x="457200" y="274638"/>
            <a:ext cx="8229600" cy="850106"/>
          </a:xfrm>
        </p:spPr>
        <p:txBody>
          <a:bodyPr>
            <a:normAutofit fontScale="90000"/>
          </a:bodyPr>
          <a:lstStyle/>
          <a:p>
            <a:r>
              <a:rPr lang="en-GB" sz="2800" dirty="0" smtClean="0">
                <a:latin typeface="Calibri" charset="0"/>
              </a:rPr>
              <a:t>COSIATEC</a:t>
            </a:r>
            <a:br>
              <a:rPr lang="en-GB" sz="2800" dirty="0" smtClean="0">
                <a:latin typeface="Calibri" charset="0"/>
              </a:rPr>
            </a:br>
            <a:r>
              <a:rPr lang="en-GB" sz="2800" dirty="0" smtClean="0">
                <a:latin typeface="Calibri" charset="0"/>
              </a:rPr>
              <a:t>J.S. Bach, Fugue in C minor, BWV 847</a:t>
            </a:r>
            <a:endParaRPr lang="en-GB" sz="2800" dirty="0">
              <a:latin typeface="Calibri" charset="0"/>
            </a:endParaRPr>
          </a:p>
        </p:txBody>
      </p:sp>
      <p:sp>
        <p:nvSpPr>
          <p:cNvPr id="3" name="Content Placeholder 2"/>
          <p:cNvSpPr>
            <a:spLocks noGrp="1"/>
          </p:cNvSpPr>
          <p:nvPr>
            <p:ph idx="1"/>
          </p:nvPr>
        </p:nvSpPr>
        <p:spPr>
          <a:xfrm>
            <a:off x="457200" y="3272119"/>
            <a:ext cx="8229600" cy="3422370"/>
          </a:xfrm>
        </p:spPr>
        <p:txBody>
          <a:bodyPr rtlCol="0">
            <a:normAutofit fontScale="85000" lnSpcReduction="10000"/>
          </a:bodyPr>
          <a:lstStyle/>
          <a:p>
            <a:r>
              <a:rPr lang="en-US"/>
              <a:t>Number of TECs: 26</a:t>
            </a:r>
          </a:p>
          <a:p>
            <a:r>
              <a:rPr lang="en-US"/>
              <a:t>Encoding length: 268</a:t>
            </a:r>
          </a:p>
          <a:p>
            <a:r>
              <a:rPr lang="en-US"/>
              <a:t>Number of notes: 751</a:t>
            </a:r>
          </a:p>
          <a:p>
            <a:r>
              <a:rPr lang="en-US"/>
              <a:t>Encoding length without residual point set: 248</a:t>
            </a:r>
          </a:p>
          <a:p>
            <a:r>
              <a:rPr lang="en-US"/>
              <a:t>Number and proportion of residual points: 20, 2.66%</a:t>
            </a:r>
          </a:p>
          <a:p>
            <a:r>
              <a:rPr lang="en-US"/>
              <a:t>Compression ratio: 2.80</a:t>
            </a:r>
          </a:p>
          <a:p>
            <a:r>
              <a:rPr lang="en-US"/>
              <a:t>Compression ratio excluding residual point set: 2.95</a:t>
            </a:r>
          </a:p>
          <a:p>
            <a:pPr lvl="1" fontAlgn="auto">
              <a:spcAft>
                <a:spcPts val="0"/>
              </a:spcAft>
              <a:buFont typeface="Arial"/>
              <a:buChar char="–"/>
              <a:defRPr/>
            </a:pPr>
            <a:endParaRPr lang="en-GB" dirty="0" smtClean="0">
              <a:ea typeface="+mn-ea"/>
            </a:endParaRPr>
          </a:p>
          <a:p>
            <a:pPr lvl="1" fontAlgn="auto">
              <a:spcAft>
                <a:spcPts val="0"/>
              </a:spcAft>
              <a:buFont typeface="Arial"/>
              <a:buChar char="–"/>
              <a:defRPr/>
            </a:pPr>
            <a:endParaRPr lang="en-GB" dirty="0">
              <a:ea typeface="+mn-ea"/>
            </a:endParaRPr>
          </a:p>
        </p:txBody>
      </p:sp>
      <p:pic>
        <p:nvPicPr>
          <p:cNvPr id="4" name="Picture 3"/>
          <p:cNvPicPr>
            <a:picLocks noChangeAspect="1"/>
          </p:cNvPicPr>
          <p:nvPr/>
        </p:nvPicPr>
        <p:blipFill>
          <a:blip r:embed="rId4"/>
          <a:stretch>
            <a:fillRect/>
          </a:stretch>
        </p:blipFill>
        <p:spPr>
          <a:xfrm>
            <a:off x="0" y="1393265"/>
            <a:ext cx="9144000" cy="1645526"/>
          </a:xfrm>
          <a:prstGeom prst="rect">
            <a:avLst/>
          </a:prstGeom>
        </p:spPr>
      </p:pic>
      <p:pic>
        <p:nvPicPr>
          <p:cNvPr id="7" name="1-04 The Well-Tempered Clavier, Book 1_ Fugue No. 2 in C Minor, BWV 847.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618641" y="3484378"/>
            <a:ext cx="812800" cy="812800"/>
          </a:xfrm>
          <a:prstGeom prst="rect">
            <a:avLst/>
          </a:prstGeom>
        </p:spPr>
      </p:pic>
    </p:spTree>
    <p:extLst>
      <p:ext uri="{BB962C8B-B14F-4D97-AF65-F5344CB8AC3E}">
        <p14:creationId xmlns:p14="http://schemas.microsoft.com/office/powerpoint/2010/main" val="12542681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5534"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90774"/>
          </a:xfrm>
        </p:spPr>
        <p:txBody>
          <a:bodyPr>
            <a:noAutofit/>
          </a:bodyPr>
          <a:lstStyle/>
          <a:p>
            <a:r>
              <a:rPr lang="en-US" sz="2800"/>
              <a:t>COSIACTTEC</a:t>
            </a:r>
            <a:br>
              <a:rPr lang="en-US" sz="2800"/>
            </a:br>
            <a:r>
              <a:rPr lang="en-GB" sz="2800" dirty="0" smtClean="0">
                <a:latin typeface="Calibri" charset="0"/>
              </a:rPr>
              <a:t>J.S. Bach, Fugue in C minor, BWV 847</a:t>
            </a:r>
            <a:endParaRPr lang="en-US" sz="2800"/>
          </a:p>
        </p:txBody>
      </p:sp>
      <p:sp>
        <p:nvSpPr>
          <p:cNvPr id="3" name="Content Placeholder 2"/>
          <p:cNvSpPr>
            <a:spLocks noGrp="1"/>
          </p:cNvSpPr>
          <p:nvPr>
            <p:ph idx="1"/>
          </p:nvPr>
        </p:nvSpPr>
        <p:spPr>
          <a:xfrm>
            <a:off x="457200" y="3690472"/>
            <a:ext cx="8229600" cy="2435692"/>
          </a:xfrm>
        </p:spPr>
        <p:txBody>
          <a:bodyPr>
            <a:normAutofit fontScale="70000" lnSpcReduction="20000"/>
          </a:bodyPr>
          <a:lstStyle/>
          <a:p>
            <a:r>
              <a:rPr lang="en-US"/>
              <a:t>Number of TECs: 21</a:t>
            </a:r>
          </a:p>
          <a:p>
            <a:r>
              <a:rPr lang="en-US"/>
              <a:t>Encoding length: 277</a:t>
            </a:r>
          </a:p>
          <a:p>
            <a:r>
              <a:rPr lang="en-US"/>
              <a:t>Number of notes: 751</a:t>
            </a:r>
          </a:p>
          <a:p>
            <a:r>
              <a:rPr lang="en-US"/>
              <a:t>Encoding length without residual point set: 210</a:t>
            </a:r>
          </a:p>
          <a:p>
            <a:r>
              <a:rPr lang="en-US"/>
              <a:t>Number and proportion of residual points: 67, 8.92%</a:t>
            </a:r>
          </a:p>
          <a:p>
            <a:r>
              <a:rPr lang="en-US"/>
              <a:t>Compression ratio: 2.71</a:t>
            </a:r>
          </a:p>
          <a:p>
            <a:r>
              <a:rPr lang="en-US"/>
              <a:t>Compression ratio excluding residual point set: 3.26</a:t>
            </a:r>
          </a:p>
          <a:p>
            <a:endParaRPr lang="en-US"/>
          </a:p>
        </p:txBody>
      </p:sp>
      <p:pic>
        <p:nvPicPr>
          <p:cNvPr id="4" name="Picture 3"/>
          <p:cNvPicPr>
            <a:picLocks noChangeAspect="1"/>
          </p:cNvPicPr>
          <p:nvPr/>
        </p:nvPicPr>
        <p:blipFill>
          <a:blip r:embed="rId4"/>
          <a:stretch>
            <a:fillRect/>
          </a:stretch>
        </p:blipFill>
        <p:spPr>
          <a:xfrm>
            <a:off x="0" y="1784524"/>
            <a:ext cx="9144000" cy="1637952"/>
          </a:xfrm>
          <a:prstGeom prst="rect">
            <a:avLst/>
          </a:prstGeom>
        </p:spPr>
      </p:pic>
      <p:pic>
        <p:nvPicPr>
          <p:cNvPr id="5" name="1-04 The Well-Tempered Clavier, Book 1_ Fugue No. 2 in C Minor, BWV 847.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618641" y="3484378"/>
            <a:ext cx="812800" cy="812800"/>
          </a:xfrm>
          <a:prstGeom prst="rect">
            <a:avLst/>
          </a:prstGeom>
        </p:spPr>
      </p:pic>
    </p:spTree>
    <p:extLst>
      <p:ext uri="{BB962C8B-B14F-4D97-AF65-F5344CB8AC3E}">
        <p14:creationId xmlns:p14="http://schemas.microsoft.com/office/powerpoint/2010/main" val="24772273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5534"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90774"/>
          </a:xfrm>
        </p:spPr>
        <p:txBody>
          <a:bodyPr>
            <a:noAutofit/>
          </a:bodyPr>
          <a:lstStyle/>
          <a:p>
            <a:r>
              <a:rPr lang="en-US" sz="2800"/>
              <a:t>COSIARTEC</a:t>
            </a:r>
            <a:br>
              <a:rPr lang="en-US" sz="2800"/>
            </a:br>
            <a:r>
              <a:rPr lang="en-GB" sz="2800" dirty="0" smtClean="0">
                <a:latin typeface="Calibri" charset="0"/>
              </a:rPr>
              <a:t>J.S. Bach, Fugue in C minor, BWV 847</a:t>
            </a:r>
            <a:endParaRPr lang="en-US" sz="2800"/>
          </a:p>
        </p:txBody>
      </p:sp>
      <p:sp>
        <p:nvSpPr>
          <p:cNvPr id="3" name="Content Placeholder 2"/>
          <p:cNvSpPr>
            <a:spLocks noGrp="1"/>
          </p:cNvSpPr>
          <p:nvPr>
            <p:ph idx="1"/>
          </p:nvPr>
        </p:nvSpPr>
        <p:spPr>
          <a:xfrm>
            <a:off x="457200" y="3690472"/>
            <a:ext cx="8229600" cy="2435692"/>
          </a:xfrm>
        </p:spPr>
        <p:txBody>
          <a:bodyPr>
            <a:normAutofit fontScale="70000" lnSpcReduction="20000"/>
          </a:bodyPr>
          <a:lstStyle/>
          <a:p>
            <a:r>
              <a:rPr lang="en-US"/>
              <a:t>Number of TECs: 26</a:t>
            </a:r>
          </a:p>
          <a:p>
            <a:r>
              <a:rPr lang="en-US"/>
              <a:t>Encoding length: 269</a:t>
            </a:r>
          </a:p>
          <a:p>
            <a:r>
              <a:rPr lang="en-US"/>
              <a:t>Number of notes: 751</a:t>
            </a:r>
          </a:p>
          <a:p>
            <a:r>
              <a:rPr lang="en-US"/>
              <a:t>Encoding length without residual point set: 248</a:t>
            </a:r>
          </a:p>
          <a:p>
            <a:r>
              <a:rPr lang="en-US"/>
              <a:t>Number and proportion of residual points: 21, 2.80%</a:t>
            </a:r>
          </a:p>
          <a:p>
            <a:r>
              <a:rPr lang="en-US"/>
              <a:t>Compression ratio: 2.79</a:t>
            </a:r>
          </a:p>
          <a:p>
            <a:r>
              <a:rPr lang="en-US"/>
              <a:t>Compression ratio excluding residual point set: 2.94</a:t>
            </a:r>
          </a:p>
          <a:p>
            <a:endParaRPr lang="en-US"/>
          </a:p>
        </p:txBody>
      </p:sp>
      <p:pic>
        <p:nvPicPr>
          <p:cNvPr id="5" name="1-04 The Well-Tempered Clavier, Book 1_ Fugue No. 2 in C Minor, BWV 847.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618641" y="3484378"/>
            <a:ext cx="812800" cy="812800"/>
          </a:xfrm>
          <a:prstGeom prst="rect">
            <a:avLst/>
          </a:prstGeom>
        </p:spPr>
      </p:pic>
      <p:pic>
        <p:nvPicPr>
          <p:cNvPr id="6" name="Picture 5"/>
          <p:cNvPicPr>
            <a:picLocks noChangeAspect="1"/>
          </p:cNvPicPr>
          <p:nvPr/>
        </p:nvPicPr>
        <p:blipFill>
          <a:blip r:embed="rId5"/>
          <a:stretch>
            <a:fillRect/>
          </a:stretch>
        </p:blipFill>
        <p:spPr>
          <a:xfrm>
            <a:off x="0" y="1486731"/>
            <a:ext cx="9144000" cy="1643755"/>
          </a:xfrm>
          <a:prstGeom prst="rect">
            <a:avLst/>
          </a:prstGeom>
        </p:spPr>
      </p:pic>
    </p:spTree>
    <p:extLst>
      <p:ext uri="{BB962C8B-B14F-4D97-AF65-F5344CB8AC3E}">
        <p14:creationId xmlns:p14="http://schemas.microsoft.com/office/powerpoint/2010/main" val="41889273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5534"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a:t>SIATECCompress</a:t>
            </a:r>
            <a:br>
              <a:rPr lang="en-US" sz="2800"/>
            </a:br>
            <a:r>
              <a:rPr lang="en-GB" sz="2800" dirty="0" smtClean="0">
                <a:latin typeface="Calibri" charset="0"/>
              </a:rPr>
              <a:t>J.S. Bach, Fugue in C minor, BWV 847</a:t>
            </a:r>
            <a:endParaRPr lang="en-US" sz="2800"/>
          </a:p>
        </p:txBody>
      </p:sp>
      <p:pic>
        <p:nvPicPr>
          <p:cNvPr id="7" name="Picture 6"/>
          <p:cNvPicPr>
            <a:picLocks noChangeAspect="1"/>
          </p:cNvPicPr>
          <p:nvPr/>
        </p:nvPicPr>
        <p:blipFill>
          <a:blip r:embed="rId2"/>
          <a:stretch>
            <a:fillRect/>
          </a:stretch>
        </p:blipFill>
        <p:spPr>
          <a:xfrm>
            <a:off x="0" y="1782506"/>
            <a:ext cx="9144000" cy="1641987"/>
          </a:xfrm>
          <a:prstGeom prst="rect">
            <a:avLst/>
          </a:prstGeom>
        </p:spPr>
      </p:pic>
      <p:sp>
        <p:nvSpPr>
          <p:cNvPr id="8" name="Content Placeholder 7"/>
          <p:cNvSpPr>
            <a:spLocks noGrp="1"/>
          </p:cNvSpPr>
          <p:nvPr>
            <p:ph idx="1"/>
          </p:nvPr>
        </p:nvSpPr>
        <p:spPr>
          <a:xfrm>
            <a:off x="457200" y="3700665"/>
            <a:ext cx="8229600" cy="2425498"/>
          </a:xfrm>
        </p:spPr>
        <p:txBody>
          <a:bodyPr>
            <a:normAutofit/>
          </a:bodyPr>
          <a:lstStyle/>
          <a:p>
            <a:r>
              <a:rPr lang="en-US"/>
              <a:t>Number of TECs: 26</a:t>
            </a:r>
          </a:p>
          <a:p>
            <a:r>
              <a:rPr lang="en-US"/>
              <a:t>Encoding length: 496</a:t>
            </a:r>
          </a:p>
          <a:p>
            <a:r>
              <a:rPr lang="en-US"/>
              <a:t>Number of notes: 751</a:t>
            </a:r>
          </a:p>
          <a:p>
            <a:r>
              <a:rPr lang="en-US"/>
              <a:t>Compression ratio: 1.51</a:t>
            </a:r>
          </a:p>
          <a:p>
            <a:endParaRPr lang="en-US"/>
          </a:p>
          <a:p>
            <a:endParaRPr lang="en-US"/>
          </a:p>
        </p:txBody>
      </p:sp>
    </p:spTree>
    <p:extLst>
      <p:ext uri="{BB962C8B-B14F-4D97-AF65-F5344CB8AC3E}">
        <p14:creationId xmlns:p14="http://schemas.microsoft.com/office/powerpoint/2010/main" val="3338322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a:t>Forth’s algorithm</a:t>
            </a:r>
            <a:br>
              <a:rPr lang="en-US" sz="2800"/>
            </a:br>
            <a:r>
              <a:rPr lang="en-GB" sz="2800" dirty="0" smtClean="0">
                <a:latin typeface="Calibri" charset="0"/>
              </a:rPr>
              <a:t>J.S. Bach, Fugue in C minor, BWV 847</a:t>
            </a:r>
            <a:endParaRPr lang="en-US" sz="2800"/>
          </a:p>
        </p:txBody>
      </p:sp>
      <p:sp>
        <p:nvSpPr>
          <p:cNvPr id="3" name="Content Placeholder 2"/>
          <p:cNvSpPr>
            <a:spLocks noGrp="1"/>
          </p:cNvSpPr>
          <p:nvPr>
            <p:ph idx="1"/>
          </p:nvPr>
        </p:nvSpPr>
        <p:spPr>
          <a:xfrm>
            <a:off x="457200" y="3459792"/>
            <a:ext cx="8229600" cy="3076589"/>
          </a:xfrm>
        </p:spPr>
        <p:txBody>
          <a:bodyPr>
            <a:normAutofit fontScale="92500" lnSpcReduction="10000"/>
          </a:bodyPr>
          <a:lstStyle/>
          <a:p>
            <a:r>
              <a:rPr lang="en-US"/>
              <a:t>Number of TECs: 8</a:t>
            </a:r>
          </a:p>
          <a:p>
            <a:r>
              <a:rPr lang="en-US"/>
              <a:t>Compression ratio: 1.4</a:t>
            </a:r>
          </a:p>
          <a:p>
            <a:r>
              <a:rPr lang="en-US"/>
              <a:t>Encoding length: 534</a:t>
            </a:r>
          </a:p>
          <a:p>
            <a:r>
              <a:rPr lang="en-US"/>
              <a:t>Number of points in dataset: 751</a:t>
            </a:r>
          </a:p>
          <a:p>
            <a:r>
              <a:rPr lang="en-US"/>
              <a:t>Total number of points covered: 725</a:t>
            </a:r>
          </a:p>
          <a:p>
            <a:r>
              <a:rPr lang="en-US"/>
              <a:t>Total proportion of points covered: 0.97</a:t>
            </a:r>
          </a:p>
          <a:p>
            <a:endParaRPr lang="en-US"/>
          </a:p>
        </p:txBody>
      </p:sp>
      <p:pic>
        <p:nvPicPr>
          <p:cNvPr id="4" name="Picture 3"/>
          <p:cNvPicPr>
            <a:picLocks noChangeAspect="1"/>
          </p:cNvPicPr>
          <p:nvPr/>
        </p:nvPicPr>
        <p:blipFill>
          <a:blip r:embed="rId2"/>
          <a:stretch>
            <a:fillRect/>
          </a:stretch>
        </p:blipFill>
        <p:spPr>
          <a:xfrm>
            <a:off x="0" y="1648423"/>
            <a:ext cx="9144000" cy="1636191"/>
          </a:xfrm>
          <a:prstGeom prst="rect">
            <a:avLst/>
          </a:prstGeom>
        </p:spPr>
      </p:pic>
    </p:spTree>
    <p:extLst>
      <p:ext uri="{BB962C8B-B14F-4D97-AF65-F5344CB8AC3E}">
        <p14:creationId xmlns:p14="http://schemas.microsoft.com/office/powerpoint/2010/main" val="34324302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Pattern discovery in Lrn2Cre8</a:t>
            </a:r>
          </a:p>
        </p:txBody>
      </p:sp>
      <p:sp>
        <p:nvSpPr>
          <p:cNvPr id="3" name="Content Placeholder 2"/>
          <p:cNvSpPr>
            <a:spLocks noGrp="1"/>
          </p:cNvSpPr>
          <p:nvPr>
            <p:ph idx="1"/>
          </p:nvPr>
        </p:nvSpPr>
        <p:spPr>
          <a:xfrm>
            <a:off x="457200" y="2896716"/>
            <a:ext cx="8229600" cy="3755060"/>
          </a:xfrm>
        </p:spPr>
        <p:txBody>
          <a:bodyPr>
            <a:normAutofit fontScale="62500" lnSpcReduction="20000"/>
          </a:bodyPr>
          <a:lstStyle/>
          <a:p>
            <a:r>
              <a:rPr lang="en-US"/>
              <a:t>We want to build systems that can learn to compose convincing novel music in recognizable styles</a:t>
            </a:r>
          </a:p>
          <a:p>
            <a:r>
              <a:rPr lang="en-US"/>
              <a:t>Such systems must learn in a bottom-up way from examples of pieces in a target style how pieces in that style are typically structured</a:t>
            </a:r>
          </a:p>
          <a:p>
            <a:pPr lvl="1"/>
            <a:r>
              <a:rPr lang="en-US"/>
              <a:t>thematic and motivic structure</a:t>
            </a:r>
          </a:p>
          <a:p>
            <a:pPr lvl="1"/>
            <a:r>
              <a:rPr lang="en-US"/>
              <a:t>metrical structure</a:t>
            </a:r>
          </a:p>
          <a:p>
            <a:pPr lvl="1"/>
            <a:r>
              <a:rPr lang="en-US"/>
              <a:t>grouping structure and form</a:t>
            </a:r>
          </a:p>
          <a:p>
            <a:pPr lvl="1"/>
            <a:r>
              <a:rPr lang="en-US"/>
              <a:t>harmonic and tonal structure</a:t>
            </a:r>
          </a:p>
          <a:p>
            <a:pPr lvl="1"/>
            <a:r>
              <a:rPr lang="en-US"/>
              <a:t>rhythmic structure</a:t>
            </a:r>
          </a:p>
          <a:p>
            <a:pPr lvl="1"/>
            <a:r>
              <a:rPr lang="en-US"/>
              <a:t>voice-leading structure and contrapuntal structure</a:t>
            </a:r>
          </a:p>
          <a:p>
            <a:pPr lvl="1"/>
            <a:r>
              <a:rPr lang="en-US"/>
              <a:t>instrumentation</a:t>
            </a:r>
          </a:p>
          <a:p>
            <a:pPr lvl="1"/>
            <a:r>
              <a:rPr lang="en-US"/>
              <a:t>production techniques</a:t>
            </a:r>
          </a:p>
          <a:p>
            <a:pPr lvl="1"/>
            <a:r>
              <a:rPr lang="en-US"/>
              <a:t>...</a:t>
            </a:r>
          </a:p>
        </p:txBody>
      </p:sp>
      <p:pic>
        <p:nvPicPr>
          <p:cNvPr id="4" name="Picture 3" descr="flag_yellow_high.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00866" y="1417638"/>
            <a:ext cx="1959429" cy="1297121"/>
          </a:xfrm>
          <a:prstGeom prst="rect">
            <a:avLst/>
          </a:prstGeom>
        </p:spPr>
      </p:pic>
      <p:pic>
        <p:nvPicPr>
          <p:cNvPr id="5" name="Picture 4" descr="Lrn2Cre8-logocolour.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6199" y="1417638"/>
            <a:ext cx="1493654" cy="1297121"/>
          </a:xfrm>
          <a:prstGeom prst="rect">
            <a:avLst/>
          </a:prstGeom>
        </p:spPr>
      </p:pic>
    </p:spTree>
    <p:extLst>
      <p:ext uri="{BB962C8B-B14F-4D97-AF65-F5344CB8AC3E}">
        <p14:creationId xmlns:p14="http://schemas.microsoft.com/office/powerpoint/2010/main" val="2690670039"/>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71618"/>
          </a:xfrm>
        </p:spPr>
        <p:txBody>
          <a:bodyPr>
            <a:noAutofit/>
          </a:bodyPr>
          <a:lstStyle/>
          <a:p>
            <a:r>
              <a:rPr lang="en-US" sz="3200"/>
              <a:t>Using point-set compression algorithms for folk-song classification</a:t>
            </a:r>
          </a:p>
        </p:txBody>
      </p:sp>
      <p:pic>
        <p:nvPicPr>
          <p:cNvPr id="4" name="Picture 3"/>
          <p:cNvPicPr>
            <a:picLocks noChangeAspect="1"/>
          </p:cNvPicPr>
          <p:nvPr/>
        </p:nvPicPr>
        <p:blipFill>
          <a:blip r:embed="rId4"/>
          <a:stretch>
            <a:fillRect/>
          </a:stretch>
        </p:blipFill>
        <p:spPr>
          <a:xfrm>
            <a:off x="2483946" y="2982879"/>
            <a:ext cx="4183554" cy="689056"/>
          </a:xfrm>
          <a:prstGeom prst="rect">
            <a:avLst/>
          </a:prstGeom>
        </p:spPr>
      </p:pic>
      <p:pic>
        <p:nvPicPr>
          <p:cNvPr id="5" name="Picture 4" descr="nlb-example.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423" y="1405629"/>
            <a:ext cx="6985000" cy="1435100"/>
          </a:xfrm>
          <a:prstGeom prst="rect">
            <a:avLst/>
          </a:prstGeom>
        </p:spPr>
      </p:pic>
      <p:pic>
        <p:nvPicPr>
          <p:cNvPr id="6" name="nlb-example.midi">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257604" y="1885783"/>
            <a:ext cx="409657" cy="409657"/>
          </a:xfrm>
          <a:prstGeom prst="rect">
            <a:avLst/>
          </a:prstGeom>
        </p:spPr>
      </p:pic>
      <p:pic>
        <p:nvPicPr>
          <p:cNvPr id="7" name="Picture 6"/>
          <p:cNvPicPr>
            <a:picLocks noChangeAspect="1"/>
          </p:cNvPicPr>
          <p:nvPr/>
        </p:nvPicPr>
        <p:blipFill>
          <a:blip r:embed="rId7"/>
          <a:stretch>
            <a:fillRect/>
          </a:stretch>
        </p:blipFill>
        <p:spPr>
          <a:xfrm>
            <a:off x="703384" y="3832018"/>
            <a:ext cx="7659728" cy="2850131"/>
          </a:xfrm>
          <a:prstGeom prst="rect">
            <a:avLst/>
          </a:prstGeom>
        </p:spPr>
      </p:pic>
    </p:spTree>
    <p:extLst>
      <p:ext uri="{BB962C8B-B14F-4D97-AF65-F5344CB8AC3E}">
        <p14:creationId xmlns:p14="http://schemas.microsoft.com/office/powerpoint/2010/main" val="4124042923"/>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500"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Title 1"/>
          <p:cNvSpPr>
            <a:spLocks noGrp="1"/>
          </p:cNvSpPr>
          <p:nvPr>
            <p:ph type="title"/>
          </p:nvPr>
        </p:nvSpPr>
        <p:spPr>
          <a:xfrm>
            <a:off x="518864" y="531813"/>
            <a:ext cx="8229600" cy="860425"/>
          </a:xfrm>
        </p:spPr>
        <p:txBody>
          <a:bodyPr>
            <a:normAutofit fontScale="90000"/>
          </a:bodyPr>
          <a:lstStyle/>
          <a:p>
            <a:r>
              <a:rPr lang="en-GB">
                <a:latin typeface="Calibri" charset="0"/>
              </a:rPr>
              <a:t>Example COSIATEC encoding of NLB folk song</a:t>
            </a:r>
          </a:p>
        </p:txBody>
      </p:sp>
      <p:pic>
        <p:nvPicPr>
          <p:cNvPr id="66562"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1816100"/>
            <a:ext cx="9144000" cy="6064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6563"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2555875"/>
            <a:ext cx="9144000" cy="5778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6564" name="Picture 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3276211"/>
            <a:ext cx="9144000" cy="5762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6565" name="Picture 7"/>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0" y="3978275"/>
            <a:ext cx="9144000" cy="5762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6566" name="Picture 8"/>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0" y="4705350"/>
            <a:ext cx="9144000" cy="5619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6567" name="Rectangle 11"/>
          <p:cNvSpPr>
            <a:spLocks noChangeArrowheads="1"/>
          </p:cNvSpPr>
          <p:nvPr/>
        </p:nvSpPr>
        <p:spPr bwMode="auto">
          <a:xfrm>
            <a:off x="153988" y="5424099"/>
            <a:ext cx="890111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GB" sz="1800"/>
              <a:t>(NLB015569_01, “</a:t>
            </a:r>
            <a:r>
              <a:rPr lang="en-GB" altLang="ja-JP" sz="1800"/>
              <a:t>Daar zou er een maagdje vroeg opstaan 2</a:t>
            </a:r>
            <a:r>
              <a:rPr lang="en-GB" sz="1800"/>
              <a:t>”</a:t>
            </a:r>
            <a:r>
              <a:rPr lang="en-GB" altLang="ja-JP" sz="1800"/>
              <a:t>, from the Nederlandse Liederen Bank, </a:t>
            </a:r>
            <a:r>
              <a:rPr lang="en-GB" altLang="ja-JP" sz="1800">
                <a:hlinkClick r:id="rId9"/>
              </a:rPr>
              <a:t>http://www.liederenbank.nl</a:t>
            </a:r>
            <a:r>
              <a:rPr lang="en-GB" altLang="ja-JP" sz="1800"/>
              <a:t>. Courtesy of Peter van Kranenburg.)</a:t>
            </a:r>
            <a:endParaRPr lang="en-GB" sz="1800"/>
          </a:p>
        </p:txBody>
      </p:sp>
      <p:pic>
        <p:nvPicPr>
          <p:cNvPr id="2" name="NLB015569_01.mi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251520" y="620688"/>
            <a:ext cx="812800" cy="812800"/>
          </a:xfrm>
          <a:prstGeom prst="rect">
            <a:avLst/>
          </a:prstGeom>
        </p:spPr>
      </p:pic>
    </p:spTree>
    <p:extLst>
      <p:ext uri="{BB962C8B-B14F-4D97-AF65-F5344CB8AC3E}">
        <p14:creationId xmlns:p14="http://schemas.microsoft.com/office/powerpoint/2010/main" val="29696965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50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sz="3600" dirty="0" smtClean="0"/>
              <a:t>MIREX 2013:</a:t>
            </a:r>
            <a:br>
              <a:rPr lang="en-GB" sz="3600" dirty="0" smtClean="0"/>
            </a:br>
            <a:r>
              <a:rPr lang="en-GB" sz="3600" dirty="0" smtClean="0"/>
              <a:t>Discovery of repeated themes and sections</a:t>
            </a:r>
            <a:endParaRPr lang="en-GB" sz="3600" dirty="0"/>
          </a:p>
        </p:txBody>
      </p:sp>
      <p:sp>
        <p:nvSpPr>
          <p:cNvPr id="3" name="Content Placeholder 2"/>
          <p:cNvSpPr>
            <a:spLocks noGrp="1"/>
          </p:cNvSpPr>
          <p:nvPr>
            <p:ph idx="1"/>
          </p:nvPr>
        </p:nvSpPr>
        <p:spPr/>
        <p:txBody>
          <a:bodyPr/>
          <a:lstStyle/>
          <a:p>
            <a:r>
              <a:rPr lang="en-GB" dirty="0" smtClean="0"/>
              <a:t>First MIREX competition on pattern discovery</a:t>
            </a:r>
          </a:p>
          <a:p>
            <a:pPr lvl="1"/>
            <a:r>
              <a:rPr lang="en-GB" sz="1400" dirty="0" smtClean="0">
                <a:hlinkClick r:id="rId2"/>
              </a:rPr>
              <a:t>http://www.music-ir.org/mirex/wiki/2013:Discovery_of_Repeated_Themes_%26_Sections</a:t>
            </a:r>
            <a:endParaRPr lang="en-GB" sz="1400" dirty="0" smtClean="0"/>
          </a:p>
          <a:p>
            <a:r>
              <a:rPr lang="en-GB" dirty="0" smtClean="0"/>
              <a:t>JKU Pattern Development database</a:t>
            </a:r>
          </a:p>
          <a:p>
            <a:pPr lvl="1"/>
            <a:r>
              <a:rPr lang="en-GB" sz="1800" dirty="0" smtClean="0">
                <a:hlinkClick r:id="rId3"/>
              </a:rPr>
              <a:t>https://dl.dropbox.com/u/11997856/JKU/JKUPDD-noAudio-Jul2013.zip</a:t>
            </a:r>
            <a:endParaRPr lang="en-GB" sz="1800" dirty="0" smtClean="0"/>
          </a:p>
          <a:p>
            <a:pPr lvl="1"/>
            <a:r>
              <a:rPr lang="en-GB" dirty="0" smtClean="0"/>
              <a:t>Five pieces, each with a set of “ground-truth” patterns (occurrence sets)</a:t>
            </a:r>
          </a:p>
          <a:p>
            <a:pPr lvl="2"/>
            <a:r>
              <a:rPr lang="en-GB" dirty="0" smtClean="0"/>
              <a:t>Patterns come from analyses by well-known analysts (e.g., Schoenberg, Bruhn)</a:t>
            </a:r>
            <a:endParaRPr lang="en-GB" dirty="0"/>
          </a:p>
        </p:txBody>
      </p:sp>
    </p:spTree>
    <p:extLst>
      <p:ext uri="{BB962C8B-B14F-4D97-AF65-F5344CB8AC3E}">
        <p14:creationId xmlns:p14="http://schemas.microsoft.com/office/powerpoint/2010/main" val="209638177"/>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30234"/>
          </a:xfrm>
        </p:spPr>
        <p:txBody>
          <a:bodyPr>
            <a:noAutofit/>
          </a:bodyPr>
          <a:lstStyle/>
          <a:p>
            <a:r>
              <a:rPr lang="en-US" sz="2400"/>
              <a:t>Johannes Kepler University Patterns Development Database</a:t>
            </a:r>
            <a:br>
              <a:rPr lang="en-US" sz="2400"/>
            </a:br>
            <a:r>
              <a:rPr lang="en-US" sz="2400"/>
              <a:t>(JKU-PDD)</a:t>
            </a:r>
          </a:p>
        </p:txBody>
      </p:sp>
      <p:sp>
        <p:nvSpPr>
          <p:cNvPr id="3" name="Content Placeholder 2"/>
          <p:cNvSpPr>
            <a:spLocks noGrp="1"/>
          </p:cNvSpPr>
          <p:nvPr>
            <p:ph idx="1"/>
          </p:nvPr>
        </p:nvSpPr>
        <p:spPr>
          <a:xfrm>
            <a:off x="457200" y="1908256"/>
            <a:ext cx="8229600" cy="4217907"/>
          </a:xfrm>
        </p:spPr>
        <p:txBody>
          <a:bodyPr>
            <a:normAutofit fontScale="92500" lnSpcReduction="10000"/>
          </a:bodyPr>
          <a:lstStyle/>
          <a:p>
            <a:r>
              <a:rPr lang="en-US"/>
              <a:t>Gibbons, “Silver Swan” (madrigal) (1612)</a:t>
            </a:r>
          </a:p>
          <a:p>
            <a:r>
              <a:rPr lang="en-US"/>
              <a:t>J. S. Bach, Fugue in A minor (BWV 889) from 2</a:t>
            </a:r>
            <a:r>
              <a:rPr lang="en-US" baseline="30000"/>
              <a:t>nd</a:t>
            </a:r>
            <a:r>
              <a:rPr lang="en-US"/>
              <a:t> book of the WTC (1742)</a:t>
            </a:r>
          </a:p>
          <a:p>
            <a:r>
              <a:rPr lang="en-US"/>
              <a:t>Mozart, Piano Sonata in E flat major (K. 282), 2</a:t>
            </a:r>
            <a:r>
              <a:rPr lang="en-US" baseline="30000"/>
              <a:t>nd</a:t>
            </a:r>
            <a:r>
              <a:rPr lang="en-US"/>
              <a:t> movement (1774)</a:t>
            </a:r>
          </a:p>
          <a:p>
            <a:r>
              <a:rPr lang="en-US"/>
              <a:t>Beethoven, Piano Sonata in F minor, Op.2, No.1 (1795)</a:t>
            </a:r>
          </a:p>
          <a:p>
            <a:r>
              <a:rPr lang="en-US"/>
              <a:t>Chopin, Mazurka in B flat minor, Op.24, No.4 (1836)</a:t>
            </a:r>
          </a:p>
          <a:p>
            <a:endParaRPr lang="en-US"/>
          </a:p>
        </p:txBody>
      </p:sp>
      <p:pic>
        <p:nvPicPr>
          <p:cNvPr id="4" name="Picture 3" descr="flag_yellow_high.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33672" y="6182646"/>
            <a:ext cx="709584" cy="469737"/>
          </a:xfrm>
          <a:prstGeom prst="rect">
            <a:avLst/>
          </a:prstGeom>
        </p:spPr>
      </p:pic>
      <p:pic>
        <p:nvPicPr>
          <p:cNvPr id="5" name="Picture 4" descr="Lrn2Cre8-logocolour.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545" y="6182646"/>
            <a:ext cx="540909" cy="469737"/>
          </a:xfrm>
          <a:prstGeom prst="rect">
            <a:avLst/>
          </a:prstGeom>
        </p:spPr>
      </p:pic>
      <p:pic>
        <p:nvPicPr>
          <p:cNvPr id="6" name="Picture 5" descr="AAU_LOGO_CMYK_UK.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83736" y="6182645"/>
            <a:ext cx="667521" cy="469737"/>
          </a:xfrm>
          <a:prstGeom prst="rect">
            <a:avLst/>
          </a:prstGeom>
        </p:spPr>
      </p:pic>
    </p:spTree>
    <p:extLst>
      <p:ext uri="{BB962C8B-B14F-4D97-AF65-F5344CB8AC3E}">
        <p14:creationId xmlns:p14="http://schemas.microsoft.com/office/powerpoint/2010/main" val="1709375255"/>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Results on MIREX 2013 test set</a:t>
            </a:r>
          </a:p>
        </p:txBody>
      </p:sp>
      <p:sp>
        <p:nvSpPr>
          <p:cNvPr id="3" name="Content Placeholder 2"/>
          <p:cNvSpPr>
            <a:spLocks noGrp="1"/>
          </p:cNvSpPr>
          <p:nvPr>
            <p:ph idx="1"/>
          </p:nvPr>
        </p:nvSpPr>
        <p:spPr>
          <a:xfrm>
            <a:off x="457200" y="3717032"/>
            <a:ext cx="8229600" cy="2880320"/>
          </a:xfrm>
        </p:spPr>
        <p:txBody>
          <a:bodyPr>
            <a:normAutofit fontScale="92500" lnSpcReduction="10000"/>
          </a:bodyPr>
          <a:lstStyle/>
          <a:p>
            <a:r>
              <a:rPr lang="en-US"/>
              <a:t>DM10 (SIATECCompressSegment) generally performed best overall</a:t>
            </a:r>
          </a:p>
          <a:p>
            <a:r>
              <a:rPr lang="en-US"/>
              <a:t>Full results available at </a:t>
            </a:r>
          </a:p>
          <a:p>
            <a:r>
              <a:rPr lang="en-US"/>
              <a:t>http://www.music-ir.org/mirex/wiki/2013:Discovery_of_Repeated_Themes_%26_Sections_Results</a:t>
            </a:r>
          </a:p>
          <a:p>
            <a:endParaRPr lang="en-US"/>
          </a:p>
        </p:txBody>
      </p:sp>
      <p:pic>
        <p:nvPicPr>
          <p:cNvPr id="4" name="Picture 3"/>
          <p:cNvPicPr>
            <a:picLocks noChangeAspect="1"/>
          </p:cNvPicPr>
          <p:nvPr/>
        </p:nvPicPr>
        <p:blipFill>
          <a:blip r:embed="rId2"/>
          <a:stretch>
            <a:fillRect/>
          </a:stretch>
        </p:blipFill>
        <p:spPr>
          <a:xfrm>
            <a:off x="611560" y="1412776"/>
            <a:ext cx="8028384" cy="2110024"/>
          </a:xfrm>
          <a:prstGeom prst="rect">
            <a:avLst/>
          </a:prstGeom>
        </p:spPr>
      </p:pic>
    </p:spTree>
    <p:extLst>
      <p:ext uri="{BB962C8B-B14F-4D97-AF65-F5344CB8AC3E}">
        <p14:creationId xmlns:p14="http://schemas.microsoft.com/office/powerpoint/2010/main" val="2394204495"/>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a:stretch>
            <a:fillRect/>
          </a:stretch>
        </p:blipFill>
        <p:spPr>
          <a:xfrm>
            <a:off x="139700" y="0"/>
            <a:ext cx="8853596" cy="6858000"/>
          </a:xfrm>
          <a:prstGeom prst="rect">
            <a:avLst/>
          </a:prstGeom>
        </p:spPr>
      </p:pic>
      <p:pic>
        <p:nvPicPr>
          <p:cNvPr id="2" name="2-16 The Well-Tempered Clavier, Book 2_ Fugue No. 20 in A Minor, BWV 889.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82410" y="145955"/>
            <a:ext cx="451990" cy="451990"/>
          </a:xfrm>
          <a:prstGeom prst="rect">
            <a:avLst/>
          </a:prstGeom>
        </p:spPr>
      </p:pic>
      <p:pic>
        <p:nvPicPr>
          <p:cNvPr id="3" name="Picture 2"/>
          <p:cNvPicPr>
            <a:picLocks noChangeAspect="1"/>
          </p:cNvPicPr>
          <p:nvPr/>
        </p:nvPicPr>
        <p:blipFill>
          <a:blip r:embed="rId6"/>
          <a:stretch>
            <a:fillRect/>
          </a:stretch>
        </p:blipFill>
        <p:spPr>
          <a:xfrm>
            <a:off x="3505200" y="1352712"/>
            <a:ext cx="2133600" cy="393700"/>
          </a:xfrm>
          <a:prstGeom prst="rect">
            <a:avLst/>
          </a:prstGeom>
        </p:spPr>
      </p:pic>
      <p:pic>
        <p:nvPicPr>
          <p:cNvPr id="4" name="Picture 3"/>
          <p:cNvPicPr>
            <a:picLocks noChangeAspect="1"/>
          </p:cNvPicPr>
          <p:nvPr/>
        </p:nvPicPr>
        <p:blipFill>
          <a:blip r:embed="rId7"/>
          <a:stretch>
            <a:fillRect/>
          </a:stretch>
        </p:blipFill>
        <p:spPr>
          <a:xfrm>
            <a:off x="1943100" y="3422650"/>
            <a:ext cx="5257800" cy="495300"/>
          </a:xfrm>
          <a:prstGeom prst="rect">
            <a:avLst/>
          </a:prstGeom>
        </p:spPr>
      </p:pic>
      <p:pic>
        <p:nvPicPr>
          <p:cNvPr id="5" name="Picture 4"/>
          <p:cNvPicPr>
            <a:picLocks noChangeAspect="1"/>
          </p:cNvPicPr>
          <p:nvPr/>
        </p:nvPicPr>
        <p:blipFill>
          <a:blip r:embed="rId8"/>
          <a:stretch>
            <a:fillRect/>
          </a:stretch>
        </p:blipFill>
        <p:spPr>
          <a:xfrm>
            <a:off x="3797300" y="5499100"/>
            <a:ext cx="1536700" cy="431800"/>
          </a:xfrm>
          <a:prstGeom prst="rect">
            <a:avLst/>
          </a:prstGeom>
        </p:spPr>
      </p:pic>
    </p:spTree>
    <p:extLst>
      <p:ext uri="{BB962C8B-B14F-4D97-AF65-F5344CB8AC3E}">
        <p14:creationId xmlns:p14="http://schemas.microsoft.com/office/powerpoint/2010/main" val="1275250381"/>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979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Raw, BB and Segment modes</a:t>
            </a:r>
          </a:p>
        </p:txBody>
      </p:sp>
      <p:pic>
        <p:nvPicPr>
          <p:cNvPr id="4" name="Picture 3"/>
          <p:cNvPicPr>
            <a:picLocks noChangeAspect="1"/>
          </p:cNvPicPr>
          <p:nvPr/>
        </p:nvPicPr>
        <p:blipFill>
          <a:blip r:embed="rId2"/>
          <a:stretch>
            <a:fillRect/>
          </a:stretch>
        </p:blipFill>
        <p:spPr>
          <a:xfrm>
            <a:off x="1167051" y="2598616"/>
            <a:ext cx="6739512" cy="2400951"/>
          </a:xfrm>
          <a:prstGeom prst="rect">
            <a:avLst/>
          </a:prstGeom>
        </p:spPr>
      </p:pic>
      <p:pic>
        <p:nvPicPr>
          <p:cNvPr id="5" name="Picture 4" descr="flag_yellow_high.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33672" y="6182646"/>
            <a:ext cx="709584" cy="469737"/>
          </a:xfrm>
          <a:prstGeom prst="rect">
            <a:avLst/>
          </a:prstGeom>
        </p:spPr>
      </p:pic>
      <p:pic>
        <p:nvPicPr>
          <p:cNvPr id="6" name="Picture 5" descr="Lrn2Cre8-logocolour.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9545" y="6182646"/>
            <a:ext cx="540909" cy="469737"/>
          </a:xfrm>
          <a:prstGeom prst="rect">
            <a:avLst/>
          </a:prstGeom>
        </p:spPr>
      </p:pic>
      <p:pic>
        <p:nvPicPr>
          <p:cNvPr id="7" name="Picture 6" descr="AAU_LOGO_CMYK_UK.eps"/>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83736" y="6182645"/>
            <a:ext cx="667521" cy="469737"/>
          </a:xfrm>
          <a:prstGeom prst="rect">
            <a:avLst/>
          </a:prstGeom>
        </p:spPr>
      </p:pic>
    </p:spTree>
    <p:extLst>
      <p:ext uri="{BB962C8B-B14F-4D97-AF65-F5344CB8AC3E}">
        <p14:creationId xmlns:p14="http://schemas.microsoft.com/office/powerpoint/2010/main" val="4252416666"/>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Point-set compression algorithms on JKU-PDD</a:t>
            </a:r>
          </a:p>
        </p:txBody>
      </p:sp>
      <p:pic>
        <p:nvPicPr>
          <p:cNvPr id="4" name="Picture 3"/>
          <p:cNvPicPr>
            <a:picLocks noChangeAspect="1"/>
          </p:cNvPicPr>
          <p:nvPr/>
        </p:nvPicPr>
        <p:blipFill>
          <a:blip r:embed="rId2"/>
          <a:stretch>
            <a:fillRect/>
          </a:stretch>
        </p:blipFill>
        <p:spPr>
          <a:xfrm>
            <a:off x="2494410" y="1501206"/>
            <a:ext cx="4051300" cy="2527300"/>
          </a:xfrm>
          <a:prstGeom prst="rect">
            <a:avLst/>
          </a:prstGeom>
        </p:spPr>
      </p:pic>
      <p:pic>
        <p:nvPicPr>
          <p:cNvPr id="5" name="Picture 4"/>
          <p:cNvPicPr>
            <a:picLocks noChangeAspect="1"/>
          </p:cNvPicPr>
          <p:nvPr/>
        </p:nvPicPr>
        <p:blipFill>
          <a:blip r:embed="rId3"/>
          <a:stretch>
            <a:fillRect/>
          </a:stretch>
        </p:blipFill>
        <p:spPr>
          <a:xfrm>
            <a:off x="1295400" y="4162669"/>
            <a:ext cx="6553200" cy="2362200"/>
          </a:xfrm>
          <a:prstGeom prst="rect">
            <a:avLst/>
          </a:prstGeom>
        </p:spPr>
      </p:pic>
    </p:spTree>
    <p:extLst>
      <p:ext uri="{BB962C8B-B14F-4D97-AF65-F5344CB8AC3E}">
        <p14:creationId xmlns:p14="http://schemas.microsoft.com/office/powerpoint/2010/main" val="2972447734"/>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828800" y="18272"/>
            <a:ext cx="5476620" cy="6858000"/>
          </a:xfrm>
          <a:prstGeom prst="rect">
            <a:avLst/>
          </a:prstGeom>
        </p:spPr>
      </p:pic>
    </p:spTree>
    <p:extLst>
      <p:ext uri="{BB962C8B-B14F-4D97-AF65-F5344CB8AC3E}">
        <p14:creationId xmlns:p14="http://schemas.microsoft.com/office/powerpoint/2010/main" val="75584630"/>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Some interesting non-ground-truth patterns discovered by COSIATEC</a:t>
            </a:r>
          </a:p>
        </p:txBody>
      </p:sp>
      <p:pic>
        <p:nvPicPr>
          <p:cNvPr id="4" name="Picture 3" descr="wtc2f20.opnd-diat.t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466166"/>
            <a:ext cx="9144000" cy="1432322"/>
          </a:xfrm>
          <a:prstGeom prst="rect">
            <a:avLst/>
          </a:prstGeom>
        </p:spPr>
      </p:pic>
      <p:pic>
        <p:nvPicPr>
          <p:cNvPr id="5" name="2-16 The Well-Tempered Clavier, Book 2_ Fugue No. 20 in A Minor, BWV 889.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76643" y="134815"/>
            <a:ext cx="451990" cy="451990"/>
          </a:xfrm>
          <a:prstGeom prst="rect">
            <a:avLst/>
          </a:prstGeom>
        </p:spPr>
      </p:pic>
      <p:pic>
        <p:nvPicPr>
          <p:cNvPr id="6" name="Picture 5"/>
          <p:cNvPicPr>
            <a:picLocks noChangeAspect="1"/>
          </p:cNvPicPr>
          <p:nvPr/>
        </p:nvPicPr>
        <p:blipFill>
          <a:blip r:embed="rId6"/>
          <a:stretch>
            <a:fillRect/>
          </a:stretch>
        </p:blipFill>
        <p:spPr>
          <a:xfrm>
            <a:off x="3492500" y="3992273"/>
            <a:ext cx="2159000" cy="457200"/>
          </a:xfrm>
          <a:prstGeom prst="rect">
            <a:avLst/>
          </a:prstGeom>
        </p:spPr>
      </p:pic>
      <p:pic>
        <p:nvPicPr>
          <p:cNvPr id="7" name="Picture 6"/>
          <p:cNvPicPr>
            <a:picLocks noChangeAspect="1"/>
          </p:cNvPicPr>
          <p:nvPr/>
        </p:nvPicPr>
        <p:blipFill>
          <a:blip r:embed="rId7"/>
          <a:stretch>
            <a:fillRect/>
          </a:stretch>
        </p:blipFill>
        <p:spPr>
          <a:xfrm>
            <a:off x="3492500" y="4806701"/>
            <a:ext cx="2197100" cy="469900"/>
          </a:xfrm>
          <a:prstGeom prst="rect">
            <a:avLst/>
          </a:prstGeom>
        </p:spPr>
      </p:pic>
      <p:pic>
        <p:nvPicPr>
          <p:cNvPr id="8" name="Picture 7"/>
          <p:cNvPicPr>
            <a:picLocks noChangeAspect="1"/>
          </p:cNvPicPr>
          <p:nvPr/>
        </p:nvPicPr>
        <p:blipFill>
          <a:blip r:embed="rId8"/>
          <a:stretch>
            <a:fillRect/>
          </a:stretch>
        </p:blipFill>
        <p:spPr>
          <a:xfrm>
            <a:off x="2644856" y="4799978"/>
            <a:ext cx="558800" cy="431800"/>
          </a:xfrm>
          <a:prstGeom prst="rect">
            <a:avLst/>
          </a:prstGeom>
        </p:spPr>
      </p:pic>
      <p:pic>
        <p:nvPicPr>
          <p:cNvPr id="10" name="Picture 9"/>
          <p:cNvPicPr>
            <a:picLocks noChangeAspect="1"/>
          </p:cNvPicPr>
          <p:nvPr/>
        </p:nvPicPr>
        <p:blipFill>
          <a:blip r:embed="rId9"/>
          <a:stretch>
            <a:fillRect/>
          </a:stretch>
        </p:blipFill>
        <p:spPr>
          <a:xfrm>
            <a:off x="2644856" y="3947450"/>
            <a:ext cx="533400" cy="508000"/>
          </a:xfrm>
          <a:prstGeom prst="rect">
            <a:avLst/>
          </a:prstGeom>
        </p:spPr>
      </p:pic>
      <p:pic>
        <p:nvPicPr>
          <p:cNvPr id="9" name="Picture 8" descr="flag_yellow_high.jp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733672" y="6182646"/>
            <a:ext cx="709584" cy="469737"/>
          </a:xfrm>
          <a:prstGeom prst="rect">
            <a:avLst/>
          </a:prstGeom>
        </p:spPr>
      </p:pic>
      <p:pic>
        <p:nvPicPr>
          <p:cNvPr id="11" name="Picture 10" descr="Lrn2Cre8-logocolour.pdf"/>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39545" y="6182646"/>
            <a:ext cx="540909" cy="469737"/>
          </a:xfrm>
          <a:prstGeom prst="rect">
            <a:avLst/>
          </a:prstGeom>
        </p:spPr>
      </p:pic>
      <p:pic>
        <p:nvPicPr>
          <p:cNvPr id="12" name="Picture 11" descr="AAU_LOGO_CMYK_UK.eps"/>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383736" y="6182645"/>
            <a:ext cx="667521" cy="469737"/>
          </a:xfrm>
          <a:prstGeom prst="rect">
            <a:avLst/>
          </a:prstGeom>
        </p:spPr>
      </p:pic>
    </p:spTree>
    <p:extLst>
      <p:ext uri="{BB962C8B-B14F-4D97-AF65-F5344CB8AC3E}">
        <p14:creationId xmlns:p14="http://schemas.microsoft.com/office/powerpoint/2010/main" val="2794872035"/>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9791"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017590"/>
          </a:xfrm>
        </p:spPr>
        <p:txBody>
          <a:bodyPr>
            <a:normAutofit/>
          </a:bodyPr>
          <a:lstStyle/>
          <a:p>
            <a:r>
              <a:rPr lang="en-US"/>
              <a:t>Pattern discovery in Lrn2Cre8</a:t>
            </a:r>
          </a:p>
        </p:txBody>
      </p:sp>
      <p:sp>
        <p:nvSpPr>
          <p:cNvPr id="3" name="Content Placeholder 2"/>
          <p:cNvSpPr>
            <a:spLocks noGrp="1"/>
          </p:cNvSpPr>
          <p:nvPr>
            <p:ph idx="1"/>
          </p:nvPr>
        </p:nvSpPr>
        <p:spPr>
          <a:xfrm>
            <a:off x="457200" y="1481606"/>
            <a:ext cx="8229600" cy="5113214"/>
          </a:xfrm>
        </p:spPr>
        <p:txBody>
          <a:bodyPr>
            <a:normAutofit/>
          </a:bodyPr>
          <a:lstStyle/>
          <a:p>
            <a:r>
              <a:rPr lang="en-US"/>
              <a:t>Focus here is on discovery of various classes of </a:t>
            </a:r>
            <a:r>
              <a:rPr lang="en-US" i="1"/>
              <a:t>repeated pattern</a:t>
            </a:r>
            <a:endParaRPr lang="en-US"/>
          </a:p>
          <a:p>
            <a:pPr lvl="1"/>
            <a:r>
              <a:rPr lang="en-US"/>
              <a:t>provides essential information for</a:t>
            </a:r>
          </a:p>
          <a:p>
            <a:pPr lvl="2"/>
            <a:r>
              <a:rPr lang="en-US"/>
              <a:t>metrical structure</a:t>
            </a:r>
          </a:p>
          <a:p>
            <a:pPr lvl="2"/>
            <a:r>
              <a:rPr lang="en-US"/>
              <a:t>grouping structure and form</a:t>
            </a:r>
          </a:p>
          <a:p>
            <a:pPr lvl="2"/>
            <a:r>
              <a:rPr lang="en-US"/>
              <a:t>motivic/thematic structure</a:t>
            </a:r>
          </a:p>
          <a:p>
            <a:pPr lvl="2"/>
            <a:r>
              <a:rPr lang="en-US"/>
              <a:t>voice-leading and contrapuntal structure</a:t>
            </a:r>
          </a:p>
          <a:p>
            <a:pPr lvl="1"/>
            <a:r>
              <a:rPr lang="en-US"/>
              <a:t>can potentially be used to inform a system for automatic expressive performance</a:t>
            </a:r>
          </a:p>
        </p:txBody>
      </p:sp>
    </p:spTree>
    <p:extLst>
      <p:ext uri="{BB962C8B-B14F-4D97-AF65-F5344CB8AC3E}">
        <p14:creationId xmlns:p14="http://schemas.microsoft.com/office/powerpoint/2010/main" val="3569468504"/>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Some interesting non-ground-truth patterns discovered by COSIATEC</a:t>
            </a:r>
          </a:p>
        </p:txBody>
      </p:sp>
      <p:pic>
        <p:nvPicPr>
          <p:cNvPr id="5" name="2-16 The Well-Tempered Clavier, Book 2_ Fugue No. 20 in A Minor, BWV 889.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276643" y="134815"/>
            <a:ext cx="451990" cy="451990"/>
          </a:xfrm>
          <a:prstGeom prst="rect">
            <a:avLst/>
          </a:prstGeom>
        </p:spPr>
      </p:pic>
      <p:pic>
        <p:nvPicPr>
          <p:cNvPr id="9" name="Picture 8" descr="flag_yellow_high.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33672" y="6182646"/>
            <a:ext cx="709584" cy="469737"/>
          </a:xfrm>
          <a:prstGeom prst="rect">
            <a:avLst/>
          </a:prstGeom>
        </p:spPr>
      </p:pic>
      <p:pic>
        <p:nvPicPr>
          <p:cNvPr id="11" name="Picture 10" descr="Lrn2Cre8-logocolour.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9545" y="6182646"/>
            <a:ext cx="540909" cy="469737"/>
          </a:xfrm>
          <a:prstGeom prst="rect">
            <a:avLst/>
          </a:prstGeom>
        </p:spPr>
      </p:pic>
      <p:pic>
        <p:nvPicPr>
          <p:cNvPr id="12" name="Picture 11" descr="AAU_LOGO_CMYK_UK.eps"/>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83736" y="6182645"/>
            <a:ext cx="667521" cy="469737"/>
          </a:xfrm>
          <a:prstGeom prst="rect">
            <a:avLst/>
          </a:prstGeom>
        </p:spPr>
      </p:pic>
      <p:pic>
        <p:nvPicPr>
          <p:cNvPr id="3" name="Picture 2"/>
          <p:cNvPicPr>
            <a:picLocks noChangeAspect="1"/>
          </p:cNvPicPr>
          <p:nvPr/>
        </p:nvPicPr>
        <p:blipFill>
          <a:blip r:embed="rId8"/>
          <a:stretch>
            <a:fillRect/>
          </a:stretch>
        </p:blipFill>
        <p:spPr>
          <a:xfrm>
            <a:off x="2433372" y="1651578"/>
            <a:ext cx="4340373" cy="4323081"/>
          </a:xfrm>
          <a:prstGeom prst="rect">
            <a:avLst/>
          </a:prstGeom>
        </p:spPr>
      </p:pic>
    </p:spTree>
    <p:extLst>
      <p:ext uri="{BB962C8B-B14F-4D97-AF65-F5344CB8AC3E}">
        <p14:creationId xmlns:p14="http://schemas.microsoft.com/office/powerpoint/2010/main" val="312802083"/>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9791"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Discovering fugue subjects and counter subjects in WTC1</a:t>
            </a:r>
          </a:p>
        </p:txBody>
      </p:sp>
      <p:pic>
        <p:nvPicPr>
          <p:cNvPr id="6" name="Picture 5"/>
          <p:cNvPicPr>
            <a:picLocks noChangeAspect="1"/>
          </p:cNvPicPr>
          <p:nvPr/>
        </p:nvPicPr>
        <p:blipFill>
          <a:blip r:embed="rId2"/>
          <a:stretch>
            <a:fillRect/>
          </a:stretch>
        </p:blipFill>
        <p:spPr>
          <a:xfrm>
            <a:off x="457200" y="1804703"/>
            <a:ext cx="4013200" cy="2336800"/>
          </a:xfrm>
          <a:prstGeom prst="rect">
            <a:avLst/>
          </a:prstGeom>
        </p:spPr>
      </p:pic>
      <p:pic>
        <p:nvPicPr>
          <p:cNvPr id="7" name="Picture 6"/>
          <p:cNvPicPr>
            <a:picLocks noChangeAspect="1"/>
          </p:cNvPicPr>
          <p:nvPr/>
        </p:nvPicPr>
        <p:blipFill>
          <a:blip r:embed="rId3"/>
          <a:stretch>
            <a:fillRect/>
          </a:stretch>
        </p:blipFill>
        <p:spPr>
          <a:xfrm>
            <a:off x="4572000" y="1804703"/>
            <a:ext cx="3987800" cy="2336800"/>
          </a:xfrm>
          <a:prstGeom prst="rect">
            <a:avLst/>
          </a:prstGeom>
        </p:spPr>
      </p:pic>
      <p:pic>
        <p:nvPicPr>
          <p:cNvPr id="8" name="Picture 7"/>
          <p:cNvPicPr>
            <a:picLocks noChangeAspect="1"/>
          </p:cNvPicPr>
          <p:nvPr/>
        </p:nvPicPr>
        <p:blipFill>
          <a:blip r:embed="rId4"/>
          <a:stretch>
            <a:fillRect/>
          </a:stretch>
        </p:blipFill>
        <p:spPr>
          <a:xfrm>
            <a:off x="2552700" y="4260036"/>
            <a:ext cx="4038600" cy="2336800"/>
          </a:xfrm>
          <a:prstGeom prst="rect">
            <a:avLst/>
          </a:prstGeom>
        </p:spPr>
      </p:pic>
    </p:spTree>
    <p:extLst>
      <p:ext uri="{BB962C8B-B14F-4D97-AF65-F5344CB8AC3E}">
        <p14:creationId xmlns:p14="http://schemas.microsoft.com/office/powerpoint/2010/main" val="406761654"/>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Maximal Transformable Patterns</a:t>
            </a:r>
          </a:p>
        </p:txBody>
      </p:sp>
      <p:sp>
        <p:nvSpPr>
          <p:cNvPr id="3" name="Content Placeholder 2"/>
          <p:cNvSpPr>
            <a:spLocks noGrp="1"/>
          </p:cNvSpPr>
          <p:nvPr>
            <p:ph idx="1"/>
          </p:nvPr>
        </p:nvSpPr>
        <p:spPr>
          <a:xfrm>
            <a:off x="457200" y="2376897"/>
            <a:ext cx="8229600" cy="3475803"/>
          </a:xfrm>
        </p:spPr>
        <p:txBody>
          <a:bodyPr>
            <a:normAutofit fontScale="70000" lnSpcReduction="20000"/>
          </a:bodyPr>
          <a:lstStyle/>
          <a:p>
            <a:r>
              <a:rPr lang="en-US" b="1"/>
              <a:t>Maximal translatable pattern </a:t>
            </a:r>
            <a:r>
              <a:rPr lang="en-US"/>
              <a:t>is intersection of a dataset and the dataset translated by –v</a:t>
            </a:r>
          </a:p>
          <a:p>
            <a:pPr lvl="1"/>
            <a:r>
              <a:rPr lang="en-US"/>
              <a:t>Can represent each occurrence by –v which is the parameter of the translation transformation for that particular pattern</a:t>
            </a:r>
          </a:p>
          <a:p>
            <a:r>
              <a:rPr lang="en-US" b="1"/>
              <a:t>Maximal transformable pattern </a:t>
            </a:r>
            <a:r>
              <a:rPr lang="en-US"/>
              <a:t>for a specific transformation, </a:t>
            </a:r>
            <a:r>
              <a:rPr lang="en-US" i="1"/>
              <a:t>T</a:t>
            </a:r>
            <a:r>
              <a:rPr lang="en-US"/>
              <a:t>(</a:t>
            </a:r>
            <a:r>
              <a:rPr lang="en-US" i="1"/>
              <a:t>τ</a:t>
            </a:r>
            <a:r>
              <a:rPr lang="en-US"/>
              <a:t>,</a:t>
            </a:r>
            <a:r>
              <a:rPr lang="en-US" i="1"/>
              <a:t>θ</a:t>
            </a:r>
            <a:r>
              <a:rPr lang="en-US"/>
              <a:t>,</a:t>
            </a:r>
            <a:r>
              <a:rPr lang="en-US" i="1"/>
              <a:t>D</a:t>
            </a:r>
            <a:r>
              <a:rPr lang="en-US"/>
              <a:t>) is the intersection of the dataset </a:t>
            </a:r>
            <a:r>
              <a:rPr lang="en-US" i="1"/>
              <a:t>D </a:t>
            </a:r>
            <a:r>
              <a:rPr lang="en-US"/>
              <a:t>and the the dataset transformed by a transformation of type τ with parameters θ</a:t>
            </a:r>
          </a:p>
          <a:p>
            <a:r>
              <a:rPr lang="en-US"/>
              <a:t>Need to define some finite repertoire of transformations</a:t>
            </a:r>
          </a:p>
          <a:p>
            <a:r>
              <a:rPr lang="en-US"/>
              <a:t>F</a:t>
            </a:r>
            <a:r>
              <a:rPr lang="en-US"/>
              <a:t>or compression, we are most interested in transformations whose parameters are short (e.g., translation, affine transformations)</a:t>
            </a:r>
          </a:p>
          <a:p>
            <a:r>
              <a:rPr lang="en-US"/>
              <a:t>Maximal transformable patterns and symmetry</a:t>
            </a:r>
          </a:p>
        </p:txBody>
      </p:sp>
      <p:graphicFrame>
        <p:nvGraphicFramePr>
          <p:cNvPr id="5" name="Object 4"/>
          <p:cNvGraphicFramePr>
            <a:graphicFrameLocks noChangeAspect="1"/>
          </p:cNvGraphicFramePr>
          <p:nvPr>
            <p:extLst>
              <p:ext uri="{D42A27DB-BD31-4B8C-83A1-F6EECF244321}">
                <p14:modId xmlns:p14="http://schemas.microsoft.com/office/powerpoint/2010/main" val="228648848"/>
              </p:ext>
            </p:extLst>
          </p:nvPr>
        </p:nvGraphicFramePr>
        <p:xfrm>
          <a:off x="2648129" y="1533816"/>
          <a:ext cx="3845434" cy="598879"/>
        </p:xfrm>
        <a:graphic>
          <a:graphicData uri="http://schemas.openxmlformats.org/presentationml/2006/ole">
            <mc:AlternateContent xmlns:mc="http://schemas.openxmlformats.org/markup-compatibility/2006">
              <mc:Choice xmlns:v="urn:schemas-microsoft-com:vml" Requires="v">
                <p:oleObj spid="_x0000_s1046" name="Equation" r:id="rId3" imgW="1549400" imgH="241300" progId="Equation.3">
                  <p:embed/>
                </p:oleObj>
              </mc:Choice>
              <mc:Fallback>
                <p:oleObj name="Equation" r:id="rId3" imgW="1549400" imgH="241300" progId="Equation.3">
                  <p:embed/>
                  <p:pic>
                    <p:nvPicPr>
                      <p:cNvPr id="0" name=""/>
                      <p:cNvPicPr/>
                      <p:nvPr/>
                    </p:nvPicPr>
                    <p:blipFill>
                      <a:blip r:embed="rId4"/>
                      <a:stretch>
                        <a:fillRect/>
                      </a:stretch>
                    </p:blipFill>
                    <p:spPr>
                      <a:xfrm>
                        <a:off x="2648129" y="1533816"/>
                        <a:ext cx="3845434" cy="598879"/>
                      </a:xfrm>
                      <a:prstGeom prst="rect">
                        <a:avLst/>
                      </a:prstGeom>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3521549443"/>
              </p:ext>
            </p:extLst>
          </p:nvPr>
        </p:nvGraphicFramePr>
        <p:xfrm>
          <a:off x="2143020" y="5852700"/>
          <a:ext cx="4882319" cy="602364"/>
        </p:xfrm>
        <a:graphic>
          <a:graphicData uri="http://schemas.openxmlformats.org/presentationml/2006/ole">
            <mc:AlternateContent xmlns:mc="http://schemas.openxmlformats.org/markup-compatibility/2006">
              <mc:Choice xmlns:v="urn:schemas-microsoft-com:vml" Requires="v">
                <p:oleObj spid="_x0000_s1047" name="Equation" r:id="rId5" imgW="1955800" imgH="241300" progId="Equation.3">
                  <p:embed/>
                </p:oleObj>
              </mc:Choice>
              <mc:Fallback>
                <p:oleObj name="Equation" r:id="rId5" imgW="1955800" imgH="241300" progId="Equation.3">
                  <p:embed/>
                  <p:pic>
                    <p:nvPicPr>
                      <p:cNvPr id="0" name=""/>
                      <p:cNvPicPr/>
                      <p:nvPr/>
                    </p:nvPicPr>
                    <p:blipFill>
                      <a:blip r:embed="rId6"/>
                      <a:stretch>
                        <a:fillRect/>
                      </a:stretch>
                    </p:blipFill>
                    <p:spPr>
                      <a:xfrm>
                        <a:off x="2143020" y="5852700"/>
                        <a:ext cx="4882319" cy="602364"/>
                      </a:xfrm>
                      <a:prstGeom prst="rect">
                        <a:avLst/>
                      </a:prstGeom>
                    </p:spPr>
                  </p:pic>
                </p:oleObj>
              </mc:Fallback>
            </mc:AlternateContent>
          </a:graphicData>
        </a:graphic>
      </p:graphicFrame>
    </p:spTree>
    <p:extLst>
      <p:ext uri="{BB962C8B-B14F-4D97-AF65-F5344CB8AC3E}">
        <p14:creationId xmlns:p14="http://schemas.microsoft.com/office/powerpoint/2010/main" val="3401779890"/>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Using general-purpose compression algorithms for music analysis</a:t>
            </a:r>
          </a:p>
        </p:txBody>
      </p:sp>
      <p:sp>
        <p:nvSpPr>
          <p:cNvPr id="3" name="Content Placeholder 2"/>
          <p:cNvSpPr>
            <a:spLocks noGrp="1"/>
          </p:cNvSpPr>
          <p:nvPr>
            <p:ph idx="1"/>
          </p:nvPr>
        </p:nvSpPr>
        <p:spPr>
          <a:xfrm>
            <a:off x="457200" y="2500923"/>
            <a:ext cx="8229600" cy="3625240"/>
          </a:xfrm>
        </p:spPr>
        <p:txBody>
          <a:bodyPr>
            <a:normAutofit/>
          </a:bodyPr>
          <a:lstStyle/>
          <a:p>
            <a:r>
              <a:rPr lang="en-US" sz="1800"/>
              <a:t>Louboutin, C. and Meredith, D. (2016). Using general-purpose compression algorithms for music analysis. </a:t>
            </a:r>
            <a:r>
              <a:rPr lang="en-US" sz="1800" i="1"/>
              <a:t>Journal of New Music Research, </a:t>
            </a:r>
            <a:r>
              <a:rPr lang="en-US" sz="1800"/>
              <a:t>45(1):1-16.</a:t>
            </a:r>
          </a:p>
        </p:txBody>
      </p:sp>
      <p:pic>
        <p:nvPicPr>
          <p:cNvPr id="4" name="Picture 3" descr="flag_yellow_high.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33672" y="6193786"/>
            <a:ext cx="709584" cy="469737"/>
          </a:xfrm>
          <a:prstGeom prst="rect">
            <a:avLst/>
          </a:prstGeom>
        </p:spPr>
      </p:pic>
      <p:pic>
        <p:nvPicPr>
          <p:cNvPr id="5" name="Picture 4" descr="Lrn2Cre8-logocolour.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545" y="6193786"/>
            <a:ext cx="540909" cy="469737"/>
          </a:xfrm>
          <a:prstGeom prst="rect">
            <a:avLst/>
          </a:prstGeom>
        </p:spPr>
      </p:pic>
      <p:pic>
        <p:nvPicPr>
          <p:cNvPr id="6" name="Picture 5" descr="AAU_LOGO_CMYK_UK.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83736" y="6193785"/>
            <a:ext cx="667521" cy="469737"/>
          </a:xfrm>
          <a:prstGeom prst="rect">
            <a:avLst/>
          </a:prstGeom>
        </p:spPr>
      </p:pic>
    </p:spTree>
    <p:extLst>
      <p:ext uri="{BB962C8B-B14F-4D97-AF65-F5344CB8AC3E}">
        <p14:creationId xmlns:p14="http://schemas.microsoft.com/office/powerpoint/2010/main" val="3029396009"/>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71618"/>
          </a:xfrm>
        </p:spPr>
        <p:txBody>
          <a:bodyPr>
            <a:noAutofit/>
          </a:bodyPr>
          <a:lstStyle/>
          <a:p>
            <a:r>
              <a:rPr lang="en-US" sz="2400"/>
              <a:t>Results of point-set compression algorithms does not fully support parsimony principle – why?</a:t>
            </a:r>
          </a:p>
        </p:txBody>
      </p:sp>
      <p:pic>
        <p:nvPicPr>
          <p:cNvPr id="4" name="Picture 3"/>
          <p:cNvPicPr>
            <a:picLocks noChangeAspect="1"/>
          </p:cNvPicPr>
          <p:nvPr/>
        </p:nvPicPr>
        <p:blipFill>
          <a:blip r:embed="rId4"/>
          <a:stretch>
            <a:fillRect/>
          </a:stretch>
        </p:blipFill>
        <p:spPr>
          <a:xfrm>
            <a:off x="2483946" y="2982879"/>
            <a:ext cx="4183554" cy="689056"/>
          </a:xfrm>
          <a:prstGeom prst="rect">
            <a:avLst/>
          </a:prstGeom>
        </p:spPr>
      </p:pic>
      <p:pic>
        <p:nvPicPr>
          <p:cNvPr id="5" name="Picture 4" descr="nlb-example.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423" y="1405629"/>
            <a:ext cx="6985000" cy="1435100"/>
          </a:xfrm>
          <a:prstGeom prst="rect">
            <a:avLst/>
          </a:prstGeom>
        </p:spPr>
      </p:pic>
      <p:pic>
        <p:nvPicPr>
          <p:cNvPr id="6" name="nlb-example.midi">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257604" y="1885783"/>
            <a:ext cx="409657" cy="409657"/>
          </a:xfrm>
          <a:prstGeom prst="rect">
            <a:avLst/>
          </a:prstGeom>
        </p:spPr>
      </p:pic>
      <p:pic>
        <p:nvPicPr>
          <p:cNvPr id="7" name="Picture 6"/>
          <p:cNvPicPr>
            <a:picLocks noChangeAspect="1"/>
          </p:cNvPicPr>
          <p:nvPr/>
        </p:nvPicPr>
        <p:blipFill>
          <a:blip r:embed="rId7"/>
          <a:stretch>
            <a:fillRect/>
          </a:stretch>
        </p:blipFill>
        <p:spPr>
          <a:xfrm>
            <a:off x="703384" y="3832018"/>
            <a:ext cx="7659728" cy="2850131"/>
          </a:xfrm>
          <a:prstGeom prst="rect">
            <a:avLst/>
          </a:prstGeom>
        </p:spPr>
      </p:pic>
      <p:sp>
        <p:nvSpPr>
          <p:cNvPr id="3" name="Donut 2"/>
          <p:cNvSpPr/>
          <p:nvPr/>
        </p:nvSpPr>
        <p:spPr>
          <a:xfrm>
            <a:off x="7769795" y="6219744"/>
            <a:ext cx="657795" cy="462405"/>
          </a:xfrm>
          <a:prstGeom prst="donut">
            <a:avLst>
              <a:gd name="adj" fmla="val 9507"/>
            </a:avLst>
          </a:prstGeom>
          <a:solidFill>
            <a:srgbClr val="FF0000"/>
          </a:solidFill>
          <a:ln>
            <a:solidFill>
              <a:srgbClr val="FF0000"/>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schemeClr val="tx1"/>
              </a:solidFill>
            </a:endParaRPr>
          </a:p>
        </p:txBody>
      </p:sp>
      <p:sp>
        <p:nvSpPr>
          <p:cNvPr id="8" name="Donut 7"/>
          <p:cNvSpPr/>
          <p:nvPr/>
        </p:nvSpPr>
        <p:spPr>
          <a:xfrm>
            <a:off x="3545580" y="6248399"/>
            <a:ext cx="657795" cy="462405"/>
          </a:xfrm>
          <a:prstGeom prst="donut">
            <a:avLst>
              <a:gd name="adj" fmla="val 9507"/>
            </a:avLst>
          </a:prstGeom>
          <a:solidFill>
            <a:srgbClr val="FF0000"/>
          </a:solidFill>
          <a:ln>
            <a:solidFill>
              <a:srgbClr val="FF0000"/>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schemeClr val="tx1"/>
              </a:solidFill>
            </a:endParaRPr>
          </a:p>
        </p:txBody>
      </p:sp>
      <p:sp>
        <p:nvSpPr>
          <p:cNvPr id="9" name="Donut 8"/>
          <p:cNvSpPr/>
          <p:nvPr/>
        </p:nvSpPr>
        <p:spPr>
          <a:xfrm>
            <a:off x="3545580" y="4466492"/>
            <a:ext cx="657795" cy="462405"/>
          </a:xfrm>
          <a:prstGeom prst="donut">
            <a:avLst>
              <a:gd name="adj" fmla="val 9507"/>
            </a:avLst>
          </a:prstGeom>
          <a:solidFill>
            <a:srgbClr val="FF0000"/>
          </a:solidFill>
          <a:ln>
            <a:solidFill>
              <a:srgbClr val="FF0000"/>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schemeClr val="tx1"/>
              </a:solidFill>
            </a:endParaRPr>
          </a:p>
        </p:txBody>
      </p:sp>
      <p:sp>
        <p:nvSpPr>
          <p:cNvPr id="10" name="Donut 9"/>
          <p:cNvSpPr/>
          <p:nvPr/>
        </p:nvSpPr>
        <p:spPr>
          <a:xfrm>
            <a:off x="7746350" y="4466492"/>
            <a:ext cx="657795" cy="462405"/>
          </a:xfrm>
          <a:prstGeom prst="donut">
            <a:avLst>
              <a:gd name="adj" fmla="val 9507"/>
            </a:avLst>
          </a:prstGeom>
          <a:solidFill>
            <a:srgbClr val="FF0000"/>
          </a:solidFill>
          <a:ln>
            <a:solidFill>
              <a:srgbClr val="FF0000"/>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29799907"/>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500"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Using general-purpose compression algorithms for music analysis</a:t>
            </a:r>
          </a:p>
        </p:txBody>
      </p:sp>
      <p:sp>
        <p:nvSpPr>
          <p:cNvPr id="3" name="Content Placeholder 2"/>
          <p:cNvSpPr>
            <a:spLocks noGrp="1"/>
          </p:cNvSpPr>
          <p:nvPr>
            <p:ph idx="1"/>
          </p:nvPr>
        </p:nvSpPr>
        <p:spPr/>
        <p:txBody>
          <a:bodyPr>
            <a:normAutofit fontScale="92500" lnSpcReduction="10000"/>
          </a:bodyPr>
          <a:lstStyle/>
          <a:p>
            <a:r>
              <a:rPr lang="en-US"/>
              <a:t>Compared LZ77, LZ78, Burrows-Wheeler and COSIATEC on classifying folk songs in the NLB</a:t>
            </a:r>
          </a:p>
          <a:p>
            <a:pPr lvl="1"/>
            <a:r>
              <a:rPr lang="en-US" i="1"/>
              <a:t>k</a:t>
            </a:r>
            <a:r>
              <a:rPr lang="en-US"/>
              <a:t>-nearest neighbour</a:t>
            </a:r>
          </a:p>
          <a:p>
            <a:pPr lvl="1"/>
            <a:r>
              <a:rPr lang="en-US"/>
              <a:t>combined representations (ensemble) classification method</a:t>
            </a:r>
          </a:p>
          <a:p>
            <a:pPr lvl="1"/>
            <a:r>
              <a:rPr lang="en-US"/>
              <a:t>novel similarity metric, </a:t>
            </a:r>
            <a:r>
              <a:rPr lang="en-US" i="1"/>
              <a:t>corpus compression distance,</a:t>
            </a:r>
            <a:r>
              <a:rPr lang="en-US"/>
              <a:t> based on NCD</a:t>
            </a:r>
          </a:p>
          <a:p>
            <a:r>
              <a:rPr lang="en-US"/>
              <a:t>Compared LZ77 and COSIATEC on discovery of fugue subject and countersubject entries in WTC1</a:t>
            </a:r>
          </a:p>
          <a:p>
            <a:pPr lvl="1"/>
            <a:endParaRPr lang="en-US"/>
          </a:p>
        </p:txBody>
      </p:sp>
      <p:pic>
        <p:nvPicPr>
          <p:cNvPr id="4" name="Picture 3" descr="flag_yellow_high.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33672" y="6182646"/>
            <a:ext cx="709584" cy="469737"/>
          </a:xfrm>
          <a:prstGeom prst="rect">
            <a:avLst/>
          </a:prstGeom>
        </p:spPr>
      </p:pic>
      <p:pic>
        <p:nvPicPr>
          <p:cNvPr id="5" name="Picture 4" descr="Lrn2Cre8-logocolour.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545" y="6182646"/>
            <a:ext cx="540909" cy="469737"/>
          </a:xfrm>
          <a:prstGeom prst="rect">
            <a:avLst/>
          </a:prstGeom>
        </p:spPr>
      </p:pic>
      <p:pic>
        <p:nvPicPr>
          <p:cNvPr id="6" name="Picture 5" descr="AAU_LOGO_CMYK_UK.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83736" y="6182645"/>
            <a:ext cx="667521" cy="469737"/>
          </a:xfrm>
          <a:prstGeom prst="rect">
            <a:avLst/>
          </a:prstGeom>
        </p:spPr>
      </p:pic>
    </p:spTree>
    <p:extLst>
      <p:ext uri="{BB962C8B-B14F-4D97-AF65-F5344CB8AC3E}">
        <p14:creationId xmlns:p14="http://schemas.microsoft.com/office/powerpoint/2010/main" val="1824888540"/>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3160401" cy="1143000"/>
          </a:xfrm>
        </p:spPr>
        <p:txBody>
          <a:bodyPr/>
          <a:lstStyle/>
          <a:p>
            <a:r>
              <a:rPr lang="en-US"/>
              <a:t>Viewpoints</a:t>
            </a:r>
          </a:p>
        </p:txBody>
      </p:sp>
      <p:pic>
        <p:nvPicPr>
          <p:cNvPr id="4" name="Picture 3"/>
          <p:cNvPicPr>
            <a:picLocks noChangeAspect="1"/>
          </p:cNvPicPr>
          <p:nvPr/>
        </p:nvPicPr>
        <p:blipFill>
          <a:blip r:embed="rId2"/>
          <a:stretch>
            <a:fillRect/>
          </a:stretch>
        </p:blipFill>
        <p:spPr>
          <a:xfrm>
            <a:off x="3617601" y="0"/>
            <a:ext cx="5372100" cy="6578600"/>
          </a:xfrm>
          <a:prstGeom prst="rect">
            <a:avLst/>
          </a:prstGeom>
        </p:spPr>
      </p:pic>
    </p:spTree>
    <p:extLst>
      <p:ext uri="{BB962C8B-B14F-4D97-AF65-F5344CB8AC3E}">
        <p14:creationId xmlns:p14="http://schemas.microsoft.com/office/powerpoint/2010/main" val="2459686714"/>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Single-viewpoint NLB classification</a:t>
            </a:r>
          </a:p>
        </p:txBody>
      </p:sp>
      <p:pic>
        <p:nvPicPr>
          <p:cNvPr id="4" name="Picture 3"/>
          <p:cNvPicPr>
            <a:picLocks noChangeAspect="1"/>
          </p:cNvPicPr>
          <p:nvPr/>
        </p:nvPicPr>
        <p:blipFill>
          <a:blip r:embed="rId2"/>
          <a:stretch>
            <a:fillRect/>
          </a:stretch>
        </p:blipFill>
        <p:spPr>
          <a:xfrm>
            <a:off x="1551369" y="1530513"/>
            <a:ext cx="6049093" cy="3789179"/>
          </a:xfrm>
          <a:prstGeom prst="rect">
            <a:avLst/>
          </a:prstGeom>
        </p:spPr>
      </p:pic>
      <p:pic>
        <p:nvPicPr>
          <p:cNvPr id="5" name="Picture 4" descr="flag_yellow_high.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33672" y="6182646"/>
            <a:ext cx="709584" cy="469737"/>
          </a:xfrm>
          <a:prstGeom prst="rect">
            <a:avLst/>
          </a:prstGeom>
        </p:spPr>
      </p:pic>
      <p:pic>
        <p:nvPicPr>
          <p:cNvPr id="6" name="Picture 5" descr="Lrn2Cre8-logocolour.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9545" y="6182646"/>
            <a:ext cx="540909" cy="469737"/>
          </a:xfrm>
          <a:prstGeom prst="rect">
            <a:avLst/>
          </a:prstGeom>
        </p:spPr>
      </p:pic>
      <p:pic>
        <p:nvPicPr>
          <p:cNvPr id="7" name="Picture 6" descr="AAU_LOGO_CMYK_UK.eps"/>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83736" y="6182645"/>
            <a:ext cx="667521" cy="469737"/>
          </a:xfrm>
          <a:prstGeom prst="rect">
            <a:avLst/>
          </a:prstGeom>
        </p:spPr>
      </p:pic>
    </p:spTree>
    <p:extLst>
      <p:ext uri="{BB962C8B-B14F-4D97-AF65-F5344CB8AC3E}">
        <p14:creationId xmlns:p14="http://schemas.microsoft.com/office/powerpoint/2010/main" val="1176833291"/>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a:t>Combined viewpoints NLB classification</a:t>
            </a:r>
            <a:br>
              <a:rPr lang="en-US" sz="3600"/>
            </a:br>
            <a:r>
              <a:rPr lang="en-US" sz="3600"/>
              <a:t>(Ensemble classifiers)</a:t>
            </a:r>
          </a:p>
        </p:txBody>
      </p:sp>
      <p:sp>
        <p:nvSpPr>
          <p:cNvPr id="3" name="Content Placeholder 2"/>
          <p:cNvSpPr>
            <a:spLocks noGrp="1"/>
          </p:cNvSpPr>
          <p:nvPr>
            <p:ph idx="1"/>
          </p:nvPr>
        </p:nvSpPr>
        <p:spPr>
          <a:xfrm>
            <a:off x="457200" y="5249333"/>
            <a:ext cx="8229600" cy="876830"/>
          </a:xfrm>
        </p:spPr>
        <p:txBody>
          <a:bodyPr>
            <a:normAutofit fontScale="77500" lnSpcReduction="20000"/>
          </a:bodyPr>
          <a:lstStyle/>
          <a:p>
            <a:r>
              <a:rPr lang="en-US"/>
              <a:t>10’ is obtained by combining 8 of the 10 best compressed viewpoints, omitting (LZ77, int0 * ioi) and (COSIATEC,int)</a:t>
            </a:r>
          </a:p>
        </p:txBody>
      </p:sp>
      <p:pic>
        <p:nvPicPr>
          <p:cNvPr id="4" name="Picture 3"/>
          <p:cNvPicPr>
            <a:picLocks noChangeAspect="1"/>
          </p:cNvPicPr>
          <p:nvPr/>
        </p:nvPicPr>
        <p:blipFill>
          <a:blip r:embed="rId2"/>
          <a:stretch>
            <a:fillRect/>
          </a:stretch>
        </p:blipFill>
        <p:spPr>
          <a:xfrm>
            <a:off x="2712912" y="1686820"/>
            <a:ext cx="3714917" cy="2979290"/>
          </a:xfrm>
          <a:prstGeom prst="rect">
            <a:avLst/>
          </a:prstGeom>
        </p:spPr>
      </p:pic>
      <p:pic>
        <p:nvPicPr>
          <p:cNvPr id="5" name="Picture 4" descr="flag_yellow_high.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33672" y="6182646"/>
            <a:ext cx="709584" cy="469737"/>
          </a:xfrm>
          <a:prstGeom prst="rect">
            <a:avLst/>
          </a:prstGeom>
        </p:spPr>
      </p:pic>
      <p:pic>
        <p:nvPicPr>
          <p:cNvPr id="6" name="Picture 5" descr="Lrn2Cre8-logocolour.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9545" y="6182646"/>
            <a:ext cx="540909" cy="469737"/>
          </a:xfrm>
          <a:prstGeom prst="rect">
            <a:avLst/>
          </a:prstGeom>
        </p:spPr>
      </p:pic>
      <p:pic>
        <p:nvPicPr>
          <p:cNvPr id="7" name="Picture 6" descr="AAU_LOGO_CMYK_UK.eps"/>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83736" y="6182645"/>
            <a:ext cx="667521" cy="469737"/>
          </a:xfrm>
          <a:prstGeom prst="rect">
            <a:avLst/>
          </a:prstGeom>
        </p:spPr>
      </p:pic>
    </p:spTree>
    <p:extLst>
      <p:ext uri="{BB962C8B-B14F-4D97-AF65-F5344CB8AC3E}">
        <p14:creationId xmlns:p14="http://schemas.microsoft.com/office/powerpoint/2010/main" val="2573378411"/>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a:t>Comparing LZ77 and COSIATEC on discovery of fugue subject and countersubject entries</a:t>
            </a:r>
          </a:p>
        </p:txBody>
      </p:sp>
      <p:pic>
        <p:nvPicPr>
          <p:cNvPr id="5" name="Picture 4"/>
          <p:cNvPicPr>
            <a:picLocks noChangeAspect="1"/>
          </p:cNvPicPr>
          <p:nvPr/>
        </p:nvPicPr>
        <p:blipFill>
          <a:blip r:embed="rId2"/>
          <a:stretch>
            <a:fillRect/>
          </a:stretch>
        </p:blipFill>
        <p:spPr>
          <a:xfrm>
            <a:off x="457200" y="4215098"/>
            <a:ext cx="3695700" cy="1866900"/>
          </a:xfrm>
          <a:prstGeom prst="rect">
            <a:avLst/>
          </a:prstGeom>
        </p:spPr>
      </p:pic>
      <p:pic>
        <p:nvPicPr>
          <p:cNvPr id="7" name="Picture 6"/>
          <p:cNvPicPr>
            <a:picLocks noChangeAspect="1"/>
          </p:cNvPicPr>
          <p:nvPr/>
        </p:nvPicPr>
        <p:blipFill>
          <a:blip r:embed="rId3"/>
          <a:stretch>
            <a:fillRect/>
          </a:stretch>
        </p:blipFill>
        <p:spPr>
          <a:xfrm>
            <a:off x="457200" y="1628644"/>
            <a:ext cx="3794044" cy="2272670"/>
          </a:xfrm>
          <a:prstGeom prst="rect">
            <a:avLst/>
          </a:prstGeom>
        </p:spPr>
      </p:pic>
      <p:pic>
        <p:nvPicPr>
          <p:cNvPr id="8" name="Picture 7"/>
          <p:cNvPicPr>
            <a:picLocks noChangeAspect="1"/>
          </p:cNvPicPr>
          <p:nvPr/>
        </p:nvPicPr>
        <p:blipFill>
          <a:blip r:embed="rId4"/>
          <a:stretch>
            <a:fillRect/>
          </a:stretch>
        </p:blipFill>
        <p:spPr>
          <a:xfrm>
            <a:off x="4892756" y="1628644"/>
            <a:ext cx="3794044" cy="2272670"/>
          </a:xfrm>
          <a:prstGeom prst="rect">
            <a:avLst/>
          </a:prstGeom>
        </p:spPr>
      </p:pic>
      <p:pic>
        <p:nvPicPr>
          <p:cNvPr id="9" name="Picture 8"/>
          <p:cNvPicPr>
            <a:picLocks noChangeAspect="1"/>
          </p:cNvPicPr>
          <p:nvPr/>
        </p:nvPicPr>
        <p:blipFill>
          <a:blip r:embed="rId5"/>
          <a:stretch>
            <a:fillRect/>
          </a:stretch>
        </p:blipFill>
        <p:spPr>
          <a:xfrm>
            <a:off x="5008684" y="4215098"/>
            <a:ext cx="3794044" cy="1929617"/>
          </a:xfrm>
          <a:prstGeom prst="rect">
            <a:avLst/>
          </a:prstGeom>
        </p:spPr>
      </p:pic>
      <p:sp>
        <p:nvSpPr>
          <p:cNvPr id="14" name="TextBox 13"/>
          <p:cNvSpPr txBox="1"/>
          <p:nvPr/>
        </p:nvSpPr>
        <p:spPr>
          <a:xfrm>
            <a:off x="1718330" y="6144715"/>
            <a:ext cx="5583868" cy="646331"/>
          </a:xfrm>
          <a:prstGeom prst="rect">
            <a:avLst/>
          </a:prstGeom>
          <a:noFill/>
        </p:spPr>
        <p:txBody>
          <a:bodyPr wrap="none" rtlCol="0">
            <a:spAutoFit/>
          </a:bodyPr>
          <a:lstStyle/>
          <a:p>
            <a:pPr algn="ctr"/>
            <a:r>
              <a:rPr lang="en-US"/>
              <a:t>Correlation between CF and TLF1: r= 0.86, N = 9, p = 0.003</a:t>
            </a:r>
          </a:p>
          <a:p>
            <a:r>
              <a:rPr lang="en-US"/>
              <a:t>(NB: SIATECCompressBB achieved TLF1 of 0.301) </a:t>
            </a:r>
          </a:p>
        </p:txBody>
      </p:sp>
    </p:spTree>
    <p:extLst>
      <p:ext uri="{BB962C8B-B14F-4D97-AF65-F5344CB8AC3E}">
        <p14:creationId xmlns:p14="http://schemas.microsoft.com/office/powerpoint/2010/main" val="1083363071"/>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Title 1"/>
          <p:cNvSpPr>
            <a:spLocks noGrp="1"/>
          </p:cNvSpPr>
          <p:nvPr>
            <p:ph type="title"/>
          </p:nvPr>
        </p:nvSpPr>
        <p:spPr>
          <a:xfrm>
            <a:off x="457200" y="274638"/>
            <a:ext cx="8229600" cy="993775"/>
          </a:xfrm>
        </p:spPr>
        <p:txBody>
          <a:bodyPr/>
          <a:lstStyle/>
          <a:p>
            <a:r>
              <a:rPr lang="en-GB">
                <a:latin typeface="Calibri" charset="0"/>
              </a:rPr>
              <a:t>Repeated patterns in music</a:t>
            </a:r>
          </a:p>
        </p:txBody>
      </p:sp>
      <p:sp>
        <p:nvSpPr>
          <p:cNvPr id="3" name="Content Placeholder 2"/>
          <p:cNvSpPr>
            <a:spLocks noGrp="1"/>
          </p:cNvSpPr>
          <p:nvPr>
            <p:ph idx="1"/>
          </p:nvPr>
        </p:nvSpPr>
        <p:spPr>
          <a:xfrm>
            <a:off x="457200" y="3789363"/>
            <a:ext cx="8229600" cy="2336800"/>
          </a:xfrm>
        </p:spPr>
        <p:txBody>
          <a:bodyPr>
            <a:normAutofit/>
          </a:bodyPr>
          <a:lstStyle/>
          <a:p>
            <a:pPr marL="0" indent="0">
              <a:lnSpc>
                <a:spcPct val="70000"/>
              </a:lnSpc>
              <a:buFont typeface="Arial" charset="0"/>
              <a:buNone/>
            </a:pPr>
            <a:r>
              <a:rPr lang="en-US" sz="2700" i="1">
                <a:latin typeface="Calibri" charset="0"/>
              </a:rPr>
              <a:t>“the importance of parallelism [i.e., repetition] in musical structure cannot be overestimated. The more parallelism one can detect, the more internally coherent an analysis becomes, and the less independent information must be processed and retained in hearing or remembering a piece”</a:t>
            </a:r>
          </a:p>
          <a:p>
            <a:pPr marL="457200" lvl="1" indent="0" algn="r">
              <a:lnSpc>
                <a:spcPct val="70000"/>
              </a:lnSpc>
              <a:buFont typeface="Arial" charset="0"/>
              <a:buNone/>
            </a:pPr>
            <a:r>
              <a:rPr lang="en-US" sz="1800">
                <a:latin typeface="Calibri" charset="0"/>
              </a:rPr>
              <a:t>Lerdahl and Jackendoff (1983, p.52)</a:t>
            </a:r>
          </a:p>
        </p:txBody>
      </p:sp>
      <p:pic>
        <p:nvPicPr>
          <p:cNvPr id="49155"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00113" y="1557338"/>
            <a:ext cx="7488237" cy="188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7" name="TextBox 6"/>
          <p:cNvSpPr txBox="1">
            <a:spLocks noChangeArrowheads="1"/>
          </p:cNvSpPr>
          <p:nvPr/>
        </p:nvSpPr>
        <p:spPr bwMode="auto">
          <a:xfrm>
            <a:off x="5003800" y="3429000"/>
            <a:ext cx="36337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en-GB" sz="1400"/>
              <a:t>J.S. Bach, Fugue in C major, BWV 846</a:t>
            </a:r>
          </a:p>
        </p:txBody>
      </p:sp>
      <p:pic>
        <p:nvPicPr>
          <p:cNvPr id="2" name="1-02 The Well-Tempered Clavier, Book I_ Fugue No. 1 in C Major, BWV 846.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79512" y="1988840"/>
            <a:ext cx="812800" cy="812800"/>
          </a:xfrm>
          <a:prstGeom prst="rect">
            <a:avLst/>
          </a:prstGeom>
        </p:spPr>
      </p:pic>
    </p:spTree>
    <p:extLst>
      <p:ext uri="{BB962C8B-B14F-4D97-AF65-F5344CB8AC3E}">
        <p14:creationId xmlns:p14="http://schemas.microsoft.com/office/powerpoint/2010/main" val="3209291757"/>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267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41220"/>
            <a:ext cx="8229600" cy="1143000"/>
          </a:xfrm>
        </p:spPr>
        <p:txBody>
          <a:bodyPr/>
          <a:lstStyle/>
          <a:p>
            <a:r>
              <a:rPr lang="en-US"/>
              <a:t>Demo of OMNISIA</a:t>
            </a:r>
          </a:p>
        </p:txBody>
      </p:sp>
    </p:spTree>
    <p:extLst>
      <p:ext uri="{BB962C8B-B14F-4D97-AF65-F5344CB8AC3E}">
        <p14:creationId xmlns:p14="http://schemas.microsoft.com/office/powerpoint/2010/main" val="67122716"/>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8229600" cy="562074"/>
          </a:xfrm>
        </p:spPr>
        <p:txBody>
          <a:bodyPr>
            <a:normAutofit fontScale="90000"/>
          </a:bodyPr>
          <a:lstStyle/>
          <a:p>
            <a:r>
              <a:rPr lang="en-US"/>
              <a:t>The “Kolmogorov-Shannon” Divide</a:t>
            </a:r>
          </a:p>
        </p:txBody>
      </p:sp>
      <p:sp>
        <p:nvSpPr>
          <p:cNvPr id="5" name="Content Placeholder 4"/>
          <p:cNvSpPr>
            <a:spLocks noGrp="1"/>
          </p:cNvSpPr>
          <p:nvPr>
            <p:ph sz="half" idx="1"/>
          </p:nvPr>
        </p:nvSpPr>
        <p:spPr>
          <a:xfrm>
            <a:off x="457200" y="980728"/>
            <a:ext cx="4038600" cy="5616624"/>
          </a:xfrm>
        </p:spPr>
        <p:txBody>
          <a:bodyPr>
            <a:normAutofit fontScale="92500" lnSpcReduction="10000"/>
          </a:bodyPr>
          <a:lstStyle/>
          <a:p>
            <a:r>
              <a:rPr lang="en-US" sz="1800"/>
              <a:t>Kolmogorov</a:t>
            </a:r>
          </a:p>
          <a:p>
            <a:r>
              <a:rPr lang="en-US" sz="1800"/>
              <a:t>assumes data is ordered</a:t>
            </a:r>
          </a:p>
          <a:p>
            <a:r>
              <a:rPr lang="en-US" sz="1800"/>
              <a:t>complexity</a:t>
            </a:r>
          </a:p>
          <a:p>
            <a:r>
              <a:rPr lang="en-US" sz="1800"/>
              <a:t>simplicity (Koffka)</a:t>
            </a:r>
          </a:p>
          <a:p>
            <a:r>
              <a:rPr lang="en-US" sz="1800"/>
              <a:t>top-down</a:t>
            </a:r>
          </a:p>
          <a:p>
            <a:r>
              <a:rPr lang="en-US" sz="1800"/>
              <a:t>(ideal) MDL principle</a:t>
            </a:r>
          </a:p>
          <a:p>
            <a:r>
              <a:rPr lang="en-US" sz="1800"/>
              <a:t>hierarchical structure</a:t>
            </a:r>
          </a:p>
          <a:p>
            <a:r>
              <a:rPr lang="en-US" sz="1800"/>
              <a:t>music analysis</a:t>
            </a:r>
          </a:p>
          <a:p>
            <a:r>
              <a:rPr lang="en-US" sz="1800"/>
              <a:t>composition</a:t>
            </a:r>
          </a:p>
          <a:p>
            <a:r>
              <a:rPr lang="en-US" sz="1800"/>
              <a:t>explanation</a:t>
            </a:r>
          </a:p>
          <a:p>
            <a:r>
              <a:rPr lang="en-US" sz="1800"/>
              <a:t>stories</a:t>
            </a:r>
          </a:p>
          <a:p>
            <a:r>
              <a:rPr lang="en-US" sz="1800"/>
              <a:t>algorithms</a:t>
            </a:r>
          </a:p>
          <a:p>
            <a:r>
              <a:rPr lang="en-US" sz="1800"/>
              <a:t>explicit learning</a:t>
            </a:r>
          </a:p>
          <a:p>
            <a:r>
              <a:rPr lang="en-US" sz="1800"/>
              <a:t>conscious</a:t>
            </a:r>
          </a:p>
          <a:p>
            <a:r>
              <a:rPr lang="en-US" sz="1800"/>
              <a:t>left brain</a:t>
            </a:r>
            <a:endParaRPr lang="en-US" sz="1800"/>
          </a:p>
          <a:p>
            <a:r>
              <a:rPr lang="en-US" sz="1800"/>
              <a:t>determinism</a:t>
            </a:r>
          </a:p>
          <a:p>
            <a:r>
              <a:rPr lang="en-US" sz="1800"/>
              <a:t>Lerdahl and Jackendoff</a:t>
            </a:r>
          </a:p>
          <a:p>
            <a:r>
              <a:rPr lang="en-US" sz="1800"/>
              <a:t>Browne and Butler</a:t>
            </a:r>
          </a:p>
          <a:p>
            <a:r>
              <a:rPr lang="en-US" sz="1800"/>
              <a:t>SIA</a:t>
            </a:r>
          </a:p>
        </p:txBody>
      </p:sp>
      <p:sp>
        <p:nvSpPr>
          <p:cNvPr id="6" name="Content Placeholder 5"/>
          <p:cNvSpPr>
            <a:spLocks noGrp="1"/>
          </p:cNvSpPr>
          <p:nvPr>
            <p:ph sz="half" idx="2"/>
          </p:nvPr>
        </p:nvSpPr>
        <p:spPr>
          <a:xfrm>
            <a:off x="4648200" y="980728"/>
            <a:ext cx="4038600" cy="5616624"/>
          </a:xfrm>
        </p:spPr>
        <p:txBody>
          <a:bodyPr>
            <a:normAutofit fontScale="92500" lnSpcReduction="10000"/>
          </a:bodyPr>
          <a:lstStyle/>
          <a:p>
            <a:r>
              <a:rPr lang="en-US" sz="1800"/>
              <a:t>Shannon</a:t>
            </a:r>
          </a:p>
          <a:p>
            <a:r>
              <a:rPr lang="en-US" sz="1800"/>
              <a:t>assumes data is random</a:t>
            </a:r>
          </a:p>
          <a:p>
            <a:r>
              <a:rPr lang="en-US" sz="1800"/>
              <a:t>entropy</a:t>
            </a:r>
          </a:p>
          <a:p>
            <a:r>
              <a:rPr lang="en-US" sz="1800"/>
              <a:t>likelihood (Helmholtz)</a:t>
            </a:r>
          </a:p>
          <a:p>
            <a:r>
              <a:rPr lang="en-US" sz="1800"/>
              <a:t>bottom-up</a:t>
            </a:r>
          </a:p>
          <a:p>
            <a:r>
              <a:rPr lang="en-US" sz="1800"/>
              <a:t>Bayesianism</a:t>
            </a:r>
          </a:p>
          <a:p>
            <a:r>
              <a:rPr lang="en-US" sz="1800"/>
              <a:t>Markov models</a:t>
            </a:r>
          </a:p>
          <a:p>
            <a:r>
              <a:rPr lang="en-US" sz="1800"/>
              <a:t>music perception</a:t>
            </a:r>
          </a:p>
          <a:p>
            <a:r>
              <a:rPr lang="en-US" sz="1800"/>
              <a:t>listening</a:t>
            </a:r>
          </a:p>
          <a:p>
            <a:r>
              <a:rPr lang="en-US" sz="1800"/>
              <a:t>prediction</a:t>
            </a:r>
          </a:p>
          <a:p>
            <a:r>
              <a:rPr lang="en-US" sz="1800"/>
              <a:t>counting</a:t>
            </a:r>
          </a:p>
          <a:p>
            <a:r>
              <a:rPr lang="en-US" sz="1800"/>
              <a:t>probability</a:t>
            </a:r>
          </a:p>
          <a:p>
            <a:r>
              <a:rPr lang="en-US" sz="1800"/>
              <a:t>implicit learning</a:t>
            </a:r>
          </a:p>
          <a:p>
            <a:r>
              <a:rPr lang="en-US" sz="1800"/>
              <a:t>unconscious</a:t>
            </a:r>
          </a:p>
          <a:p>
            <a:r>
              <a:rPr lang="en-US" sz="1800"/>
              <a:t>right brain</a:t>
            </a:r>
            <a:endParaRPr lang="en-US" sz="1800"/>
          </a:p>
          <a:p>
            <a:r>
              <a:rPr lang="en-US" sz="1800"/>
              <a:t>indeterminism</a:t>
            </a:r>
          </a:p>
          <a:p>
            <a:r>
              <a:rPr lang="en-US" sz="1800"/>
              <a:t>Meyer, Huron</a:t>
            </a:r>
          </a:p>
          <a:p>
            <a:r>
              <a:rPr lang="en-US" sz="1800"/>
              <a:t>Krumhansl</a:t>
            </a:r>
          </a:p>
          <a:p>
            <a:r>
              <a:rPr lang="en-US" sz="1800"/>
              <a:t>IDyOM</a:t>
            </a:r>
          </a:p>
        </p:txBody>
      </p:sp>
      <p:cxnSp>
        <p:nvCxnSpPr>
          <p:cNvPr id="8" name="Straight Connector 7"/>
          <p:cNvCxnSpPr/>
          <p:nvPr/>
        </p:nvCxnSpPr>
        <p:spPr>
          <a:xfrm>
            <a:off x="4427984" y="1052736"/>
            <a:ext cx="0" cy="5544616"/>
          </a:xfrm>
          <a:prstGeom prst="line">
            <a:avLst/>
          </a:prstGeom>
          <a:ln w="76200" cap="flat" cmpd="sng">
            <a:solidFill>
              <a:schemeClr val="tx1"/>
            </a:solidFill>
            <a:round/>
            <a:headEnd type="diamond"/>
            <a:tailEnd type="diamond"/>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58951854"/>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Questions</a:t>
            </a:r>
          </a:p>
        </p:txBody>
      </p:sp>
      <p:sp>
        <p:nvSpPr>
          <p:cNvPr id="3" name="Content Placeholder 2"/>
          <p:cNvSpPr>
            <a:spLocks noGrp="1"/>
          </p:cNvSpPr>
          <p:nvPr>
            <p:ph idx="1"/>
          </p:nvPr>
        </p:nvSpPr>
        <p:spPr/>
        <p:txBody>
          <a:bodyPr>
            <a:normAutofit/>
          </a:bodyPr>
          <a:lstStyle/>
          <a:p>
            <a:pPr marL="514350" indent="-514350">
              <a:buFont typeface="+mj-lt"/>
              <a:buAutoNum type="arabicPeriod"/>
            </a:pPr>
            <a:r>
              <a:rPr lang="en-US"/>
              <a:t>Blending, metaphor and analogy as applied to creativity in music and the arts</a:t>
            </a:r>
          </a:p>
          <a:p>
            <a:pPr marL="514350" indent="-514350">
              <a:buFont typeface="+mj-lt"/>
              <a:buAutoNum type="arabicPeriod"/>
            </a:pPr>
            <a:r>
              <a:rPr lang="en-US"/>
              <a:t>Formal models and musical creativity: issues and applications</a:t>
            </a:r>
          </a:p>
          <a:p>
            <a:pPr marL="514350" indent="-514350">
              <a:buFont typeface="+mj-lt"/>
              <a:buAutoNum type="arabicPeriod"/>
            </a:pPr>
            <a:r>
              <a:rPr lang="en-US"/>
              <a:t>The role of constraints in the process of creativity</a:t>
            </a:r>
          </a:p>
          <a:p>
            <a:pPr marL="514350" indent="-514350">
              <a:buFont typeface="+mj-lt"/>
              <a:buAutoNum type="arabicPeriod"/>
            </a:pPr>
            <a:r>
              <a:rPr lang="en-US"/>
              <a:t>Connections between more abstract models and more practical methods</a:t>
            </a:r>
          </a:p>
        </p:txBody>
      </p:sp>
    </p:spTree>
    <p:extLst>
      <p:ext uri="{BB962C8B-B14F-4D97-AF65-F5344CB8AC3E}">
        <p14:creationId xmlns:p14="http://schemas.microsoft.com/office/powerpoint/2010/main" val="3594256203"/>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p:txBody>
          <a:bodyPr rtlCol="0">
            <a:normAutofit fontScale="90000"/>
          </a:bodyPr>
          <a:lstStyle/>
          <a:p>
            <a:pPr fontAlgn="auto">
              <a:spcAft>
                <a:spcPts val="0"/>
              </a:spcAft>
              <a:defRPr/>
            </a:pPr>
            <a:r>
              <a:rPr lang="en-US" smtClean="0">
                <a:ea typeface="+mj-ea"/>
                <a:cs typeface="+mj-cs"/>
              </a:rPr>
              <a:t>SIAM - Pattern matching using SIA (Finding maximal matches)</a:t>
            </a:r>
          </a:p>
        </p:txBody>
      </p:sp>
      <p:sp>
        <p:nvSpPr>
          <p:cNvPr id="36866" name="Rectangle 3"/>
          <p:cNvSpPr>
            <a:spLocks noGrp="1" noChangeArrowheads="1"/>
          </p:cNvSpPr>
          <p:nvPr>
            <p:ph idx="1"/>
          </p:nvPr>
        </p:nvSpPr>
        <p:spPr>
          <a:xfrm>
            <a:off x="3429000" y="4079875"/>
            <a:ext cx="4267200" cy="2362200"/>
          </a:xfrm>
        </p:spPr>
        <p:txBody>
          <a:bodyPr/>
          <a:lstStyle/>
          <a:p>
            <a:r>
              <a:rPr lang="en-US" i="1">
                <a:latin typeface="Calibri" charset="0"/>
              </a:rPr>
              <a:t>O</a:t>
            </a:r>
            <a:r>
              <a:rPr lang="en-US">
                <a:latin typeface="Calibri" charset="0"/>
              </a:rPr>
              <a:t>(</a:t>
            </a:r>
            <a:r>
              <a:rPr lang="en-US" i="1">
                <a:latin typeface="Calibri" charset="0"/>
              </a:rPr>
              <a:t>knm</a:t>
            </a:r>
            <a:r>
              <a:rPr lang="en-US">
                <a:latin typeface="Calibri" charset="0"/>
              </a:rPr>
              <a:t> log(</a:t>
            </a:r>
            <a:r>
              <a:rPr lang="en-US" i="1">
                <a:latin typeface="Calibri" charset="0"/>
              </a:rPr>
              <a:t>nm</a:t>
            </a:r>
            <a:r>
              <a:rPr lang="en-US">
                <a:latin typeface="Calibri" charset="0"/>
              </a:rPr>
              <a:t>)) time</a:t>
            </a:r>
          </a:p>
          <a:p>
            <a:r>
              <a:rPr lang="en-US" i="1">
                <a:latin typeface="Calibri" charset="0"/>
              </a:rPr>
              <a:t>O</a:t>
            </a:r>
            <a:r>
              <a:rPr lang="en-US">
                <a:latin typeface="Calibri" charset="0"/>
              </a:rPr>
              <a:t>(</a:t>
            </a:r>
            <a:r>
              <a:rPr lang="en-US" i="1">
                <a:latin typeface="Calibri" charset="0"/>
              </a:rPr>
              <a:t>knm</a:t>
            </a:r>
            <a:r>
              <a:rPr lang="en-US">
                <a:latin typeface="Calibri" charset="0"/>
              </a:rPr>
              <a:t>) space</a:t>
            </a:r>
          </a:p>
          <a:p>
            <a:r>
              <a:rPr lang="en-US" i="1">
                <a:latin typeface="Calibri" charset="0"/>
              </a:rPr>
              <a:t>O</a:t>
            </a:r>
            <a:r>
              <a:rPr lang="en-US">
                <a:latin typeface="Calibri" charset="0"/>
              </a:rPr>
              <a:t>(</a:t>
            </a:r>
            <a:r>
              <a:rPr lang="en-US" i="1">
                <a:latin typeface="Calibri" charset="0"/>
              </a:rPr>
              <a:t>knm</a:t>
            </a:r>
            <a:r>
              <a:rPr lang="en-US">
                <a:latin typeface="Calibri" charset="0"/>
              </a:rPr>
              <a:t>) average time with hashing</a:t>
            </a:r>
          </a:p>
        </p:txBody>
      </p:sp>
      <p:pic>
        <p:nvPicPr>
          <p:cNvPr id="36867" name="Picture 4" descr="SIAM-quer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2093913"/>
            <a:ext cx="2170112" cy="1182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8" name="Picture 5" descr="SIAM-datase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4513" y="3557588"/>
            <a:ext cx="2627312" cy="2157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9" name="Picture 6" descr="SIAM-vector-tabl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79838" y="1700213"/>
            <a:ext cx="3035300" cy="2163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0" name="Picture 7" descr="SIAM-vector-lis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51725" y="1628775"/>
            <a:ext cx="1450975" cy="4938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1" name="Text Box 8"/>
          <p:cNvSpPr txBox="1">
            <a:spLocks noChangeArrowheads="1"/>
          </p:cNvSpPr>
          <p:nvPr/>
        </p:nvSpPr>
        <p:spPr bwMode="auto">
          <a:xfrm>
            <a:off x="536575" y="1700213"/>
            <a:ext cx="2667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spcBef>
                <a:spcPct val="50000"/>
              </a:spcBef>
            </a:pPr>
            <a:r>
              <a:rPr lang="en-US">
                <a:latin typeface="Arial" charset="0"/>
              </a:rPr>
              <a:t>Query pattern</a:t>
            </a:r>
          </a:p>
        </p:txBody>
      </p:sp>
      <p:sp>
        <p:nvSpPr>
          <p:cNvPr id="36872" name="Text Box 9"/>
          <p:cNvSpPr txBox="1">
            <a:spLocks noChangeArrowheads="1"/>
          </p:cNvSpPr>
          <p:nvPr/>
        </p:nvSpPr>
        <p:spPr bwMode="auto">
          <a:xfrm>
            <a:off x="539750" y="3200400"/>
            <a:ext cx="12954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spcBef>
                <a:spcPct val="50000"/>
              </a:spcBef>
            </a:pPr>
            <a:r>
              <a:rPr lang="en-US">
                <a:latin typeface="Arial" charset="0"/>
              </a:rPr>
              <a:t>Dataset</a:t>
            </a:r>
          </a:p>
        </p:txBody>
      </p:sp>
    </p:spTree>
    <p:extLst>
      <p:ext uri="{BB962C8B-B14F-4D97-AF65-F5344CB8AC3E}">
        <p14:creationId xmlns:p14="http://schemas.microsoft.com/office/powerpoint/2010/main" val="15960563"/>
      </p:ext>
    </p:extLst>
  </p:cSld>
  <p:clrMapOvr>
    <a:masterClrMapping/>
  </p:clrMapOvr>
  <p:transition xmlns:p14="http://schemas.microsoft.com/office/powerpoint/2010/main" advTm="506"/>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p:txBody>
          <a:bodyPr rtlCol="0">
            <a:normAutofit fontScale="90000"/>
          </a:bodyPr>
          <a:lstStyle/>
          <a:p>
            <a:pPr fontAlgn="auto">
              <a:spcAft>
                <a:spcPts val="0"/>
              </a:spcAft>
              <a:defRPr/>
            </a:pPr>
            <a:r>
              <a:rPr lang="en-US" smtClean="0">
                <a:ea typeface="+mj-ea"/>
                <a:cs typeface="+mj-cs"/>
              </a:rPr>
              <a:t>Improving SIAM - Ukkonen, </a:t>
            </a:r>
            <a:r>
              <a:rPr lang="en-US" smtClean="0">
                <a:ea typeface="+mj-ea"/>
              </a:rPr>
              <a:t>Lemströ</a:t>
            </a:r>
            <a:r>
              <a:rPr lang="en-US" altLang="ja-JP" smtClean="0">
                <a:ea typeface="+mj-ea"/>
              </a:rPr>
              <a:t>m &amp; Mäkinen (2003)</a:t>
            </a:r>
            <a:endParaRPr lang="en-US" smtClean="0">
              <a:ea typeface="+mj-ea"/>
            </a:endParaRPr>
          </a:p>
        </p:txBody>
      </p:sp>
      <p:sp>
        <p:nvSpPr>
          <p:cNvPr id="38914" name="Rectangle 3"/>
          <p:cNvSpPr>
            <a:spLocks noGrp="1" noChangeArrowheads="1"/>
          </p:cNvSpPr>
          <p:nvPr>
            <p:ph idx="1"/>
          </p:nvPr>
        </p:nvSpPr>
        <p:spPr/>
        <p:txBody>
          <a:bodyPr/>
          <a:lstStyle/>
          <a:p>
            <a:r>
              <a:rPr lang="en-US">
                <a:latin typeface="Calibri" charset="0"/>
              </a:rPr>
              <a:t>Use sweepline-like scanning of the dataset (Bentley and Ottmann, 1979)</a:t>
            </a:r>
          </a:p>
          <a:p>
            <a:r>
              <a:rPr lang="en-US">
                <a:latin typeface="Calibri" charset="0"/>
              </a:rPr>
              <a:t>Generalized to approximate matching of sets of horizontal line-segments</a:t>
            </a:r>
          </a:p>
          <a:p>
            <a:r>
              <a:rPr lang="en-US">
                <a:latin typeface="Calibri" charset="0"/>
              </a:rPr>
              <a:t>Improved running time to </a:t>
            </a:r>
            <a:r>
              <a:rPr lang="en-US" i="1">
                <a:latin typeface="Calibri" charset="0"/>
              </a:rPr>
              <a:t>O</a:t>
            </a:r>
            <a:r>
              <a:rPr lang="en-US">
                <a:latin typeface="Calibri" charset="0"/>
              </a:rPr>
              <a:t>(</a:t>
            </a:r>
            <a:r>
              <a:rPr lang="en-US" i="1">
                <a:latin typeface="Calibri" charset="0"/>
              </a:rPr>
              <a:t>mn </a:t>
            </a:r>
            <a:r>
              <a:rPr lang="en-US">
                <a:latin typeface="Calibri" charset="0"/>
              </a:rPr>
              <a:t>log m) (without hashing) and working space to </a:t>
            </a:r>
            <a:r>
              <a:rPr lang="en-US" i="1">
                <a:latin typeface="Calibri" charset="0"/>
              </a:rPr>
              <a:t>O</a:t>
            </a:r>
            <a:r>
              <a:rPr lang="en-US">
                <a:latin typeface="Calibri" charset="0"/>
              </a:rPr>
              <a:t>(</a:t>
            </a:r>
            <a:r>
              <a:rPr lang="en-US" i="1">
                <a:latin typeface="Calibri" charset="0"/>
              </a:rPr>
              <a:t>m</a:t>
            </a:r>
            <a:r>
              <a:rPr lang="en-US">
                <a:latin typeface="Calibri" charset="0"/>
              </a:rPr>
              <a:t>)</a:t>
            </a:r>
          </a:p>
        </p:txBody>
      </p:sp>
    </p:spTree>
    <p:extLst>
      <p:ext uri="{BB962C8B-B14F-4D97-AF65-F5344CB8AC3E}">
        <p14:creationId xmlns:p14="http://schemas.microsoft.com/office/powerpoint/2010/main" val="1392192434"/>
      </p:ext>
    </p:extLst>
  </p:cSld>
  <p:clrMapOvr>
    <a:masterClrMapping/>
  </p:clrMapOvr>
  <p:transition xmlns:p14="http://schemas.microsoft.com/office/powerpoint/2010/main" advTm="491"/>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p:txBody>
          <a:bodyPr rtlCol="0">
            <a:normAutofit fontScale="90000"/>
          </a:bodyPr>
          <a:lstStyle/>
          <a:p>
            <a:pPr fontAlgn="auto">
              <a:spcAft>
                <a:spcPts val="0"/>
              </a:spcAft>
              <a:defRPr/>
            </a:pPr>
            <a:r>
              <a:rPr lang="en-US" dirty="0" smtClean="0">
                <a:ea typeface="+mj-ea"/>
                <a:cs typeface="+mj-cs"/>
              </a:rPr>
              <a:t>Improving SIAM - MSM</a:t>
            </a:r>
            <a:br>
              <a:rPr lang="en-US" dirty="0" smtClean="0">
                <a:ea typeface="+mj-ea"/>
                <a:cs typeface="+mj-cs"/>
              </a:rPr>
            </a:br>
            <a:r>
              <a:rPr lang="en-US" dirty="0" smtClean="0">
                <a:ea typeface="+mj-ea"/>
                <a:cs typeface="+mj-cs"/>
              </a:rPr>
              <a:t>(Clifford et al., 2006)</a:t>
            </a:r>
          </a:p>
        </p:txBody>
      </p:sp>
      <p:sp>
        <p:nvSpPr>
          <p:cNvPr id="88067" name="Rectangle 3"/>
          <p:cNvSpPr>
            <a:spLocks noGrp="1" noChangeArrowheads="1"/>
          </p:cNvSpPr>
          <p:nvPr>
            <p:ph idx="1"/>
          </p:nvPr>
        </p:nvSpPr>
        <p:spPr>
          <a:xfrm>
            <a:off x="468313" y="1700213"/>
            <a:ext cx="8229600" cy="4525962"/>
          </a:xfrm>
        </p:spPr>
        <p:txBody>
          <a:bodyPr rtlCol="0">
            <a:normAutofit lnSpcReduction="10000"/>
          </a:bodyPr>
          <a:lstStyle/>
          <a:p>
            <a:pPr fontAlgn="auto">
              <a:spcAft>
                <a:spcPts val="0"/>
              </a:spcAft>
              <a:buFont typeface="Arial"/>
              <a:buChar char="•"/>
              <a:defRPr/>
            </a:pPr>
            <a:r>
              <a:rPr lang="en-US" sz="2800" dirty="0" smtClean="0">
                <a:ea typeface="+mn-ea"/>
                <a:cs typeface="+mn-cs"/>
              </a:rPr>
              <a:t>Finding size of maximal match is 3SUM hard (i.e., </a:t>
            </a:r>
            <a:r>
              <a:rPr lang="en-US" sz="2800" i="1" dirty="0" smtClean="0">
                <a:ea typeface="+mn-ea"/>
                <a:cs typeface="+mn-cs"/>
              </a:rPr>
              <a:t>O</a:t>
            </a:r>
            <a:r>
              <a:rPr lang="en-US" sz="2800" dirty="0" smtClean="0">
                <a:ea typeface="+mn-ea"/>
                <a:cs typeface="+mn-cs"/>
              </a:rPr>
              <a:t>(</a:t>
            </a:r>
            <a:r>
              <a:rPr lang="en-US" sz="2800" i="1" dirty="0" smtClean="0">
                <a:ea typeface="+mn-ea"/>
                <a:cs typeface="+mn-cs"/>
              </a:rPr>
              <a:t>n</a:t>
            </a:r>
            <a:r>
              <a:rPr lang="en-US" sz="2800" baseline="30000" dirty="0" smtClean="0">
                <a:ea typeface="+mn-ea"/>
                <a:cs typeface="+mn-cs"/>
              </a:rPr>
              <a:t>2</a:t>
            </a:r>
            <a:r>
              <a:rPr lang="en-US" sz="2800" dirty="0" smtClean="0">
                <a:ea typeface="+mn-ea"/>
                <a:cs typeface="+mn-cs"/>
              </a:rPr>
              <a:t>) )</a:t>
            </a:r>
          </a:p>
          <a:p>
            <a:pPr fontAlgn="auto">
              <a:spcAft>
                <a:spcPts val="0"/>
              </a:spcAft>
              <a:buFont typeface="Arial"/>
              <a:buChar char="•"/>
              <a:defRPr/>
            </a:pPr>
            <a:r>
              <a:rPr lang="en-US" sz="2800" dirty="0" smtClean="0">
                <a:ea typeface="+mn-ea"/>
                <a:cs typeface="+mn-cs"/>
              </a:rPr>
              <a:t>Reduce problem of multi-dimensional point-set matching to 1d binary wildcard matching</a:t>
            </a:r>
          </a:p>
          <a:p>
            <a:pPr lvl="1" fontAlgn="auto">
              <a:spcAft>
                <a:spcPts val="0"/>
              </a:spcAft>
              <a:buFont typeface="Arial"/>
              <a:buChar char="–"/>
              <a:defRPr/>
            </a:pPr>
            <a:r>
              <a:rPr lang="en-US" sz="2400" dirty="0" smtClean="0">
                <a:ea typeface="+mn-ea"/>
              </a:rPr>
              <a:t>Random projection to 1D</a:t>
            </a:r>
          </a:p>
          <a:p>
            <a:pPr lvl="1" fontAlgn="auto">
              <a:spcAft>
                <a:spcPts val="0"/>
              </a:spcAft>
              <a:buFont typeface="Arial"/>
              <a:buChar char="–"/>
              <a:defRPr/>
            </a:pPr>
            <a:r>
              <a:rPr lang="en-US" sz="2400" dirty="0" smtClean="0">
                <a:ea typeface="+mn-ea"/>
              </a:rPr>
              <a:t>Length reduction by universal hashing</a:t>
            </a:r>
          </a:p>
          <a:p>
            <a:pPr lvl="1" fontAlgn="auto">
              <a:spcAft>
                <a:spcPts val="0"/>
              </a:spcAft>
              <a:buFont typeface="Arial"/>
              <a:buChar char="–"/>
              <a:defRPr/>
            </a:pPr>
            <a:r>
              <a:rPr lang="en-US" sz="2400" dirty="0" smtClean="0">
                <a:ea typeface="+mn-ea"/>
              </a:rPr>
              <a:t>Binary wildcard matching using FFTs</a:t>
            </a:r>
          </a:p>
          <a:p>
            <a:pPr lvl="1" fontAlgn="auto">
              <a:spcAft>
                <a:spcPts val="0"/>
              </a:spcAft>
              <a:buFont typeface="Arial"/>
              <a:buChar char="–"/>
              <a:defRPr/>
            </a:pPr>
            <a:r>
              <a:rPr lang="en-US" sz="2400" dirty="0" smtClean="0">
                <a:ea typeface="+mn-ea"/>
              </a:rPr>
              <a:t>Find best match and check in </a:t>
            </a:r>
            <a:r>
              <a:rPr lang="en-US" sz="2400" i="1" dirty="0" smtClean="0">
                <a:ea typeface="+mn-ea"/>
              </a:rPr>
              <a:t>O</a:t>
            </a:r>
            <a:r>
              <a:rPr lang="en-US" sz="2400" dirty="0" smtClean="0">
                <a:ea typeface="+mn-ea"/>
              </a:rPr>
              <a:t>(</a:t>
            </a:r>
            <a:r>
              <a:rPr lang="en-US" sz="2400" i="1" dirty="0" smtClean="0">
                <a:ea typeface="+mn-ea"/>
              </a:rPr>
              <a:t>m</a:t>
            </a:r>
            <a:r>
              <a:rPr lang="en-US" sz="2400" dirty="0" smtClean="0">
                <a:ea typeface="+mn-ea"/>
              </a:rPr>
              <a:t>) time exactly how many points match at the location that can be inferred from this match</a:t>
            </a:r>
          </a:p>
          <a:p>
            <a:pPr fontAlgn="auto">
              <a:spcAft>
                <a:spcPts val="0"/>
              </a:spcAft>
              <a:buFont typeface="Arial"/>
              <a:buChar char="•"/>
              <a:defRPr/>
            </a:pPr>
            <a:r>
              <a:rPr lang="en-US" sz="2800" dirty="0" smtClean="0">
                <a:ea typeface="+mn-ea"/>
                <a:cs typeface="+mn-cs"/>
              </a:rPr>
              <a:t>Reduces time complexity to </a:t>
            </a:r>
            <a:r>
              <a:rPr lang="en-US" sz="2800" i="1" dirty="0" smtClean="0">
                <a:ea typeface="+mn-ea"/>
                <a:cs typeface="+mn-cs"/>
              </a:rPr>
              <a:t>O</a:t>
            </a:r>
            <a:r>
              <a:rPr lang="en-US" sz="2800" dirty="0" smtClean="0">
                <a:ea typeface="+mn-ea"/>
                <a:cs typeface="+mn-cs"/>
              </a:rPr>
              <a:t>(</a:t>
            </a:r>
            <a:r>
              <a:rPr lang="en-US" sz="2800" i="1" dirty="0" smtClean="0">
                <a:ea typeface="+mn-ea"/>
                <a:cs typeface="+mn-cs"/>
              </a:rPr>
              <a:t>n</a:t>
            </a:r>
            <a:r>
              <a:rPr lang="en-US" sz="2800" dirty="0" smtClean="0">
                <a:ea typeface="+mn-ea"/>
                <a:cs typeface="+mn-cs"/>
              </a:rPr>
              <a:t> log </a:t>
            </a:r>
            <a:r>
              <a:rPr lang="en-US" sz="2800" i="1" dirty="0" smtClean="0">
                <a:ea typeface="+mn-ea"/>
                <a:cs typeface="+mn-cs"/>
              </a:rPr>
              <a:t>n</a:t>
            </a:r>
            <a:r>
              <a:rPr lang="en-US" sz="2800" dirty="0" smtClean="0">
                <a:ea typeface="+mn-ea"/>
                <a:cs typeface="+mn-cs"/>
              </a:rPr>
              <a:t>)</a:t>
            </a:r>
          </a:p>
        </p:txBody>
      </p:sp>
    </p:spTree>
    <p:extLst>
      <p:ext uri="{BB962C8B-B14F-4D97-AF65-F5344CB8AC3E}">
        <p14:creationId xmlns:p14="http://schemas.microsoft.com/office/powerpoint/2010/main" val="2017221473"/>
      </p:ext>
    </p:extLst>
  </p:cSld>
  <p:clrMapOvr>
    <a:masterClrMapping/>
  </p:clrMapOvr>
  <p:transition xmlns:p14="http://schemas.microsoft.com/office/powerpoint/2010/main" advTm="507"/>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1026"/>
          <p:cNvSpPr>
            <a:spLocks noGrp="1" noChangeArrowheads="1"/>
          </p:cNvSpPr>
          <p:nvPr>
            <p:ph type="title"/>
          </p:nvPr>
        </p:nvSpPr>
        <p:spPr>
          <a:xfrm>
            <a:off x="395288" y="333375"/>
            <a:ext cx="8162925" cy="1090613"/>
          </a:xfrm>
        </p:spPr>
        <p:txBody>
          <a:bodyPr/>
          <a:lstStyle/>
          <a:p>
            <a:r>
              <a:rPr lang="en-US">
                <a:latin typeface="Calibri" charset="0"/>
              </a:rPr>
              <a:t>Evaluating MSM: Precision-Recall</a:t>
            </a:r>
          </a:p>
        </p:txBody>
      </p:sp>
      <p:sp>
        <p:nvSpPr>
          <p:cNvPr id="181251" name="Rectangle 1027"/>
          <p:cNvSpPr>
            <a:spLocks noGrp="1" noChangeArrowheads="1"/>
          </p:cNvSpPr>
          <p:nvPr>
            <p:ph idx="1"/>
          </p:nvPr>
        </p:nvSpPr>
        <p:spPr>
          <a:xfrm>
            <a:off x="539750" y="4868863"/>
            <a:ext cx="8110538" cy="1752600"/>
          </a:xfrm>
        </p:spPr>
        <p:txBody>
          <a:bodyPr rtlCol="0">
            <a:normAutofit fontScale="85000" lnSpcReduction="20000"/>
          </a:bodyPr>
          <a:lstStyle/>
          <a:p>
            <a:pPr fontAlgn="auto">
              <a:spcAft>
                <a:spcPts val="0"/>
              </a:spcAft>
              <a:buFont typeface="Arial"/>
              <a:buChar char="•"/>
              <a:defRPr/>
            </a:pPr>
            <a:r>
              <a:rPr lang="en-US" dirty="0" smtClean="0">
                <a:ea typeface="+mn-ea"/>
                <a:cs typeface="+mn-cs"/>
              </a:rPr>
              <a:t>Compared with OMRAS (Pickens </a:t>
            </a:r>
            <a:r>
              <a:rPr lang="en-US" i="1" dirty="0" smtClean="0">
                <a:ea typeface="+mn-ea"/>
                <a:cs typeface="+mn-cs"/>
              </a:rPr>
              <a:t>et al</a:t>
            </a:r>
            <a:r>
              <a:rPr lang="en-US" dirty="0" smtClean="0">
                <a:ea typeface="+mn-ea"/>
                <a:cs typeface="+mn-cs"/>
              </a:rPr>
              <a:t>., 2003)</a:t>
            </a:r>
          </a:p>
          <a:p>
            <a:pPr fontAlgn="auto">
              <a:spcAft>
                <a:spcPts val="0"/>
              </a:spcAft>
              <a:buFont typeface="Arial"/>
              <a:buChar char="•"/>
              <a:defRPr/>
            </a:pPr>
            <a:r>
              <a:rPr lang="en-US" dirty="0" smtClean="0">
                <a:ea typeface="+mn-ea"/>
                <a:cs typeface="+mn-cs"/>
              </a:rPr>
              <a:t>Test set of 2338 documents, 480 used as queries</a:t>
            </a:r>
          </a:p>
          <a:p>
            <a:pPr fontAlgn="auto">
              <a:spcAft>
                <a:spcPts val="0"/>
              </a:spcAft>
              <a:buFont typeface="Arial"/>
              <a:buChar char="•"/>
              <a:defRPr/>
            </a:pPr>
            <a:r>
              <a:rPr lang="en-US" dirty="0" smtClean="0">
                <a:ea typeface="+mn-ea"/>
                <a:cs typeface="+mn-cs"/>
              </a:rPr>
              <a:t>All score encodings in strict score time</a:t>
            </a:r>
          </a:p>
          <a:p>
            <a:pPr fontAlgn="auto">
              <a:spcAft>
                <a:spcPts val="0"/>
              </a:spcAft>
              <a:buFont typeface="Arial"/>
              <a:buChar char="•"/>
              <a:defRPr/>
            </a:pPr>
            <a:r>
              <a:rPr lang="en-US" dirty="0" smtClean="0">
                <a:ea typeface="+mn-ea"/>
                <a:cs typeface="+mn-cs"/>
              </a:rPr>
              <a:t>Queries had notes deleted, transposed and inserted</a:t>
            </a:r>
          </a:p>
          <a:p>
            <a:pPr lvl="2" fontAlgn="auto">
              <a:spcAft>
                <a:spcPts val="0"/>
              </a:spcAft>
              <a:buFont typeface="Arial"/>
              <a:buChar char="•"/>
              <a:defRPr/>
            </a:pPr>
            <a:endParaRPr lang="en-US" dirty="0" smtClean="0">
              <a:ea typeface="+mn-ea"/>
            </a:endParaRPr>
          </a:p>
        </p:txBody>
      </p:sp>
      <p:graphicFrame>
        <p:nvGraphicFramePr>
          <p:cNvPr id="43011" name="Object 1029"/>
          <p:cNvGraphicFramePr>
            <a:graphicFrameLocks noChangeAspect="1"/>
          </p:cNvGraphicFramePr>
          <p:nvPr/>
        </p:nvGraphicFramePr>
        <p:xfrm>
          <a:off x="1979613" y="1557338"/>
          <a:ext cx="4953000" cy="3098800"/>
        </p:xfrm>
        <a:graphic>
          <a:graphicData uri="http://schemas.openxmlformats.org/presentationml/2006/ole">
            <mc:AlternateContent xmlns:mc="http://schemas.openxmlformats.org/markup-compatibility/2006">
              <mc:Choice xmlns:v="urn:schemas-microsoft-com:vml" Requires="v">
                <p:oleObj spid="_x0000_s2067" name="Worksheet" r:id="rId4" imgW="6210300" imgH="3886200" progId="Excel.Sheet.8">
                  <p:embed/>
                </p:oleObj>
              </mc:Choice>
              <mc:Fallback>
                <p:oleObj name="Worksheet" r:id="rId4" imgW="6210300" imgH="3886200" progId="Excel.Shee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79613" y="1557338"/>
                        <a:ext cx="4953000" cy="309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Tree>
    <p:extLst>
      <p:ext uri="{BB962C8B-B14F-4D97-AF65-F5344CB8AC3E}">
        <p14:creationId xmlns:p14="http://schemas.microsoft.com/office/powerpoint/2010/main" val="962750772"/>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2"/>
          <p:cNvSpPr>
            <a:spLocks noGrp="1" noChangeArrowheads="1"/>
          </p:cNvSpPr>
          <p:nvPr>
            <p:ph type="title"/>
          </p:nvPr>
        </p:nvSpPr>
        <p:spPr>
          <a:xfrm>
            <a:off x="457200" y="274638"/>
            <a:ext cx="8229600" cy="850900"/>
          </a:xfrm>
        </p:spPr>
        <p:txBody>
          <a:bodyPr/>
          <a:lstStyle/>
          <a:p>
            <a:r>
              <a:rPr lang="en-US">
                <a:latin typeface="Calibri" charset="0"/>
              </a:rPr>
              <a:t>Evaluating MSM: Running time</a:t>
            </a:r>
          </a:p>
        </p:txBody>
      </p:sp>
      <p:sp>
        <p:nvSpPr>
          <p:cNvPr id="182275" name="Rectangle 3"/>
          <p:cNvSpPr>
            <a:spLocks noGrp="1" noChangeArrowheads="1"/>
          </p:cNvSpPr>
          <p:nvPr>
            <p:ph idx="1"/>
          </p:nvPr>
        </p:nvSpPr>
        <p:spPr>
          <a:xfrm>
            <a:off x="468313" y="4149725"/>
            <a:ext cx="8110537" cy="2438400"/>
          </a:xfrm>
        </p:spPr>
        <p:txBody>
          <a:bodyPr rtlCol="0">
            <a:normAutofit fontScale="85000" lnSpcReduction="20000"/>
          </a:bodyPr>
          <a:lstStyle/>
          <a:p>
            <a:pPr fontAlgn="auto">
              <a:spcAft>
                <a:spcPts val="0"/>
              </a:spcAft>
              <a:buFont typeface="Arial"/>
              <a:buChar char="•"/>
              <a:defRPr/>
            </a:pPr>
            <a:r>
              <a:rPr lang="en-US" dirty="0" smtClean="0">
                <a:ea typeface="+mn-ea"/>
                <a:cs typeface="+mn-cs"/>
              </a:rPr>
              <a:t>Run on prefixes of various sizes of first movement of Beethoven’s 3rd Symphony</a:t>
            </a:r>
          </a:p>
          <a:p>
            <a:pPr fontAlgn="auto">
              <a:spcAft>
                <a:spcPts val="0"/>
              </a:spcAft>
              <a:buFont typeface="Arial"/>
              <a:buChar char="•"/>
              <a:defRPr/>
            </a:pPr>
            <a:r>
              <a:rPr lang="en-US" dirty="0" smtClean="0">
                <a:ea typeface="+mn-ea"/>
                <a:cs typeface="+mn-cs"/>
              </a:rPr>
              <a:t>Each prefix matched against itself</a:t>
            </a:r>
          </a:p>
          <a:p>
            <a:pPr fontAlgn="auto">
              <a:spcAft>
                <a:spcPts val="0"/>
              </a:spcAft>
              <a:buFont typeface="Arial"/>
              <a:buChar char="•"/>
              <a:defRPr/>
            </a:pPr>
            <a:r>
              <a:rPr lang="en-US" dirty="0" smtClean="0">
                <a:ea typeface="+mn-ea"/>
                <a:cs typeface="+mn-cs"/>
              </a:rPr>
              <a:t>Compared with largest common subset algorithm of </a:t>
            </a:r>
            <a:r>
              <a:rPr lang="en-US" dirty="0" err="1" smtClean="0">
                <a:ea typeface="+mn-ea"/>
                <a:cs typeface="+mn-cs"/>
              </a:rPr>
              <a:t>Ukkonen</a:t>
            </a:r>
            <a:r>
              <a:rPr lang="en-US" dirty="0" smtClean="0">
                <a:ea typeface="+mn-ea"/>
                <a:cs typeface="+mn-cs"/>
              </a:rPr>
              <a:t>, </a:t>
            </a:r>
            <a:r>
              <a:rPr lang="en-US" dirty="0" err="1" smtClean="0">
                <a:ea typeface="+mn-ea"/>
                <a:cs typeface="+mn-cs"/>
              </a:rPr>
              <a:t>Lemström</a:t>
            </a:r>
            <a:r>
              <a:rPr lang="en-US" dirty="0" smtClean="0">
                <a:ea typeface="+mn-ea"/>
                <a:cs typeface="+mn-cs"/>
              </a:rPr>
              <a:t> and </a:t>
            </a:r>
            <a:r>
              <a:rPr lang="en-US" dirty="0" err="1" smtClean="0">
                <a:ea typeface="+mn-ea"/>
                <a:cs typeface="+mn-cs"/>
              </a:rPr>
              <a:t>Mäkinen</a:t>
            </a:r>
            <a:r>
              <a:rPr lang="en-US" dirty="0" smtClean="0">
                <a:ea typeface="+mn-ea"/>
                <a:cs typeface="+mn-cs"/>
              </a:rPr>
              <a:t> (2003)</a:t>
            </a:r>
          </a:p>
          <a:p>
            <a:pPr lvl="1" fontAlgn="auto">
              <a:spcAft>
                <a:spcPts val="0"/>
              </a:spcAft>
              <a:buFont typeface="Arial"/>
              <a:buChar char="–"/>
              <a:defRPr/>
            </a:pPr>
            <a:r>
              <a:rPr lang="en-US" dirty="0" smtClean="0">
                <a:ea typeface="+mn-ea"/>
              </a:rPr>
              <a:t>MSM nearly 2 orders of magnitude faster (log scale)</a:t>
            </a:r>
          </a:p>
        </p:txBody>
      </p:sp>
      <p:pic>
        <p:nvPicPr>
          <p:cNvPr id="4505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8538" y="1341438"/>
            <a:ext cx="4419600" cy="268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83975077"/>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Grp="1" noChangeArrowheads="1"/>
          </p:cNvSpPr>
          <p:nvPr>
            <p:ph type="title"/>
          </p:nvPr>
        </p:nvSpPr>
        <p:spPr>
          <a:xfrm>
            <a:off x="323850" y="52388"/>
            <a:ext cx="8710613" cy="1431925"/>
          </a:xfrm>
        </p:spPr>
        <p:txBody>
          <a:bodyPr>
            <a:spAutoFit/>
          </a:bodyPr>
          <a:lstStyle/>
          <a:p>
            <a:r>
              <a:rPr lang="en-US">
                <a:latin typeface="Calibri" charset="0"/>
              </a:rPr>
              <a:t>Problems with string-based approach - Polyphony</a:t>
            </a:r>
          </a:p>
        </p:txBody>
      </p:sp>
      <p:sp>
        <p:nvSpPr>
          <p:cNvPr id="18434" name="Rectangle 3"/>
          <p:cNvSpPr>
            <a:spLocks noGrp="1" noChangeArrowheads="1"/>
          </p:cNvSpPr>
          <p:nvPr>
            <p:ph idx="1"/>
          </p:nvPr>
        </p:nvSpPr>
        <p:spPr>
          <a:xfrm>
            <a:off x="228600" y="3587750"/>
            <a:ext cx="8153400" cy="2862263"/>
          </a:xfrm>
        </p:spPr>
        <p:txBody>
          <a:bodyPr>
            <a:spAutoFit/>
          </a:bodyPr>
          <a:lstStyle/>
          <a:p>
            <a:r>
              <a:rPr lang="en-US" sz="2000">
                <a:latin typeface="Calibri" charset="0"/>
              </a:rPr>
              <a:t>If searching polyphonic music and</a:t>
            </a:r>
          </a:p>
          <a:p>
            <a:pPr lvl="1"/>
            <a:r>
              <a:rPr lang="en-US" sz="2000">
                <a:latin typeface="Calibri" charset="0"/>
              </a:rPr>
              <a:t>do not know voice to which each note belongs (e.g., MIDI format 0 file); </a:t>
            </a:r>
            <a:r>
              <a:rPr lang="en-US" sz="2000" i="1">
                <a:latin typeface="Calibri" charset="0"/>
              </a:rPr>
              <a:t>or</a:t>
            </a:r>
            <a:endParaRPr lang="en-US" sz="2000">
              <a:latin typeface="Calibri" charset="0"/>
            </a:endParaRPr>
          </a:p>
          <a:p>
            <a:pPr lvl="1"/>
            <a:r>
              <a:rPr lang="en-US" sz="2000">
                <a:latin typeface="Calibri" charset="0"/>
              </a:rPr>
              <a:t>interested in patterns containing notes from 2 or more voices</a:t>
            </a:r>
          </a:p>
          <a:p>
            <a:r>
              <a:rPr lang="en-US" sz="2000">
                <a:latin typeface="Calibri" charset="0"/>
              </a:rPr>
              <a:t>then</a:t>
            </a:r>
          </a:p>
          <a:p>
            <a:pPr lvl="1"/>
            <a:r>
              <a:rPr lang="en-US" sz="2000">
                <a:latin typeface="Calibri" charset="0"/>
              </a:rPr>
              <a:t>combinatorial explosion in number of possible string representations</a:t>
            </a:r>
          </a:p>
          <a:p>
            <a:pPr lvl="1"/>
            <a:r>
              <a:rPr lang="en-US" sz="2000">
                <a:latin typeface="Calibri" charset="0"/>
              </a:rPr>
              <a:t>if don’t use all possible representations then may not find all interesting patterns</a:t>
            </a:r>
          </a:p>
        </p:txBody>
      </p:sp>
      <p:pic>
        <p:nvPicPr>
          <p:cNvPr id="18435" name="Picture 4" descr="voice-explos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3713" y="1773238"/>
            <a:ext cx="5257800" cy="1665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78678709"/>
      </p:ext>
    </p:extLst>
  </p:cSld>
  <p:clrMapOvr>
    <a:masterClrMapping/>
  </p:clrMapOvr>
  <p:transition xmlns:p14="http://schemas.microsoft.com/office/powerpoint/2010/main" advTm="64483"/>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9" name="Rectangle 2"/>
          <p:cNvSpPr>
            <a:spLocks noGrp="1" noChangeArrowheads="1"/>
          </p:cNvSpPr>
          <p:nvPr>
            <p:ph type="title"/>
          </p:nvPr>
        </p:nvSpPr>
        <p:spPr/>
        <p:txBody>
          <a:bodyPr/>
          <a:lstStyle/>
          <a:p>
            <a:r>
              <a:rPr lang="en-US">
                <a:latin typeface="Calibri" charset="0"/>
              </a:rPr>
              <a:t>Repeated patterns in music</a:t>
            </a:r>
          </a:p>
        </p:txBody>
      </p:sp>
      <p:sp>
        <p:nvSpPr>
          <p:cNvPr id="2050" name="Rectangle 3"/>
          <p:cNvSpPr>
            <a:spLocks noGrp="1" noChangeArrowheads="1"/>
          </p:cNvSpPr>
          <p:nvPr>
            <p:ph idx="1"/>
          </p:nvPr>
        </p:nvSpPr>
        <p:spPr>
          <a:xfrm>
            <a:off x="539750" y="4365625"/>
            <a:ext cx="8110538" cy="879475"/>
          </a:xfrm>
        </p:spPr>
        <p:txBody>
          <a:bodyPr>
            <a:spAutoFit/>
          </a:bodyPr>
          <a:lstStyle/>
          <a:p>
            <a:pPr marL="0" indent="0">
              <a:lnSpc>
                <a:spcPct val="90000"/>
              </a:lnSpc>
              <a:buFont typeface="Arial" charset="0"/>
              <a:buNone/>
            </a:pPr>
            <a:r>
              <a:rPr lang="en-US" i="1">
                <a:latin typeface="Calibri" charset="0"/>
              </a:rPr>
              <a:t>repetition “is the basis of music as an art”</a:t>
            </a:r>
          </a:p>
          <a:p>
            <a:pPr marL="457200" lvl="1" indent="0" algn="r">
              <a:lnSpc>
                <a:spcPct val="90000"/>
              </a:lnSpc>
              <a:buFont typeface="Arial" charset="0"/>
              <a:buNone/>
            </a:pPr>
            <a:r>
              <a:rPr lang="en-US" sz="2000">
                <a:latin typeface="Calibri" charset="0"/>
              </a:rPr>
              <a:t>Schenker (1954, p.5)</a:t>
            </a:r>
          </a:p>
        </p:txBody>
      </p:sp>
      <p:pic>
        <p:nvPicPr>
          <p:cNvPr id="2052" name="Pictur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187450" y="1700213"/>
            <a:ext cx="7200900" cy="180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3" name="TextBox 7"/>
          <p:cNvSpPr txBox="1">
            <a:spLocks noChangeArrowheads="1"/>
          </p:cNvSpPr>
          <p:nvPr/>
        </p:nvSpPr>
        <p:spPr bwMode="auto">
          <a:xfrm>
            <a:off x="5003800" y="3429000"/>
            <a:ext cx="36274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en-GB" sz="1400"/>
              <a:t>J.S. Bach, Fugue in C minor, BWV 847</a:t>
            </a:r>
          </a:p>
        </p:txBody>
      </p:sp>
      <p:pic>
        <p:nvPicPr>
          <p:cNvPr id="3" name="1-04 The Well-Tempered Clavier, Book I_ Fugue No. 2 in C Minor, BWV 847.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95536" y="2132856"/>
            <a:ext cx="812800" cy="812800"/>
          </a:xfrm>
          <a:prstGeom prst="rect">
            <a:avLst/>
          </a:prstGeom>
        </p:spPr>
      </p:pic>
    </p:spTree>
    <p:extLst>
      <p:ext uri="{BB962C8B-B14F-4D97-AF65-F5344CB8AC3E}">
        <p14:creationId xmlns:p14="http://schemas.microsoft.com/office/powerpoint/2010/main" val="1626409562"/>
      </p:ext>
    </p:extLst>
  </p:cSld>
  <p:clrMapOvr>
    <a:masterClrMapping/>
  </p:clrMapOvr>
  <p:transition xmlns:p14="http://schemas.microsoft.com/office/powerpoint/2010/main" advTm="79942"/>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7941"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itle 1"/>
          <p:cNvSpPr>
            <a:spLocks noGrp="1"/>
          </p:cNvSpPr>
          <p:nvPr>
            <p:ph type="title"/>
          </p:nvPr>
        </p:nvSpPr>
        <p:spPr/>
        <p:txBody>
          <a:bodyPr/>
          <a:lstStyle/>
          <a:p>
            <a:r>
              <a:rPr lang="en-GB">
                <a:latin typeface="Calibri" charset="0"/>
              </a:rPr>
              <a:t>Repeated patterns in music</a:t>
            </a:r>
          </a:p>
        </p:txBody>
      </p:sp>
      <p:sp>
        <p:nvSpPr>
          <p:cNvPr id="3" name="Content Placeholder 2"/>
          <p:cNvSpPr>
            <a:spLocks noGrp="1"/>
          </p:cNvSpPr>
          <p:nvPr>
            <p:ph idx="1"/>
          </p:nvPr>
        </p:nvSpPr>
        <p:spPr>
          <a:xfrm>
            <a:off x="457200" y="4508500"/>
            <a:ext cx="8229600" cy="1617663"/>
          </a:xfrm>
        </p:spPr>
        <p:txBody>
          <a:bodyPr rtlCol="0">
            <a:normAutofit/>
          </a:bodyPr>
          <a:lstStyle/>
          <a:p>
            <a:pPr marL="0" indent="0" fontAlgn="auto">
              <a:lnSpc>
                <a:spcPct val="90000"/>
              </a:lnSpc>
              <a:spcAft>
                <a:spcPts val="0"/>
              </a:spcAft>
              <a:buFont typeface="Arial"/>
              <a:buNone/>
              <a:defRPr/>
            </a:pPr>
            <a:r>
              <a:rPr lang="en-US" i="1" dirty="0" smtClean="0">
                <a:ea typeface="+mn-ea"/>
                <a:cs typeface="+mn-cs"/>
              </a:rPr>
              <a:t>“the central act” in all forms of music analysis is “the test for identity”</a:t>
            </a:r>
          </a:p>
          <a:p>
            <a:pPr marL="457200" lvl="1" indent="0" algn="r" fontAlgn="auto">
              <a:lnSpc>
                <a:spcPct val="90000"/>
              </a:lnSpc>
              <a:spcAft>
                <a:spcPts val="0"/>
              </a:spcAft>
              <a:buFont typeface="Arial"/>
              <a:buNone/>
              <a:defRPr/>
            </a:pPr>
            <a:r>
              <a:rPr lang="en-US" sz="2000" dirty="0" smtClean="0">
                <a:ea typeface="+mn-ea"/>
              </a:rPr>
              <a:t>Bent and </a:t>
            </a:r>
            <a:r>
              <a:rPr lang="en-US" sz="2000" dirty="0" err="1" smtClean="0">
                <a:ea typeface="+mn-ea"/>
              </a:rPr>
              <a:t>Drabkin</a:t>
            </a:r>
            <a:r>
              <a:rPr lang="en-US" sz="2000" dirty="0" smtClean="0">
                <a:ea typeface="+mn-ea"/>
              </a:rPr>
              <a:t> (1987, p.5)</a:t>
            </a:r>
          </a:p>
          <a:p>
            <a:pPr fontAlgn="auto">
              <a:spcAft>
                <a:spcPts val="0"/>
              </a:spcAft>
              <a:buFont typeface="Arial"/>
              <a:buChar char="•"/>
              <a:defRPr/>
            </a:pPr>
            <a:endParaRPr lang="en-GB" dirty="0" smtClean="0">
              <a:ea typeface="+mn-ea"/>
              <a:cs typeface="+mn-cs"/>
            </a:endParaRPr>
          </a:p>
        </p:txBody>
      </p:sp>
      <p:pic>
        <p:nvPicPr>
          <p:cNvPr id="50179"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42988" y="1844675"/>
            <a:ext cx="7740650" cy="193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1" name="TextBox 5"/>
          <p:cNvSpPr txBox="1">
            <a:spLocks noChangeArrowheads="1"/>
          </p:cNvSpPr>
          <p:nvPr/>
        </p:nvSpPr>
        <p:spPr bwMode="auto">
          <a:xfrm>
            <a:off x="3276600" y="3716338"/>
            <a:ext cx="55705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en-GB" sz="1400"/>
              <a:t>L. van Beethoven, Piano Sonata, Op.2, No.1, 3</a:t>
            </a:r>
            <a:r>
              <a:rPr lang="en-GB" sz="1400" baseline="30000"/>
              <a:t>rd</a:t>
            </a:r>
            <a:r>
              <a:rPr lang="en-GB" sz="1400"/>
              <a:t> movement</a:t>
            </a:r>
          </a:p>
        </p:txBody>
      </p:sp>
      <p:pic>
        <p:nvPicPr>
          <p:cNvPr id="2" name="03 Sonata in F Minor Op.2 No.1_ Third Movement.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51520" y="2276872"/>
            <a:ext cx="812800" cy="812800"/>
          </a:xfrm>
          <a:prstGeom prst="rect">
            <a:avLst/>
          </a:prstGeom>
        </p:spPr>
      </p:pic>
    </p:spTree>
    <p:extLst>
      <p:ext uri="{BB962C8B-B14F-4D97-AF65-F5344CB8AC3E}">
        <p14:creationId xmlns:p14="http://schemas.microsoft.com/office/powerpoint/2010/main" val="3267161140"/>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898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p:txBody>
          <a:bodyPr rtlCol="0">
            <a:normAutofit fontScale="90000"/>
          </a:bodyPr>
          <a:lstStyle/>
          <a:p>
            <a:pPr fontAlgn="auto">
              <a:spcAft>
                <a:spcPts val="0"/>
              </a:spcAft>
              <a:defRPr/>
            </a:pPr>
            <a:r>
              <a:rPr lang="en-US" smtClean="0">
                <a:ea typeface="+mj-ea"/>
                <a:cs typeface="+mj-cs"/>
              </a:rPr>
              <a:t>Using multidimensional point sets to represent music (1)</a:t>
            </a:r>
          </a:p>
        </p:txBody>
      </p:sp>
      <p:pic>
        <p:nvPicPr>
          <p:cNvPr id="20482" name="Picture 4" descr="prelud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1188" y="1844675"/>
            <a:ext cx="4495800" cy="107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3" name="Picture 5" descr="prelude-point-se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48263" y="1700213"/>
            <a:ext cx="3878262" cy="164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4" name="Picture 6" descr="preludechrom"/>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87450" y="3284538"/>
            <a:ext cx="6477000" cy="343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81" name="prelude.mid">
            <a:hlinkClick r:id="" action="ppaction://media"/>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8">
            <a:extLst>
              <a:ext uri="{28A0092B-C50C-407E-A947-70E740481C1C}">
                <a14:useLocalDpi xmlns:a14="http://schemas.microsoft.com/office/drawing/2010/main" val="0"/>
              </a:ext>
            </a:extLst>
          </a:blip>
          <a:srcRect/>
          <a:stretch>
            <a:fillRect/>
          </a:stretch>
        </p:blipFill>
        <p:spPr bwMode="auto">
          <a:xfrm>
            <a:off x="179388" y="227647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80887793"/>
      </p:ext>
    </p:extLst>
  </p:cSld>
  <p:clrMapOvr>
    <a:masterClrMapping/>
  </p:clrMapOvr>
  <p:transition xmlns:p14="http://schemas.microsoft.com/office/powerpoint/2010/main" advTm="1041"/>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79881"/>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5000" fill="hold"/>
                                        <p:tgtEl>
                                          <p:spTgt spid="79881"/>
                                        </p:tgtEl>
                                      </p:cBhvr>
                                    </p:cmd>
                                  </p:childTnLst>
                                </p:cTn>
                              </p:par>
                            </p:childTnLst>
                          </p:cTn>
                        </p:par>
                      </p:childTnLst>
                    </p:cTn>
                  </p:par>
                </p:childTnLst>
              </p:cTn>
              <p:nextCondLst>
                <p:cond evt="onClick" delay="0">
                  <p:tgtEl>
                    <p:spTgt spid="79881"/>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79881"/>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p:cNvSpPr>
            <a:spLocks noGrp="1" noChangeArrowheads="1"/>
          </p:cNvSpPr>
          <p:nvPr>
            <p:ph type="title"/>
          </p:nvPr>
        </p:nvSpPr>
        <p:spPr/>
        <p:txBody>
          <a:bodyPr rtlCol="0">
            <a:normAutofit fontScale="90000"/>
          </a:bodyPr>
          <a:lstStyle/>
          <a:p>
            <a:pPr fontAlgn="auto">
              <a:spcAft>
                <a:spcPts val="0"/>
              </a:spcAft>
              <a:defRPr/>
            </a:pPr>
            <a:r>
              <a:rPr lang="en-US" smtClean="0">
                <a:ea typeface="+mj-ea"/>
                <a:cs typeface="+mj-cs"/>
              </a:rPr>
              <a:t>Using multidimensional point sets to represent music (2)</a:t>
            </a:r>
          </a:p>
        </p:txBody>
      </p:sp>
      <p:pic>
        <p:nvPicPr>
          <p:cNvPr id="22530" name="Picture 3" descr="prelud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9750" y="1628775"/>
            <a:ext cx="4495800" cy="107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1" name="Picture 4" descr="prelude-point-se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76825" y="1628775"/>
            <a:ext cx="3878263" cy="164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2" name="Picture 7" descr="preludemorph"/>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87450" y="3284538"/>
            <a:ext cx="6477000" cy="342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465" name="prelude.mid">
            <a:hlinkClick r:id="" action="ppaction://media"/>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8">
            <a:extLst>
              <a:ext uri="{28A0092B-C50C-407E-A947-70E740481C1C}">
                <a14:useLocalDpi xmlns:a14="http://schemas.microsoft.com/office/drawing/2010/main" val="0"/>
              </a:ext>
            </a:extLst>
          </a:blip>
          <a:srcRect/>
          <a:stretch>
            <a:fillRect/>
          </a:stretch>
        </p:blipFill>
        <p:spPr bwMode="auto">
          <a:xfrm>
            <a:off x="179388" y="2133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14293438"/>
      </p:ext>
    </p:extLst>
  </p:cSld>
  <p:clrMapOvr>
    <a:masterClrMapping/>
  </p:clrMapOvr>
  <p:transition xmlns:p14="http://schemas.microsoft.com/office/powerpoint/2010/main" advTm="1041"/>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147465"/>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4997" fill="hold"/>
                                        <p:tgtEl>
                                          <p:spTgt spid="147465"/>
                                        </p:tgtEl>
                                      </p:cBhvr>
                                    </p:cmd>
                                  </p:childTnLst>
                                </p:cTn>
                              </p:par>
                            </p:childTnLst>
                          </p:cTn>
                        </p:par>
                      </p:childTnLst>
                    </p:cTn>
                  </p:par>
                </p:childTnLst>
              </p:cTn>
              <p:nextCondLst>
                <p:cond evt="onClick" delay="0">
                  <p:tgtEl>
                    <p:spTgt spid="147465"/>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14746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566</TotalTime>
  <Words>3879</Words>
  <Application>Microsoft Macintosh PowerPoint</Application>
  <PresentationFormat>On-screen Show (4:3)</PresentationFormat>
  <Paragraphs>312</Paragraphs>
  <Slides>58</Slides>
  <Notes>12</Notes>
  <HiddenSlides>0</HiddenSlides>
  <MMClips>16</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58</vt:i4>
      </vt:variant>
    </vt:vector>
  </HeadingPairs>
  <TitlesOfParts>
    <vt:vector size="61" baseType="lpstr">
      <vt:lpstr>Office Theme</vt:lpstr>
      <vt:lpstr>Equation</vt:lpstr>
      <vt:lpstr>Worksheet</vt:lpstr>
      <vt:lpstr>Geometric, Compression-based Pattern Discovery in Music</vt:lpstr>
      <vt:lpstr>New Springer book  on Computational Music Analysis</vt:lpstr>
      <vt:lpstr>Pattern discovery in Lrn2Cre8</vt:lpstr>
      <vt:lpstr>Pattern discovery in Lrn2Cre8</vt:lpstr>
      <vt:lpstr>Repeated patterns in music</vt:lpstr>
      <vt:lpstr>Repeated patterns in music</vt:lpstr>
      <vt:lpstr>Repeated patterns in music</vt:lpstr>
      <vt:lpstr>Using multidimensional point sets to represent music (1)</vt:lpstr>
      <vt:lpstr>Using multidimensional point sets to represent music (2)</vt:lpstr>
      <vt:lpstr>Motives, themes and translatable patterns in pitch-time space</vt:lpstr>
      <vt:lpstr>Compression and explanation</vt:lpstr>
      <vt:lpstr>Encoding length as a measure of complexity</vt:lpstr>
      <vt:lpstr>Music analysis aims to compress music</vt:lpstr>
      <vt:lpstr>Music analysis and point-set compression</vt:lpstr>
      <vt:lpstr>Maximal translatable patterns (MTPs)</vt:lpstr>
      <vt:lpstr>Translational equivalence classes (TECs)</vt:lpstr>
      <vt:lpstr>Compression with TECs</vt:lpstr>
      <vt:lpstr>SIA - Discovering all maximal translatable patterns (MTPs)</vt:lpstr>
      <vt:lpstr>SIATEC - Discovering all occurrences of all MTPs</vt:lpstr>
      <vt:lpstr>COSIATEC</vt:lpstr>
      <vt:lpstr>SIATECCompress</vt:lpstr>
      <vt:lpstr>Forth’s algorithm  (Forth 2012, Forth and Wiggins 2009)</vt:lpstr>
      <vt:lpstr>SIACT and SIAR (Collins et al. 2010, Collins 2011)</vt:lpstr>
      <vt:lpstr>Music analysis and point-set compression</vt:lpstr>
      <vt:lpstr>COSIATEC J.S. Bach, Fugue in C minor, BWV 847</vt:lpstr>
      <vt:lpstr>COSIACTTEC J.S. Bach, Fugue in C minor, BWV 847</vt:lpstr>
      <vt:lpstr>COSIARTEC J.S. Bach, Fugue in C minor, BWV 847</vt:lpstr>
      <vt:lpstr>SIATECCompress J.S. Bach, Fugue in C minor, BWV 847</vt:lpstr>
      <vt:lpstr>Forth’s algorithm J.S. Bach, Fugue in C minor, BWV 847</vt:lpstr>
      <vt:lpstr>Using point-set compression algorithms for folk-song classification</vt:lpstr>
      <vt:lpstr>Example COSIATEC encoding of NLB folk song</vt:lpstr>
      <vt:lpstr>MIREX 2013: Discovery of repeated themes and sections</vt:lpstr>
      <vt:lpstr>Johannes Kepler University Patterns Development Database (JKU-PDD)</vt:lpstr>
      <vt:lpstr>Results on MIREX 2013 test set</vt:lpstr>
      <vt:lpstr>PowerPoint Presentation</vt:lpstr>
      <vt:lpstr>Raw, BB and Segment modes</vt:lpstr>
      <vt:lpstr>Point-set compression algorithms on JKU-PDD</vt:lpstr>
      <vt:lpstr>PowerPoint Presentation</vt:lpstr>
      <vt:lpstr>Some interesting non-ground-truth patterns discovered by COSIATEC</vt:lpstr>
      <vt:lpstr>Some interesting non-ground-truth patterns discovered by COSIATEC</vt:lpstr>
      <vt:lpstr>Discovering fugue subjects and counter subjects in WTC1</vt:lpstr>
      <vt:lpstr>Maximal Transformable Patterns</vt:lpstr>
      <vt:lpstr>Using general-purpose compression algorithms for music analysis</vt:lpstr>
      <vt:lpstr>Results of point-set compression algorithms does not fully support parsimony principle – why?</vt:lpstr>
      <vt:lpstr>Using general-purpose compression algorithms for music analysis</vt:lpstr>
      <vt:lpstr>Viewpoints</vt:lpstr>
      <vt:lpstr>Single-viewpoint NLB classification</vt:lpstr>
      <vt:lpstr>Combined viewpoints NLB classification (Ensemble classifiers)</vt:lpstr>
      <vt:lpstr>Comparing LZ77 and COSIATEC on discovery of fugue subject and countersubject entries</vt:lpstr>
      <vt:lpstr>Demo of OMNISIA</vt:lpstr>
      <vt:lpstr>The “Kolmogorov-Shannon” Divide</vt:lpstr>
      <vt:lpstr>Questions</vt:lpstr>
      <vt:lpstr>SIAM - Pattern matching using SIA (Finding maximal matches)</vt:lpstr>
      <vt:lpstr>Improving SIAM - Ukkonen, Lemström &amp; Mäkinen (2003)</vt:lpstr>
      <vt:lpstr>Improving SIAM - MSM (Clifford et al., 2006)</vt:lpstr>
      <vt:lpstr>Evaluating MSM: Precision-Recall</vt:lpstr>
      <vt:lpstr>Evaluating MSM: Running time</vt:lpstr>
      <vt:lpstr>Problems with string-based approach - Polyphony</vt:lpstr>
    </vt:vector>
  </TitlesOfParts>
  <Company>ADMT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Geometric, Compression-based Pattern Discovery in Music</dc:title>
  <dc:creator>David Meredith</dc:creator>
  <cp:lastModifiedBy>David Meredith</cp:lastModifiedBy>
  <cp:revision>28</cp:revision>
  <dcterms:created xsi:type="dcterms:W3CDTF">2016-05-06T13:44:49Z</dcterms:created>
  <dcterms:modified xsi:type="dcterms:W3CDTF">2016-09-20T09:40:49Z</dcterms:modified>
</cp:coreProperties>
</file>