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27.xml" ContentType="application/vnd.openxmlformats-officedocument.presentationml.slide+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28.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2" d="100"/>
          <a:sy n="112" d="100"/>
        </p:scale>
        <p:origin x="-784" y="-1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10/12/10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10/12/10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10/12/10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B08C999B-DE57-BF4F-A0C5-CC1B36FDD725}" type="datetimeFigureOut">
              <a:rPr lang="en-US" smtClean="0"/>
              <a:pPr/>
              <a:t>10/12/10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B08C999B-DE57-BF4F-A0C5-CC1B36FDD725}" type="datetimeFigureOut">
              <a:rPr lang="en-US" smtClean="0"/>
              <a:pPr/>
              <a:t>10/12/10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B08C999B-DE57-BF4F-A0C5-CC1B36FDD725}" type="datetimeFigureOut">
              <a:rPr lang="en-US" smtClean="0"/>
              <a:pPr/>
              <a:t>10/12/10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B08C999B-DE57-BF4F-A0C5-CC1B36FDD725}" type="datetimeFigureOut">
              <a:rPr lang="en-US" smtClean="0"/>
              <a:pPr/>
              <a:t>10/12/10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B08C999B-DE57-BF4F-A0C5-CC1B36FDD725}" type="datetimeFigureOut">
              <a:rPr lang="en-US" smtClean="0"/>
              <a:pPr/>
              <a:t>10/12/10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8C999B-DE57-BF4F-A0C5-CC1B36FDD725}" type="datetimeFigureOut">
              <a:rPr lang="en-US" smtClean="0"/>
              <a:pPr/>
              <a:t>10/12/10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B08C999B-DE57-BF4F-A0C5-CC1B36FDD725}" type="datetimeFigureOut">
              <a:rPr lang="en-US" smtClean="0"/>
              <a:pPr/>
              <a:t>10/12/10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B08C999B-DE57-BF4F-A0C5-CC1B36FDD725}" type="datetimeFigureOut">
              <a:rPr lang="en-US" smtClean="0"/>
              <a:pPr/>
              <a:t>10/12/10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C1377-F252-2747-9242-B18F5ADADF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C999B-DE57-BF4F-A0C5-CC1B36FDD725}" type="datetimeFigureOut">
              <a:rPr lang="en-US" smtClean="0"/>
              <a:pPr/>
              <a:t>10/12/10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C1377-F252-2747-9242-B18F5ADADF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ave@create.aau.dk"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9893"/>
            <a:ext cx="7772400" cy="1060557"/>
          </a:xfrm>
        </p:spPr>
        <p:txBody>
          <a:bodyPr/>
          <a:lstStyle/>
          <a:p>
            <a:r>
              <a:rPr lang="en-US" dirty="0" err="1" smtClean="0"/>
              <a:t>Colour</a:t>
            </a:r>
            <a:r>
              <a:rPr lang="en-US" dirty="0" smtClean="0"/>
              <a:t> Vision</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Visual Perception</a:t>
            </a:r>
          </a:p>
          <a:p>
            <a:r>
              <a:rPr lang="en-US" dirty="0" smtClean="0"/>
              <a:t>http://</a:t>
            </a:r>
            <a:r>
              <a:rPr lang="en-US" dirty="0" err="1" smtClean="0"/>
              <a:t>mea.create.aau.dk/course/view.php?id</a:t>
            </a:r>
            <a:r>
              <a:rPr lang="en-US" dirty="0" smtClean="0"/>
              <a:t>=10</a:t>
            </a:r>
          </a:p>
          <a:p>
            <a:r>
              <a:rPr lang="en-US" dirty="0" smtClean="0"/>
              <a:t>Medialogy 3</a:t>
            </a:r>
            <a:r>
              <a:rPr lang="en-US" baseline="30000" dirty="0" smtClean="0"/>
              <a:t>rd</a:t>
            </a:r>
            <a:r>
              <a:rPr lang="en-US" dirty="0" smtClean="0"/>
              <a:t> Semester (Aalborg)</a:t>
            </a:r>
          </a:p>
          <a:p>
            <a:r>
              <a:rPr lang="en-US" dirty="0" smtClean="0"/>
              <a:t>David Meredith</a:t>
            </a:r>
          </a:p>
          <a:p>
            <a:r>
              <a:rPr lang="en-US" dirty="0" smtClean="0">
                <a:hlinkClick r:id="rId2"/>
              </a:rPr>
              <a:t>dave@create.aau.dk</a:t>
            </a:r>
            <a:endParaRPr lang="en-US" dirty="0" smtClean="0"/>
          </a:p>
          <a:p>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3156034" y="417494"/>
            <a:ext cx="2914122" cy="19297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vision in animals</a:t>
            </a:r>
            <a:endParaRPr lang="en-US" dirty="0"/>
          </a:p>
        </p:txBody>
      </p:sp>
      <p:sp>
        <p:nvSpPr>
          <p:cNvPr id="3" name="Content Placeholder 2"/>
          <p:cNvSpPr>
            <a:spLocks noGrp="1"/>
          </p:cNvSpPr>
          <p:nvPr>
            <p:ph idx="1"/>
          </p:nvPr>
        </p:nvSpPr>
        <p:spPr/>
        <p:txBody>
          <a:bodyPr>
            <a:normAutofit lnSpcReduction="10000"/>
          </a:bodyPr>
          <a:lstStyle/>
          <a:p>
            <a:r>
              <a:rPr lang="en-US" dirty="0" smtClean="0"/>
              <a:t>Only some primates have vision like we do</a:t>
            </a:r>
          </a:p>
          <a:p>
            <a:r>
              <a:rPr lang="en-US" dirty="0" smtClean="0"/>
              <a:t>Other mammals and some primates have two types of receptor: “yellow” cones and blue cones</a:t>
            </a:r>
          </a:p>
          <a:p>
            <a:pPr lvl="1"/>
            <a:r>
              <a:rPr lang="en-US" dirty="0" smtClean="0"/>
              <a:t>Cannot distinguish red from green very well</a:t>
            </a:r>
          </a:p>
          <a:p>
            <a:pPr lvl="1"/>
            <a:r>
              <a:rPr lang="en-US" dirty="0" smtClean="0"/>
              <a:t>Thus a bull should react the same to a green rag as it does to a red rag!</a:t>
            </a:r>
          </a:p>
          <a:p>
            <a:r>
              <a:rPr lang="en-US" dirty="0" smtClean="0"/>
              <a:t>Many other animals have </a:t>
            </a:r>
            <a:r>
              <a:rPr lang="en-US" dirty="0" err="1" smtClean="0"/>
              <a:t>colour</a:t>
            </a:r>
            <a:r>
              <a:rPr lang="en-US" dirty="0" smtClean="0"/>
              <a:t> vision</a:t>
            </a:r>
          </a:p>
          <a:p>
            <a:pPr lvl="1"/>
            <a:r>
              <a:rPr lang="en-US" dirty="0" smtClean="0"/>
              <a:t>Insects, birds, fish and crustaceans (e.g., shrimps)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5782"/>
          </a:xfrm>
        </p:spPr>
        <p:txBody>
          <a:bodyPr>
            <a:normAutofit fontScale="90000"/>
          </a:bodyPr>
          <a:lstStyle/>
          <a:p>
            <a:r>
              <a:rPr lang="en-US" dirty="0" smtClean="0"/>
              <a:t>Ultraviolet vision in animals</a:t>
            </a:r>
            <a:endParaRPr lang="en-US" dirty="0"/>
          </a:p>
        </p:txBody>
      </p:sp>
      <p:sp>
        <p:nvSpPr>
          <p:cNvPr id="3" name="Content Placeholder 2"/>
          <p:cNvSpPr>
            <a:spLocks noGrp="1"/>
          </p:cNvSpPr>
          <p:nvPr>
            <p:ph idx="1"/>
          </p:nvPr>
        </p:nvSpPr>
        <p:spPr>
          <a:xfrm>
            <a:off x="457200" y="3345366"/>
            <a:ext cx="5463392" cy="2780797"/>
          </a:xfrm>
        </p:spPr>
        <p:txBody>
          <a:bodyPr>
            <a:normAutofit fontScale="85000" lnSpcReduction="20000"/>
          </a:bodyPr>
          <a:lstStyle/>
          <a:p>
            <a:r>
              <a:rPr lang="en-US" dirty="0" smtClean="0"/>
              <a:t>Insects and birds often have a set of cones that respond best to UV light (which is invisible to us)</a:t>
            </a:r>
          </a:p>
          <a:p>
            <a:pPr lvl="1"/>
            <a:r>
              <a:rPr lang="en-US" dirty="0" smtClean="0"/>
              <a:t>Insects co-evolved with flowers, so many flowers have patterns that are only visible in UV light</a:t>
            </a:r>
          </a:p>
          <a:p>
            <a:pPr lvl="1"/>
            <a:r>
              <a:rPr lang="en-US" dirty="0" smtClean="0"/>
              <a:t>Some birds have patterns that visible in UV light</a:t>
            </a:r>
            <a:endParaRPr lang="en-US" dirty="0"/>
          </a:p>
        </p:txBody>
      </p:sp>
      <p:pic>
        <p:nvPicPr>
          <p:cNvPr id="4" name="Picture 3"/>
          <p:cNvPicPr>
            <a:picLocks noChangeAspect="1"/>
          </p:cNvPicPr>
          <p:nvPr/>
        </p:nvPicPr>
        <p:blipFill>
          <a:blip r:embed="rId2"/>
          <a:stretch>
            <a:fillRect/>
          </a:stretch>
        </p:blipFill>
        <p:spPr>
          <a:xfrm>
            <a:off x="5920592" y="2767125"/>
            <a:ext cx="2766207" cy="1803227"/>
          </a:xfrm>
          <a:prstGeom prst="rect">
            <a:avLst/>
          </a:prstGeom>
        </p:spPr>
      </p:pic>
      <p:pic>
        <p:nvPicPr>
          <p:cNvPr id="5" name="Picture 4"/>
          <p:cNvPicPr>
            <a:picLocks noChangeAspect="1"/>
          </p:cNvPicPr>
          <p:nvPr/>
        </p:nvPicPr>
        <p:blipFill>
          <a:blip r:embed="rId3"/>
          <a:stretch>
            <a:fillRect/>
          </a:stretch>
        </p:blipFill>
        <p:spPr>
          <a:xfrm>
            <a:off x="5920591" y="4570352"/>
            <a:ext cx="2766207" cy="1866166"/>
          </a:xfrm>
          <a:prstGeom prst="rect">
            <a:avLst/>
          </a:prstGeom>
        </p:spPr>
      </p:pic>
      <p:pic>
        <p:nvPicPr>
          <p:cNvPr id="6" name="Picture 5"/>
          <p:cNvPicPr>
            <a:picLocks noChangeAspect="1"/>
          </p:cNvPicPr>
          <p:nvPr/>
        </p:nvPicPr>
        <p:blipFill>
          <a:blip r:embed="rId4"/>
          <a:stretch>
            <a:fillRect/>
          </a:stretch>
        </p:blipFill>
        <p:spPr>
          <a:xfrm>
            <a:off x="3803589" y="1106834"/>
            <a:ext cx="4883209" cy="1660291"/>
          </a:xfrm>
          <a:prstGeom prst="rect">
            <a:avLst/>
          </a:prstGeom>
        </p:spPr>
      </p:pic>
      <p:pic>
        <p:nvPicPr>
          <p:cNvPr id="7" name="Picture 6"/>
          <p:cNvPicPr>
            <a:picLocks noChangeAspect="1"/>
          </p:cNvPicPr>
          <p:nvPr/>
        </p:nvPicPr>
        <p:blipFill>
          <a:blip r:embed="rId5"/>
          <a:stretch>
            <a:fillRect/>
          </a:stretch>
        </p:blipFill>
        <p:spPr>
          <a:xfrm>
            <a:off x="457200" y="1106834"/>
            <a:ext cx="3012554" cy="19648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 vision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Snakes “see” IR radiation with their pit organs</a:t>
            </a:r>
          </a:p>
          <a:p>
            <a:r>
              <a:rPr lang="en-US" dirty="0" smtClean="0"/>
              <a:t>We feel IR only as heat</a:t>
            </a:r>
          </a:p>
          <a:p>
            <a:r>
              <a:rPr lang="en-US" dirty="0" smtClean="0"/>
              <a:t>Seeing IR would be very useful – particularly in the dark</a:t>
            </a:r>
          </a:p>
          <a:p>
            <a:pPr lvl="1"/>
            <a:r>
              <a:rPr lang="en-US" dirty="0" smtClean="0"/>
              <a:t>Hence the invention of infra-red night-vision goggles and cameras</a:t>
            </a:r>
          </a:p>
          <a:p>
            <a:r>
              <a:rPr lang="en-US" dirty="0" smtClean="0"/>
              <a:t>Grass reflects a lot of green light (around 560nm)</a:t>
            </a:r>
          </a:p>
          <a:p>
            <a:r>
              <a:rPr lang="en-US" dirty="0" smtClean="0"/>
              <a:t>Grass reflects even more IR light</a:t>
            </a:r>
          </a:p>
          <a:p>
            <a:r>
              <a:rPr lang="en-US" dirty="0" smtClean="0"/>
              <a:t>If you walk on grass, you crush the cells and the water leaks out</a:t>
            </a:r>
          </a:p>
          <a:p>
            <a:pPr lvl="1"/>
            <a:r>
              <a:rPr lang="en-US" dirty="0" smtClean="0"/>
              <a:t>Water absorbs IR light, so if you look at grass with night-vision goggles, you can see if someone has walked on it!</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single-cone system:</a:t>
            </a:r>
            <a:br>
              <a:rPr lang="en-US" dirty="0" smtClean="0"/>
            </a:br>
            <a:r>
              <a:rPr lang="en-US" dirty="0" smtClean="0"/>
              <a:t>Monochromatic vision</a:t>
            </a:r>
            <a:endParaRPr lang="en-US" dirty="0"/>
          </a:p>
        </p:txBody>
      </p:sp>
      <p:sp>
        <p:nvSpPr>
          <p:cNvPr id="3" name="Content Placeholder 2"/>
          <p:cNvSpPr>
            <a:spLocks noGrp="1"/>
          </p:cNvSpPr>
          <p:nvPr>
            <p:ph idx="1"/>
          </p:nvPr>
        </p:nvSpPr>
        <p:spPr>
          <a:xfrm>
            <a:off x="3899012" y="1600200"/>
            <a:ext cx="5244988" cy="5257800"/>
          </a:xfrm>
        </p:spPr>
        <p:txBody>
          <a:bodyPr>
            <a:normAutofit fontScale="62500" lnSpcReduction="20000"/>
          </a:bodyPr>
          <a:lstStyle/>
          <a:p>
            <a:r>
              <a:rPr lang="en-US" dirty="0" smtClean="0"/>
              <a:t>The most primitive form of vision is monochromatic vision which uses only one type of cone that is tuned to a particular frequency of light</a:t>
            </a:r>
          </a:p>
          <a:p>
            <a:r>
              <a:rPr lang="en-US" dirty="0" smtClean="0"/>
              <a:t>Most of what we look at is green (or at least it used to be) so our single type of photoreceptor should probably be tuned to 550-560nm, the frequency of most of the light reflected by chlorophyll</a:t>
            </a:r>
          </a:p>
          <a:p>
            <a:r>
              <a:rPr lang="en-US" dirty="0" smtClean="0"/>
              <a:t>Monochromatic vision suffers from the </a:t>
            </a:r>
            <a:r>
              <a:rPr lang="en-US" i="1" dirty="0" smtClean="0"/>
              <a:t>principle of </a:t>
            </a:r>
            <a:r>
              <a:rPr lang="en-US" i="1" dirty="0" err="1" smtClean="0"/>
              <a:t>univariance</a:t>
            </a:r>
            <a:endParaRPr lang="en-US" dirty="0" smtClean="0"/>
          </a:p>
          <a:p>
            <a:pPr lvl="1"/>
            <a:r>
              <a:rPr lang="en-US" dirty="0" smtClean="0"/>
              <a:t>For any two light beams with different frequencies within the range of response of the photoreceptor, it is possible to adjust their intensities so that they</a:t>
            </a:r>
            <a:r>
              <a:rPr lang="en-US" dirty="0" smtClean="0"/>
              <a:t> cause the receptor to fire at the same rate</a:t>
            </a:r>
          </a:p>
          <a:p>
            <a:r>
              <a:rPr lang="en-US" dirty="0" smtClean="0"/>
              <a:t>Some nocturnal mammals have single-cone, monochromatic vision</a:t>
            </a:r>
          </a:p>
          <a:p>
            <a:pPr lvl="1"/>
            <a:r>
              <a:rPr lang="en-US" dirty="0" smtClean="0"/>
              <a:t>e.g., </a:t>
            </a:r>
            <a:r>
              <a:rPr lang="en-US" dirty="0" err="1" smtClean="0"/>
              <a:t>bushbabies</a:t>
            </a:r>
            <a:r>
              <a:rPr lang="en-US" dirty="0" smtClean="0"/>
              <a:t>, raccoons, kinkajous, </a:t>
            </a:r>
            <a:r>
              <a:rPr lang="en-US" dirty="0" smtClean="0"/>
              <a:t>whales, seals</a:t>
            </a:r>
            <a:endParaRPr lang="en-US" dirty="0"/>
          </a:p>
        </p:txBody>
      </p:sp>
      <p:pic>
        <p:nvPicPr>
          <p:cNvPr id="4" name="Picture 3"/>
          <p:cNvPicPr>
            <a:picLocks noChangeAspect="1"/>
          </p:cNvPicPr>
          <p:nvPr/>
        </p:nvPicPr>
        <p:blipFill>
          <a:blip r:embed="rId2"/>
          <a:stretch>
            <a:fillRect/>
          </a:stretch>
        </p:blipFill>
        <p:spPr>
          <a:xfrm>
            <a:off x="457200" y="1600200"/>
            <a:ext cx="3441813" cy="2830603"/>
          </a:xfrm>
          <a:prstGeom prst="rect">
            <a:avLst/>
          </a:prstGeom>
        </p:spPr>
      </p:pic>
      <p:pic>
        <p:nvPicPr>
          <p:cNvPr id="5" name="Picture 4"/>
          <p:cNvPicPr>
            <a:picLocks noChangeAspect="1"/>
          </p:cNvPicPr>
          <p:nvPr/>
        </p:nvPicPr>
        <p:blipFill>
          <a:blip r:embed="rId3"/>
          <a:stretch>
            <a:fillRect/>
          </a:stretch>
        </p:blipFill>
        <p:spPr>
          <a:xfrm>
            <a:off x="457200" y="4583767"/>
            <a:ext cx="3441812" cy="2069310"/>
          </a:xfrm>
          <a:prstGeom prst="rect">
            <a:avLst/>
          </a:prstGeom>
        </p:spPr>
      </p:pic>
      <p:pic>
        <p:nvPicPr>
          <p:cNvPr id="6" name="Picture 5"/>
          <p:cNvPicPr>
            <a:picLocks noChangeAspect="1"/>
          </p:cNvPicPr>
          <p:nvPr/>
        </p:nvPicPr>
        <p:blipFill>
          <a:blip r:embed="rId4"/>
          <a:stretch>
            <a:fillRect/>
          </a:stretch>
        </p:blipFill>
        <p:spPr>
          <a:xfrm>
            <a:off x="8007094" y="0"/>
            <a:ext cx="1136906" cy="1622434"/>
          </a:xfrm>
          <a:prstGeom prst="rect">
            <a:avLst/>
          </a:prstGeom>
        </p:spPr>
      </p:pic>
      <p:pic>
        <p:nvPicPr>
          <p:cNvPr id="7" name="Picture 6"/>
          <p:cNvPicPr>
            <a:picLocks noChangeAspect="1"/>
          </p:cNvPicPr>
          <p:nvPr/>
        </p:nvPicPr>
        <p:blipFill>
          <a:blip r:embed="rId5"/>
          <a:stretch>
            <a:fillRect/>
          </a:stretch>
        </p:blipFill>
        <p:spPr>
          <a:xfrm>
            <a:off x="0" y="0"/>
            <a:ext cx="1848361" cy="14223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two-cone system:</a:t>
            </a:r>
            <a:br>
              <a:rPr lang="en-US" dirty="0" smtClean="0"/>
            </a:br>
            <a:r>
              <a:rPr lang="en-US" dirty="0" smtClean="0"/>
              <a:t>Dichromatic vision</a:t>
            </a:r>
            <a:endParaRPr lang="en-US" dirty="0"/>
          </a:p>
        </p:txBody>
      </p:sp>
      <p:sp>
        <p:nvSpPr>
          <p:cNvPr id="3" name="Content Placeholder 2"/>
          <p:cNvSpPr>
            <a:spLocks noGrp="1"/>
          </p:cNvSpPr>
          <p:nvPr>
            <p:ph idx="1"/>
          </p:nvPr>
        </p:nvSpPr>
        <p:spPr>
          <a:xfrm>
            <a:off x="3952528" y="1600200"/>
            <a:ext cx="4734271" cy="5067851"/>
          </a:xfrm>
        </p:spPr>
        <p:txBody>
          <a:bodyPr>
            <a:normAutofit fontScale="55000" lnSpcReduction="20000"/>
          </a:bodyPr>
          <a:lstStyle/>
          <a:p>
            <a:r>
              <a:rPr lang="en-US" dirty="0" smtClean="0"/>
              <a:t>Suppose we have two types of cone, one type tuned to 550nm and the other tuned to a higher frequency (i.e., longer wavelength) of 450nm</a:t>
            </a:r>
          </a:p>
          <a:p>
            <a:r>
              <a:rPr lang="en-US" dirty="0" smtClean="0"/>
              <a:t>We can now distinguish more </a:t>
            </a:r>
            <a:r>
              <a:rPr lang="en-US" dirty="0" err="1" smtClean="0"/>
              <a:t>colours</a:t>
            </a:r>
            <a:r>
              <a:rPr lang="en-US" dirty="0" smtClean="0"/>
              <a:t> because our brains are given a </a:t>
            </a:r>
            <a:r>
              <a:rPr lang="en-US" i="1" dirty="0" smtClean="0"/>
              <a:t>distribution</a:t>
            </a:r>
            <a:r>
              <a:rPr lang="en-US" dirty="0" smtClean="0"/>
              <a:t> of excitation over </a:t>
            </a:r>
            <a:r>
              <a:rPr lang="en-US" i="1" dirty="0" smtClean="0"/>
              <a:t>two </a:t>
            </a:r>
            <a:r>
              <a:rPr lang="en-US" dirty="0" smtClean="0"/>
              <a:t>types of cone</a:t>
            </a:r>
          </a:p>
          <a:p>
            <a:pPr lvl="1"/>
            <a:r>
              <a:rPr lang="en-US" dirty="0" smtClean="0"/>
              <a:t>e.g., we can now distinguish wavelengths of 500nm from those of 600nm because the 500nm waves also stimulate the blue cones, but the 600nm waves do not</a:t>
            </a:r>
          </a:p>
          <a:p>
            <a:r>
              <a:rPr lang="en-US" dirty="0" smtClean="0"/>
              <a:t>We can now tell the sky from the ground</a:t>
            </a:r>
          </a:p>
          <a:p>
            <a:r>
              <a:rPr lang="en-US" dirty="0" smtClean="0"/>
              <a:t>Nearly all mammals have two-cone, dichromatic vision</a:t>
            </a:r>
          </a:p>
          <a:p>
            <a:pPr lvl="1"/>
            <a:r>
              <a:rPr lang="en-US" dirty="0" smtClean="0"/>
              <a:t>e.g., cats, dogs, cows</a:t>
            </a:r>
          </a:p>
          <a:p>
            <a:r>
              <a:rPr lang="en-US" dirty="0" smtClean="0"/>
              <a:t>Having two types of cone means having fewer cones of one type, which means reducing </a:t>
            </a:r>
            <a:r>
              <a:rPr lang="en-US" i="1" dirty="0" smtClean="0"/>
              <a:t>visual acuity</a:t>
            </a:r>
          </a:p>
          <a:p>
            <a:r>
              <a:rPr lang="en-US" i="1" dirty="0" smtClean="0"/>
              <a:t>Acuity</a:t>
            </a:r>
            <a:r>
              <a:rPr lang="en-US" dirty="0" smtClean="0"/>
              <a:t> is determined by the maximum number of cones </a:t>
            </a:r>
            <a:r>
              <a:rPr lang="en-US" i="1" dirty="0" smtClean="0"/>
              <a:t>of a single type</a:t>
            </a:r>
            <a:r>
              <a:rPr lang="en-US" dirty="0" smtClean="0"/>
              <a:t> per square degree of field</a:t>
            </a:r>
          </a:p>
        </p:txBody>
      </p:sp>
      <p:pic>
        <p:nvPicPr>
          <p:cNvPr id="4" name="Picture 3"/>
          <p:cNvPicPr>
            <a:picLocks noChangeAspect="1"/>
          </p:cNvPicPr>
          <p:nvPr/>
        </p:nvPicPr>
        <p:blipFill>
          <a:blip r:embed="rId2"/>
          <a:stretch>
            <a:fillRect/>
          </a:stretch>
        </p:blipFill>
        <p:spPr>
          <a:xfrm>
            <a:off x="457200" y="1600200"/>
            <a:ext cx="3495329" cy="2751847"/>
          </a:xfrm>
          <a:prstGeom prst="rect">
            <a:avLst/>
          </a:prstGeom>
        </p:spPr>
      </p:pic>
      <p:pic>
        <p:nvPicPr>
          <p:cNvPr id="5" name="Picture 4"/>
          <p:cNvPicPr>
            <a:picLocks noChangeAspect="1"/>
          </p:cNvPicPr>
          <p:nvPr/>
        </p:nvPicPr>
        <p:blipFill>
          <a:blip r:embed="rId3"/>
          <a:stretch>
            <a:fillRect/>
          </a:stretch>
        </p:blipFill>
        <p:spPr>
          <a:xfrm>
            <a:off x="474736" y="4352047"/>
            <a:ext cx="3477793" cy="206738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Retaining acuity while adding </a:t>
            </a:r>
            <a:r>
              <a:rPr lang="en-US" dirty="0" err="1" smtClean="0"/>
              <a:t>colour</a:t>
            </a:r>
            <a:endParaRPr lang="en-US" dirty="0"/>
          </a:p>
        </p:txBody>
      </p:sp>
      <p:sp>
        <p:nvSpPr>
          <p:cNvPr id="3" name="Content Placeholder 2"/>
          <p:cNvSpPr>
            <a:spLocks noGrp="1"/>
          </p:cNvSpPr>
          <p:nvPr>
            <p:ph idx="1"/>
          </p:nvPr>
        </p:nvSpPr>
        <p:spPr>
          <a:xfrm>
            <a:off x="4086218" y="1417639"/>
            <a:ext cx="4600582" cy="4870947"/>
          </a:xfrm>
        </p:spPr>
        <p:txBody>
          <a:bodyPr>
            <a:normAutofit fontScale="62500" lnSpcReduction="20000"/>
          </a:bodyPr>
          <a:lstStyle/>
          <a:p>
            <a:r>
              <a:rPr lang="en-US" dirty="0" smtClean="0"/>
              <a:t>Can retain acuity but add </a:t>
            </a:r>
            <a:r>
              <a:rPr lang="en-US" dirty="0" err="1" smtClean="0"/>
              <a:t>colour</a:t>
            </a:r>
            <a:r>
              <a:rPr lang="en-US" dirty="0" smtClean="0"/>
              <a:t> by only introducing a </a:t>
            </a:r>
            <a:r>
              <a:rPr lang="en-US" i="1" dirty="0" smtClean="0"/>
              <a:t>few </a:t>
            </a:r>
            <a:r>
              <a:rPr lang="en-US" dirty="0" smtClean="0"/>
              <a:t>cones of the second type</a:t>
            </a:r>
          </a:p>
          <a:p>
            <a:pPr lvl="1"/>
            <a:r>
              <a:rPr lang="en-US" dirty="0" smtClean="0"/>
              <a:t>e.g., lots of yellow cones for acuity, plus a few blue cones so that we get more </a:t>
            </a:r>
            <a:r>
              <a:rPr lang="en-US" dirty="0" err="1" smtClean="0"/>
              <a:t>colour</a:t>
            </a:r>
            <a:r>
              <a:rPr lang="en-US" dirty="0" smtClean="0"/>
              <a:t> resolution</a:t>
            </a:r>
          </a:p>
          <a:p>
            <a:r>
              <a:rPr lang="en-US" dirty="0" smtClean="0"/>
              <a:t>Have only the more frequent type of cone in the fovea to get the maximum acuity in the centre</a:t>
            </a:r>
          </a:p>
          <a:p>
            <a:r>
              <a:rPr lang="en-US" dirty="0" smtClean="0"/>
              <a:t>Short-wave light (blue and shorter) is actually always slightly out of focus</a:t>
            </a:r>
          </a:p>
          <a:p>
            <a:pPr lvl="1"/>
            <a:r>
              <a:rPr lang="en-US" dirty="0" smtClean="0"/>
              <a:t>This is called </a:t>
            </a:r>
            <a:r>
              <a:rPr lang="en-US" i="1" dirty="0" smtClean="0"/>
              <a:t>chromatic aberration</a:t>
            </a:r>
          </a:p>
          <a:p>
            <a:r>
              <a:rPr lang="en-US" dirty="0" smtClean="0"/>
              <a:t>So it doesn’t matter too much if we don’t have high acuity for blue light</a:t>
            </a:r>
          </a:p>
          <a:p>
            <a:r>
              <a:rPr lang="en-US" dirty="0" smtClean="0"/>
              <a:t>Having some </a:t>
            </a:r>
            <a:r>
              <a:rPr lang="en-US" dirty="0" err="1" smtClean="0"/>
              <a:t>colour</a:t>
            </a:r>
            <a:r>
              <a:rPr lang="en-US" dirty="0" smtClean="0"/>
              <a:t> vision allows distinction between, e.g., different types of plant (useful if one type is poisonous)</a:t>
            </a:r>
            <a:endParaRPr lang="en-US" dirty="0"/>
          </a:p>
        </p:txBody>
      </p:sp>
      <p:pic>
        <p:nvPicPr>
          <p:cNvPr id="4" name="Picture 3"/>
          <p:cNvPicPr>
            <a:picLocks noChangeAspect="1"/>
          </p:cNvPicPr>
          <p:nvPr/>
        </p:nvPicPr>
        <p:blipFill>
          <a:blip r:embed="rId2"/>
          <a:stretch>
            <a:fillRect/>
          </a:stretch>
        </p:blipFill>
        <p:spPr>
          <a:xfrm>
            <a:off x="457200" y="1417638"/>
            <a:ext cx="3629018" cy="48709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08894"/>
          </a:xfrm>
        </p:spPr>
        <p:txBody>
          <a:bodyPr>
            <a:noAutofit/>
          </a:bodyPr>
          <a:lstStyle/>
          <a:p>
            <a:r>
              <a:rPr lang="en-US" sz="2800" dirty="0" smtClean="0"/>
              <a:t>A three-cone system:</a:t>
            </a:r>
            <a:br>
              <a:rPr lang="en-US" sz="2800" dirty="0" smtClean="0"/>
            </a:br>
            <a:r>
              <a:rPr lang="en-US" sz="2800" dirty="0" err="1" smtClean="0"/>
              <a:t>Trichromatic</a:t>
            </a:r>
            <a:r>
              <a:rPr lang="en-US" sz="2800" dirty="0" smtClean="0"/>
              <a:t> vision</a:t>
            </a:r>
            <a:endParaRPr lang="en-US" sz="2800" dirty="0"/>
          </a:p>
        </p:txBody>
      </p:sp>
      <p:sp>
        <p:nvSpPr>
          <p:cNvPr id="3" name="Content Placeholder 2"/>
          <p:cNvSpPr>
            <a:spLocks noGrp="1"/>
          </p:cNvSpPr>
          <p:nvPr>
            <p:ph idx="1"/>
          </p:nvPr>
        </p:nvSpPr>
        <p:spPr>
          <a:xfrm>
            <a:off x="3893620" y="1083532"/>
            <a:ext cx="4793179" cy="5042631"/>
          </a:xfrm>
        </p:spPr>
        <p:txBody>
          <a:bodyPr>
            <a:normAutofit fontScale="70000" lnSpcReduction="20000"/>
          </a:bodyPr>
          <a:lstStyle/>
          <a:p>
            <a:r>
              <a:rPr lang="en-US" dirty="0" smtClean="0"/>
              <a:t>If we were to add a third cone, what wavelength should it be tuned to?</a:t>
            </a:r>
          </a:p>
          <a:p>
            <a:r>
              <a:rPr lang="en-US" dirty="0" smtClean="0"/>
              <a:t>Identifying ripe red fruit against leaves in bright sunlight is hard if you only have only 1 type of cone (</a:t>
            </a:r>
            <a:r>
              <a:rPr lang="en-US" dirty="0" err="1" smtClean="0"/>
              <a:t>b</a:t>
            </a:r>
            <a:r>
              <a:rPr lang="en-US" dirty="0" smtClean="0"/>
              <a:t>) or only yellow and blue cones (</a:t>
            </a:r>
            <a:r>
              <a:rPr lang="en-US" dirty="0" err="1" smtClean="0"/>
              <a:t>c</a:t>
            </a:r>
            <a:r>
              <a:rPr lang="en-US" dirty="0" smtClean="0"/>
              <a:t>)</a:t>
            </a:r>
          </a:p>
          <a:p>
            <a:r>
              <a:rPr lang="en-US" dirty="0" smtClean="0"/>
              <a:t>Seeing the fruit is easy if you have red-green </a:t>
            </a:r>
            <a:r>
              <a:rPr lang="en-US" dirty="0" err="1" smtClean="0"/>
              <a:t>trichromatic</a:t>
            </a:r>
            <a:r>
              <a:rPr lang="en-US" dirty="0" smtClean="0"/>
              <a:t> vision</a:t>
            </a:r>
          </a:p>
          <a:p>
            <a:r>
              <a:rPr lang="en-US" dirty="0" smtClean="0"/>
              <a:t>Red-green </a:t>
            </a:r>
            <a:r>
              <a:rPr lang="en-US" dirty="0" err="1" smtClean="0"/>
              <a:t>trichromatic</a:t>
            </a:r>
            <a:r>
              <a:rPr lang="en-US" dirty="0" smtClean="0"/>
              <a:t> vision comes from replacing yellow cones with a mixture of red cones and green cones</a:t>
            </a:r>
          </a:p>
          <a:p>
            <a:r>
              <a:rPr lang="en-US" dirty="0" smtClean="0"/>
              <a:t>Red-green </a:t>
            </a:r>
            <a:r>
              <a:rPr lang="en-US" dirty="0" err="1" smtClean="0"/>
              <a:t>trichromatic</a:t>
            </a:r>
            <a:r>
              <a:rPr lang="en-US" dirty="0" smtClean="0"/>
              <a:t> vision also removes “dappled” nature of foliage so that we can see it all as being green and therefore the same stuff (compare </a:t>
            </a:r>
            <a:r>
              <a:rPr lang="en-US" dirty="0" err="1" smtClean="0"/>
              <a:t>c</a:t>
            </a:r>
            <a:r>
              <a:rPr lang="en-US" dirty="0" smtClean="0"/>
              <a:t> and </a:t>
            </a:r>
            <a:r>
              <a:rPr lang="en-US" dirty="0" err="1" smtClean="0"/>
              <a:t>d</a:t>
            </a:r>
            <a:r>
              <a:rPr lang="en-US" dirty="0" smtClean="0"/>
              <a:t>)</a:t>
            </a:r>
            <a:endParaRPr lang="en-US" dirty="0"/>
          </a:p>
        </p:txBody>
      </p:sp>
      <p:pic>
        <p:nvPicPr>
          <p:cNvPr id="4" name="Picture 3"/>
          <p:cNvPicPr>
            <a:picLocks noChangeAspect="1"/>
          </p:cNvPicPr>
          <p:nvPr/>
        </p:nvPicPr>
        <p:blipFill>
          <a:blip r:embed="rId2"/>
          <a:stretch>
            <a:fillRect/>
          </a:stretch>
        </p:blipFill>
        <p:spPr>
          <a:xfrm>
            <a:off x="457200" y="1899094"/>
            <a:ext cx="3436421" cy="340205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41858"/>
          </a:xfrm>
        </p:spPr>
        <p:txBody>
          <a:bodyPr>
            <a:normAutofit fontScale="90000"/>
          </a:bodyPr>
          <a:lstStyle/>
          <a:p>
            <a:r>
              <a:rPr lang="en-US" dirty="0" err="1" smtClean="0"/>
              <a:t>Trichromatic</a:t>
            </a:r>
            <a:r>
              <a:rPr lang="en-US" dirty="0" smtClean="0"/>
              <a:t> vision system</a:t>
            </a:r>
            <a:endParaRPr lang="en-US" dirty="0"/>
          </a:p>
        </p:txBody>
      </p:sp>
      <p:sp>
        <p:nvSpPr>
          <p:cNvPr id="3" name="Content Placeholder 2"/>
          <p:cNvSpPr>
            <a:spLocks noGrp="1"/>
          </p:cNvSpPr>
          <p:nvPr>
            <p:ph idx="1"/>
          </p:nvPr>
        </p:nvSpPr>
        <p:spPr>
          <a:xfrm>
            <a:off x="3996362" y="816496"/>
            <a:ext cx="4690437" cy="6041504"/>
          </a:xfrm>
        </p:spPr>
        <p:txBody>
          <a:bodyPr>
            <a:normAutofit fontScale="77500" lnSpcReduction="20000"/>
          </a:bodyPr>
          <a:lstStyle/>
          <a:p>
            <a:r>
              <a:rPr lang="en-US" dirty="0" smtClean="0"/>
              <a:t>Turn dichromatic into </a:t>
            </a:r>
            <a:r>
              <a:rPr lang="en-US" dirty="0" err="1" smtClean="0"/>
              <a:t>trichromatic</a:t>
            </a:r>
            <a:r>
              <a:rPr lang="en-US" dirty="0" smtClean="0"/>
              <a:t> by replacing yellow cones (560nm) with two new types of cone, one slightly longer (“red” cones) and one slightly shorter (“green” cones)</a:t>
            </a:r>
          </a:p>
          <a:p>
            <a:r>
              <a:rPr lang="en-US" dirty="0" smtClean="0"/>
              <a:t>Happened about 30-40 million years ago</a:t>
            </a:r>
          </a:p>
          <a:p>
            <a:r>
              <a:rPr lang="en-US" dirty="0" smtClean="0"/>
              <a:t>Only humans and some other primates have such </a:t>
            </a:r>
            <a:r>
              <a:rPr lang="en-US" i="1" dirty="0" err="1" smtClean="0"/>
              <a:t>trichromacy</a:t>
            </a:r>
            <a:endParaRPr lang="en-US" i="1" dirty="0" smtClean="0"/>
          </a:p>
          <a:p>
            <a:r>
              <a:rPr lang="en-US" dirty="0" smtClean="0"/>
              <a:t>Many animals (but not mammals) have more than three cone types</a:t>
            </a:r>
          </a:p>
          <a:p>
            <a:pPr lvl="1"/>
            <a:r>
              <a:rPr lang="en-US" dirty="0" smtClean="0"/>
              <a:t>birds commonly have 4 (including a UV cone type)</a:t>
            </a:r>
          </a:p>
          <a:p>
            <a:pPr lvl="1"/>
            <a:r>
              <a:rPr lang="en-US" dirty="0" smtClean="0"/>
              <a:t>some shrimps have 10 or more types of cone</a:t>
            </a:r>
            <a:endParaRPr lang="en-US" dirty="0"/>
          </a:p>
        </p:txBody>
      </p:sp>
      <p:pic>
        <p:nvPicPr>
          <p:cNvPr id="4" name="Picture 3"/>
          <p:cNvPicPr>
            <a:picLocks noChangeAspect="1"/>
          </p:cNvPicPr>
          <p:nvPr/>
        </p:nvPicPr>
        <p:blipFill>
          <a:blip r:embed="rId2"/>
          <a:stretch>
            <a:fillRect/>
          </a:stretch>
        </p:blipFill>
        <p:spPr>
          <a:xfrm>
            <a:off x="457199" y="1238408"/>
            <a:ext cx="3539163" cy="2651289"/>
          </a:xfrm>
          <a:prstGeom prst="rect">
            <a:avLst/>
          </a:prstGeom>
        </p:spPr>
      </p:pic>
      <p:sp>
        <p:nvSpPr>
          <p:cNvPr id="5" name="TextBox 4"/>
          <p:cNvSpPr txBox="1"/>
          <p:nvPr/>
        </p:nvSpPr>
        <p:spPr>
          <a:xfrm>
            <a:off x="703058" y="3889697"/>
            <a:ext cx="3293304" cy="2031325"/>
          </a:xfrm>
          <a:prstGeom prst="rect">
            <a:avLst/>
          </a:prstGeom>
          <a:noFill/>
        </p:spPr>
        <p:txBody>
          <a:bodyPr wrap="square" rtlCol="0">
            <a:spAutoFit/>
          </a:bodyPr>
          <a:lstStyle/>
          <a:p>
            <a:r>
              <a:rPr lang="en-US" i="1" dirty="0" smtClean="0"/>
              <a:t>Absorption characteristics of human cones and rods. Note how close red and green cones are to each other. This is evidence that they evolved from a single type of cone. Rods are given by the dotted line.</a:t>
            </a:r>
            <a:endParaRPr lang="en-US" i="1"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3817"/>
          </a:xfrm>
        </p:spPr>
        <p:txBody>
          <a:bodyPr>
            <a:normAutofit fontScale="90000"/>
          </a:bodyPr>
          <a:lstStyle/>
          <a:p>
            <a:r>
              <a:rPr lang="en-US" dirty="0" err="1" smtClean="0"/>
              <a:t>Colour</a:t>
            </a:r>
            <a:r>
              <a:rPr lang="en-US" dirty="0" smtClean="0"/>
              <a:t> </a:t>
            </a:r>
            <a:r>
              <a:rPr lang="en-US" dirty="0" err="1" smtClean="0"/>
              <a:t>opponency</a:t>
            </a:r>
            <a:endParaRPr lang="en-US" dirty="0"/>
          </a:p>
        </p:txBody>
      </p:sp>
      <p:sp>
        <p:nvSpPr>
          <p:cNvPr id="3" name="Content Placeholder 2"/>
          <p:cNvSpPr>
            <a:spLocks noGrp="1"/>
          </p:cNvSpPr>
          <p:nvPr>
            <p:ph idx="1"/>
          </p:nvPr>
        </p:nvSpPr>
        <p:spPr>
          <a:xfrm>
            <a:off x="3786068" y="895878"/>
            <a:ext cx="4900731" cy="5230285"/>
          </a:xfrm>
        </p:spPr>
        <p:txBody>
          <a:bodyPr>
            <a:normAutofit fontScale="62500" lnSpcReduction="20000"/>
          </a:bodyPr>
          <a:lstStyle/>
          <a:p>
            <a:r>
              <a:rPr lang="en-US" dirty="0" smtClean="0"/>
              <a:t>Signals from red and green cones </a:t>
            </a:r>
            <a:r>
              <a:rPr lang="en-US" i="1" dirty="0" smtClean="0"/>
              <a:t>added</a:t>
            </a:r>
            <a:r>
              <a:rPr lang="en-US" dirty="0" smtClean="0"/>
              <a:t> to give an encoding of </a:t>
            </a:r>
            <a:r>
              <a:rPr lang="en-US" i="1" dirty="0" smtClean="0"/>
              <a:t>luminance</a:t>
            </a:r>
            <a:r>
              <a:rPr lang="en-US" dirty="0" smtClean="0"/>
              <a:t> (brightness)</a:t>
            </a:r>
          </a:p>
          <a:p>
            <a:r>
              <a:rPr lang="en-US" dirty="0" smtClean="0"/>
              <a:t>Signals from red and green cones </a:t>
            </a:r>
            <a:r>
              <a:rPr lang="en-US" i="1" dirty="0" smtClean="0"/>
              <a:t>compared </a:t>
            </a:r>
            <a:r>
              <a:rPr lang="en-US" dirty="0" smtClean="0"/>
              <a:t>(÷) to give % of light that is red and % of light that is green</a:t>
            </a:r>
          </a:p>
          <a:p>
            <a:r>
              <a:rPr lang="en-US" dirty="0" smtClean="0"/>
              <a:t>Combined signal from red and green cones </a:t>
            </a:r>
            <a:r>
              <a:rPr lang="en-US" i="1" dirty="0" smtClean="0"/>
              <a:t>compared </a:t>
            </a:r>
            <a:r>
              <a:rPr lang="en-US" dirty="0" smtClean="0"/>
              <a:t> with signal from blue cones to give % of light that is yellow and % of light that is blue</a:t>
            </a:r>
          </a:p>
          <a:p>
            <a:r>
              <a:rPr lang="en-US" dirty="0" smtClean="0"/>
              <a:t>I</a:t>
            </a:r>
            <a:r>
              <a:rPr lang="en-US" dirty="0" smtClean="0"/>
              <a:t>f increase overall brightness, then proportions of different </a:t>
            </a:r>
            <a:r>
              <a:rPr lang="en-US" dirty="0" err="1" smtClean="0"/>
              <a:t>colours</a:t>
            </a:r>
            <a:r>
              <a:rPr lang="en-US" dirty="0" smtClean="0"/>
              <a:t> stay the same, so perceived </a:t>
            </a:r>
            <a:r>
              <a:rPr lang="en-US" dirty="0" err="1" smtClean="0"/>
              <a:t>colour</a:t>
            </a:r>
            <a:r>
              <a:rPr lang="en-US" dirty="0" smtClean="0"/>
              <a:t> stays the same, but luminance increases</a:t>
            </a:r>
          </a:p>
          <a:p>
            <a:r>
              <a:rPr lang="en-US" dirty="0" smtClean="0"/>
              <a:t>If we change frequency without changing brightness, then luminance stays the same (roughly – blue cone signal is ignored), but Red-Green and/or Yellow-Blue signals change producing change in perceived </a:t>
            </a:r>
            <a:r>
              <a:rPr lang="en-US" dirty="0" err="1" smtClean="0"/>
              <a:t>colour</a:t>
            </a:r>
            <a:endParaRPr lang="en-US" dirty="0"/>
          </a:p>
        </p:txBody>
      </p:sp>
      <p:pic>
        <p:nvPicPr>
          <p:cNvPr id="4" name="Picture 3"/>
          <p:cNvPicPr>
            <a:picLocks noChangeAspect="1"/>
          </p:cNvPicPr>
          <p:nvPr/>
        </p:nvPicPr>
        <p:blipFill>
          <a:blip r:embed="rId2"/>
          <a:stretch>
            <a:fillRect/>
          </a:stretch>
        </p:blipFill>
        <p:spPr>
          <a:xfrm>
            <a:off x="457200" y="1600200"/>
            <a:ext cx="3328869" cy="2788406"/>
          </a:xfrm>
          <a:prstGeom prst="rect">
            <a:avLst/>
          </a:prstGeom>
        </p:spPr>
      </p:pic>
      <p:sp>
        <p:nvSpPr>
          <p:cNvPr id="5" name="TextBox 4"/>
          <p:cNvSpPr txBox="1"/>
          <p:nvPr/>
        </p:nvSpPr>
        <p:spPr>
          <a:xfrm>
            <a:off x="457200" y="4728873"/>
            <a:ext cx="3328868" cy="1200329"/>
          </a:xfrm>
          <a:prstGeom prst="rect">
            <a:avLst/>
          </a:prstGeom>
          <a:noFill/>
        </p:spPr>
        <p:txBody>
          <a:bodyPr wrap="square" rtlCol="0">
            <a:spAutoFit/>
          </a:bodyPr>
          <a:lstStyle/>
          <a:p>
            <a:r>
              <a:rPr lang="en-US" i="1" dirty="0" smtClean="0"/>
              <a:t>Luminance encodes brightness. </a:t>
            </a:r>
            <a:r>
              <a:rPr lang="en-US" i="1" dirty="0" err="1" smtClean="0"/>
              <a:t>Colour</a:t>
            </a:r>
            <a:r>
              <a:rPr lang="en-US" i="1" dirty="0" smtClean="0"/>
              <a:t> encoded as ratios of red to green and yellow to blue (opponent coding).</a:t>
            </a:r>
            <a:endParaRPr lang="en-US" i="1"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after-effect</a:t>
            </a:r>
            <a:endParaRPr lang="en-US" dirty="0"/>
          </a:p>
        </p:txBody>
      </p:sp>
      <p:pic>
        <p:nvPicPr>
          <p:cNvPr id="4" name="Picture 3"/>
          <p:cNvPicPr>
            <a:picLocks noChangeAspect="1"/>
          </p:cNvPicPr>
          <p:nvPr/>
        </p:nvPicPr>
        <p:blipFill>
          <a:blip r:embed="rId2"/>
          <a:stretch>
            <a:fillRect/>
          </a:stretch>
        </p:blipFill>
        <p:spPr>
          <a:xfrm>
            <a:off x="457200" y="1600199"/>
            <a:ext cx="8229600" cy="36529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a:t>
            </a:r>
            <a:endParaRPr lang="en-US" dirty="0"/>
          </a:p>
        </p:txBody>
      </p:sp>
      <p:sp>
        <p:nvSpPr>
          <p:cNvPr id="3" name="Content Placeholder 2"/>
          <p:cNvSpPr>
            <a:spLocks noGrp="1"/>
          </p:cNvSpPr>
          <p:nvPr>
            <p:ph idx="1"/>
          </p:nvPr>
        </p:nvSpPr>
        <p:spPr/>
        <p:txBody>
          <a:bodyPr/>
          <a:lstStyle/>
          <a:p>
            <a:r>
              <a:rPr lang="en-US" dirty="0" smtClean="0"/>
              <a:t>This lecture is based on Chapter 5 of</a:t>
            </a:r>
          </a:p>
          <a:p>
            <a:pPr lvl="1"/>
            <a:r>
              <a:rPr lang="en-US" dirty="0" smtClean="0"/>
              <a:t>Snowden, R., Thompson, P. and </a:t>
            </a:r>
            <a:r>
              <a:rPr lang="en-US" dirty="0" err="1" smtClean="0"/>
              <a:t>Troscianko</a:t>
            </a:r>
            <a:r>
              <a:rPr lang="en-US" dirty="0" smtClean="0"/>
              <a:t>, T. (2006). </a:t>
            </a:r>
            <a:r>
              <a:rPr lang="en-US" i="1" dirty="0" smtClean="0"/>
              <a:t>Basic Vision: An Introduction to Visual Perception</a:t>
            </a:r>
            <a:r>
              <a:rPr lang="en-US" dirty="0" smtClean="0"/>
              <a:t>. OUP. ISBN: 978-0-19-928670-6.</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107060" y="274638"/>
            <a:ext cx="5579739" cy="1143000"/>
          </a:xfrm>
        </p:spPr>
        <p:txBody>
          <a:bodyPr/>
          <a:lstStyle/>
          <a:p>
            <a:r>
              <a:rPr lang="en-US" dirty="0" err="1" smtClean="0"/>
              <a:t>Colour</a:t>
            </a:r>
            <a:r>
              <a:rPr lang="en-US" dirty="0" smtClean="0"/>
              <a:t> after-effect</a:t>
            </a:r>
            <a:endParaRPr lang="en-US" dirty="0"/>
          </a:p>
        </p:txBody>
      </p:sp>
      <p:sp>
        <p:nvSpPr>
          <p:cNvPr id="3" name="Content Placeholder 2"/>
          <p:cNvSpPr>
            <a:spLocks noGrp="1"/>
          </p:cNvSpPr>
          <p:nvPr>
            <p:ph idx="1"/>
          </p:nvPr>
        </p:nvSpPr>
        <p:spPr/>
        <p:txBody>
          <a:bodyPr/>
          <a:lstStyle/>
          <a:p>
            <a:r>
              <a:rPr lang="en-US" dirty="0" smtClean="0"/>
              <a:t>After adaptation:</a:t>
            </a:r>
          </a:p>
          <a:p>
            <a:pPr lvl="1"/>
            <a:r>
              <a:rPr lang="en-US" dirty="0" smtClean="0"/>
              <a:t>Top-left should be green</a:t>
            </a:r>
          </a:p>
          <a:p>
            <a:pPr lvl="1"/>
            <a:r>
              <a:rPr lang="en-US" dirty="0" smtClean="0"/>
              <a:t>Top-right should be red</a:t>
            </a:r>
          </a:p>
          <a:p>
            <a:pPr lvl="1"/>
            <a:r>
              <a:rPr lang="en-US" dirty="0" smtClean="0"/>
              <a:t>Bottom-left should be yellow</a:t>
            </a:r>
          </a:p>
          <a:p>
            <a:pPr lvl="1"/>
            <a:r>
              <a:rPr lang="en-US" dirty="0" smtClean="0"/>
              <a:t>Bottom-right should be blue</a:t>
            </a:r>
          </a:p>
          <a:p>
            <a:r>
              <a:rPr lang="en-US" dirty="0" smtClean="0"/>
              <a:t>Adaptation to a particular </a:t>
            </a:r>
            <a:r>
              <a:rPr lang="en-US" dirty="0" err="1" smtClean="0"/>
              <a:t>colour</a:t>
            </a:r>
            <a:r>
              <a:rPr lang="en-US" dirty="0" smtClean="0"/>
              <a:t> reduces sensitivity to that </a:t>
            </a:r>
            <a:r>
              <a:rPr lang="en-US" dirty="0" err="1" smtClean="0"/>
              <a:t>colour</a:t>
            </a:r>
            <a:r>
              <a:rPr lang="en-US" dirty="0" smtClean="0"/>
              <a:t> and swings each opponent channel towards its opposite</a:t>
            </a:r>
            <a:endParaRPr lang="en-US" dirty="0"/>
          </a:p>
        </p:txBody>
      </p:sp>
      <p:pic>
        <p:nvPicPr>
          <p:cNvPr id="4" name="Picture 3"/>
          <p:cNvPicPr>
            <a:picLocks noChangeAspect="1"/>
          </p:cNvPicPr>
          <p:nvPr/>
        </p:nvPicPr>
        <p:blipFill>
          <a:blip r:embed="rId2"/>
          <a:stretch>
            <a:fillRect/>
          </a:stretch>
        </p:blipFill>
        <p:spPr>
          <a:xfrm>
            <a:off x="196389" y="308200"/>
            <a:ext cx="2910672" cy="1292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2385"/>
          </a:xfrm>
        </p:spPr>
        <p:txBody>
          <a:bodyPr>
            <a:normAutofit fontScale="90000"/>
          </a:bodyPr>
          <a:lstStyle/>
          <a:p>
            <a:r>
              <a:rPr lang="en-US" dirty="0" err="1" smtClean="0"/>
              <a:t>Colour</a:t>
            </a:r>
            <a:r>
              <a:rPr lang="en-US" dirty="0" smtClean="0"/>
              <a:t>-opponent cells</a:t>
            </a:r>
            <a:endParaRPr lang="en-US" dirty="0"/>
          </a:p>
        </p:txBody>
      </p:sp>
      <p:sp>
        <p:nvSpPr>
          <p:cNvPr id="3" name="Content Placeholder 2"/>
          <p:cNvSpPr>
            <a:spLocks noGrp="1"/>
          </p:cNvSpPr>
          <p:nvPr>
            <p:ph idx="1"/>
          </p:nvPr>
        </p:nvSpPr>
        <p:spPr>
          <a:xfrm>
            <a:off x="4473540" y="967023"/>
            <a:ext cx="4213260" cy="5720583"/>
          </a:xfrm>
        </p:spPr>
        <p:txBody>
          <a:bodyPr>
            <a:normAutofit fontScale="77500" lnSpcReduction="20000"/>
          </a:bodyPr>
          <a:lstStyle/>
          <a:p>
            <a:r>
              <a:rPr lang="en-US" dirty="0" err="1" smtClean="0"/>
              <a:t>Colour-opponency</a:t>
            </a:r>
            <a:r>
              <a:rPr lang="en-US" dirty="0" smtClean="0"/>
              <a:t> suggests there are cells that are excited by the G cones and inhibited by the R cones (G+/R- cells)</a:t>
            </a:r>
          </a:p>
          <a:p>
            <a:r>
              <a:rPr lang="en-US" dirty="0" smtClean="0"/>
              <a:t>Should also be B+/Y-, B-/Y+ and G-/R+ cells</a:t>
            </a:r>
          </a:p>
          <a:p>
            <a:r>
              <a:rPr lang="en-US" dirty="0" smtClean="0"/>
              <a:t>Such cells have been found in many animals</a:t>
            </a:r>
          </a:p>
          <a:p>
            <a:r>
              <a:rPr lang="en-US" dirty="0" smtClean="0"/>
              <a:t>Figure shows response of macaque LGN P-cell</a:t>
            </a:r>
          </a:p>
          <a:p>
            <a:pPr lvl="1"/>
            <a:r>
              <a:rPr lang="en-US" dirty="0" smtClean="0"/>
              <a:t>P-cells code for </a:t>
            </a:r>
            <a:r>
              <a:rPr lang="en-US" dirty="0" err="1" smtClean="0"/>
              <a:t>colour</a:t>
            </a:r>
            <a:endParaRPr lang="en-US" dirty="0" smtClean="0"/>
          </a:p>
          <a:p>
            <a:r>
              <a:rPr lang="en-US" dirty="0" smtClean="0"/>
              <a:t>B/Y signal probably has its own special pathway via the K-cells</a:t>
            </a:r>
          </a:p>
          <a:p>
            <a:pPr lvl="1"/>
            <a:r>
              <a:rPr lang="en-US" dirty="0" smtClean="0"/>
              <a:t>the </a:t>
            </a:r>
            <a:r>
              <a:rPr lang="en-US" i="1" dirty="0" err="1" smtClean="0"/>
              <a:t>koniocellular</a:t>
            </a:r>
            <a:r>
              <a:rPr lang="en-US" i="1" dirty="0" smtClean="0"/>
              <a:t> pathway</a:t>
            </a:r>
            <a:endParaRPr lang="en-US" dirty="0"/>
          </a:p>
        </p:txBody>
      </p:sp>
      <p:pic>
        <p:nvPicPr>
          <p:cNvPr id="4" name="Picture 3"/>
          <p:cNvPicPr>
            <a:picLocks noChangeAspect="1"/>
          </p:cNvPicPr>
          <p:nvPr/>
        </p:nvPicPr>
        <p:blipFill>
          <a:blip r:embed="rId2"/>
          <a:stretch>
            <a:fillRect/>
          </a:stretch>
        </p:blipFill>
        <p:spPr>
          <a:xfrm>
            <a:off x="457200" y="1417638"/>
            <a:ext cx="4016340" cy="39703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t>
            </a:r>
            <a:r>
              <a:rPr lang="en-US" dirty="0" err="1" smtClean="0"/>
              <a:t>colour</a:t>
            </a:r>
            <a:r>
              <a:rPr lang="en-US" dirty="0" smtClean="0"/>
              <a:t> vision systems!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We seem to have two vision systems:</a:t>
            </a:r>
          </a:p>
          <a:p>
            <a:pPr lvl="1"/>
            <a:r>
              <a:rPr lang="en-US" dirty="0" smtClean="0"/>
              <a:t>a very old, dichromatic one based on blue/yellow comparison which we share with most other mammals</a:t>
            </a:r>
          </a:p>
          <a:p>
            <a:pPr lvl="1"/>
            <a:r>
              <a:rPr lang="en-US" dirty="0" smtClean="0"/>
              <a:t>a much newer system in which the red is compared with green that helps with identifying ripe fruit</a:t>
            </a:r>
          </a:p>
          <a:p>
            <a:r>
              <a:rPr lang="en-US" dirty="0" smtClean="0"/>
              <a:t>There are monkeys in the rainforest that eat a particular type of yellow fruit and have red and green cones that are optimally tuned for the distinguishing these fruit from the background foliage</a:t>
            </a:r>
          </a:p>
          <a:p>
            <a:r>
              <a:rPr lang="en-US" dirty="0" smtClean="0"/>
              <a:t>Swapping yellow cones for red and green ones also helps with shadow removal</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“blindness”</a:t>
            </a:r>
            <a:endParaRPr lang="en-US" dirty="0"/>
          </a:p>
        </p:txBody>
      </p:sp>
      <p:sp>
        <p:nvSpPr>
          <p:cNvPr id="3" name="Content Placeholder 2"/>
          <p:cNvSpPr>
            <a:spLocks noGrp="1"/>
          </p:cNvSpPr>
          <p:nvPr>
            <p:ph idx="1"/>
          </p:nvPr>
        </p:nvSpPr>
        <p:spPr>
          <a:xfrm>
            <a:off x="457200" y="1417638"/>
            <a:ext cx="8229600" cy="5080310"/>
          </a:xfrm>
        </p:spPr>
        <p:txBody>
          <a:bodyPr>
            <a:normAutofit fontScale="85000" lnSpcReduction="20000"/>
          </a:bodyPr>
          <a:lstStyle/>
          <a:p>
            <a:r>
              <a:rPr lang="en-US" dirty="0" smtClean="0"/>
              <a:t>If you have all three types of cone, then you are a </a:t>
            </a:r>
            <a:r>
              <a:rPr lang="en-US" i="1" dirty="0" err="1" smtClean="0"/>
              <a:t>trichromat</a:t>
            </a:r>
            <a:endParaRPr lang="en-US" i="1" dirty="0" smtClean="0"/>
          </a:p>
          <a:p>
            <a:r>
              <a:rPr lang="en-US" dirty="0" smtClean="0"/>
              <a:t>If you lack one type of cone, you can still distinguish many </a:t>
            </a:r>
            <a:r>
              <a:rPr lang="en-US" dirty="0" err="1" smtClean="0"/>
              <a:t>colours</a:t>
            </a:r>
            <a:r>
              <a:rPr lang="en-US" dirty="0" smtClean="0"/>
              <a:t> that differentially stimulate your remaining two types of cone</a:t>
            </a:r>
          </a:p>
          <a:p>
            <a:pPr lvl="1"/>
            <a:r>
              <a:rPr lang="en-US" dirty="0" smtClean="0"/>
              <a:t>in this case you are a </a:t>
            </a:r>
            <a:r>
              <a:rPr lang="en-US" i="1" dirty="0" err="1" smtClean="0"/>
              <a:t>dichromat</a:t>
            </a:r>
            <a:endParaRPr lang="en-US" i="1" dirty="0" smtClean="0"/>
          </a:p>
          <a:p>
            <a:r>
              <a:rPr lang="en-US" i="1" dirty="0" err="1" smtClean="0"/>
              <a:t>Protanopia</a:t>
            </a:r>
            <a:r>
              <a:rPr lang="en-US" dirty="0" smtClean="0"/>
              <a:t> is the total lack of red cones</a:t>
            </a:r>
          </a:p>
          <a:p>
            <a:r>
              <a:rPr lang="en-US" i="1" dirty="0" err="1" smtClean="0"/>
              <a:t>Deuteranopia</a:t>
            </a:r>
            <a:r>
              <a:rPr lang="en-US" i="1" dirty="0" smtClean="0"/>
              <a:t> </a:t>
            </a:r>
            <a:r>
              <a:rPr lang="en-US" dirty="0" smtClean="0"/>
              <a:t>is the total lack of green cones</a:t>
            </a:r>
          </a:p>
          <a:p>
            <a:r>
              <a:rPr lang="en-US" i="1" dirty="0" err="1" smtClean="0"/>
              <a:t>Tritanopia</a:t>
            </a:r>
            <a:r>
              <a:rPr lang="en-US" dirty="0" smtClean="0"/>
              <a:t> is the total lack of blue cones</a:t>
            </a:r>
          </a:p>
          <a:p>
            <a:r>
              <a:rPr lang="en-US" dirty="0" smtClean="0"/>
              <a:t>If you only partially lack a particular type of cone, then you are an </a:t>
            </a:r>
            <a:r>
              <a:rPr lang="en-US" i="1" dirty="0" smtClean="0"/>
              <a:t>anomalous </a:t>
            </a:r>
            <a:r>
              <a:rPr lang="en-US" i="1" dirty="0" err="1" smtClean="0"/>
              <a:t>trichromat</a:t>
            </a:r>
            <a:r>
              <a:rPr lang="en-US" dirty="0" smtClean="0"/>
              <a:t> and you are</a:t>
            </a:r>
          </a:p>
          <a:p>
            <a:pPr lvl="1"/>
            <a:r>
              <a:rPr lang="en-US" i="1" dirty="0" err="1" smtClean="0"/>
              <a:t>protanomalous</a:t>
            </a:r>
            <a:r>
              <a:rPr lang="en-US" dirty="0" smtClean="0"/>
              <a:t> if you partially lack red cones</a:t>
            </a:r>
          </a:p>
          <a:p>
            <a:pPr lvl="1"/>
            <a:r>
              <a:rPr lang="en-US" i="1" dirty="0" err="1" smtClean="0"/>
              <a:t>deuteranomalous</a:t>
            </a:r>
            <a:r>
              <a:rPr lang="en-US" dirty="0" smtClean="0"/>
              <a:t> if you partially lack green cones</a:t>
            </a:r>
            <a:endParaRPr lang="en-US" i="1"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131"/>
          </a:xfrm>
        </p:spPr>
        <p:txBody>
          <a:bodyPr>
            <a:normAutofit fontScale="90000"/>
          </a:bodyPr>
          <a:lstStyle/>
          <a:p>
            <a:r>
              <a:rPr lang="en-US" dirty="0" err="1" smtClean="0"/>
              <a:t>Colour</a:t>
            </a:r>
            <a:r>
              <a:rPr lang="en-US" dirty="0" smtClean="0"/>
              <a:t> “blindness”</a:t>
            </a:r>
            <a:endParaRPr lang="en-US" dirty="0"/>
          </a:p>
        </p:txBody>
      </p:sp>
      <p:sp>
        <p:nvSpPr>
          <p:cNvPr id="3" name="Content Placeholder 2"/>
          <p:cNvSpPr>
            <a:spLocks noGrp="1"/>
          </p:cNvSpPr>
          <p:nvPr>
            <p:ph idx="1"/>
          </p:nvPr>
        </p:nvSpPr>
        <p:spPr>
          <a:xfrm>
            <a:off x="4639064" y="908770"/>
            <a:ext cx="4047736" cy="5217394"/>
          </a:xfrm>
        </p:spPr>
        <p:txBody>
          <a:bodyPr/>
          <a:lstStyle/>
          <a:p>
            <a:r>
              <a:rPr lang="en-US" dirty="0" smtClean="0"/>
              <a:t>Congenital </a:t>
            </a:r>
            <a:r>
              <a:rPr lang="en-US" dirty="0" err="1" smtClean="0"/>
              <a:t>colour</a:t>
            </a:r>
            <a:r>
              <a:rPr lang="en-US" dirty="0" smtClean="0"/>
              <a:t> defects are much more common in men than women (almost 8% of men have a </a:t>
            </a:r>
            <a:r>
              <a:rPr lang="en-US" dirty="0" err="1" smtClean="0"/>
              <a:t>colour</a:t>
            </a:r>
            <a:r>
              <a:rPr lang="en-US" dirty="0" smtClean="0"/>
              <a:t> defect)</a:t>
            </a:r>
          </a:p>
          <a:p>
            <a:r>
              <a:rPr lang="en-US" dirty="0" err="1" smtClean="0"/>
              <a:t>Tritanopia</a:t>
            </a:r>
            <a:r>
              <a:rPr lang="en-US" dirty="0" smtClean="0"/>
              <a:t> can arise due to disease (e.g., diabetes)</a:t>
            </a:r>
            <a:endParaRPr lang="en-US" dirty="0"/>
          </a:p>
        </p:txBody>
      </p:sp>
      <p:pic>
        <p:nvPicPr>
          <p:cNvPr id="4" name="Picture 3"/>
          <p:cNvPicPr>
            <a:picLocks noChangeAspect="1"/>
          </p:cNvPicPr>
          <p:nvPr/>
        </p:nvPicPr>
        <p:blipFill>
          <a:blip r:embed="rId2"/>
          <a:stretch>
            <a:fillRect/>
          </a:stretch>
        </p:blipFill>
        <p:spPr>
          <a:xfrm>
            <a:off x="457200" y="908770"/>
            <a:ext cx="4181864" cy="3499795"/>
          </a:xfrm>
          <a:prstGeom prst="rect">
            <a:avLst/>
          </a:prstGeom>
        </p:spPr>
      </p:pic>
      <p:pic>
        <p:nvPicPr>
          <p:cNvPr id="5" name="Picture 4"/>
          <p:cNvPicPr>
            <a:picLocks noChangeAspect="1"/>
          </p:cNvPicPr>
          <p:nvPr/>
        </p:nvPicPr>
        <p:blipFill>
          <a:blip r:embed="rId3"/>
          <a:stretch>
            <a:fillRect/>
          </a:stretch>
        </p:blipFill>
        <p:spPr>
          <a:xfrm>
            <a:off x="457200" y="4414956"/>
            <a:ext cx="4245660" cy="171120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in the cortex</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R/G signal sent to LGN P-cells</a:t>
            </a:r>
          </a:p>
          <a:p>
            <a:r>
              <a:rPr lang="en-US" dirty="0" smtClean="0"/>
              <a:t>B/Y signal sent to LGN K-cells</a:t>
            </a:r>
          </a:p>
          <a:p>
            <a:r>
              <a:rPr lang="en-US" dirty="0" smtClean="0"/>
              <a:t>In V1 there are “blobs” of cells that are sensitive to </a:t>
            </a:r>
            <a:r>
              <a:rPr lang="en-US" dirty="0" err="1" smtClean="0"/>
              <a:t>colour</a:t>
            </a:r>
            <a:r>
              <a:rPr lang="en-US" dirty="0" smtClean="0"/>
              <a:t>, surrounded by cells that are indifferent to </a:t>
            </a:r>
            <a:r>
              <a:rPr lang="en-US" dirty="0" err="1" smtClean="0"/>
              <a:t>colour</a:t>
            </a:r>
            <a:endParaRPr lang="en-US" dirty="0" smtClean="0"/>
          </a:p>
          <a:p>
            <a:r>
              <a:rPr lang="en-US" dirty="0" smtClean="0"/>
              <a:t>These V1 </a:t>
            </a:r>
            <a:r>
              <a:rPr lang="en-US" dirty="0" err="1" smtClean="0"/>
              <a:t>colour</a:t>
            </a:r>
            <a:r>
              <a:rPr lang="en-US" dirty="0" smtClean="0"/>
              <a:t> cells convey information to V4</a:t>
            </a:r>
          </a:p>
          <a:p>
            <a:r>
              <a:rPr lang="en-US" dirty="0" smtClean="0"/>
              <a:t>In V4, possible that most cells are selective to particular </a:t>
            </a:r>
            <a:r>
              <a:rPr lang="en-US" dirty="0" err="1" smtClean="0"/>
              <a:t>colours</a:t>
            </a:r>
            <a:endParaRPr lang="en-US" dirty="0" smtClean="0"/>
          </a:p>
          <a:p>
            <a:pPr lvl="1"/>
            <a:r>
              <a:rPr lang="en-US" dirty="0" smtClean="0"/>
              <a:t>These cells seem to respond to </a:t>
            </a:r>
            <a:r>
              <a:rPr lang="en-US" i="1" dirty="0" err="1" smtClean="0"/>
              <a:t>colour</a:t>
            </a:r>
            <a:r>
              <a:rPr lang="en-US" dirty="0" smtClean="0"/>
              <a:t> not </a:t>
            </a:r>
            <a:r>
              <a:rPr lang="en-US" i="1" dirty="0" smtClean="0"/>
              <a:t>frequency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11162"/>
          </a:xfrm>
        </p:spPr>
        <p:txBody>
          <a:bodyPr>
            <a:normAutofit fontScale="90000"/>
          </a:bodyPr>
          <a:lstStyle/>
          <a:p>
            <a:r>
              <a:rPr lang="en-US" dirty="0" err="1" smtClean="0"/>
              <a:t>Colour</a:t>
            </a:r>
            <a:r>
              <a:rPr lang="en-US" dirty="0" smtClean="0"/>
              <a:t> constancy</a:t>
            </a:r>
            <a:endParaRPr lang="en-US" dirty="0"/>
          </a:p>
        </p:txBody>
      </p:sp>
      <p:sp>
        <p:nvSpPr>
          <p:cNvPr id="3" name="Content Placeholder 2"/>
          <p:cNvSpPr>
            <a:spLocks noGrp="1"/>
          </p:cNvSpPr>
          <p:nvPr>
            <p:ph idx="1"/>
          </p:nvPr>
        </p:nvSpPr>
        <p:spPr>
          <a:xfrm>
            <a:off x="457200" y="2391110"/>
            <a:ext cx="8229600" cy="3735054"/>
          </a:xfrm>
        </p:spPr>
        <p:txBody>
          <a:bodyPr>
            <a:normAutofit lnSpcReduction="10000"/>
          </a:bodyPr>
          <a:lstStyle/>
          <a:p>
            <a:r>
              <a:rPr lang="en-US" dirty="0" smtClean="0"/>
              <a:t>The frequencies in the light that reflects off an object depend on the frequencies in the light that hits it</a:t>
            </a:r>
          </a:p>
          <a:p>
            <a:r>
              <a:rPr lang="en-US" dirty="0" smtClean="0"/>
              <a:t>But the </a:t>
            </a:r>
            <a:r>
              <a:rPr lang="en-US" i="1" dirty="0" err="1" smtClean="0"/>
              <a:t>colour</a:t>
            </a:r>
            <a:r>
              <a:rPr lang="en-US" dirty="0" smtClean="0"/>
              <a:t> of an object doesn’t change much when the light that hits it changes </a:t>
            </a:r>
            <a:r>
              <a:rPr lang="en-US" dirty="0" err="1" smtClean="0"/>
              <a:t>colour</a:t>
            </a:r>
            <a:r>
              <a:rPr lang="en-US" dirty="0" smtClean="0"/>
              <a:t>!</a:t>
            </a:r>
          </a:p>
          <a:p>
            <a:pPr lvl="1"/>
            <a:r>
              <a:rPr lang="en-US" dirty="0" smtClean="0"/>
              <a:t>My blue jumper still looks blue at sunset when there is only low-frequency (reddish) light hitting it</a:t>
            </a:r>
            <a:endParaRPr lang="en-US" dirty="0"/>
          </a:p>
        </p:txBody>
      </p:sp>
      <p:pic>
        <p:nvPicPr>
          <p:cNvPr id="4" name="Picture 3"/>
          <p:cNvPicPr>
            <a:picLocks noChangeAspect="1"/>
          </p:cNvPicPr>
          <p:nvPr/>
        </p:nvPicPr>
        <p:blipFill>
          <a:blip r:embed="rId2"/>
          <a:stretch>
            <a:fillRect/>
          </a:stretch>
        </p:blipFill>
        <p:spPr>
          <a:xfrm>
            <a:off x="3463447" y="809289"/>
            <a:ext cx="2071310" cy="158182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9462"/>
          </a:xfrm>
        </p:spPr>
        <p:txBody>
          <a:bodyPr>
            <a:noAutofit/>
          </a:bodyPr>
          <a:lstStyle/>
          <a:p>
            <a:r>
              <a:rPr lang="en-US" sz="3200" dirty="0" err="1" smtClean="0"/>
              <a:t>Colour</a:t>
            </a:r>
            <a:r>
              <a:rPr lang="en-US" sz="3200" dirty="0" smtClean="0"/>
              <a:t> constancy</a:t>
            </a:r>
            <a:endParaRPr lang="en-US" sz="3200" dirty="0"/>
          </a:p>
        </p:txBody>
      </p:sp>
      <p:sp>
        <p:nvSpPr>
          <p:cNvPr id="3" name="Content Placeholder 2"/>
          <p:cNvSpPr>
            <a:spLocks noGrp="1"/>
          </p:cNvSpPr>
          <p:nvPr>
            <p:ph idx="1"/>
          </p:nvPr>
        </p:nvSpPr>
        <p:spPr>
          <a:xfrm>
            <a:off x="457200" y="2396616"/>
            <a:ext cx="8229600" cy="4267688"/>
          </a:xfrm>
        </p:spPr>
        <p:txBody>
          <a:bodyPr>
            <a:normAutofit fontScale="77500" lnSpcReduction="20000"/>
          </a:bodyPr>
          <a:lstStyle/>
          <a:p>
            <a:r>
              <a:rPr lang="en-US" dirty="0" smtClean="0"/>
              <a:t>Edwin Land did an experiment with </a:t>
            </a:r>
            <a:r>
              <a:rPr lang="en-US" i="1" dirty="0" smtClean="0"/>
              <a:t>Mondrian</a:t>
            </a:r>
            <a:r>
              <a:rPr lang="en-US" dirty="0" smtClean="0"/>
              <a:t> </a:t>
            </a:r>
            <a:r>
              <a:rPr lang="en-US" i="1" dirty="0" smtClean="0"/>
              <a:t>patterns</a:t>
            </a:r>
            <a:r>
              <a:rPr lang="en-US" dirty="0" smtClean="0"/>
              <a:t> made of many overlapping patches of different </a:t>
            </a:r>
            <a:r>
              <a:rPr lang="en-US" dirty="0" err="1" smtClean="0"/>
              <a:t>colours</a:t>
            </a:r>
            <a:endParaRPr lang="en-US" dirty="0" smtClean="0"/>
          </a:p>
          <a:p>
            <a:r>
              <a:rPr lang="en-US" dirty="0" smtClean="0"/>
              <a:t>If you look at one patch and change lighting conditions, then </a:t>
            </a:r>
            <a:r>
              <a:rPr lang="en-US" dirty="0" err="1" smtClean="0"/>
              <a:t>colour</a:t>
            </a:r>
            <a:r>
              <a:rPr lang="en-US" dirty="0" smtClean="0"/>
              <a:t> of patch seems to change</a:t>
            </a:r>
          </a:p>
          <a:p>
            <a:r>
              <a:rPr lang="en-US" dirty="0" smtClean="0"/>
              <a:t>But if you look at the whole pattern and change the lighting conditions, the </a:t>
            </a:r>
            <a:r>
              <a:rPr lang="en-US" dirty="0" err="1" smtClean="0"/>
              <a:t>colour</a:t>
            </a:r>
            <a:r>
              <a:rPr lang="en-US" dirty="0" smtClean="0"/>
              <a:t> of the same patch does </a:t>
            </a:r>
            <a:r>
              <a:rPr lang="en-US" i="1" dirty="0" smtClean="0"/>
              <a:t>not </a:t>
            </a:r>
            <a:r>
              <a:rPr lang="en-US" dirty="0" smtClean="0"/>
              <a:t>change</a:t>
            </a:r>
          </a:p>
          <a:p>
            <a:r>
              <a:rPr lang="en-US" dirty="0" smtClean="0"/>
              <a:t>Seems we can infer the lighting from the effect that it has on lots of different </a:t>
            </a:r>
            <a:r>
              <a:rPr lang="en-US" dirty="0" err="1" smtClean="0"/>
              <a:t>colours</a:t>
            </a:r>
            <a:r>
              <a:rPr lang="en-US" dirty="0" smtClean="0"/>
              <a:t> and then compensate to figure out the “real” </a:t>
            </a:r>
            <a:r>
              <a:rPr lang="en-US" dirty="0" err="1" smtClean="0"/>
              <a:t>colour</a:t>
            </a:r>
            <a:r>
              <a:rPr lang="en-US" dirty="0" smtClean="0"/>
              <a:t> of the object</a:t>
            </a:r>
          </a:p>
          <a:p>
            <a:r>
              <a:rPr lang="en-US" dirty="0" smtClean="0"/>
              <a:t>But with a single isolated patch, we have nothing to compare it with, so we can’t compensate</a:t>
            </a:r>
          </a:p>
          <a:p>
            <a:endParaRPr lang="en-US" dirty="0"/>
          </a:p>
        </p:txBody>
      </p:sp>
      <p:pic>
        <p:nvPicPr>
          <p:cNvPr id="6" name="Picture 5"/>
          <p:cNvPicPr>
            <a:picLocks noChangeAspect="1"/>
          </p:cNvPicPr>
          <p:nvPr/>
        </p:nvPicPr>
        <p:blipFill>
          <a:blip r:embed="rId2"/>
          <a:stretch>
            <a:fillRect/>
          </a:stretch>
        </p:blipFill>
        <p:spPr>
          <a:xfrm>
            <a:off x="3507289" y="803783"/>
            <a:ext cx="2085729" cy="159283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constancy in V4</a:t>
            </a:r>
            <a:endParaRPr lang="en-US" dirty="0"/>
          </a:p>
        </p:txBody>
      </p:sp>
      <p:sp>
        <p:nvSpPr>
          <p:cNvPr id="3" name="Content Placeholder 2"/>
          <p:cNvSpPr>
            <a:spLocks noGrp="1"/>
          </p:cNvSpPr>
          <p:nvPr>
            <p:ph idx="1"/>
          </p:nvPr>
        </p:nvSpPr>
        <p:spPr>
          <a:xfrm>
            <a:off x="5537876" y="1600200"/>
            <a:ext cx="3148924" cy="4525963"/>
          </a:xfrm>
        </p:spPr>
        <p:txBody>
          <a:bodyPr>
            <a:normAutofit lnSpcReduction="10000"/>
          </a:bodyPr>
          <a:lstStyle/>
          <a:p>
            <a:r>
              <a:rPr lang="en-US" dirty="0" smtClean="0"/>
              <a:t>V1 cell tuned for green light is excited by a white patch illuminated with green light</a:t>
            </a:r>
          </a:p>
          <a:p>
            <a:r>
              <a:rPr lang="en-US" dirty="0" smtClean="0"/>
              <a:t>V4 cell tuned for green </a:t>
            </a:r>
            <a:r>
              <a:rPr lang="en-US" i="1" dirty="0" err="1" smtClean="0"/>
              <a:t>colour</a:t>
            </a:r>
            <a:r>
              <a:rPr lang="en-US" dirty="0" smtClean="0"/>
              <a:t> is not</a:t>
            </a:r>
            <a:endParaRPr lang="en-US" dirty="0"/>
          </a:p>
        </p:txBody>
      </p:sp>
      <p:pic>
        <p:nvPicPr>
          <p:cNvPr id="4" name="Picture 3"/>
          <p:cNvPicPr>
            <a:picLocks noChangeAspect="1"/>
          </p:cNvPicPr>
          <p:nvPr/>
        </p:nvPicPr>
        <p:blipFill>
          <a:blip r:embed="rId2"/>
          <a:stretch>
            <a:fillRect/>
          </a:stretch>
        </p:blipFill>
        <p:spPr>
          <a:xfrm>
            <a:off x="457199" y="1600199"/>
            <a:ext cx="5080677" cy="4525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1482"/>
          </a:xfrm>
        </p:spPr>
        <p:txBody>
          <a:bodyPr>
            <a:normAutofit fontScale="90000"/>
          </a:bodyPr>
          <a:lstStyle/>
          <a:p>
            <a:r>
              <a:rPr lang="en-US" dirty="0" smtClean="0"/>
              <a:t>Ishihara plates</a:t>
            </a:r>
            <a:endParaRPr lang="en-US" dirty="0"/>
          </a:p>
        </p:txBody>
      </p:sp>
      <p:sp>
        <p:nvSpPr>
          <p:cNvPr id="3" name="Content Placeholder 2"/>
          <p:cNvSpPr>
            <a:spLocks noGrp="1"/>
          </p:cNvSpPr>
          <p:nvPr>
            <p:ph idx="1"/>
          </p:nvPr>
        </p:nvSpPr>
        <p:spPr>
          <a:xfrm>
            <a:off x="5805458" y="1026120"/>
            <a:ext cx="2881342" cy="5100043"/>
          </a:xfrm>
        </p:spPr>
        <p:txBody>
          <a:bodyPr>
            <a:normAutofit fontScale="62500" lnSpcReduction="20000"/>
          </a:bodyPr>
          <a:lstStyle/>
          <a:p>
            <a:r>
              <a:rPr lang="en-US" dirty="0" smtClean="0"/>
              <a:t>57, 42, 45, nothing = “normal”</a:t>
            </a:r>
          </a:p>
          <a:p>
            <a:r>
              <a:rPr lang="en-US" dirty="0" smtClean="0"/>
              <a:t>35, 2, nothing, 73 =  </a:t>
            </a:r>
            <a:r>
              <a:rPr lang="en-US" dirty="0" err="1" smtClean="0"/>
              <a:t>protanopes</a:t>
            </a:r>
            <a:r>
              <a:rPr lang="en-US" dirty="0" smtClean="0"/>
              <a:t> (no red cones)</a:t>
            </a:r>
          </a:p>
          <a:p>
            <a:r>
              <a:rPr lang="en-US" dirty="0" smtClean="0"/>
              <a:t>35, 4, nothing, 73 = </a:t>
            </a:r>
            <a:r>
              <a:rPr lang="en-US" dirty="0" err="1" smtClean="0"/>
              <a:t>deutranopes</a:t>
            </a:r>
            <a:r>
              <a:rPr lang="en-US" dirty="0" smtClean="0"/>
              <a:t> (no green cones)</a:t>
            </a:r>
          </a:p>
          <a:p>
            <a:r>
              <a:rPr lang="en-US" dirty="0" smtClean="0"/>
              <a:t>Invented by Dr. </a:t>
            </a:r>
            <a:r>
              <a:rPr lang="en-US" dirty="0" err="1" smtClean="0"/>
              <a:t>Shinobu</a:t>
            </a:r>
            <a:r>
              <a:rPr lang="en-US" dirty="0" smtClean="0"/>
              <a:t> Ishihara in 1917</a:t>
            </a:r>
          </a:p>
          <a:p>
            <a:r>
              <a:rPr lang="en-US" dirty="0" smtClean="0"/>
              <a:t>Full test involves 38 different plates</a:t>
            </a:r>
          </a:p>
          <a:p>
            <a:r>
              <a:rPr lang="en-US" b="1" i="1" dirty="0" smtClean="0"/>
              <a:t>NB: This reproduction should not be used as a formal test for </a:t>
            </a:r>
            <a:r>
              <a:rPr lang="en-US" b="1" i="1" dirty="0" err="1" smtClean="0"/>
              <a:t>colour</a:t>
            </a:r>
            <a:r>
              <a:rPr lang="en-US" b="1" i="1" dirty="0" smtClean="0"/>
              <a:t>-blindness!!</a:t>
            </a:r>
            <a:endParaRPr lang="en-US" b="1" i="1" dirty="0"/>
          </a:p>
        </p:txBody>
      </p:sp>
      <p:pic>
        <p:nvPicPr>
          <p:cNvPr id="4" name="Picture 3"/>
          <p:cNvPicPr>
            <a:picLocks noChangeAspect="1"/>
          </p:cNvPicPr>
          <p:nvPr/>
        </p:nvPicPr>
        <p:blipFill>
          <a:blip r:embed="rId2"/>
          <a:stretch>
            <a:fillRect/>
          </a:stretch>
        </p:blipFill>
        <p:spPr>
          <a:xfrm>
            <a:off x="457200" y="1026120"/>
            <a:ext cx="5348258" cy="51000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Many of the </a:t>
            </a:r>
            <a:r>
              <a:rPr lang="en-US" dirty="0" err="1" smtClean="0"/>
              <a:t>colours</a:t>
            </a:r>
            <a:r>
              <a:rPr lang="en-US" dirty="0" smtClean="0"/>
              <a:t> seen by humans are not seen by other animals</a:t>
            </a:r>
          </a:p>
          <a:p>
            <a:r>
              <a:rPr lang="en-US" dirty="0" smtClean="0"/>
              <a:t>Other animals see </a:t>
            </a:r>
            <a:r>
              <a:rPr lang="en-US" dirty="0" err="1" smtClean="0"/>
              <a:t>colours</a:t>
            </a:r>
            <a:r>
              <a:rPr lang="en-US" dirty="0" smtClean="0"/>
              <a:t> that we do not see</a:t>
            </a:r>
          </a:p>
          <a:p>
            <a:r>
              <a:rPr lang="en-US" dirty="0" smtClean="0"/>
              <a:t>Why do some animals have </a:t>
            </a:r>
            <a:r>
              <a:rPr lang="en-US" dirty="0" err="1" smtClean="0"/>
              <a:t>colour</a:t>
            </a:r>
            <a:r>
              <a:rPr lang="en-US" dirty="0" smtClean="0"/>
              <a:t> vision?</a:t>
            </a:r>
          </a:p>
          <a:p>
            <a:r>
              <a:rPr lang="en-US" dirty="0" smtClean="0"/>
              <a:t>Why does our </a:t>
            </a:r>
            <a:r>
              <a:rPr lang="en-US" dirty="0" err="1" smtClean="0"/>
              <a:t>colour</a:t>
            </a:r>
            <a:r>
              <a:rPr lang="en-US" dirty="0" smtClean="0"/>
              <a:t> vision differ from that of other animals?</a:t>
            </a:r>
          </a:p>
          <a:p>
            <a:r>
              <a:rPr lang="en-US" dirty="0" smtClean="0"/>
              <a:t>Some primates (incl. humans) have </a:t>
            </a:r>
            <a:r>
              <a:rPr lang="en-US" i="1" dirty="0" smtClean="0"/>
              <a:t>two</a:t>
            </a:r>
            <a:r>
              <a:rPr lang="en-US" dirty="0" smtClean="0"/>
              <a:t> </a:t>
            </a:r>
            <a:r>
              <a:rPr lang="en-US" dirty="0" err="1" smtClean="0"/>
              <a:t>colour</a:t>
            </a:r>
            <a:r>
              <a:rPr lang="en-US" dirty="0" smtClean="0"/>
              <a:t> vision systems</a:t>
            </a:r>
          </a:p>
          <a:p>
            <a:pPr lvl="1"/>
            <a:r>
              <a:rPr lang="en-US" dirty="0" smtClean="0"/>
              <a:t>one shared with lots of other mammals</a:t>
            </a:r>
          </a:p>
          <a:p>
            <a:pPr lvl="1"/>
            <a:r>
              <a:rPr lang="en-US" dirty="0" smtClean="0"/>
              <a:t>one shared only with some other primates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5982"/>
          </a:xfrm>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a:xfrm>
            <a:off x="2208109" y="1020620"/>
            <a:ext cx="4777108" cy="5658771"/>
          </a:xfrm>
        </p:spPr>
        <p:txBody>
          <a:bodyPr>
            <a:normAutofit fontScale="77500" lnSpcReduction="20000"/>
          </a:bodyPr>
          <a:lstStyle/>
          <a:p>
            <a:r>
              <a:rPr lang="en-US" dirty="0" err="1" smtClean="0"/>
              <a:t>Colour</a:t>
            </a:r>
            <a:r>
              <a:rPr lang="en-US" dirty="0" smtClean="0"/>
              <a:t> used to signal danger and attract attention</a:t>
            </a:r>
          </a:p>
          <a:p>
            <a:r>
              <a:rPr lang="en-US" dirty="0" err="1" smtClean="0"/>
              <a:t>Colour</a:t>
            </a:r>
            <a:r>
              <a:rPr lang="en-US" dirty="0" smtClean="0"/>
              <a:t> indicates illness or embarrassment</a:t>
            </a:r>
          </a:p>
          <a:p>
            <a:r>
              <a:rPr lang="en-US" dirty="0" smtClean="0"/>
              <a:t>But can enjoy a black and white movie or photograph</a:t>
            </a:r>
          </a:p>
          <a:p>
            <a:r>
              <a:rPr lang="en-US" dirty="0" smtClean="0"/>
              <a:t>What do we use </a:t>
            </a:r>
            <a:r>
              <a:rPr lang="en-US" dirty="0" err="1" smtClean="0"/>
              <a:t>colour</a:t>
            </a:r>
            <a:r>
              <a:rPr lang="en-US" dirty="0" smtClean="0"/>
              <a:t> information for?</a:t>
            </a:r>
          </a:p>
          <a:p>
            <a:r>
              <a:rPr lang="en-US" dirty="0" smtClean="0"/>
              <a:t>What advantage does </a:t>
            </a:r>
            <a:r>
              <a:rPr lang="en-US" dirty="0" err="1" smtClean="0"/>
              <a:t>colour</a:t>
            </a:r>
            <a:r>
              <a:rPr lang="en-US" dirty="0" smtClean="0"/>
              <a:t> vision give over the simple detection of </a:t>
            </a:r>
            <a:r>
              <a:rPr lang="en-US" i="1" dirty="0" smtClean="0"/>
              <a:t>luminance </a:t>
            </a:r>
            <a:r>
              <a:rPr lang="en-US" dirty="0" smtClean="0"/>
              <a:t>levels</a:t>
            </a:r>
          </a:p>
          <a:p>
            <a:r>
              <a:rPr lang="en-US" dirty="0" smtClean="0"/>
              <a:t>How does the retina encode </a:t>
            </a:r>
            <a:r>
              <a:rPr lang="en-US" dirty="0" err="1" smtClean="0"/>
              <a:t>colour</a:t>
            </a:r>
            <a:r>
              <a:rPr lang="en-US" dirty="0" smtClean="0"/>
              <a:t> and what causes </a:t>
            </a:r>
            <a:r>
              <a:rPr lang="en-US" dirty="0" err="1" smtClean="0"/>
              <a:t>colour</a:t>
            </a:r>
            <a:r>
              <a:rPr lang="en-US" dirty="0" smtClean="0"/>
              <a:t> blindness?</a:t>
            </a:r>
          </a:p>
          <a:p>
            <a:r>
              <a:rPr lang="en-US" dirty="0" smtClean="0"/>
              <a:t>How is </a:t>
            </a:r>
            <a:r>
              <a:rPr lang="en-US" dirty="0" err="1" smtClean="0"/>
              <a:t>colour</a:t>
            </a:r>
            <a:r>
              <a:rPr lang="en-US" dirty="0" smtClean="0"/>
              <a:t> information in the brain?</a:t>
            </a:r>
            <a:endParaRPr lang="en-US" dirty="0"/>
          </a:p>
        </p:txBody>
      </p:sp>
      <p:pic>
        <p:nvPicPr>
          <p:cNvPr id="4" name="Picture 3"/>
          <p:cNvPicPr>
            <a:picLocks noChangeAspect="1"/>
          </p:cNvPicPr>
          <p:nvPr/>
        </p:nvPicPr>
        <p:blipFill>
          <a:blip r:embed="rId2"/>
          <a:stretch>
            <a:fillRect/>
          </a:stretch>
        </p:blipFill>
        <p:spPr>
          <a:xfrm>
            <a:off x="457200" y="1020620"/>
            <a:ext cx="1750909" cy="2626364"/>
          </a:xfrm>
          <a:prstGeom prst="rect">
            <a:avLst/>
          </a:prstGeom>
        </p:spPr>
      </p:pic>
      <p:pic>
        <p:nvPicPr>
          <p:cNvPr id="5" name="Picture 4"/>
          <p:cNvPicPr>
            <a:picLocks noChangeAspect="1"/>
          </p:cNvPicPr>
          <p:nvPr/>
        </p:nvPicPr>
        <p:blipFill>
          <a:blip r:embed="rId3"/>
          <a:stretch>
            <a:fillRect/>
          </a:stretch>
        </p:blipFill>
        <p:spPr>
          <a:xfrm>
            <a:off x="457200" y="3646984"/>
            <a:ext cx="1750909" cy="1313182"/>
          </a:xfrm>
          <a:prstGeom prst="rect">
            <a:avLst/>
          </a:prstGeom>
        </p:spPr>
      </p:pic>
      <p:pic>
        <p:nvPicPr>
          <p:cNvPr id="6" name="Picture 5"/>
          <p:cNvPicPr>
            <a:picLocks noChangeAspect="1"/>
          </p:cNvPicPr>
          <p:nvPr/>
        </p:nvPicPr>
        <p:blipFill>
          <a:blip r:embed="rId4"/>
          <a:stretch>
            <a:fillRect/>
          </a:stretch>
        </p:blipFill>
        <p:spPr>
          <a:xfrm>
            <a:off x="6985216" y="1020620"/>
            <a:ext cx="1701583" cy="1472585"/>
          </a:xfrm>
          <a:prstGeom prst="rect">
            <a:avLst/>
          </a:prstGeom>
        </p:spPr>
      </p:pic>
      <p:pic>
        <p:nvPicPr>
          <p:cNvPr id="7" name="Picture 6"/>
          <p:cNvPicPr>
            <a:picLocks noChangeAspect="1"/>
          </p:cNvPicPr>
          <p:nvPr/>
        </p:nvPicPr>
        <p:blipFill>
          <a:blip r:embed="rId5"/>
          <a:stretch>
            <a:fillRect/>
          </a:stretch>
        </p:blipFill>
        <p:spPr>
          <a:xfrm>
            <a:off x="6985215" y="2493205"/>
            <a:ext cx="1701583" cy="1061384"/>
          </a:xfrm>
          <a:prstGeom prst="rect">
            <a:avLst/>
          </a:prstGeom>
        </p:spPr>
      </p:pic>
      <p:pic>
        <p:nvPicPr>
          <p:cNvPr id="8" name="Picture 7"/>
          <p:cNvPicPr>
            <a:picLocks noChangeAspect="1"/>
          </p:cNvPicPr>
          <p:nvPr/>
        </p:nvPicPr>
        <p:blipFill>
          <a:blip r:embed="rId6"/>
          <a:stretch>
            <a:fillRect/>
          </a:stretch>
        </p:blipFill>
        <p:spPr>
          <a:xfrm>
            <a:off x="457200" y="4960167"/>
            <a:ext cx="1750909" cy="1313182"/>
          </a:xfrm>
          <a:prstGeom prst="rect">
            <a:avLst/>
          </a:prstGeom>
        </p:spPr>
      </p:pic>
      <p:pic>
        <p:nvPicPr>
          <p:cNvPr id="9" name="Picture 8"/>
          <p:cNvPicPr>
            <a:picLocks noChangeAspect="1"/>
          </p:cNvPicPr>
          <p:nvPr/>
        </p:nvPicPr>
        <p:blipFill>
          <a:blip r:embed="rId7"/>
          <a:stretch>
            <a:fillRect/>
          </a:stretch>
        </p:blipFill>
        <p:spPr>
          <a:xfrm>
            <a:off x="6985215" y="3554588"/>
            <a:ext cx="1701583" cy="14456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829"/>
          </a:xfrm>
        </p:spPr>
        <p:txBody>
          <a:bodyPr>
            <a:normAutofit fontScale="90000"/>
          </a:bodyPr>
          <a:lstStyle/>
          <a:p>
            <a:r>
              <a:rPr lang="en-US" dirty="0" smtClean="0"/>
              <a:t>The nature of light</a:t>
            </a:r>
            <a:endParaRPr lang="en-US" dirty="0"/>
          </a:p>
        </p:txBody>
      </p:sp>
      <p:sp>
        <p:nvSpPr>
          <p:cNvPr id="3" name="Content Placeholder 2"/>
          <p:cNvSpPr>
            <a:spLocks noGrp="1"/>
          </p:cNvSpPr>
          <p:nvPr>
            <p:ph idx="1"/>
          </p:nvPr>
        </p:nvSpPr>
        <p:spPr>
          <a:xfrm>
            <a:off x="457200" y="3593796"/>
            <a:ext cx="8229600" cy="2977301"/>
          </a:xfrm>
        </p:spPr>
        <p:txBody>
          <a:bodyPr>
            <a:normAutofit fontScale="85000" lnSpcReduction="20000"/>
          </a:bodyPr>
          <a:lstStyle/>
          <a:p>
            <a:r>
              <a:rPr lang="en-US" dirty="0" smtClean="0"/>
              <a:t>Visible light is only one small segment of the electromagnetic spectrum</a:t>
            </a:r>
          </a:p>
          <a:p>
            <a:pPr lvl="1"/>
            <a:r>
              <a:rPr lang="en-US" dirty="0" smtClean="0"/>
              <a:t>from 400-700nm wavelength</a:t>
            </a:r>
          </a:p>
          <a:p>
            <a:r>
              <a:rPr lang="en-US" dirty="0" smtClean="0"/>
              <a:t>EM waves vary enormously in wavelength</a:t>
            </a:r>
          </a:p>
          <a:p>
            <a:pPr lvl="2"/>
            <a:r>
              <a:rPr lang="en-US" dirty="0" smtClean="0"/>
              <a:t>Long-wave radio waves can have a wavelength of 1500m </a:t>
            </a:r>
          </a:p>
          <a:p>
            <a:pPr lvl="2"/>
            <a:r>
              <a:rPr lang="en-US" dirty="0" smtClean="0"/>
              <a:t>X-rays have wavelengths down to about 0.000000001m</a:t>
            </a:r>
          </a:p>
          <a:p>
            <a:r>
              <a:rPr lang="en-US" dirty="0" smtClean="0"/>
              <a:t>Microwaves can be used to heat up your lunch</a:t>
            </a:r>
          </a:p>
          <a:p>
            <a:r>
              <a:rPr lang="en-US" dirty="0" smtClean="0"/>
              <a:t>Ultra-violet waves can be used to give you a tan</a:t>
            </a:r>
          </a:p>
          <a:p>
            <a:endParaRPr lang="en-US" dirty="0"/>
          </a:p>
        </p:txBody>
      </p:sp>
      <p:pic>
        <p:nvPicPr>
          <p:cNvPr id="4" name="Picture 3"/>
          <p:cNvPicPr>
            <a:picLocks noChangeAspect="1"/>
          </p:cNvPicPr>
          <p:nvPr/>
        </p:nvPicPr>
        <p:blipFill>
          <a:blip r:embed="rId2"/>
          <a:stretch>
            <a:fillRect/>
          </a:stretch>
        </p:blipFill>
        <p:spPr>
          <a:xfrm>
            <a:off x="2446533" y="885467"/>
            <a:ext cx="4358716" cy="270832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“Visible Spectrum”</a:t>
            </a:r>
            <a:endParaRPr lang="en-US" dirty="0"/>
          </a:p>
        </p:txBody>
      </p:sp>
      <p:sp>
        <p:nvSpPr>
          <p:cNvPr id="3" name="Content Placeholder 2"/>
          <p:cNvSpPr>
            <a:spLocks noGrp="1"/>
          </p:cNvSpPr>
          <p:nvPr>
            <p:ph idx="1"/>
          </p:nvPr>
        </p:nvSpPr>
        <p:spPr>
          <a:xfrm>
            <a:off x="457200" y="5113338"/>
            <a:ext cx="8229600" cy="1744662"/>
          </a:xfrm>
        </p:spPr>
        <p:txBody>
          <a:bodyPr>
            <a:normAutofit fontScale="70000" lnSpcReduction="20000"/>
          </a:bodyPr>
          <a:lstStyle/>
          <a:p>
            <a:r>
              <a:rPr lang="en-US" dirty="0" smtClean="0"/>
              <a:t>The “Visible Spectrum” (400-700nm) is not visible to all species</a:t>
            </a:r>
          </a:p>
          <a:p>
            <a:r>
              <a:rPr lang="en-US" dirty="0"/>
              <a:t>S</a:t>
            </a:r>
            <a:r>
              <a:rPr lang="en-US" dirty="0" smtClean="0"/>
              <a:t>nakes “see” infrared light produced by warm furry bodies </a:t>
            </a:r>
          </a:p>
          <a:p>
            <a:pPr lvl="1"/>
            <a:r>
              <a:rPr lang="en-US" dirty="0" smtClean="0"/>
              <a:t>They do this with their pit organs</a:t>
            </a:r>
          </a:p>
          <a:p>
            <a:r>
              <a:rPr lang="en-US" dirty="0" smtClean="0"/>
              <a:t>Some birds and insects see ultra-violet</a:t>
            </a:r>
          </a:p>
          <a:p>
            <a:pPr lvl="1"/>
            <a:r>
              <a:rPr lang="en-US" dirty="0" smtClean="0"/>
              <a:t>top-right=UV, bottom-right=normal light: note different patterns!</a:t>
            </a:r>
            <a:endParaRPr lang="en-US" dirty="0"/>
          </a:p>
        </p:txBody>
      </p:sp>
      <p:pic>
        <p:nvPicPr>
          <p:cNvPr id="4" name="Picture 3"/>
          <p:cNvPicPr>
            <a:picLocks noChangeAspect="1"/>
          </p:cNvPicPr>
          <p:nvPr/>
        </p:nvPicPr>
        <p:blipFill>
          <a:blip r:embed="rId2"/>
          <a:stretch>
            <a:fillRect/>
          </a:stretch>
        </p:blipFill>
        <p:spPr>
          <a:xfrm>
            <a:off x="457200" y="1417638"/>
            <a:ext cx="2794000" cy="3695700"/>
          </a:xfrm>
          <a:prstGeom prst="rect">
            <a:avLst/>
          </a:prstGeom>
        </p:spPr>
      </p:pic>
      <p:pic>
        <p:nvPicPr>
          <p:cNvPr id="5" name="Picture 4"/>
          <p:cNvPicPr>
            <a:picLocks noChangeAspect="1"/>
          </p:cNvPicPr>
          <p:nvPr/>
        </p:nvPicPr>
        <p:blipFill>
          <a:blip r:embed="rId3"/>
          <a:stretch>
            <a:fillRect/>
          </a:stretch>
        </p:blipFill>
        <p:spPr>
          <a:xfrm>
            <a:off x="3251200" y="1417638"/>
            <a:ext cx="2669393" cy="2905922"/>
          </a:xfrm>
          <a:prstGeom prst="rect">
            <a:avLst/>
          </a:prstGeom>
        </p:spPr>
      </p:pic>
      <p:pic>
        <p:nvPicPr>
          <p:cNvPr id="6" name="Picture 5"/>
          <p:cNvPicPr>
            <a:picLocks noChangeAspect="1"/>
          </p:cNvPicPr>
          <p:nvPr/>
        </p:nvPicPr>
        <p:blipFill>
          <a:blip r:embed="rId4"/>
          <a:stretch>
            <a:fillRect/>
          </a:stretch>
        </p:blipFill>
        <p:spPr>
          <a:xfrm>
            <a:off x="5920593" y="1417638"/>
            <a:ext cx="2766207" cy="1803227"/>
          </a:xfrm>
          <a:prstGeom prst="rect">
            <a:avLst/>
          </a:prstGeom>
        </p:spPr>
      </p:pic>
      <p:pic>
        <p:nvPicPr>
          <p:cNvPr id="7" name="Picture 6"/>
          <p:cNvPicPr>
            <a:picLocks noChangeAspect="1"/>
          </p:cNvPicPr>
          <p:nvPr/>
        </p:nvPicPr>
        <p:blipFill>
          <a:blip r:embed="rId5"/>
          <a:stretch>
            <a:fillRect/>
          </a:stretch>
        </p:blipFill>
        <p:spPr>
          <a:xfrm>
            <a:off x="5920592" y="3220865"/>
            <a:ext cx="2766207" cy="18661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White light is a mixture of light at many wavelengths</a:t>
            </a:r>
            <a:endParaRPr lang="en-US" dirty="0"/>
          </a:p>
        </p:txBody>
      </p:sp>
      <p:sp>
        <p:nvSpPr>
          <p:cNvPr id="3" name="Content Placeholder 2"/>
          <p:cNvSpPr>
            <a:spLocks noGrp="1"/>
          </p:cNvSpPr>
          <p:nvPr>
            <p:ph idx="1"/>
          </p:nvPr>
        </p:nvSpPr>
        <p:spPr>
          <a:xfrm>
            <a:off x="4106348" y="1600200"/>
            <a:ext cx="4580452" cy="4988470"/>
          </a:xfrm>
        </p:spPr>
        <p:txBody>
          <a:bodyPr>
            <a:normAutofit fontScale="85000" lnSpcReduction="20000"/>
          </a:bodyPr>
          <a:lstStyle/>
          <a:p>
            <a:r>
              <a:rPr lang="en-US" dirty="0" smtClean="0"/>
              <a:t>White light contains light at many different visible frequencies (and therefore wavelengths)</a:t>
            </a:r>
          </a:p>
          <a:p>
            <a:r>
              <a:rPr lang="en-US" dirty="0" smtClean="0"/>
              <a:t>Different wavelengths are </a:t>
            </a:r>
            <a:r>
              <a:rPr lang="en-US" i="1" dirty="0" smtClean="0"/>
              <a:t>refracted </a:t>
            </a:r>
            <a:r>
              <a:rPr lang="en-US" dirty="0" smtClean="0"/>
              <a:t>by different amounts when they travel from air into glass</a:t>
            </a:r>
          </a:p>
          <a:p>
            <a:r>
              <a:rPr lang="en-US" dirty="0" smtClean="0"/>
              <a:t>So when they come out of the glass, they are going in different directions</a:t>
            </a:r>
          </a:p>
          <a:p>
            <a:r>
              <a:rPr lang="en-US" dirty="0" smtClean="0"/>
              <a:t>The prism separates the light at different frequencies in the white light</a:t>
            </a:r>
            <a:endParaRPr lang="en-US" dirty="0"/>
          </a:p>
        </p:txBody>
      </p:sp>
      <p:pic>
        <p:nvPicPr>
          <p:cNvPr id="4" name="Picture 3"/>
          <p:cNvPicPr>
            <a:picLocks noChangeAspect="1"/>
          </p:cNvPicPr>
          <p:nvPr/>
        </p:nvPicPr>
        <p:blipFill>
          <a:blip r:embed="rId2"/>
          <a:stretch>
            <a:fillRect/>
          </a:stretch>
        </p:blipFill>
        <p:spPr>
          <a:xfrm>
            <a:off x="457200" y="1600200"/>
            <a:ext cx="3649148" cy="2667933"/>
          </a:xfrm>
          <a:prstGeom prst="rect">
            <a:avLst/>
          </a:prstGeom>
        </p:spPr>
      </p:pic>
      <p:sp>
        <p:nvSpPr>
          <p:cNvPr id="5" name="TextBox 4"/>
          <p:cNvSpPr txBox="1"/>
          <p:nvPr/>
        </p:nvSpPr>
        <p:spPr>
          <a:xfrm>
            <a:off x="457200" y="4570110"/>
            <a:ext cx="3649148" cy="1200329"/>
          </a:xfrm>
          <a:prstGeom prst="rect">
            <a:avLst/>
          </a:prstGeom>
          <a:noFill/>
        </p:spPr>
        <p:txBody>
          <a:bodyPr wrap="square" rtlCol="0">
            <a:spAutoFit/>
          </a:bodyPr>
          <a:lstStyle/>
          <a:p>
            <a:r>
              <a:rPr lang="en-US" dirty="0" smtClean="0"/>
              <a:t>The light itself is not </a:t>
            </a:r>
            <a:r>
              <a:rPr lang="en-US" dirty="0" err="1" smtClean="0"/>
              <a:t>coloured</a:t>
            </a:r>
            <a:r>
              <a:rPr lang="en-US" dirty="0" smtClean="0"/>
              <a:t> – EM waves of different frequencies produce different sensations when they hit our retinas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Colour</a:t>
            </a:r>
            <a:r>
              <a:rPr lang="en-US" dirty="0" smtClean="0"/>
              <a:t> vision in different animals</a:t>
            </a:r>
            <a:endParaRPr lang="en-US" dirty="0"/>
          </a:p>
        </p:txBody>
      </p:sp>
      <p:sp>
        <p:nvSpPr>
          <p:cNvPr id="3" name="Content Placeholder 2"/>
          <p:cNvSpPr>
            <a:spLocks noGrp="1"/>
          </p:cNvSpPr>
          <p:nvPr>
            <p:ph idx="1"/>
          </p:nvPr>
        </p:nvSpPr>
        <p:spPr>
          <a:xfrm>
            <a:off x="3371322" y="1600200"/>
            <a:ext cx="5315478" cy="4525963"/>
          </a:xfrm>
        </p:spPr>
        <p:txBody>
          <a:bodyPr>
            <a:normAutofit fontScale="77500" lnSpcReduction="20000"/>
          </a:bodyPr>
          <a:lstStyle/>
          <a:p>
            <a:r>
              <a:rPr lang="en-US" dirty="0" smtClean="0"/>
              <a:t>Every </a:t>
            </a:r>
            <a:r>
              <a:rPr lang="en-US" dirty="0" err="1" smtClean="0"/>
              <a:t>colour</a:t>
            </a:r>
            <a:r>
              <a:rPr lang="en-US" dirty="0" smtClean="0"/>
              <a:t> we can see can be formed by mixing red, green and blue in different quantities</a:t>
            </a:r>
          </a:p>
          <a:p>
            <a:pPr lvl="1"/>
            <a:r>
              <a:rPr lang="en-US" dirty="0" smtClean="0"/>
              <a:t>This is because we only have 3 different types of cone</a:t>
            </a:r>
          </a:p>
          <a:p>
            <a:r>
              <a:rPr lang="en-US" dirty="0" smtClean="0"/>
              <a:t>You don’t need </a:t>
            </a:r>
            <a:r>
              <a:rPr lang="en-US" dirty="0" err="1" smtClean="0"/>
              <a:t>colour</a:t>
            </a:r>
            <a:r>
              <a:rPr lang="en-US" dirty="0" smtClean="0"/>
              <a:t> visions if</a:t>
            </a:r>
          </a:p>
          <a:p>
            <a:pPr lvl="1"/>
            <a:r>
              <a:rPr lang="en-US" dirty="0" smtClean="0"/>
              <a:t>you don’t have a complex central nervous system to deal with all the information (e.g., earthworm, limpet)</a:t>
            </a:r>
          </a:p>
          <a:p>
            <a:pPr lvl="1"/>
            <a:r>
              <a:rPr lang="en-US" dirty="0" smtClean="0"/>
              <a:t>you are nocturnal and so need high sensitivity (e.g., cat, bat)</a:t>
            </a:r>
          </a:p>
          <a:p>
            <a:pPr lvl="1"/>
            <a:r>
              <a:rPr lang="en-US" dirty="0" smtClean="0"/>
              <a:t>you live in a </a:t>
            </a:r>
            <a:r>
              <a:rPr lang="en-US" dirty="0" err="1" smtClean="0"/>
              <a:t>colourless</a:t>
            </a:r>
            <a:r>
              <a:rPr lang="en-US" dirty="0" smtClean="0"/>
              <a:t> environment (e.g., the bottom of the sea)</a:t>
            </a:r>
            <a:endParaRPr lang="en-US" dirty="0"/>
          </a:p>
        </p:txBody>
      </p:sp>
      <p:pic>
        <p:nvPicPr>
          <p:cNvPr id="4" name="Picture 3"/>
          <p:cNvPicPr>
            <a:picLocks noChangeAspect="1"/>
          </p:cNvPicPr>
          <p:nvPr/>
        </p:nvPicPr>
        <p:blipFill>
          <a:blip r:embed="rId2"/>
          <a:stretch>
            <a:fillRect/>
          </a:stretch>
        </p:blipFill>
        <p:spPr>
          <a:xfrm>
            <a:off x="457200" y="1574196"/>
            <a:ext cx="2914122" cy="1929796"/>
          </a:xfrm>
          <a:prstGeom prst="rect">
            <a:avLst/>
          </a:prstGeom>
        </p:spPr>
      </p:pic>
      <p:sp>
        <p:nvSpPr>
          <p:cNvPr id="5" name="TextBox 4"/>
          <p:cNvSpPr txBox="1"/>
          <p:nvPr/>
        </p:nvSpPr>
        <p:spPr>
          <a:xfrm>
            <a:off x="457200" y="3693329"/>
            <a:ext cx="2914122" cy="2308324"/>
          </a:xfrm>
          <a:prstGeom prst="rect">
            <a:avLst/>
          </a:prstGeom>
          <a:noFill/>
        </p:spPr>
        <p:txBody>
          <a:bodyPr wrap="square" rtlCol="0">
            <a:spAutoFit/>
          </a:bodyPr>
          <a:lstStyle/>
          <a:p>
            <a:r>
              <a:rPr lang="en-US" i="1" dirty="0" smtClean="0"/>
              <a:t>The mantis shrimp has 10 different types of cone whereas we only have 3. But it has poor ability to distinguish between different shapes. So it tells what something is by its </a:t>
            </a:r>
            <a:r>
              <a:rPr lang="en-US" i="1" dirty="0" err="1" smtClean="0"/>
              <a:t>colour</a:t>
            </a:r>
            <a:r>
              <a:rPr lang="en-US" i="1" dirty="0" smtClean="0"/>
              <a:t>, not its shape!</a:t>
            </a:r>
            <a:endParaRPr lang="en-US" i="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TotalTime>
  <Words>2354</Words>
  <Application>Microsoft Macintosh PowerPoint</Application>
  <PresentationFormat>On-screen Show (4:3)</PresentationFormat>
  <Paragraphs>180</Paragraphs>
  <Slides>28</Slides>
  <Notes>0</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Colour Vision</vt:lpstr>
      <vt:lpstr>Source</vt:lpstr>
      <vt:lpstr>Ishihara plates</vt:lpstr>
      <vt:lpstr>Overview</vt:lpstr>
      <vt:lpstr>Introduction</vt:lpstr>
      <vt:lpstr>The nature of light</vt:lpstr>
      <vt:lpstr>The “Visible Spectrum”</vt:lpstr>
      <vt:lpstr>White light is a mixture of light at many wavelengths</vt:lpstr>
      <vt:lpstr>Colour vision in different animals</vt:lpstr>
      <vt:lpstr>Colour vision in animals</vt:lpstr>
      <vt:lpstr>Ultraviolet vision in animals</vt:lpstr>
      <vt:lpstr>Infra-red vision</vt:lpstr>
      <vt:lpstr>A single-cone system: Monochromatic vision</vt:lpstr>
      <vt:lpstr>A two-cone system: Dichromatic vision</vt:lpstr>
      <vt:lpstr>Retaining acuity while adding colour</vt:lpstr>
      <vt:lpstr>A three-cone system: Trichromatic vision</vt:lpstr>
      <vt:lpstr>Trichromatic vision system</vt:lpstr>
      <vt:lpstr>Colour opponency</vt:lpstr>
      <vt:lpstr>Colour after-effect</vt:lpstr>
      <vt:lpstr>Colour after-effect</vt:lpstr>
      <vt:lpstr>Colour-opponent cells</vt:lpstr>
      <vt:lpstr>Two colour vision systems!</vt:lpstr>
      <vt:lpstr>Colour “blindness”</vt:lpstr>
      <vt:lpstr>Colour “blindness”</vt:lpstr>
      <vt:lpstr>Colour in the cortex</vt:lpstr>
      <vt:lpstr>Colour constancy</vt:lpstr>
      <vt:lpstr>Colour constancy</vt:lpstr>
      <vt:lpstr>Colour constancy in V4</vt:lpstr>
    </vt:vector>
  </TitlesOfParts>
  <Company>IMI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 Vision</dc:title>
  <dc:creator>David Meredith</dc:creator>
  <cp:lastModifiedBy>David Meredith</cp:lastModifiedBy>
  <cp:revision>40</cp:revision>
  <dcterms:created xsi:type="dcterms:W3CDTF">2010-10-12T15:36:41Z</dcterms:created>
  <dcterms:modified xsi:type="dcterms:W3CDTF">2010-10-12T21:13:51Z</dcterms:modified>
</cp:coreProperties>
</file>