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68" r:id="rId13"/>
    <p:sldId id="267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A446-2827-B440-98AA-3546AA08E840}" type="datetimeFigureOut">
              <a:rPr lang="en-US" smtClean="0"/>
              <a:pPr/>
              <a:t>10/18/10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285-12CA-F845-AA49-842C19181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A446-2827-B440-98AA-3546AA08E840}" type="datetimeFigureOut">
              <a:rPr lang="en-US" smtClean="0"/>
              <a:pPr/>
              <a:t>10/18/10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285-12CA-F845-AA49-842C19181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A446-2827-B440-98AA-3546AA08E840}" type="datetimeFigureOut">
              <a:rPr lang="en-US" smtClean="0"/>
              <a:pPr/>
              <a:t>10/18/10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285-12CA-F845-AA49-842C19181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A446-2827-B440-98AA-3546AA08E840}" type="datetimeFigureOut">
              <a:rPr lang="en-US" smtClean="0"/>
              <a:pPr/>
              <a:t>10/18/10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285-12CA-F845-AA49-842C19181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A446-2827-B440-98AA-3546AA08E840}" type="datetimeFigureOut">
              <a:rPr lang="en-US" smtClean="0"/>
              <a:pPr/>
              <a:t>10/18/10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285-12CA-F845-AA49-842C19181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A446-2827-B440-98AA-3546AA08E840}" type="datetimeFigureOut">
              <a:rPr lang="en-US" smtClean="0"/>
              <a:pPr/>
              <a:t>10/18/10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285-12CA-F845-AA49-842C19181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A446-2827-B440-98AA-3546AA08E840}" type="datetimeFigureOut">
              <a:rPr lang="en-US" smtClean="0"/>
              <a:pPr/>
              <a:t>10/18/10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285-12CA-F845-AA49-842C19181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A446-2827-B440-98AA-3546AA08E840}" type="datetimeFigureOut">
              <a:rPr lang="en-US" smtClean="0"/>
              <a:pPr/>
              <a:t>10/18/10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285-12CA-F845-AA49-842C19181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A446-2827-B440-98AA-3546AA08E840}" type="datetimeFigureOut">
              <a:rPr lang="en-US" smtClean="0"/>
              <a:pPr/>
              <a:t>10/18/10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285-12CA-F845-AA49-842C19181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A446-2827-B440-98AA-3546AA08E840}" type="datetimeFigureOut">
              <a:rPr lang="en-US" smtClean="0"/>
              <a:pPr/>
              <a:t>10/18/10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285-12CA-F845-AA49-842C19181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A446-2827-B440-98AA-3546AA08E840}" type="datetimeFigureOut">
              <a:rPr lang="en-US" smtClean="0"/>
              <a:pPr/>
              <a:t>10/18/10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3285-12CA-F845-AA49-842C19181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1A446-2827-B440-98AA-3546AA08E840}" type="datetimeFigureOut">
              <a:rPr lang="en-US" smtClean="0"/>
              <a:pPr/>
              <a:t>10/18/10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33285-12CA-F845-AA49-842C19181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ve@create.aau.dk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art.moodle.aau.dk/course/view.php?id=3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31956"/>
            <a:ext cx="7772400" cy="7313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16950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Art &amp;Technology, 3rd Semester</a:t>
            </a:r>
            <a:br>
              <a:rPr lang="en-US" dirty="0" smtClean="0"/>
            </a:br>
            <a:r>
              <a:rPr lang="en-US" dirty="0" smtClean="0"/>
              <a:t>Aalborg University</a:t>
            </a:r>
          </a:p>
          <a:p>
            <a:r>
              <a:rPr lang="en-US" dirty="0" smtClean="0"/>
              <a:t>Programming</a:t>
            </a:r>
          </a:p>
          <a:p>
            <a:r>
              <a:rPr lang="en-US" dirty="0" smtClean="0">
                <a:hlinkClick r:id="rId2"/>
              </a:rPr>
              <a:t>https://art.moodle.aau.dk/course/view.php?id=33</a:t>
            </a:r>
            <a:endParaRPr lang="en-US" dirty="0" smtClean="0"/>
          </a:p>
          <a:p>
            <a:r>
              <a:rPr lang="en-US" dirty="0" smtClean="0"/>
              <a:t>David Meredith </a:t>
            </a:r>
          </a:p>
          <a:p>
            <a:r>
              <a:rPr lang="en-US" dirty="0" smtClean="0">
                <a:hlinkClick r:id="rId3"/>
              </a:rPr>
              <a:t>dave@create.aau.dk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99860" y="56061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650" y="428416"/>
            <a:ext cx="2552700" cy="256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OO sketch for a moving car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Car </a:t>
            </a:r>
            <a:r>
              <a:rPr lang="en-US" dirty="0" err="1" smtClean="0"/>
              <a:t>myCar</a:t>
            </a:r>
            <a:r>
              <a:rPr lang="en-US" dirty="0" smtClean="0"/>
              <a:t>;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void setup() {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myCar</a:t>
            </a:r>
            <a:r>
              <a:rPr lang="en-US" dirty="0" smtClean="0"/>
              <a:t> = new Car();</a:t>
            </a:r>
          </a:p>
          <a:p>
            <a:pPr>
              <a:buNone/>
            </a:pPr>
            <a:r>
              <a:rPr lang="en-US" dirty="0" smtClean="0"/>
              <a:t>}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void draw() {</a:t>
            </a:r>
          </a:p>
          <a:p>
            <a:pPr>
              <a:buNone/>
            </a:pPr>
            <a:r>
              <a:rPr lang="en-US" dirty="0" smtClean="0"/>
              <a:t>	background(255);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myCar.move</a:t>
            </a:r>
            <a:r>
              <a:rPr lang="en-US" dirty="0" smtClean="0"/>
              <a:t>();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myCar.display</a:t>
            </a:r>
            <a:r>
              <a:rPr lang="en-US" dirty="0" smtClean="0"/>
              <a:t>();</a:t>
            </a:r>
          </a:p>
          <a:p>
            <a:pPr>
              <a:buNone/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Make a new Car object by calling the “new” operator</a:t>
            </a:r>
          </a:p>
          <a:p>
            <a:r>
              <a:rPr lang="en-US" dirty="0" smtClean="0"/>
              <a:t>Store the new Car object in a Car type variable</a:t>
            </a:r>
          </a:p>
          <a:p>
            <a:r>
              <a:rPr lang="en-US" dirty="0" smtClean="0"/>
              <a:t>Get the </a:t>
            </a:r>
            <a:r>
              <a:rPr lang="en-US" dirty="0"/>
              <a:t>C</a:t>
            </a:r>
            <a:r>
              <a:rPr lang="en-US" dirty="0" smtClean="0"/>
              <a:t>ar object to do stuff by calling it by its name (</a:t>
            </a:r>
            <a:r>
              <a:rPr lang="en-US" dirty="0" err="1" smtClean="0"/>
              <a:t>myCar</a:t>
            </a:r>
            <a:r>
              <a:rPr lang="en-US" dirty="0" smtClean="0"/>
              <a:t>), then typing a dot, then typing the name of the function (method) that you want it to perform</a:t>
            </a:r>
          </a:p>
          <a:p>
            <a:pPr lvl="1"/>
            <a:r>
              <a:rPr lang="en-US" dirty="0" smtClean="0"/>
              <a:t>e.g., </a:t>
            </a:r>
            <a:r>
              <a:rPr lang="en-US" dirty="0" err="1" smtClean="0"/>
              <a:t>myCar.move</a:t>
            </a:r>
            <a:r>
              <a:rPr lang="en-US" dirty="0" smtClean="0"/>
              <a:t>() means “</a:t>
            </a:r>
            <a:r>
              <a:rPr lang="en-US" dirty="0" err="1" smtClean="0"/>
              <a:t>Oy</a:t>
            </a:r>
            <a:r>
              <a:rPr lang="en-US" dirty="0" smtClean="0"/>
              <a:t>, </a:t>
            </a:r>
            <a:r>
              <a:rPr lang="en-US" dirty="0" err="1" smtClean="0"/>
              <a:t>myCar</a:t>
            </a:r>
            <a:r>
              <a:rPr lang="en-US" dirty="0" smtClean="0"/>
              <a:t>, move!”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the class (cookie cutter)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17886"/>
          </a:xfrm>
        </p:spPr>
        <p:txBody>
          <a:bodyPr>
            <a:normAutofit fontScale="70000" lnSpcReduction="20000"/>
          </a:bodyPr>
          <a:lstStyle/>
          <a:p>
            <a:r>
              <a:rPr lang="en-US" b="1" i="1" dirty="0" smtClean="0"/>
              <a:t>Name</a:t>
            </a:r>
            <a:endParaRPr lang="en-US" dirty="0"/>
          </a:p>
          <a:p>
            <a:pPr lvl="1">
              <a:buNone/>
            </a:pPr>
            <a:r>
              <a:rPr lang="en-US" dirty="0" smtClean="0"/>
              <a:t>class </a:t>
            </a:r>
            <a:r>
              <a:rPr lang="en-US" dirty="0" err="1" smtClean="0"/>
              <a:t>WhateverNameYouWant</a:t>
            </a:r>
            <a:endParaRPr lang="en-US" dirty="0" smtClean="0"/>
          </a:p>
          <a:p>
            <a:r>
              <a:rPr lang="en-US" b="1" i="1" dirty="0" smtClean="0"/>
              <a:t>Instance variables (Attributes, Data)</a:t>
            </a:r>
          </a:p>
          <a:p>
            <a:pPr lvl="1">
              <a:buNone/>
            </a:pPr>
            <a:r>
              <a:rPr lang="en-US" dirty="0" smtClean="0"/>
              <a:t>color </a:t>
            </a:r>
            <a:r>
              <a:rPr lang="en-US" dirty="0" err="1" smtClean="0"/>
              <a:t>c</a:t>
            </a:r>
            <a:r>
              <a:rPr lang="en-US" dirty="0" smtClean="0"/>
              <a:t>;</a:t>
            </a:r>
          </a:p>
          <a:p>
            <a:pPr lvl="1">
              <a:buNone/>
            </a:pPr>
            <a:r>
              <a:rPr lang="en-US" dirty="0" smtClean="0"/>
              <a:t>float </a:t>
            </a:r>
            <a:r>
              <a:rPr lang="en-US" dirty="0" err="1" smtClean="0"/>
              <a:t>xpos</a:t>
            </a:r>
            <a:r>
              <a:rPr lang="en-US" dirty="0" smtClean="0"/>
              <a:t>; …</a:t>
            </a:r>
          </a:p>
          <a:p>
            <a:r>
              <a:rPr lang="en-US" b="1" i="1" dirty="0" smtClean="0"/>
              <a:t>Constructor</a:t>
            </a:r>
          </a:p>
          <a:p>
            <a:pPr lvl="1"/>
            <a:r>
              <a:rPr lang="en-US" dirty="0" smtClean="0"/>
              <a:t>Must have same name as class, followed by arguments in parentheses</a:t>
            </a:r>
          </a:p>
          <a:p>
            <a:pPr lvl="2"/>
            <a:r>
              <a:rPr lang="en-US" dirty="0" smtClean="0"/>
              <a:t>just like a function! (But without the return value)</a:t>
            </a:r>
          </a:p>
          <a:p>
            <a:pPr lvl="1">
              <a:buNone/>
            </a:pPr>
            <a:r>
              <a:rPr lang="en-US" dirty="0" smtClean="0"/>
              <a:t>Car() {</a:t>
            </a:r>
          </a:p>
          <a:p>
            <a:pPr lvl="1">
              <a:buNone/>
            </a:pPr>
            <a:r>
              <a:rPr lang="en-US" dirty="0" smtClean="0"/>
              <a:t>	…</a:t>
            </a:r>
          </a:p>
          <a:p>
            <a:pPr lvl="1">
              <a:buNone/>
            </a:pPr>
            <a:r>
              <a:rPr lang="en-US" dirty="0" smtClean="0"/>
              <a:t>}</a:t>
            </a:r>
          </a:p>
          <a:p>
            <a:r>
              <a:rPr lang="en-US" b="1" i="1" dirty="0" smtClean="0"/>
              <a:t>Methods (“functions”, operations)</a:t>
            </a:r>
          </a:p>
          <a:p>
            <a:pPr lvl="1">
              <a:buNone/>
            </a:pPr>
            <a:r>
              <a:rPr lang="en-US" dirty="0" smtClean="0"/>
              <a:t>void display() {</a:t>
            </a:r>
          </a:p>
          <a:p>
            <a:pPr lvl="1">
              <a:buNone/>
            </a:pPr>
            <a:r>
              <a:rPr lang="en-US" dirty="0" smtClean="0"/>
              <a:t>	…</a:t>
            </a:r>
          </a:p>
          <a:p>
            <a:pPr lvl="1">
              <a:buNone/>
            </a:pPr>
            <a:r>
              <a:rPr lang="en-US" dirty="0" smtClean="0"/>
              <a:t>}</a:t>
            </a:r>
          </a:p>
          <a:p>
            <a:r>
              <a:rPr lang="en-US" dirty="0" smtClean="0"/>
              <a:t>Class definition can appear anywhere outside of setup() and draw()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95" y="187032"/>
            <a:ext cx="7058335" cy="652579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884" y="288073"/>
            <a:ext cx="2051130" cy="60624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30" y="2257445"/>
            <a:ext cx="1900254" cy="2119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192" y="288073"/>
            <a:ext cx="2222500" cy="355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692" y="267225"/>
            <a:ext cx="2391840" cy="5255464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6558692" y="5772174"/>
            <a:ext cx="2391840" cy="715089"/>
          </a:xfrm>
          <a:prstGeom prst="wedgeRoundRectCallout">
            <a:avLst>
              <a:gd name="adj1" fmla="val -12773"/>
              <a:gd name="adj2" fmla="val -10220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lang="en-US" dirty="0" smtClean="0"/>
              <a:t>Definition of the class Car</a:t>
            </a:r>
            <a:endParaRPr lang="en-US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4336192" y="4218563"/>
            <a:ext cx="1979986" cy="1021556"/>
          </a:xfrm>
          <a:prstGeom prst="wedgeRoundRectCallout">
            <a:avLst>
              <a:gd name="adj1" fmla="val -4224"/>
              <a:gd name="adj2" fmla="val -11955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lang="en-US" dirty="0" smtClean="0"/>
              <a:t>Calling methods defined on the class Car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a class in its own tab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5099" y="1600200"/>
            <a:ext cx="3617801" cy="4525963"/>
          </a:xfrm>
        </p:spPr>
        <p:txBody>
          <a:bodyPr/>
          <a:lstStyle/>
          <a:p>
            <a:r>
              <a:rPr lang="en-US" dirty="0" smtClean="0"/>
              <a:t>Can put each class in its own tab</a:t>
            </a:r>
          </a:p>
          <a:p>
            <a:r>
              <a:rPr lang="en-US" dirty="0" smtClean="0"/>
              <a:t>Give the tab the same name as the class</a:t>
            </a:r>
          </a:p>
          <a:p>
            <a:r>
              <a:rPr lang="en-US" dirty="0" smtClean="0"/>
              <a:t>Creates a new </a:t>
            </a:r>
            <a:r>
              <a:rPr lang="en-US" dirty="0" err="1" smtClean="0"/>
              <a:t>pde</a:t>
            </a:r>
            <a:r>
              <a:rPr lang="en-US" dirty="0" smtClean="0"/>
              <a:t> file, e.g.,</a:t>
            </a:r>
          </a:p>
          <a:p>
            <a:pPr lvl="1"/>
            <a:r>
              <a:rPr lang="en-US" dirty="0" err="1" smtClean="0"/>
              <a:t>Car.pde</a:t>
            </a:r>
            <a:endParaRPr lang="en-US" dirty="0" smtClean="0"/>
          </a:p>
          <a:p>
            <a:pPr lvl="1"/>
            <a:r>
              <a:rPr lang="en-US" dirty="0" err="1" smtClean="0"/>
              <a:t>OOPCarWithTab.pde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2438400" cy="298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600200"/>
            <a:ext cx="2349500" cy="49911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two</a:t>
            </a:r>
            <a:r>
              <a:rPr lang="en-US" dirty="0" smtClean="0"/>
              <a:t> (or more) </a:t>
            </a:r>
            <a:r>
              <a:rPr lang="en-US" i="1" dirty="0" smtClean="0"/>
              <a:t>different </a:t>
            </a:r>
            <a:r>
              <a:rPr lang="en-US" dirty="0" smtClean="0"/>
              <a:t>cars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 if we want to make two different cars in the same sketch, e.g.,</a:t>
            </a:r>
          </a:p>
          <a:p>
            <a:pPr lvl="1"/>
            <a:r>
              <a:rPr lang="en-US" dirty="0" smtClean="0"/>
              <a:t>a red car, starting at the top left with a speed of 2</a:t>
            </a:r>
          </a:p>
          <a:p>
            <a:pPr lvl="1"/>
            <a:r>
              <a:rPr lang="en-US" dirty="0" smtClean="0"/>
              <a:t>a blue car, starting at the bottom right with a speed of -3</a:t>
            </a:r>
          </a:p>
          <a:p>
            <a:r>
              <a:rPr lang="en-US" dirty="0" smtClean="0"/>
              <a:t>Currently, cannot change values of attributes of Car</a:t>
            </a:r>
          </a:p>
          <a:p>
            <a:r>
              <a:rPr lang="en-US" dirty="0" smtClean="0"/>
              <a:t>Should be able to construct a new car from scratch with these values</a:t>
            </a:r>
          </a:p>
          <a:p>
            <a:pPr lvl="1"/>
            <a:r>
              <a:rPr lang="en-US" dirty="0" smtClean="0"/>
              <a:t>Means must be able to set the instance variables from the constructor</a:t>
            </a:r>
          </a:p>
          <a:p>
            <a:pPr lvl="1"/>
            <a:r>
              <a:rPr lang="en-US" dirty="0" smtClean="0"/>
              <a:t>Means constructor must be able to take arguments</a:t>
            </a:r>
          </a:p>
          <a:p>
            <a:r>
              <a:rPr lang="en-US" dirty="0" smtClean="0"/>
              <a:t>e.g.,</a:t>
            </a:r>
          </a:p>
          <a:p>
            <a:pPr lvl="1">
              <a:buNone/>
            </a:pPr>
            <a:r>
              <a:rPr lang="en-US" dirty="0" smtClean="0"/>
              <a:t>Car </a:t>
            </a:r>
            <a:r>
              <a:rPr lang="en-US" dirty="0" err="1" smtClean="0"/>
              <a:t>redCar</a:t>
            </a:r>
            <a:r>
              <a:rPr lang="en-US" dirty="0" smtClean="0"/>
              <a:t> = new Car(color(255,0,0), 0,0, 2);</a:t>
            </a:r>
          </a:p>
          <a:p>
            <a:pPr lvl="1">
              <a:buNone/>
            </a:pPr>
            <a:r>
              <a:rPr lang="en-US" dirty="0" smtClean="0"/>
              <a:t>Car </a:t>
            </a:r>
            <a:r>
              <a:rPr lang="en-US" dirty="0" err="1" smtClean="0"/>
              <a:t>blueCar</a:t>
            </a:r>
            <a:r>
              <a:rPr lang="en-US" dirty="0" smtClean="0"/>
              <a:t> = new Car(color(0,0,255), </a:t>
            </a:r>
            <a:r>
              <a:rPr lang="en-US" dirty="0" err="1" smtClean="0"/>
              <a:t>width,height</a:t>
            </a:r>
            <a:r>
              <a:rPr lang="en-US" dirty="0" smtClean="0"/>
              <a:t>, -3);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Constructors with arguments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3627438"/>
            <a:ext cx="2603500" cy="283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0" y="274638"/>
            <a:ext cx="3670300" cy="655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0" y="274638"/>
            <a:ext cx="4495800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Chapter 8 of </a:t>
            </a:r>
            <a:r>
              <a:rPr lang="en-US" dirty="0" err="1" smtClean="0"/>
              <a:t>Shiffman</a:t>
            </a:r>
            <a:r>
              <a:rPr lang="en-US" dirty="0" smtClean="0"/>
              <a:t>, </a:t>
            </a:r>
            <a:r>
              <a:rPr lang="en-US" i="1" dirty="0" smtClean="0"/>
              <a:t>Learning Processing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and functionality together in one place</a:t>
            </a:r>
          </a:p>
          <a:p>
            <a:r>
              <a:rPr lang="en-US" dirty="0" smtClean="0"/>
              <a:t>What is an object?</a:t>
            </a:r>
          </a:p>
          <a:p>
            <a:r>
              <a:rPr lang="en-US" dirty="0" smtClean="0"/>
              <a:t>Writing your own classes</a:t>
            </a:r>
          </a:p>
          <a:p>
            <a:r>
              <a:rPr lang="en-US" dirty="0" smtClean="0"/>
              <a:t>Creating your own objects</a:t>
            </a:r>
          </a:p>
          <a:p>
            <a:r>
              <a:rPr lang="en-US" dirty="0" smtClean="0"/>
              <a:t>Processing tabs</a:t>
            </a:r>
          </a:p>
          <a:p>
            <a:r>
              <a:rPr lang="en-US" dirty="0" smtClean="0"/>
              <a:t>Constructors with arguments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Object-oriented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An object is a </a:t>
            </a:r>
            <a:r>
              <a:rPr lang="en-US" i="1" dirty="0" smtClean="0"/>
              <a:t>thing</a:t>
            </a:r>
            <a:r>
              <a:rPr lang="en-US" dirty="0" smtClean="0"/>
              <a:t> that has certain </a:t>
            </a:r>
            <a:r>
              <a:rPr lang="en-US" i="1" dirty="0" smtClean="0"/>
              <a:t>attributes </a:t>
            </a:r>
            <a:r>
              <a:rPr lang="en-US" dirty="0" smtClean="0"/>
              <a:t>and can perform certain </a:t>
            </a:r>
            <a:r>
              <a:rPr lang="en-US" i="1" dirty="0" smtClean="0"/>
              <a:t>operations</a:t>
            </a:r>
            <a:endParaRPr lang="en-US" dirty="0" smtClean="0"/>
          </a:p>
          <a:p>
            <a:r>
              <a:rPr lang="en-US" dirty="0" smtClean="0"/>
              <a:t>The operations an object can perform are defined in its </a:t>
            </a:r>
            <a:r>
              <a:rPr lang="en-US" i="1" dirty="0" smtClean="0"/>
              <a:t>methods</a:t>
            </a:r>
            <a:endParaRPr lang="en-US" dirty="0" smtClean="0"/>
          </a:p>
          <a:p>
            <a:pPr lvl="1"/>
            <a:r>
              <a:rPr lang="en-US" dirty="0" smtClean="0"/>
              <a:t>A method is just a function, but inside an object</a:t>
            </a:r>
          </a:p>
          <a:p>
            <a:r>
              <a:rPr lang="en-US" dirty="0" smtClean="0"/>
              <a:t>The attributes that an object has are defined by the values of its </a:t>
            </a:r>
            <a:r>
              <a:rPr lang="en-US" i="1" dirty="0" smtClean="0"/>
              <a:t>instance variables</a:t>
            </a:r>
            <a:endParaRPr lang="en-US" dirty="0" smtClean="0"/>
          </a:p>
          <a:p>
            <a:pPr lvl="1"/>
            <a:r>
              <a:rPr lang="en-US" dirty="0" smtClean="0"/>
              <a:t>Instance variables are just variables but inside an object</a:t>
            </a:r>
          </a:p>
          <a:p>
            <a:r>
              <a:rPr lang="en-US" dirty="0" smtClean="0"/>
              <a:t>An object therefore contains </a:t>
            </a:r>
            <a:r>
              <a:rPr lang="en-US" i="1" dirty="0" smtClean="0"/>
              <a:t>data</a:t>
            </a:r>
            <a:r>
              <a:rPr lang="en-US" dirty="0" smtClean="0"/>
              <a:t> (instance variables) and </a:t>
            </a:r>
            <a:r>
              <a:rPr lang="en-US" i="1" dirty="0" smtClean="0"/>
              <a:t>functions </a:t>
            </a:r>
            <a:r>
              <a:rPr lang="en-US" dirty="0" smtClean="0"/>
              <a:t>(methods) inside it</a:t>
            </a:r>
            <a:endParaRPr lang="en-US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object-oriented programming (OOP) you use all the things we’ve learned already</a:t>
            </a:r>
          </a:p>
          <a:p>
            <a:pPr lvl="1"/>
            <a:r>
              <a:rPr lang="en-US" dirty="0" smtClean="0"/>
              <a:t>variables, conditionals, loops, functions, etc.</a:t>
            </a:r>
          </a:p>
          <a:p>
            <a:r>
              <a:rPr lang="en-US" dirty="0" smtClean="0"/>
              <a:t>But you </a:t>
            </a:r>
            <a:r>
              <a:rPr lang="en-US" i="1" dirty="0" smtClean="0"/>
              <a:t>repackage</a:t>
            </a:r>
            <a:r>
              <a:rPr lang="en-US" dirty="0" smtClean="0"/>
              <a:t> them so that all the data and functions that relate to a particular type of </a:t>
            </a:r>
            <a:r>
              <a:rPr lang="en-US" i="1" dirty="0" smtClean="0"/>
              <a:t>thing</a:t>
            </a:r>
            <a:r>
              <a:rPr lang="en-US" dirty="0" smtClean="0"/>
              <a:t> (object) are packaged together inside that thing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human object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object has </a:t>
            </a:r>
            <a:r>
              <a:rPr lang="en-US" i="1" dirty="0" smtClean="0"/>
              <a:t>attributes </a:t>
            </a:r>
            <a:r>
              <a:rPr lang="en-US" dirty="0" smtClean="0"/>
              <a:t>stored in its </a:t>
            </a:r>
            <a:r>
              <a:rPr lang="en-US" i="1" dirty="0" smtClean="0"/>
              <a:t>data</a:t>
            </a:r>
          </a:p>
          <a:p>
            <a:r>
              <a:rPr lang="en-US" dirty="0" smtClean="0"/>
              <a:t>An object can do things, perform </a:t>
            </a:r>
            <a:r>
              <a:rPr lang="en-US" i="1" dirty="0" smtClean="0"/>
              <a:t>operations</a:t>
            </a:r>
            <a:r>
              <a:rPr lang="en-US" dirty="0" smtClean="0"/>
              <a:t>, defined by its methods (internal functions)</a:t>
            </a:r>
          </a:p>
          <a:p>
            <a:r>
              <a:rPr lang="en-US" dirty="0" smtClean="0"/>
              <a:t>A simple human object could have:</a:t>
            </a:r>
          </a:p>
          <a:p>
            <a:pPr lvl="1"/>
            <a:r>
              <a:rPr lang="en-US" dirty="0" smtClean="0"/>
              <a:t>Attributes (data, variables, properties):</a:t>
            </a:r>
          </a:p>
          <a:p>
            <a:pPr lvl="2"/>
            <a:r>
              <a:rPr lang="en-US" dirty="0"/>
              <a:t>w</a:t>
            </a:r>
            <a:r>
              <a:rPr lang="en-US" dirty="0" smtClean="0"/>
              <a:t>eight, height, </a:t>
            </a:r>
            <a:r>
              <a:rPr lang="en-US" dirty="0" smtClean="0"/>
              <a:t>gender, </a:t>
            </a:r>
            <a:r>
              <a:rPr lang="en-US" dirty="0" smtClean="0"/>
              <a:t>swimming ability,…</a:t>
            </a:r>
          </a:p>
          <a:p>
            <a:pPr lvl="1"/>
            <a:r>
              <a:rPr lang="en-US" dirty="0" smtClean="0"/>
              <a:t>Operations (functions, methods): </a:t>
            </a:r>
          </a:p>
          <a:p>
            <a:pPr lvl="2"/>
            <a:r>
              <a:rPr lang="en-US" dirty="0" smtClean="0"/>
              <a:t>Sleep, eat, swim, wake up, drive a car, ride a bike,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182" y="1600200"/>
            <a:ext cx="497961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 </a:t>
            </a:r>
            <a:r>
              <a:rPr lang="en-US" i="1" dirty="0" smtClean="0"/>
              <a:t>class </a:t>
            </a:r>
            <a:r>
              <a:rPr lang="en-US" dirty="0" smtClean="0"/>
              <a:t>is a </a:t>
            </a:r>
            <a:r>
              <a:rPr lang="en-US" i="1" dirty="0" smtClean="0"/>
              <a:t>template </a:t>
            </a:r>
            <a:r>
              <a:rPr lang="en-US" dirty="0" smtClean="0"/>
              <a:t>(</a:t>
            </a:r>
            <a:r>
              <a:rPr lang="en-US" dirty="0" err="1" smtClean="0"/>
              <a:t>skabelon</a:t>
            </a:r>
            <a:r>
              <a:rPr lang="en-US" dirty="0" smtClean="0"/>
              <a:t>) for making any number of objects of a particular type</a:t>
            </a:r>
          </a:p>
          <a:p>
            <a:pPr lvl="1"/>
            <a:r>
              <a:rPr lang="en-US" dirty="0" smtClean="0"/>
              <a:t>Like a cookie cutter can make as many cookies of the same shape as you want</a:t>
            </a:r>
          </a:p>
          <a:p>
            <a:r>
              <a:rPr lang="en-US" dirty="0" smtClean="0"/>
              <a:t>A class defines the properties and functions that are common to all objects of a particular type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47241"/>
            <a:ext cx="3249982" cy="32499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Non-OO </a:t>
            </a:r>
            <a:r>
              <a:rPr lang="en-US" dirty="0" err="1" smtClean="0"/>
              <a:t>pseudocode</a:t>
            </a:r>
            <a:r>
              <a:rPr lang="en-US" dirty="0" smtClean="0"/>
              <a:t> for a Car sketch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Data (global variables)</a:t>
            </a:r>
          </a:p>
          <a:p>
            <a:pPr lvl="1"/>
            <a:r>
              <a:rPr lang="en-US" dirty="0" smtClean="0"/>
              <a:t>car </a:t>
            </a:r>
            <a:r>
              <a:rPr lang="en-US" dirty="0" err="1" smtClean="0"/>
              <a:t>colour</a:t>
            </a:r>
            <a:endParaRPr lang="en-US" dirty="0" smtClean="0"/>
          </a:p>
          <a:p>
            <a:pPr lvl="1"/>
            <a:r>
              <a:rPr lang="en-US" dirty="0" smtClean="0"/>
              <a:t>car </a:t>
            </a:r>
            <a:r>
              <a:rPr lang="en-US" dirty="0" err="1" smtClean="0"/>
              <a:t>x</a:t>
            </a:r>
            <a:r>
              <a:rPr lang="en-US" dirty="0" smtClean="0"/>
              <a:t> location</a:t>
            </a:r>
          </a:p>
          <a:p>
            <a:pPr lvl="1"/>
            <a:r>
              <a:rPr lang="en-US" dirty="0" smtClean="0"/>
              <a:t>car </a:t>
            </a:r>
            <a:r>
              <a:rPr lang="en-US" dirty="0" err="1" smtClean="0"/>
              <a:t>y</a:t>
            </a:r>
            <a:r>
              <a:rPr lang="en-US" dirty="0" smtClean="0"/>
              <a:t> location</a:t>
            </a:r>
          </a:p>
          <a:p>
            <a:pPr lvl="1"/>
            <a:r>
              <a:rPr lang="en-US" dirty="0" smtClean="0"/>
              <a:t>car </a:t>
            </a:r>
            <a:r>
              <a:rPr lang="en-US" dirty="0" err="1" smtClean="0"/>
              <a:t>x</a:t>
            </a:r>
            <a:r>
              <a:rPr lang="en-US" dirty="0" smtClean="0"/>
              <a:t> speed</a:t>
            </a:r>
          </a:p>
          <a:p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Initialize car </a:t>
            </a:r>
            <a:r>
              <a:rPr lang="en-US" dirty="0" err="1" smtClean="0"/>
              <a:t>colour</a:t>
            </a:r>
            <a:endParaRPr lang="en-US" dirty="0" smtClean="0"/>
          </a:p>
          <a:p>
            <a:pPr lvl="1"/>
            <a:r>
              <a:rPr lang="en-US" dirty="0" smtClean="0"/>
              <a:t>Initialize location</a:t>
            </a:r>
          </a:p>
          <a:p>
            <a:pPr lvl="1"/>
            <a:r>
              <a:rPr lang="en-US" dirty="0" smtClean="0"/>
              <a:t>Initialize speed</a:t>
            </a:r>
          </a:p>
          <a:p>
            <a:r>
              <a:rPr lang="en-US" dirty="0" smtClean="0"/>
              <a:t>Draw</a:t>
            </a:r>
          </a:p>
          <a:p>
            <a:pPr lvl="1"/>
            <a:r>
              <a:rPr lang="en-US" dirty="0" smtClean="0"/>
              <a:t>Fill background</a:t>
            </a:r>
          </a:p>
          <a:p>
            <a:pPr lvl="1"/>
            <a:r>
              <a:rPr lang="en-US" dirty="0" smtClean="0"/>
              <a:t>Change car’s location</a:t>
            </a:r>
          </a:p>
          <a:p>
            <a:pPr lvl="1"/>
            <a:r>
              <a:rPr lang="en-US" dirty="0" smtClean="0"/>
              <a:t>Display car</a:t>
            </a:r>
          </a:p>
          <a:p>
            <a:pPr lvl="1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Global variables defined at top of sketch</a:t>
            </a:r>
          </a:p>
          <a:p>
            <a:r>
              <a:rPr lang="en-US" dirty="0" smtClean="0"/>
              <a:t>Initialization done once in setup function</a:t>
            </a:r>
          </a:p>
          <a:p>
            <a:r>
              <a:rPr lang="en-US" dirty="0" smtClean="0"/>
              <a:t>draw function executed on every frame to update the position of the car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OO </a:t>
            </a:r>
            <a:r>
              <a:rPr lang="en-US" dirty="0" err="1" smtClean="0"/>
              <a:t>pseudocode</a:t>
            </a:r>
            <a:r>
              <a:rPr lang="en-US" dirty="0" smtClean="0"/>
              <a:t> for Car sketch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Data (global variables)</a:t>
            </a:r>
          </a:p>
          <a:p>
            <a:pPr lvl="1"/>
            <a:r>
              <a:rPr lang="en-US" dirty="0" smtClean="0"/>
              <a:t>Car</a:t>
            </a:r>
          </a:p>
          <a:p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Create a Car object and set its attributes</a:t>
            </a:r>
          </a:p>
          <a:p>
            <a:r>
              <a:rPr lang="en-US" dirty="0" smtClean="0"/>
              <a:t>Draw</a:t>
            </a:r>
          </a:p>
          <a:p>
            <a:pPr lvl="1"/>
            <a:r>
              <a:rPr lang="en-US" dirty="0" smtClean="0"/>
              <a:t>Fill background</a:t>
            </a:r>
          </a:p>
          <a:p>
            <a:pPr lvl="1"/>
            <a:r>
              <a:rPr lang="en-US" dirty="0" smtClean="0"/>
              <a:t>Instruct the Car object to move</a:t>
            </a:r>
          </a:p>
          <a:p>
            <a:pPr lvl="1"/>
            <a:r>
              <a:rPr lang="en-US" dirty="0" smtClean="0"/>
              <a:t>Instruct the Car object to display itself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 global variables are gone</a:t>
            </a:r>
          </a:p>
          <a:p>
            <a:pPr lvl="1"/>
            <a:r>
              <a:rPr lang="en-US" dirty="0" smtClean="0"/>
              <a:t>hidden inside the Car object</a:t>
            </a:r>
          </a:p>
          <a:p>
            <a:r>
              <a:rPr lang="en-US" dirty="0" smtClean="0"/>
              <a:t>Car object created once in </a:t>
            </a:r>
            <a:r>
              <a:rPr lang="en-US" dirty="0"/>
              <a:t>s</a:t>
            </a:r>
            <a:r>
              <a:rPr lang="en-US" dirty="0" smtClean="0"/>
              <a:t>etup function</a:t>
            </a:r>
          </a:p>
          <a:p>
            <a:r>
              <a:rPr lang="en-US" dirty="0" smtClean="0"/>
              <a:t>Car object can do stuff, like move itself and display itself</a:t>
            </a:r>
          </a:p>
          <a:p>
            <a:pPr lvl="1"/>
            <a:r>
              <a:rPr lang="en-US" dirty="0" smtClean="0"/>
              <a:t>so we tell it to do this!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859</Words>
  <Application>Microsoft Macintosh PowerPoint</Application>
  <PresentationFormat>On-screen Show (4:3)</PresentationFormat>
  <Paragraphs>126</Paragraphs>
  <Slides>16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Objects</vt:lpstr>
      <vt:lpstr>Reading</vt:lpstr>
      <vt:lpstr>Overview</vt:lpstr>
      <vt:lpstr>Object-oriented programming</vt:lpstr>
      <vt:lpstr>Objects</vt:lpstr>
      <vt:lpstr>A simple human object</vt:lpstr>
      <vt:lpstr>Class</vt:lpstr>
      <vt:lpstr>Non-OO pseudocode for a Car sketch</vt:lpstr>
      <vt:lpstr>OO pseudocode for Car sketch</vt:lpstr>
      <vt:lpstr>An OO sketch for a moving car</vt:lpstr>
      <vt:lpstr>Writing the class (cookie cutter)</vt:lpstr>
      <vt:lpstr>Slide 12</vt:lpstr>
      <vt:lpstr>Slide 13</vt:lpstr>
      <vt:lpstr>Putting a class in its own tab</vt:lpstr>
      <vt:lpstr>Making two (or more) different cars</vt:lpstr>
      <vt:lpstr>Constructors with arguments</vt:lpstr>
    </vt:vector>
  </TitlesOfParts>
  <Company>IMI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Objects</dc:title>
  <dc:creator>David Meredith</dc:creator>
  <cp:lastModifiedBy>David Meredith</cp:lastModifiedBy>
  <cp:revision>34</cp:revision>
  <dcterms:created xsi:type="dcterms:W3CDTF">2010-10-18T09:42:41Z</dcterms:created>
  <dcterms:modified xsi:type="dcterms:W3CDTF">2010-10-18T09:56:06Z</dcterms:modified>
</cp:coreProperties>
</file>