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57234-912F-3343-B90D-CD46F8FA1706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EEE42-C559-ED45-83A9-C492EA209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ve@create.aau.dk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art.moodle.aau.dk/course/view.php?id=3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69076"/>
            <a:ext cx="7772400" cy="7313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Conditionals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Art &amp;Technology, 3rd Semester</a:t>
            </a:r>
            <a:br>
              <a:rPr lang="en-US" dirty="0" smtClean="0"/>
            </a:br>
            <a:r>
              <a:rPr lang="en-US" dirty="0" smtClean="0"/>
              <a:t>Aalborg University</a:t>
            </a:r>
          </a:p>
          <a:p>
            <a:r>
              <a:rPr lang="en-US" dirty="0" smtClean="0"/>
              <a:t>Programming</a:t>
            </a:r>
          </a:p>
          <a:p>
            <a:r>
              <a:rPr lang="en-US" dirty="0" smtClean="0">
                <a:hlinkClick r:id="rId2"/>
              </a:rPr>
              <a:t>https://art.moodle.aau.dk/course/view.php?id=33</a:t>
            </a:r>
            <a:endParaRPr lang="en-US" dirty="0" smtClean="0"/>
          </a:p>
          <a:p>
            <a:r>
              <a:rPr lang="en-US" dirty="0" smtClean="0"/>
              <a:t>David Meredith </a:t>
            </a:r>
          </a:p>
          <a:p>
            <a:r>
              <a:rPr lang="en-US" dirty="0" smtClean="0">
                <a:hlinkClick r:id="rId3"/>
              </a:rPr>
              <a:t>dave@create.aau.dk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999860" y="560611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7439" y="571500"/>
            <a:ext cx="1622089" cy="1925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We can deal with single </a:t>
            </a:r>
            <a:r>
              <a:rPr lang="en-US" dirty="0" err="1" smtClean="0"/>
              <a:t>boolean</a:t>
            </a:r>
            <a:r>
              <a:rPr lang="en-US" dirty="0" smtClean="0"/>
              <a:t> expressions: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sz="2000" dirty="0" smtClean="0">
                <a:latin typeface="Courier"/>
                <a:cs typeface="Courier"/>
              </a:rPr>
              <a:t>if (I have a fever) {take me to the doctor;}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/>
              <a:t>But what </a:t>
            </a:r>
            <a:r>
              <a:rPr lang="en-US" dirty="0" smtClean="0"/>
              <a:t>about</a:t>
            </a:r>
            <a:br>
              <a:rPr lang="en-US" dirty="0" smtClean="0"/>
            </a:br>
            <a:r>
              <a:rPr lang="en-US" sz="2000" dirty="0" smtClean="0">
                <a:latin typeface="Courier"/>
                <a:cs typeface="Courier"/>
              </a:rPr>
              <a:t>if (I have a fever </a:t>
            </a:r>
            <a:r>
              <a:rPr lang="en-US" sz="2000" b="1" dirty="0" smtClean="0">
                <a:latin typeface="Courier"/>
                <a:cs typeface="Courier"/>
              </a:rPr>
              <a:t>OR</a:t>
            </a:r>
            <a:r>
              <a:rPr lang="en-US" sz="2000" dirty="0" smtClean="0">
                <a:latin typeface="Courier"/>
                <a:cs typeface="Courier"/>
              </a:rPr>
              <a:t> I have a rash) {</a:t>
            </a:r>
            <a:br>
              <a:rPr lang="en-US" sz="2000" dirty="0" smtClean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		take me to the doctor;</a:t>
            </a:r>
            <a:br>
              <a:rPr lang="en-US" sz="2000" dirty="0" smtClean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}</a:t>
            </a:r>
          </a:p>
          <a:p>
            <a:r>
              <a:rPr lang="en-US" dirty="0" smtClean="0">
                <a:latin typeface="+mj-lt"/>
                <a:cs typeface="Courier"/>
              </a:rPr>
              <a:t>or</a:t>
            </a:r>
            <a:br>
              <a:rPr lang="en-US" dirty="0" smtClean="0">
                <a:latin typeface="+mj-lt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if (I am stung by a bee </a:t>
            </a:r>
            <a:r>
              <a:rPr lang="en-US" sz="2000" b="1" dirty="0" smtClean="0">
                <a:latin typeface="Courier"/>
                <a:cs typeface="Courier"/>
              </a:rPr>
              <a:t>AND</a:t>
            </a:r>
            <a:r>
              <a:rPr lang="en-US" sz="2000" dirty="0" smtClean="0">
                <a:latin typeface="Courier"/>
                <a:cs typeface="Courier"/>
              </a:rPr>
              <a:t> I have an allergy) {</a:t>
            </a:r>
            <a:br>
              <a:rPr lang="en-US" sz="2000" dirty="0" smtClean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		take me to the doctor;</a:t>
            </a:r>
            <a:br>
              <a:rPr lang="en-US" sz="2000" dirty="0" smtClean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}</a:t>
            </a:r>
            <a:endParaRPr lang="en-US" dirty="0" smtClean="0">
              <a:latin typeface="+mj-lt"/>
              <a:cs typeface="Courier"/>
            </a:endParaRPr>
          </a:p>
          <a:p>
            <a:r>
              <a:rPr lang="en-US" dirty="0" smtClean="0">
                <a:latin typeface="+mj-lt"/>
                <a:cs typeface="Courier"/>
              </a:rPr>
              <a:t>or</a:t>
            </a:r>
            <a:br>
              <a:rPr lang="en-US" dirty="0" smtClean="0">
                <a:latin typeface="+mj-lt"/>
                <a:cs typeface="Courier"/>
              </a:rPr>
            </a:br>
            <a:r>
              <a:rPr lang="en-US" sz="1806" dirty="0" smtClean="0">
                <a:latin typeface="Courier"/>
                <a:cs typeface="Courier"/>
              </a:rPr>
              <a:t>if (I am stung by a bee </a:t>
            </a:r>
            <a:r>
              <a:rPr lang="en-US" sz="1806" b="1" dirty="0" smtClean="0">
                <a:latin typeface="Courier"/>
                <a:cs typeface="Courier"/>
              </a:rPr>
              <a:t>AND</a:t>
            </a:r>
            <a:r>
              <a:rPr lang="en-US" sz="1806" dirty="0" smtClean="0">
                <a:latin typeface="Courier"/>
                <a:cs typeface="Courier"/>
              </a:rPr>
              <a:t> I am </a:t>
            </a:r>
            <a:r>
              <a:rPr lang="en-US" sz="1806" b="1" dirty="0" smtClean="0">
                <a:latin typeface="Courier"/>
                <a:cs typeface="Courier"/>
              </a:rPr>
              <a:t>NOT</a:t>
            </a:r>
            <a:r>
              <a:rPr lang="en-US" sz="1806" dirty="0" smtClean="0">
                <a:latin typeface="Courier"/>
                <a:cs typeface="Courier"/>
              </a:rPr>
              <a:t> breathing) {</a:t>
            </a:r>
            <a:br>
              <a:rPr lang="en-US" sz="1806" dirty="0" smtClean="0">
                <a:latin typeface="Courier"/>
                <a:cs typeface="Courier"/>
              </a:rPr>
            </a:br>
            <a:r>
              <a:rPr lang="en-US" sz="1806" dirty="0" smtClean="0">
                <a:latin typeface="Courier"/>
                <a:cs typeface="Courier"/>
              </a:rPr>
              <a:t>	</a:t>
            </a:r>
            <a:r>
              <a:rPr lang="en-US" sz="1806" dirty="0" smtClean="0">
                <a:latin typeface="Courier"/>
                <a:cs typeface="Courier"/>
              </a:rPr>
              <a:t>	call </a:t>
            </a:r>
            <a:r>
              <a:rPr lang="en-US" sz="1806" smtClean="0">
                <a:latin typeface="Courier"/>
                <a:cs typeface="Courier"/>
              </a:rPr>
              <a:t>an ambulance;</a:t>
            </a:r>
            <a:r>
              <a:rPr lang="en-US" sz="1806" dirty="0" smtClean="0">
                <a:latin typeface="Courier"/>
                <a:cs typeface="Courier"/>
              </a:rPr>
              <a:t/>
            </a:r>
            <a:br>
              <a:rPr lang="en-US" sz="1806" dirty="0" smtClean="0">
                <a:latin typeface="Courier"/>
                <a:cs typeface="Courier"/>
              </a:rPr>
            </a:br>
            <a:r>
              <a:rPr lang="en-US" sz="1806" dirty="0" smtClean="0">
                <a:latin typeface="Courier"/>
                <a:cs typeface="Courier"/>
              </a:rPr>
              <a:t>}</a:t>
            </a:r>
            <a:endParaRPr lang="en-US" dirty="0" smtClean="0">
              <a:latin typeface="+mj-lt"/>
              <a:cs typeface="Courier"/>
            </a:endParaRPr>
          </a:p>
          <a:p>
            <a:r>
              <a:rPr lang="en-US" dirty="0" smtClean="0">
                <a:latin typeface="+mj-lt"/>
                <a:cs typeface="Courier"/>
              </a:rPr>
              <a:t>For these, we need to be able to </a:t>
            </a:r>
            <a:r>
              <a:rPr lang="en-US" i="1" dirty="0" smtClean="0">
                <a:latin typeface="+mj-lt"/>
                <a:cs typeface="Courier"/>
              </a:rPr>
              <a:t>combine</a:t>
            </a:r>
            <a:r>
              <a:rPr lang="en-US" dirty="0" smtClean="0">
                <a:latin typeface="+mj-lt"/>
                <a:cs typeface="Courier"/>
              </a:rPr>
              <a:t> </a:t>
            </a:r>
            <a:r>
              <a:rPr lang="en-US" dirty="0" err="1" smtClean="0">
                <a:latin typeface="+mj-lt"/>
                <a:cs typeface="Courier"/>
              </a:rPr>
              <a:t>boolean</a:t>
            </a:r>
            <a:r>
              <a:rPr lang="en-US" dirty="0" smtClean="0">
                <a:latin typeface="+mj-lt"/>
                <a:cs typeface="Courier"/>
              </a:rPr>
              <a:t> expressions using the </a:t>
            </a:r>
            <a:r>
              <a:rPr lang="en-US" i="1" dirty="0" smtClean="0">
                <a:latin typeface="+mj-lt"/>
                <a:cs typeface="Courier"/>
              </a:rPr>
              <a:t>logical</a:t>
            </a:r>
            <a:r>
              <a:rPr lang="en-US" dirty="0" smtClean="0">
                <a:latin typeface="+mj-lt"/>
                <a:cs typeface="Courier"/>
              </a:rPr>
              <a:t> </a:t>
            </a:r>
            <a:r>
              <a:rPr lang="en-US" i="1" dirty="0" smtClean="0">
                <a:latin typeface="+mj-lt"/>
                <a:cs typeface="Courier"/>
              </a:rPr>
              <a:t>operators</a:t>
            </a:r>
            <a:r>
              <a:rPr lang="en-US" dirty="0" smtClean="0">
                <a:latin typeface="+mj-lt"/>
                <a:cs typeface="Courier"/>
              </a:rPr>
              <a:t>, “OR”, “AND” and “NOT”</a:t>
            </a:r>
          </a:p>
          <a:p>
            <a:endParaRPr lang="en-US" dirty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0912"/>
          </a:xfrm>
        </p:spPr>
        <p:txBody>
          <a:bodyPr/>
          <a:lstStyle/>
          <a:p>
            <a:r>
              <a:rPr lang="en-US" dirty="0" smtClean="0"/>
              <a:t>&amp;&amp;, || and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94852"/>
            <a:ext cx="8229600" cy="184722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processing,</a:t>
            </a:r>
          </a:p>
          <a:p>
            <a:pPr lvl="1">
              <a:buNone/>
            </a:pPr>
            <a:r>
              <a:rPr lang="en-US" b="1" dirty="0" smtClean="0"/>
              <a:t>&amp;&amp; 		</a:t>
            </a:r>
            <a:r>
              <a:rPr lang="en-US" dirty="0" smtClean="0"/>
              <a:t>means logical AND</a:t>
            </a:r>
          </a:p>
          <a:p>
            <a:pPr lvl="1">
              <a:buNone/>
            </a:pPr>
            <a:r>
              <a:rPr lang="en-US" b="1" dirty="0" smtClean="0"/>
              <a:t>||</a:t>
            </a:r>
            <a:r>
              <a:rPr lang="en-US" dirty="0" smtClean="0"/>
              <a:t> 			means logical OR</a:t>
            </a:r>
          </a:p>
          <a:p>
            <a:pPr lvl="1">
              <a:buNone/>
            </a:pPr>
            <a:r>
              <a:rPr lang="en-US" b="1" dirty="0" smtClean="0"/>
              <a:t>!</a:t>
            </a:r>
            <a:r>
              <a:rPr lang="en-US" dirty="0" smtClean="0"/>
              <a:t> 				means logical NOT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0848" y="1225550"/>
            <a:ext cx="4645952" cy="40917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010" y="2938714"/>
            <a:ext cx="1560202" cy="17620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9346" y="2938713"/>
            <a:ext cx="1591501" cy="175613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9347" y="1182576"/>
            <a:ext cx="1591500" cy="17561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0010" y="1182577"/>
            <a:ext cx="1599338" cy="175613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54100"/>
            <a:ext cx="5435600" cy="58039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5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Boolean variables – programming a switch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500" y="1600200"/>
            <a:ext cx="2576852" cy="2857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3383" y="1600200"/>
            <a:ext cx="25781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Bouncing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0" y="1801197"/>
            <a:ext cx="5765800" cy="432496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Speed has two components, </a:t>
            </a:r>
            <a:r>
              <a:rPr lang="en-US" dirty="0" err="1" smtClean="0"/>
              <a:t>x</a:t>
            </a:r>
            <a:r>
              <a:rPr lang="en-US" dirty="0" smtClean="0"/>
              <a:t> and </a:t>
            </a:r>
            <a:r>
              <a:rPr lang="en-US" dirty="0" err="1" smtClean="0"/>
              <a:t>y</a:t>
            </a:r>
            <a:endParaRPr lang="en-US" dirty="0" smtClean="0"/>
          </a:p>
          <a:p>
            <a:r>
              <a:rPr lang="en-US" dirty="0" smtClean="0"/>
              <a:t>The “speed” is actually how much you change the coordinate value between two consecutive frames</a:t>
            </a:r>
          </a:p>
          <a:p>
            <a:r>
              <a:rPr lang="en-US" dirty="0" smtClean="0"/>
              <a:t>When the ball hits an edge, the speed is reversed by negating the </a:t>
            </a:r>
            <a:r>
              <a:rPr lang="en-US" dirty="0" err="1" smtClean="0"/>
              <a:t>xSpeed</a:t>
            </a:r>
            <a:r>
              <a:rPr lang="en-US" dirty="0" smtClean="0"/>
              <a:t> if it hits a vertical edge and negating the </a:t>
            </a:r>
            <a:r>
              <a:rPr lang="en-US" dirty="0" err="1" smtClean="0"/>
              <a:t>ySpeed</a:t>
            </a:r>
            <a:r>
              <a:rPr lang="en-US" dirty="0" smtClean="0"/>
              <a:t> if it hits a horizontal edge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6289" y="274638"/>
            <a:ext cx="1370511" cy="15265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730250"/>
            <a:ext cx="2463800" cy="539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Boolean expressions</a:t>
            </a:r>
          </a:p>
          <a:p>
            <a:r>
              <a:rPr lang="en-US" dirty="0" smtClean="0"/>
              <a:t>Conditional expressions: “if”, “else”, “else if”</a:t>
            </a:r>
          </a:p>
          <a:p>
            <a:r>
              <a:rPr lang="en-US" dirty="0" smtClean="0"/>
              <a:t>Logical operators: “&amp;&amp;” and “||”</a:t>
            </a:r>
          </a:p>
          <a:p>
            <a:r>
              <a:rPr lang="en-US" dirty="0" smtClean="0"/>
              <a:t>Multiple rollovers</a:t>
            </a:r>
          </a:p>
          <a:p>
            <a:r>
              <a:rPr lang="en-US" dirty="0" smtClean="0"/>
              <a:t>Boolean variables</a:t>
            </a:r>
          </a:p>
          <a:p>
            <a:r>
              <a:rPr lang="en-US" dirty="0" smtClean="0"/>
              <a:t>Bouncing ball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43601"/>
            <a:ext cx="8229600" cy="27825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Expressions in normal language can be true, false, ambiguous or meaningless, e.g.</a:t>
            </a:r>
          </a:p>
          <a:p>
            <a:pPr lvl="1"/>
            <a:r>
              <a:rPr lang="en-US" dirty="0" smtClean="0"/>
              <a:t>TRUE: “The picture shows George Boole (1815-1864), an English mathematician who invented formal logic”</a:t>
            </a:r>
          </a:p>
          <a:p>
            <a:pPr lvl="1"/>
            <a:r>
              <a:rPr lang="en-US" dirty="0" smtClean="0"/>
              <a:t>FALSE: “The picture shows Mickey Mouse”</a:t>
            </a:r>
          </a:p>
          <a:p>
            <a:pPr lvl="1"/>
            <a:r>
              <a:rPr lang="en-US" dirty="0" smtClean="0"/>
              <a:t>MEANINGLESS: “</a:t>
            </a:r>
            <a:r>
              <a:rPr lang="en-US" dirty="0" err="1" smtClean="0"/>
              <a:t>Flurby</a:t>
            </a:r>
            <a:r>
              <a:rPr lang="en-US" dirty="0" smtClean="0"/>
              <a:t> zilches blab </a:t>
            </a:r>
            <a:r>
              <a:rPr lang="en-US" dirty="0" err="1" smtClean="0"/>
              <a:t>wibberously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AMBIGUOUS: “</a:t>
            </a:r>
            <a:r>
              <a:rPr lang="en-US" dirty="0" smtClean="0"/>
              <a:t>Slow children at </a:t>
            </a:r>
            <a:r>
              <a:rPr lang="en-US" dirty="0" smtClean="0"/>
              <a:t>play”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7439" y="1417638"/>
            <a:ext cx="1622089" cy="19259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boolean</a:t>
            </a:r>
            <a:r>
              <a:rPr lang="en-US" dirty="0" smtClean="0"/>
              <a:t> expression is one that has a </a:t>
            </a:r>
            <a:r>
              <a:rPr lang="en-US" i="1" dirty="0" smtClean="0"/>
              <a:t>truth value</a:t>
            </a:r>
            <a:endParaRPr lang="en-US" dirty="0" smtClean="0"/>
          </a:p>
          <a:p>
            <a:r>
              <a:rPr lang="en-US" dirty="0" smtClean="0"/>
              <a:t>This truth value can be either </a:t>
            </a:r>
            <a:r>
              <a:rPr lang="en-US" i="1" dirty="0" smtClean="0"/>
              <a:t>false</a:t>
            </a:r>
            <a:r>
              <a:rPr lang="en-US" dirty="0" smtClean="0"/>
              <a:t> or </a:t>
            </a:r>
            <a:r>
              <a:rPr lang="en-US" i="1" dirty="0" smtClean="0"/>
              <a:t>true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boolean</a:t>
            </a:r>
            <a:r>
              <a:rPr lang="en-US" dirty="0" smtClean="0"/>
              <a:t> expression is usually a statement about the relationship between two numbers or variables that contain numbers, e.g.</a:t>
            </a:r>
          </a:p>
          <a:p>
            <a:pPr lvl="1">
              <a:buNone/>
            </a:pPr>
            <a:r>
              <a:rPr lang="en-US" dirty="0" smtClean="0"/>
              <a:t>12 &gt; 10 (true)</a:t>
            </a:r>
          </a:p>
          <a:p>
            <a:pPr lvl="1">
              <a:buNone/>
            </a:pPr>
            <a:r>
              <a:rPr lang="en-US" dirty="0" smtClean="0"/>
              <a:t>5 &lt;= 10 (true)</a:t>
            </a:r>
          </a:p>
          <a:p>
            <a:pPr lvl="1">
              <a:buNone/>
            </a:pPr>
            <a:r>
              <a:rPr lang="en-US" dirty="0" err="1" smtClean="0"/>
              <a:t>x</a:t>
            </a:r>
            <a:r>
              <a:rPr lang="en-US" dirty="0" smtClean="0"/>
              <a:t> &lt; 5 (don’t know – depends on value of </a:t>
            </a:r>
            <a:r>
              <a:rPr lang="en-US" dirty="0" err="1" smtClean="0"/>
              <a:t>x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 order to compare numbers in a </a:t>
            </a:r>
            <a:r>
              <a:rPr lang="en-US" dirty="0" err="1" smtClean="0"/>
              <a:t>boolean</a:t>
            </a:r>
            <a:r>
              <a:rPr lang="en-US" dirty="0" smtClean="0"/>
              <a:t> expression, we use the following operators</a:t>
            </a:r>
          </a:p>
          <a:p>
            <a:pPr lvl="1">
              <a:buNone/>
            </a:pPr>
            <a:r>
              <a:rPr lang="en-US" dirty="0" smtClean="0"/>
              <a:t>&gt; 			greater than</a:t>
            </a:r>
          </a:p>
          <a:p>
            <a:pPr lvl="1">
              <a:buNone/>
            </a:pPr>
            <a:r>
              <a:rPr lang="en-US" dirty="0" smtClean="0"/>
              <a:t>&lt;			less than</a:t>
            </a:r>
          </a:p>
          <a:p>
            <a:pPr lvl="1">
              <a:buNone/>
            </a:pPr>
            <a:r>
              <a:rPr lang="en-US" dirty="0" smtClean="0"/>
              <a:t>&gt;=		greater than or equal to</a:t>
            </a:r>
          </a:p>
          <a:p>
            <a:pPr lvl="1">
              <a:buNone/>
            </a:pPr>
            <a:r>
              <a:rPr lang="en-US" dirty="0" smtClean="0"/>
              <a:t>&lt;=		less than or equal to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==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equal to </a:t>
            </a:r>
          </a:p>
          <a:p>
            <a:pPr lvl="1">
              <a:buNone/>
            </a:pPr>
            <a:r>
              <a:rPr lang="en-US" sz="2595" b="1" i="1" dirty="0" smtClean="0"/>
              <a:t>	</a:t>
            </a:r>
            <a:r>
              <a:rPr lang="en-US" sz="2595" b="1" i="1" dirty="0" err="1" smtClean="0"/>
              <a:t>NB:compare</a:t>
            </a:r>
            <a:r>
              <a:rPr lang="en-US" sz="2595" b="1" i="1" dirty="0" smtClean="0"/>
              <a:t> with </a:t>
            </a:r>
            <a:r>
              <a:rPr lang="en-US" sz="2595" b="1" i="1" dirty="0" smtClean="0"/>
              <a:t>‘</a:t>
            </a:r>
            <a:r>
              <a:rPr lang="en-US" sz="2595" b="1" i="1" dirty="0" smtClean="0">
                <a:solidFill>
                  <a:srgbClr val="FF0000"/>
                </a:solidFill>
              </a:rPr>
              <a:t>=</a:t>
            </a:r>
            <a:r>
              <a:rPr lang="en-US" sz="2595" b="1" i="1" dirty="0" smtClean="0"/>
              <a:t>‘ which means “</a:t>
            </a:r>
            <a:r>
              <a:rPr lang="en-US" sz="2595" b="1" i="1" dirty="0" smtClean="0">
                <a:solidFill>
                  <a:srgbClr val="FF0000"/>
                </a:solidFill>
              </a:rPr>
              <a:t>becomes equal to</a:t>
            </a:r>
            <a:r>
              <a:rPr lang="en-US" sz="2595" b="1" i="1" dirty="0" smtClean="0"/>
              <a:t>”</a:t>
            </a:r>
          </a:p>
          <a:p>
            <a:pPr lvl="1">
              <a:buNone/>
            </a:pPr>
            <a:r>
              <a:rPr lang="en-US" dirty="0" smtClean="0"/>
              <a:t>!=		not equal to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</a:t>
            </a:r>
            <a:r>
              <a:rPr lang="en-US" dirty="0" err="1" smtClean="0"/>
              <a:t>boolean</a:t>
            </a:r>
            <a:r>
              <a:rPr lang="en-US" dirty="0" smtClean="0"/>
              <a:t>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104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Comparing numbers</a:t>
            </a:r>
          </a:p>
          <a:p>
            <a:pPr lvl="1">
              <a:buNone/>
            </a:pPr>
            <a:r>
              <a:rPr lang="en-US" dirty="0" smtClean="0"/>
              <a:t>5 &lt; 5</a:t>
            </a:r>
          </a:p>
          <a:p>
            <a:pPr lvl="1">
              <a:buNone/>
            </a:pPr>
            <a:r>
              <a:rPr lang="en-US" dirty="0" smtClean="0"/>
              <a:t>	false</a:t>
            </a:r>
          </a:p>
          <a:p>
            <a:pPr lvl="1">
              <a:buNone/>
            </a:pPr>
            <a:r>
              <a:rPr lang="en-US" dirty="0" smtClean="0"/>
              <a:t>5 &lt;= 5</a:t>
            </a:r>
          </a:p>
          <a:p>
            <a:pPr lvl="1">
              <a:buNone/>
            </a:pPr>
            <a:r>
              <a:rPr lang="en-US" dirty="0" smtClean="0"/>
              <a:t>	true</a:t>
            </a:r>
          </a:p>
          <a:p>
            <a:pPr lvl="1">
              <a:buNone/>
            </a:pPr>
            <a:r>
              <a:rPr lang="en-US" dirty="0" smtClean="0"/>
              <a:t>5 = 5</a:t>
            </a:r>
          </a:p>
          <a:p>
            <a:pPr lvl="1">
              <a:buNone/>
            </a:pPr>
            <a:r>
              <a:rPr lang="en-US" dirty="0" smtClean="0"/>
              <a:t>	error – ‘=‘ is the assignment operator and means “becomes equal to”</a:t>
            </a:r>
          </a:p>
          <a:p>
            <a:pPr lvl="1">
              <a:buNone/>
            </a:pPr>
            <a:r>
              <a:rPr lang="en-US" dirty="0" smtClean="0"/>
              <a:t>5 == 5</a:t>
            </a:r>
          </a:p>
          <a:p>
            <a:pPr lvl="1">
              <a:buNone/>
            </a:pPr>
            <a:r>
              <a:rPr lang="en-US" dirty="0" smtClean="0"/>
              <a:t>	true</a:t>
            </a:r>
          </a:p>
          <a:p>
            <a:r>
              <a:rPr lang="en-US" dirty="0" smtClean="0"/>
              <a:t>Comparing variables – what are the values of </a:t>
            </a:r>
            <a:r>
              <a:rPr lang="en-US" dirty="0" err="1" smtClean="0"/>
              <a:t>b</a:t>
            </a:r>
            <a:r>
              <a:rPr lang="en-US" dirty="0" smtClean="0"/>
              <a:t> and </a:t>
            </a:r>
            <a:r>
              <a:rPr lang="en-US" dirty="0" err="1" smtClean="0"/>
              <a:t>c</a:t>
            </a:r>
            <a:r>
              <a:rPr lang="en-US" dirty="0" smtClean="0"/>
              <a:t> in the following?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 = 5;</a:t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= 7;</a:t>
            </a:r>
            <a:br>
              <a:rPr lang="en-US" dirty="0" smtClean="0"/>
            </a:b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b</a:t>
            </a:r>
            <a:r>
              <a:rPr lang="en-US" dirty="0" smtClean="0"/>
              <a:t> = (</a:t>
            </a:r>
            <a:r>
              <a:rPr lang="en-US" dirty="0" err="1" smtClean="0"/>
              <a:t>x</a:t>
            </a:r>
            <a:r>
              <a:rPr lang="en-US" dirty="0" smtClean="0"/>
              <a:t> == </a:t>
            </a:r>
            <a:r>
              <a:rPr lang="en-US" dirty="0" err="1" smtClean="0"/>
              <a:t>y</a:t>
            </a:r>
            <a:r>
              <a:rPr lang="en-US" dirty="0" smtClean="0"/>
              <a:t>);</a:t>
            </a:r>
            <a:br>
              <a:rPr lang="en-US" dirty="0" smtClean="0"/>
            </a:b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c</a:t>
            </a:r>
            <a:r>
              <a:rPr lang="en-US" dirty="0" smtClean="0"/>
              <a:t> = (</a:t>
            </a:r>
            <a:r>
              <a:rPr lang="en-US" dirty="0" err="1" smtClean="0"/>
              <a:t>x</a:t>
            </a:r>
            <a:r>
              <a:rPr lang="en-US" dirty="0" smtClean="0"/>
              <a:t> &lt; </a:t>
            </a:r>
            <a:r>
              <a:rPr lang="en-US" dirty="0" err="1" smtClean="0"/>
              <a:t>y</a:t>
            </a:r>
            <a:r>
              <a:rPr lang="en-US" dirty="0" smtClean="0"/>
              <a:t>);</a:t>
            </a:r>
          </a:p>
          <a:p>
            <a:pPr lvl="1">
              <a:buNone/>
            </a:pPr>
            <a:r>
              <a:rPr lang="en-US" dirty="0" err="1" smtClean="0"/>
              <a:t>b</a:t>
            </a:r>
            <a:r>
              <a:rPr lang="en-US" dirty="0" smtClean="0"/>
              <a:t> is false, </a:t>
            </a:r>
            <a:r>
              <a:rPr lang="en-US" dirty="0" err="1" smtClean="0"/>
              <a:t>c</a:t>
            </a:r>
            <a:r>
              <a:rPr lang="en-US" dirty="0" smtClean="0"/>
              <a:t> is true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75138"/>
            <a:ext cx="8229600" cy="185102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If expression has format:</a:t>
            </a:r>
            <a:br>
              <a:rPr lang="en-US" dirty="0" smtClean="0"/>
            </a:br>
            <a:r>
              <a:rPr lang="en-US" sz="2571" dirty="0" smtClean="0">
                <a:latin typeface="Courier"/>
                <a:cs typeface="Courier"/>
              </a:rPr>
              <a:t>if (</a:t>
            </a:r>
            <a:r>
              <a:rPr lang="en-US" sz="2571" dirty="0" err="1" smtClean="0">
                <a:latin typeface="Courier"/>
                <a:cs typeface="Courier"/>
              </a:rPr>
              <a:t>boolean</a:t>
            </a:r>
            <a:r>
              <a:rPr lang="en-US" sz="2571" dirty="0" smtClean="0">
                <a:latin typeface="Courier"/>
                <a:cs typeface="Courier"/>
              </a:rPr>
              <a:t> expression) {</a:t>
            </a:r>
            <a:br>
              <a:rPr lang="en-US" sz="2571" dirty="0" smtClean="0">
                <a:latin typeface="Courier"/>
                <a:cs typeface="Courier"/>
              </a:rPr>
            </a:br>
            <a:r>
              <a:rPr lang="en-US" sz="2571" dirty="0" smtClean="0">
                <a:latin typeface="Courier"/>
                <a:cs typeface="Courier"/>
              </a:rPr>
              <a:t>		</a:t>
            </a:r>
            <a:r>
              <a:rPr lang="en-US" sz="2571" dirty="0" err="1" smtClean="0">
                <a:latin typeface="Courier"/>
                <a:cs typeface="Courier"/>
              </a:rPr>
              <a:t>doThis</a:t>
            </a:r>
            <a:r>
              <a:rPr lang="en-US" sz="2571" dirty="0" smtClean="0">
                <a:latin typeface="Courier"/>
                <a:cs typeface="Courier"/>
              </a:rPr>
              <a:t>();</a:t>
            </a:r>
            <a:br>
              <a:rPr lang="en-US" sz="2571" dirty="0" smtClean="0">
                <a:latin typeface="Courier"/>
                <a:cs typeface="Courier"/>
              </a:rPr>
            </a:br>
            <a:r>
              <a:rPr lang="en-US" sz="2571" dirty="0" smtClean="0">
                <a:latin typeface="Courier"/>
                <a:cs typeface="Courier"/>
              </a:rPr>
              <a:t>		</a:t>
            </a:r>
            <a:r>
              <a:rPr lang="en-US" sz="2571" dirty="0" err="1" smtClean="0">
                <a:latin typeface="Courier"/>
                <a:cs typeface="Courier"/>
              </a:rPr>
              <a:t>doThat</a:t>
            </a:r>
            <a:r>
              <a:rPr lang="en-US" sz="2571" dirty="0" smtClean="0">
                <a:latin typeface="Courier"/>
                <a:cs typeface="Courier"/>
              </a:rPr>
              <a:t>();</a:t>
            </a:r>
            <a:br>
              <a:rPr lang="en-US" sz="2571" dirty="0" smtClean="0">
                <a:latin typeface="Courier"/>
                <a:cs typeface="Courier"/>
              </a:rPr>
            </a:br>
            <a:r>
              <a:rPr lang="en-US" sz="2571" dirty="0" smtClean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/>
              <a:t>doThis</a:t>
            </a:r>
            <a:r>
              <a:rPr lang="en-US" dirty="0" smtClean="0"/>
              <a:t>() and </a:t>
            </a:r>
            <a:r>
              <a:rPr lang="en-US" dirty="0" err="1" smtClean="0"/>
              <a:t>doThat</a:t>
            </a:r>
            <a:r>
              <a:rPr lang="en-US" dirty="0" smtClean="0"/>
              <a:t>() are only done if </a:t>
            </a:r>
            <a:r>
              <a:rPr lang="en-US" dirty="0" err="1" smtClean="0"/>
              <a:t>boolean</a:t>
            </a:r>
            <a:r>
              <a:rPr lang="en-US" dirty="0" smtClean="0"/>
              <a:t> expression is true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417638"/>
            <a:ext cx="2184400" cy="2959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8500" y="1417638"/>
            <a:ext cx="26035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f-else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0404" y="1600200"/>
            <a:ext cx="4616396" cy="4525963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When does it draw a green circle?</a:t>
            </a:r>
          </a:p>
          <a:p>
            <a:r>
              <a:rPr lang="en-US" dirty="0" smtClean="0"/>
              <a:t>Format of If-Else is:</a:t>
            </a:r>
          </a:p>
          <a:p>
            <a:pPr lvl="1">
              <a:buNone/>
            </a:pPr>
            <a:r>
              <a:rPr lang="en-US" dirty="0" smtClean="0"/>
              <a:t>	if (</a:t>
            </a:r>
            <a:r>
              <a:rPr lang="en-US" dirty="0" err="1" smtClean="0"/>
              <a:t>bool</a:t>
            </a:r>
            <a:r>
              <a:rPr lang="en-US" dirty="0" smtClean="0"/>
              <a:t> exp) {</a:t>
            </a:r>
            <a:br>
              <a:rPr lang="en-US" dirty="0" smtClean="0"/>
            </a:br>
            <a:r>
              <a:rPr lang="en-US" dirty="0" smtClean="0"/>
              <a:t>		doStuff1();</a:t>
            </a:r>
            <a:br>
              <a:rPr lang="en-US" dirty="0" smtClean="0"/>
            </a:br>
            <a:r>
              <a:rPr lang="en-US" dirty="0" smtClean="0"/>
              <a:t>} else {</a:t>
            </a:r>
            <a:br>
              <a:rPr lang="en-US" dirty="0" smtClean="0"/>
            </a:br>
            <a:r>
              <a:rPr lang="en-US" dirty="0" smtClean="0"/>
              <a:t>		doStuff2();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r>
              <a:rPr lang="en-US" dirty="0" smtClean="0"/>
              <a:t>Does doStuff1() if </a:t>
            </a:r>
            <a:r>
              <a:rPr lang="en-US" dirty="0" err="1" smtClean="0"/>
              <a:t>bool</a:t>
            </a:r>
            <a:r>
              <a:rPr lang="en-US" dirty="0" smtClean="0"/>
              <a:t> exp is true, otherwise it does doStuff2()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304" y="1600200"/>
            <a:ext cx="2324100" cy="3543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1289104" cy="14288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04" y="3029010"/>
            <a:ext cx="1282700" cy="1428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f-else 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if-else if statement has format:</a:t>
            </a:r>
          </a:p>
          <a:p>
            <a:pPr lvl="1">
              <a:buNone/>
            </a:pPr>
            <a:r>
              <a:rPr lang="en-US" sz="2595" dirty="0" smtClean="0"/>
              <a:t>	if (condition1) {</a:t>
            </a:r>
            <a:br>
              <a:rPr lang="en-US" sz="2595" dirty="0" smtClean="0"/>
            </a:br>
            <a:r>
              <a:rPr lang="en-US" sz="2595" dirty="0" smtClean="0"/>
              <a:t>		doStuff1();</a:t>
            </a:r>
            <a:br>
              <a:rPr lang="en-US" sz="2595" dirty="0" smtClean="0"/>
            </a:br>
            <a:r>
              <a:rPr lang="en-US" sz="2595" dirty="0" smtClean="0"/>
              <a:t>} else if (condition2) {</a:t>
            </a:r>
            <a:br>
              <a:rPr lang="en-US" sz="2595" dirty="0" smtClean="0"/>
            </a:br>
            <a:r>
              <a:rPr lang="en-US" sz="2595" dirty="0" smtClean="0"/>
              <a:t>		doStuff2();</a:t>
            </a:r>
            <a:br>
              <a:rPr lang="en-US" sz="2595" dirty="0" smtClean="0"/>
            </a:br>
            <a:r>
              <a:rPr lang="en-US" sz="2595" dirty="0" smtClean="0"/>
              <a:t>} else if (condition3) {</a:t>
            </a:r>
            <a:br>
              <a:rPr lang="en-US" sz="2595" dirty="0" smtClean="0"/>
            </a:br>
            <a:r>
              <a:rPr lang="en-US" sz="2595" dirty="0" smtClean="0"/>
              <a:t>		doStuff3();</a:t>
            </a:r>
            <a:br>
              <a:rPr lang="en-US" sz="2595" dirty="0" smtClean="0"/>
            </a:br>
            <a:r>
              <a:rPr lang="en-US" sz="2595" dirty="0" smtClean="0"/>
              <a:t>}…</a:t>
            </a:r>
            <a:br>
              <a:rPr lang="en-US" sz="2595" dirty="0" smtClean="0"/>
            </a:br>
            <a:r>
              <a:rPr lang="en-US" sz="2595" dirty="0" smtClean="0"/>
              <a:t>} else {</a:t>
            </a:r>
            <a:br>
              <a:rPr lang="en-US" sz="2595" dirty="0" smtClean="0"/>
            </a:br>
            <a:r>
              <a:rPr lang="en-US" sz="2595" dirty="0" smtClean="0"/>
              <a:t>		</a:t>
            </a:r>
            <a:r>
              <a:rPr lang="en-US" sz="2595" dirty="0" err="1" smtClean="0"/>
              <a:t>doStuffOtherwise</a:t>
            </a:r>
            <a:r>
              <a:rPr lang="en-US" sz="2595" dirty="0" smtClean="0"/>
              <a:t>();</a:t>
            </a:r>
            <a:br>
              <a:rPr lang="en-US" sz="2595" dirty="0" smtClean="0"/>
            </a:br>
            <a:r>
              <a:rPr lang="en-US" sz="2595" dirty="0" smtClean="0"/>
              <a:t>}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1334906" cy="1473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3400" y="1600200"/>
            <a:ext cx="2768600" cy="4051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073200"/>
            <a:ext cx="1334906" cy="14592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532435"/>
            <a:ext cx="1334906" cy="14810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779</Words>
  <Application>Microsoft Macintosh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Conditionals</vt:lpstr>
      <vt:lpstr>Overview</vt:lpstr>
      <vt:lpstr>Boolean expressions</vt:lpstr>
      <vt:lpstr>Boolean expressions</vt:lpstr>
      <vt:lpstr>Relational operators</vt:lpstr>
      <vt:lpstr>Examples of boolean expressions</vt:lpstr>
      <vt:lpstr>if</vt:lpstr>
      <vt:lpstr>if-else</vt:lpstr>
      <vt:lpstr>if-else if</vt:lpstr>
      <vt:lpstr>Logical operators</vt:lpstr>
      <vt:lpstr>&amp;&amp;, || and !</vt:lpstr>
      <vt:lpstr>Boolean variables – programming a switch</vt:lpstr>
      <vt:lpstr>Bouncing ball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David Meredith</dc:creator>
  <cp:lastModifiedBy>David Meredith</cp:lastModifiedBy>
  <cp:revision>28</cp:revision>
  <dcterms:created xsi:type="dcterms:W3CDTF">2010-10-14T08:47:38Z</dcterms:created>
  <dcterms:modified xsi:type="dcterms:W3CDTF">2010-10-14T08:57:03Z</dcterms:modified>
</cp:coreProperties>
</file>