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72" r:id="rId3"/>
    <p:sldId id="271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EE0A-755F-6D45-9781-7D30D3C43D37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0078-9A6A-E348-9BE1-73896E9B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create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rt.moodle.aau.dk/course/view.php?id=3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9076"/>
            <a:ext cx="7772400" cy="731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Art &amp;Technology, 3rd Semester</a:t>
            </a:r>
            <a:br>
              <a:rPr lang="en-US" dirty="0" smtClean="0"/>
            </a:br>
            <a:r>
              <a:rPr lang="en-US" dirty="0" smtClean="0"/>
              <a:t>Aalborg University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>
                <a:hlinkClick r:id="rId2"/>
              </a:rPr>
              <a:t>https://art.moodle.aau.dk/course/view.php?id=33</a:t>
            </a:r>
            <a:endParaRPr lang="en-US" dirty="0" smtClean="0"/>
          </a:p>
          <a:p>
            <a:r>
              <a:rPr lang="en-US" dirty="0" smtClean="0"/>
              <a:t>David Meredith </a:t>
            </a:r>
          </a:p>
          <a:p>
            <a:r>
              <a:rPr lang="en-US" dirty="0" smtClean="0">
                <a:hlinkClick r:id="rId3"/>
              </a:rPr>
              <a:t>dave@create.aau.dk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9860" y="5606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857" y="418809"/>
            <a:ext cx="1992938" cy="2188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circle moves and grows in size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287525"/>
            <a:ext cx="1304075" cy="1444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42815"/>
            <a:ext cx="1297681" cy="1444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1417638"/>
            <a:ext cx="1297358" cy="1425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1276" y="1421302"/>
            <a:ext cx="4554172" cy="43209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818" y="2085509"/>
            <a:ext cx="4869982" cy="2202016"/>
          </a:xfrm>
        </p:spPr>
        <p:txBody>
          <a:bodyPr>
            <a:normAutofit/>
          </a:bodyPr>
          <a:lstStyle/>
          <a:p>
            <a:r>
              <a:rPr lang="en-US" dirty="0" smtClean="0"/>
              <a:t>diameter of circle stored in diameter variable</a:t>
            </a:r>
          </a:p>
          <a:p>
            <a:r>
              <a:rPr lang="en-US" dirty="0" smtClean="0"/>
              <a:t>diameter increased by 1 on each frame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350" y="274638"/>
            <a:ext cx="41783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Lots of variables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244" y="4092648"/>
            <a:ext cx="1860256" cy="2033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478" y="3177256"/>
            <a:ext cx="1833795" cy="20335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5571" y="2358766"/>
            <a:ext cx="1765025" cy="1965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211263"/>
            <a:ext cx="1781681" cy="1965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9950" y="971550"/>
            <a:ext cx="4089400" cy="544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6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404"/>
            <a:ext cx="8229600" cy="536392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width </a:t>
            </a:r>
            <a:r>
              <a:rPr lang="en-US" dirty="0" smtClean="0"/>
              <a:t>– the width of the sketch output window</a:t>
            </a:r>
          </a:p>
          <a:p>
            <a:r>
              <a:rPr lang="en-US" b="1" dirty="0" smtClean="0"/>
              <a:t>height </a:t>
            </a:r>
            <a:r>
              <a:rPr lang="en-US" dirty="0" smtClean="0"/>
              <a:t>– the height of the sketch output window</a:t>
            </a:r>
          </a:p>
          <a:p>
            <a:r>
              <a:rPr lang="en-US" b="1" dirty="0" err="1" smtClean="0"/>
              <a:t>frameCount</a:t>
            </a:r>
            <a:r>
              <a:rPr lang="en-US" b="1" dirty="0" smtClean="0"/>
              <a:t> </a:t>
            </a:r>
            <a:r>
              <a:rPr lang="en-US" dirty="0" smtClean="0"/>
              <a:t>– the number of frames processed by the sketch so far</a:t>
            </a:r>
          </a:p>
          <a:p>
            <a:r>
              <a:rPr lang="en-US" b="1" dirty="0" err="1" smtClean="0"/>
              <a:t>frameRate</a:t>
            </a:r>
            <a:r>
              <a:rPr lang="en-US" b="1" dirty="0" smtClean="0"/>
              <a:t> </a:t>
            </a:r>
            <a:r>
              <a:rPr lang="en-US" dirty="0" smtClean="0"/>
              <a:t>– the number of frames per second</a:t>
            </a:r>
          </a:p>
          <a:p>
            <a:r>
              <a:rPr lang="en-US" b="1" dirty="0" err="1" smtClean="0"/>
              <a:t>screen.width</a:t>
            </a:r>
            <a:r>
              <a:rPr lang="en-US" b="1" dirty="0" smtClean="0"/>
              <a:t> </a:t>
            </a:r>
            <a:r>
              <a:rPr lang="en-US" dirty="0" smtClean="0"/>
              <a:t>– the width of the screen</a:t>
            </a:r>
          </a:p>
          <a:p>
            <a:r>
              <a:rPr lang="en-US" b="1" dirty="0" err="1" smtClean="0"/>
              <a:t>screen.height</a:t>
            </a:r>
            <a:r>
              <a:rPr lang="en-US" b="1" dirty="0" smtClean="0"/>
              <a:t> </a:t>
            </a:r>
            <a:r>
              <a:rPr lang="en-US" dirty="0" smtClean="0"/>
              <a:t>– the height of the screen</a:t>
            </a:r>
          </a:p>
          <a:p>
            <a:r>
              <a:rPr lang="en-US" b="1" dirty="0" smtClean="0"/>
              <a:t>key </a:t>
            </a:r>
            <a:r>
              <a:rPr lang="en-US" dirty="0" smtClean="0"/>
              <a:t>– most recent key pressed</a:t>
            </a:r>
          </a:p>
          <a:p>
            <a:r>
              <a:rPr lang="en-US" b="1" dirty="0" err="1" smtClean="0"/>
              <a:t>keyCode</a:t>
            </a:r>
            <a:r>
              <a:rPr lang="en-US" b="1" dirty="0" smtClean="0"/>
              <a:t> </a:t>
            </a:r>
            <a:r>
              <a:rPr lang="en-US" dirty="0" smtClean="0"/>
              <a:t>– a numeric code for the last key pressed</a:t>
            </a:r>
          </a:p>
          <a:p>
            <a:r>
              <a:rPr lang="en-US" b="1" dirty="0" err="1" smtClean="0"/>
              <a:t>mousePressed</a:t>
            </a:r>
            <a:r>
              <a:rPr lang="en-US" b="1" dirty="0" smtClean="0"/>
              <a:t> </a:t>
            </a:r>
            <a:r>
              <a:rPr lang="en-US" dirty="0" smtClean="0"/>
              <a:t>– true if the mouse button is pressed, false otherwise</a:t>
            </a:r>
          </a:p>
          <a:p>
            <a:r>
              <a:rPr lang="en-US" b="1" dirty="0" err="1" smtClean="0"/>
              <a:t>mouseX</a:t>
            </a:r>
            <a:r>
              <a:rPr lang="en-US" b="1" dirty="0" smtClean="0"/>
              <a:t> </a:t>
            </a:r>
            <a:r>
              <a:rPr lang="en-US" dirty="0" smtClean="0"/>
              <a:t>– current </a:t>
            </a:r>
            <a:r>
              <a:rPr lang="en-US" dirty="0" err="1" smtClean="0"/>
              <a:t>x</a:t>
            </a:r>
            <a:r>
              <a:rPr lang="en-US" dirty="0" smtClean="0"/>
              <a:t>-coordinate of mouse position</a:t>
            </a:r>
          </a:p>
          <a:p>
            <a:r>
              <a:rPr lang="en-US" b="1" dirty="0" err="1" smtClean="0"/>
              <a:t>mouseY</a:t>
            </a:r>
            <a:r>
              <a:rPr lang="en-US" b="1" dirty="0" smtClean="0"/>
              <a:t> </a:t>
            </a:r>
            <a:r>
              <a:rPr lang="en-US" dirty="0" smtClean="0"/>
              <a:t>– current </a:t>
            </a:r>
            <a:r>
              <a:rPr lang="en-US" dirty="0" err="1" smtClean="0"/>
              <a:t>y</a:t>
            </a:r>
            <a:r>
              <a:rPr lang="en-US" dirty="0" smtClean="0"/>
              <a:t>-coordinate of mouse position</a:t>
            </a:r>
          </a:p>
          <a:p>
            <a:r>
              <a:rPr lang="en-US" b="1" dirty="0" err="1" smtClean="0"/>
              <a:t>pmouseX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x</a:t>
            </a:r>
            <a:r>
              <a:rPr lang="en-US" dirty="0" smtClean="0"/>
              <a:t>-coordinate of previous mouse position</a:t>
            </a:r>
          </a:p>
          <a:p>
            <a:r>
              <a:rPr lang="en-US" b="1" dirty="0" err="1" smtClean="0"/>
              <a:t>pmouseY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y</a:t>
            </a:r>
            <a:r>
              <a:rPr lang="en-US" dirty="0" smtClean="0"/>
              <a:t>-coordinate of previous mouse position</a:t>
            </a:r>
          </a:p>
          <a:p>
            <a:r>
              <a:rPr lang="en-US" b="1" dirty="0" err="1" smtClean="0"/>
              <a:t>mouseButton</a:t>
            </a:r>
            <a:r>
              <a:rPr lang="en-US" b="1" dirty="0" smtClean="0"/>
              <a:t> </a:t>
            </a:r>
            <a:r>
              <a:rPr lang="en-US" dirty="0" smtClean="0"/>
              <a:t>– the mouse button that was last pressed (LEFT, RIGHT, CENTER)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system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461452" cy="1627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652" y="3228055"/>
            <a:ext cx="1465079" cy="1623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3731" y="4794406"/>
            <a:ext cx="1471156" cy="16233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600" y="1600200"/>
            <a:ext cx="3632200" cy="492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Drawing an ellipse with variables</a:t>
            </a:r>
            <a:br>
              <a:rPr lang="en-US" sz="3600" dirty="0" smtClean="0"/>
            </a:br>
            <a:r>
              <a:rPr lang="en-US" sz="3600" dirty="0" smtClean="0"/>
              <a:t>Which program produced which image?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06224"/>
            <a:ext cx="2012765" cy="2212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401" y="2706224"/>
            <a:ext cx="2013659" cy="2212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800" y="1600200"/>
            <a:ext cx="1778000" cy="422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8800" y="1600200"/>
            <a:ext cx="1778000" cy="421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random() </a:t>
            </a:r>
            <a:br>
              <a:rPr lang="en-US" dirty="0" smtClean="0"/>
            </a:br>
            <a:r>
              <a:rPr lang="en-US" dirty="0" smtClean="0"/>
              <a:t>– a function that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15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you call the functions line(), ellipse() &amp; </a:t>
            </a:r>
            <a:r>
              <a:rPr lang="en-US" dirty="0" err="1" smtClean="0"/>
              <a:t>rect</a:t>
            </a:r>
            <a:r>
              <a:rPr lang="en-US" dirty="0" smtClean="0"/>
              <a:t>(), you just get something printed to the output window</a:t>
            </a:r>
          </a:p>
          <a:p>
            <a:r>
              <a:rPr lang="en-US" dirty="0" smtClean="0"/>
              <a:t>The function random() gives you a random number:</a:t>
            </a:r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float </a:t>
            </a:r>
            <a:r>
              <a:rPr lang="en-US" b="1" dirty="0" err="1" smtClean="0">
                <a:latin typeface="Courier"/>
                <a:cs typeface="Courier"/>
              </a:rPr>
              <a:t>w</a:t>
            </a:r>
            <a:r>
              <a:rPr lang="en-US" b="1" dirty="0" smtClean="0">
                <a:latin typeface="Courier"/>
                <a:cs typeface="Courier"/>
              </a:rPr>
              <a:t> = random(1,100);</a:t>
            </a:r>
          </a:p>
          <a:p>
            <a:pPr lvl="1">
              <a:buNone/>
            </a:pPr>
            <a:r>
              <a:rPr lang="en-US" dirty="0" smtClean="0"/>
              <a:t>This line of code generates a random floating point number between 1 and 100 and stores this value in the float type variable called 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We can then do stuff like</a:t>
            </a:r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rect(100,100,w,50);</a:t>
            </a:r>
          </a:p>
          <a:p>
            <a:pPr lvl="1">
              <a:buNone/>
            </a:pPr>
            <a:r>
              <a:rPr lang="en-US" dirty="0" smtClean="0"/>
              <a:t>This line of code draws a rectangle with the top left corner at (100,100), a width equal to the random number stored in </a:t>
            </a:r>
            <a:r>
              <a:rPr lang="en-US" dirty="0" err="1" smtClean="0"/>
              <a:t>w</a:t>
            </a:r>
            <a:r>
              <a:rPr lang="en-US" dirty="0" smtClean="0"/>
              <a:t> and a height equal to 50 pixels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random(low</a:t>
            </a:r>
            <a:r>
              <a:rPr lang="en-US" dirty="0" smtClean="0"/>
              <a:t>, high) and </a:t>
            </a:r>
            <a:r>
              <a:rPr lang="en-US" dirty="0" err="1" smtClean="0"/>
              <a:t>random(high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Courier"/>
              </a:rPr>
              <a:t>random() returns a floating point value, so random() is defined somewhere as follows: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float </a:t>
            </a:r>
            <a:r>
              <a:rPr lang="en-US" dirty="0" err="1" smtClean="0">
                <a:latin typeface="Courier"/>
                <a:cs typeface="Courier"/>
              </a:rPr>
              <a:t>random(float</a:t>
            </a:r>
            <a:r>
              <a:rPr lang="en-US" dirty="0" smtClean="0">
                <a:latin typeface="Courier"/>
                <a:cs typeface="Courier"/>
              </a:rPr>
              <a:t> low, float high) {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…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/>
              <a:t>You can also call random() with just one argument – it then returns a random floating point number between 0 and the number you give it as its argument:</a:t>
            </a:r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float </a:t>
            </a:r>
            <a:r>
              <a:rPr lang="en-US" b="1" dirty="0" err="1" smtClean="0">
                <a:latin typeface="Courier"/>
                <a:cs typeface="Courier"/>
              </a:rPr>
              <a:t>w</a:t>
            </a:r>
            <a:r>
              <a:rPr lang="en-US" b="1" dirty="0" smtClean="0">
                <a:latin typeface="Courier"/>
                <a:cs typeface="Courier"/>
              </a:rPr>
              <a:t> = random(10);</a:t>
            </a:r>
          </a:p>
          <a:p>
            <a:pPr lvl="1">
              <a:buNone/>
            </a:pPr>
            <a:r>
              <a:rPr lang="en-US" dirty="0" smtClean="0"/>
              <a:t>This line </a:t>
            </a:r>
            <a:r>
              <a:rPr lang="en-US" smtClean="0"/>
              <a:t>of code generates </a:t>
            </a:r>
            <a:r>
              <a:rPr lang="en-US" dirty="0" smtClean="0"/>
              <a:t>a random floating point number between 0 and 10 and stores this value in the float type variable called </a:t>
            </a:r>
            <a:r>
              <a:rPr lang="en-US" dirty="0" err="1" smtClean="0"/>
              <a:t>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random() returns a float – but what if you really want an </a:t>
            </a:r>
            <a:r>
              <a:rPr lang="en-US" dirty="0" err="1" smtClean="0"/>
              <a:t>int</a:t>
            </a:r>
            <a:r>
              <a:rPr lang="en-US" dirty="0" smtClean="0"/>
              <a:t>?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w</a:t>
            </a:r>
            <a:r>
              <a:rPr lang="en-US" dirty="0" smtClean="0">
                <a:latin typeface="Courier"/>
                <a:cs typeface="Courier"/>
              </a:rPr>
              <a:t> = int(random(1,100));</a:t>
            </a:r>
          </a:p>
          <a:p>
            <a:pPr lvl="1">
              <a:buNone/>
            </a:pPr>
            <a:r>
              <a:rPr lang="en-US" dirty="0" smtClean="0"/>
              <a:t>generates a random float between 1 and 100, then converts this to an </a:t>
            </a:r>
            <a:r>
              <a:rPr lang="en-US" dirty="0" err="1" smtClean="0"/>
              <a:t>int</a:t>
            </a:r>
            <a:r>
              <a:rPr lang="en-US" dirty="0" smtClean="0"/>
              <a:t> and stores it in the </a:t>
            </a:r>
            <a:r>
              <a:rPr lang="en-US" dirty="0" err="1" smtClean="0"/>
              <a:t>int</a:t>
            </a:r>
            <a:r>
              <a:rPr lang="en-US" dirty="0" smtClean="0"/>
              <a:t> type variable, </a:t>
            </a:r>
            <a:r>
              <a:rPr lang="en-US" dirty="0" err="1" smtClean="0"/>
              <a:t>w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4900" cy="1143000"/>
          </a:xfrm>
        </p:spPr>
        <p:txBody>
          <a:bodyPr/>
          <a:lstStyle/>
          <a:p>
            <a:r>
              <a:rPr lang="en-US" dirty="0" smtClean="0"/>
              <a:t>Random ellipses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100" y="603250"/>
            <a:ext cx="2044700" cy="565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949" y="2006600"/>
            <a:ext cx="2590800" cy="284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19300"/>
            <a:ext cx="2603500" cy="283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403989"/>
            <a:ext cx="581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use of system variables, width and height, to control position and size of ellipses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4 of </a:t>
            </a:r>
            <a:r>
              <a:rPr lang="en-US" dirty="0" err="1" smtClean="0"/>
              <a:t>Shiffman</a:t>
            </a:r>
            <a:r>
              <a:rPr lang="en-US" dirty="0" smtClean="0"/>
              <a:t>, </a:t>
            </a:r>
            <a:r>
              <a:rPr lang="en-US" i="1" smtClean="0"/>
              <a:t>Learning Processing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Variable declaration and assignment</a:t>
            </a:r>
          </a:p>
          <a:p>
            <a:r>
              <a:rPr lang="en-US" dirty="0" smtClean="0"/>
              <a:t>Incrementing variables</a:t>
            </a:r>
          </a:p>
          <a:p>
            <a:r>
              <a:rPr lang="en-US" dirty="0" smtClean="0"/>
              <a:t>System variables</a:t>
            </a:r>
          </a:p>
          <a:p>
            <a:r>
              <a:rPr lang="en-US" dirty="0" smtClean="0"/>
              <a:t>Generating random numbers</a:t>
            </a:r>
          </a:p>
          <a:p>
            <a:r>
              <a:rPr lang="en-US" dirty="0" smtClean="0"/>
              <a:t>Type casting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623"/>
            <a:ext cx="8229600" cy="336804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a program runs on a computer, it processes </a:t>
            </a:r>
            <a:r>
              <a:rPr lang="en-US" i="1" dirty="0" smtClean="0"/>
              <a:t>information</a:t>
            </a:r>
            <a:r>
              <a:rPr lang="en-US" dirty="0" smtClean="0"/>
              <a:t> that is stored in its </a:t>
            </a:r>
            <a:r>
              <a:rPr lang="en-US" i="1" dirty="0" smtClean="0"/>
              <a:t>memory</a:t>
            </a:r>
            <a:endParaRPr lang="en-US" dirty="0" smtClean="0"/>
          </a:p>
          <a:p>
            <a:r>
              <a:rPr lang="en-US" dirty="0" smtClean="0"/>
              <a:t>Think of a computer’s </a:t>
            </a:r>
            <a:r>
              <a:rPr lang="en-US" i="1" dirty="0" smtClean="0"/>
              <a:t>memory </a:t>
            </a:r>
            <a:r>
              <a:rPr lang="en-US" dirty="0" smtClean="0"/>
              <a:t>as consisting of a huge array of boxes in which we can store information</a:t>
            </a:r>
          </a:p>
          <a:p>
            <a:r>
              <a:rPr lang="en-US" dirty="0" smtClean="0"/>
              <a:t>We’re able to assign </a:t>
            </a:r>
            <a:r>
              <a:rPr lang="en-US" i="1" dirty="0" smtClean="0"/>
              <a:t>names </a:t>
            </a:r>
            <a:r>
              <a:rPr lang="en-US" dirty="0" smtClean="0"/>
              <a:t>to these boxes, so that if we want to get the information stored in a box, we just have to refer to the box by its </a:t>
            </a:r>
            <a:r>
              <a:rPr lang="en-US" i="1" dirty="0" smtClean="0"/>
              <a:t>name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labelled</a:t>
            </a:r>
            <a:r>
              <a:rPr lang="en-US" dirty="0" smtClean="0"/>
              <a:t> memory “box” like this is called a </a:t>
            </a:r>
            <a:r>
              <a:rPr lang="en-US" i="1" dirty="0" smtClean="0"/>
              <a:t>variable</a:t>
            </a:r>
            <a:r>
              <a:rPr lang="en-US" dirty="0" smtClean="0"/>
              <a:t>, because the information in it (its </a:t>
            </a:r>
            <a:r>
              <a:rPr lang="en-US" i="1" dirty="0" smtClean="0"/>
              <a:t>value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can </a:t>
            </a:r>
            <a:r>
              <a:rPr lang="en-US" i="1" dirty="0" smtClean="0"/>
              <a:t>vary</a:t>
            </a:r>
            <a:endParaRPr lang="en-US" dirty="0" smtClean="0"/>
          </a:p>
          <a:p>
            <a:r>
              <a:rPr lang="en-US" dirty="0" smtClean="0"/>
              <a:t>We have to create (or </a:t>
            </a:r>
            <a:r>
              <a:rPr lang="en-US" i="1" dirty="0" smtClean="0"/>
              <a:t>declare</a:t>
            </a:r>
            <a:r>
              <a:rPr lang="en-US" dirty="0" smtClean="0"/>
              <a:t>) a variable before we use it by giving it a name and stating what </a:t>
            </a:r>
            <a:r>
              <a:rPr lang="en-US" i="1" dirty="0" smtClean="0"/>
              <a:t>type </a:t>
            </a:r>
            <a:r>
              <a:rPr lang="en-US" dirty="0" smtClean="0"/>
              <a:t>of data we can store in it (e.g., integers, decimal numbers, strings of characters, etc.)</a:t>
            </a:r>
          </a:p>
        </p:txBody>
      </p:sp>
      <p:sp>
        <p:nvSpPr>
          <p:cNvPr id="4" name="Frame 3"/>
          <p:cNvSpPr/>
          <p:nvPr/>
        </p:nvSpPr>
        <p:spPr>
          <a:xfrm>
            <a:off x="457200" y="1383519"/>
            <a:ext cx="1780324" cy="16556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643827" y="1383519"/>
            <a:ext cx="1780324" cy="16556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819983" y="1383519"/>
            <a:ext cx="1780324" cy="16556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01418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827" y="1014187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9983" y="1014187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5999" y="20284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0981" y="20284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1760" y="20284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0481" y="1383518"/>
            <a:ext cx="18263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3;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 5;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x</a:t>
            </a:r>
            <a:r>
              <a:rPr lang="en-US" dirty="0" smtClean="0"/>
              <a:t> = 6;</a:t>
            </a:r>
          </a:p>
          <a:p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85999" y="20284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1760" y="202844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0" grpId="1"/>
      <p:bldP spid="11" grpId="0"/>
      <p:bldP spid="12" grpId="0"/>
      <p:bldP spid="12" grpId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940"/>
            <a:ext cx="8229600" cy="567011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type </a:t>
            </a:r>
            <a:r>
              <a:rPr lang="en-US" dirty="0" smtClean="0"/>
              <a:t>of a variable is the kind of data that it can hold, e.g.,</a:t>
            </a:r>
          </a:p>
          <a:p>
            <a:pPr lvl="1"/>
            <a:r>
              <a:rPr lang="en-US" dirty="0" smtClean="0"/>
              <a:t>whole numbers (</a:t>
            </a:r>
            <a:r>
              <a:rPr lang="en-US" dirty="0" err="1" smtClean="0"/>
              <a:t>int</a:t>
            </a:r>
            <a:r>
              <a:rPr lang="en-US" dirty="0" smtClean="0"/>
              <a:t>, byte, short, long)</a:t>
            </a:r>
          </a:p>
          <a:p>
            <a:pPr lvl="2"/>
            <a:r>
              <a:rPr lang="en-US" dirty="0" smtClean="0"/>
              <a:t>e.g., … -2, -1, 0, 1, 2, … </a:t>
            </a:r>
          </a:p>
          <a:p>
            <a:pPr lvl="1"/>
            <a:r>
              <a:rPr lang="en-US" dirty="0" smtClean="0"/>
              <a:t>floating-point numbers (double, float)</a:t>
            </a:r>
          </a:p>
          <a:p>
            <a:pPr lvl="2"/>
            <a:r>
              <a:rPr lang="en-US" dirty="0" smtClean="0"/>
              <a:t>e.g., 3.14159, -2.5, 0.4, 2.0, …</a:t>
            </a:r>
          </a:p>
          <a:p>
            <a:pPr lvl="1"/>
            <a:r>
              <a:rPr lang="en-US" dirty="0" smtClean="0"/>
              <a:t>characters (char)</a:t>
            </a:r>
          </a:p>
          <a:p>
            <a:pPr lvl="2"/>
            <a:r>
              <a:rPr lang="en-US" dirty="0" smtClean="0"/>
              <a:t>e.g., ‘a’, ‘</a:t>
            </a:r>
            <a:r>
              <a:rPr lang="en-US" dirty="0" err="1" smtClean="0"/>
              <a:t>b</a:t>
            </a:r>
            <a:r>
              <a:rPr lang="en-US" dirty="0" smtClean="0"/>
              <a:t>’, ‘</a:t>
            </a:r>
            <a:r>
              <a:rPr lang="en-US" dirty="0" err="1" smtClean="0"/>
              <a:t>c</a:t>
            </a:r>
            <a:r>
              <a:rPr lang="en-US" dirty="0" smtClean="0"/>
              <a:t>’, ‘*’, ‘€’, ‘2’, etc.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true, false</a:t>
            </a:r>
          </a:p>
          <a:p>
            <a:endParaRPr lang="en-US" sz="3600" dirty="0" smtClean="0">
              <a:latin typeface="+mj-lt"/>
              <a:cs typeface="Andale Mono"/>
            </a:endParaRPr>
          </a:p>
          <a:p>
            <a:endParaRPr lang="en-US" sz="3600" dirty="0" smtClean="0">
              <a:latin typeface="+mj-lt"/>
              <a:cs typeface="Andale Mono"/>
            </a:endParaRPr>
          </a:p>
          <a:p>
            <a:pPr lvl="1"/>
            <a:endParaRPr lang="en-US" dirty="0">
              <a:latin typeface="+mj-lt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78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Declaring type and initializing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239"/>
            <a:ext cx="8229600" cy="57268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we create a variable, we must define what its name is </a:t>
            </a:r>
            <a:r>
              <a:rPr lang="en-US" i="1" dirty="0" smtClean="0"/>
              <a:t>and what its type is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sz="16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latin typeface="Andale Mono"/>
                <a:cs typeface="Andale Mono"/>
              </a:rPr>
              <a:t>x</a:t>
            </a:r>
            <a:r>
              <a:rPr lang="en-US" sz="1600" dirty="0" smtClean="0">
                <a:latin typeface="Andale Mono"/>
                <a:cs typeface="Andale Mono"/>
              </a:rPr>
              <a:t>; //Declares a variable called </a:t>
            </a:r>
            <a:r>
              <a:rPr lang="en-US" sz="1600" dirty="0" err="1" smtClean="0">
                <a:latin typeface="Andale Mono"/>
                <a:cs typeface="Andale Mono"/>
              </a:rPr>
              <a:t>x</a:t>
            </a:r>
            <a:r>
              <a:rPr lang="en-US" sz="1600" dirty="0" smtClean="0">
                <a:latin typeface="Andale Mono"/>
                <a:cs typeface="Andale Mono"/>
              </a:rPr>
              <a:t> of type </a:t>
            </a:r>
            <a:r>
              <a:rPr lang="en-US" sz="1600" dirty="0" err="1" smtClean="0">
                <a:latin typeface="Andale Mono"/>
                <a:cs typeface="Andale Mono"/>
              </a:rPr>
              <a:t>int</a:t>
            </a:r>
            <a:endParaRPr lang="en-US" sz="1600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double </a:t>
            </a:r>
            <a:r>
              <a:rPr lang="en-US" sz="1600" dirty="0" err="1" smtClean="0">
                <a:latin typeface="Andale Mono"/>
                <a:cs typeface="Andale Mono"/>
              </a:rPr>
              <a:t>d</a:t>
            </a:r>
            <a:r>
              <a:rPr lang="en-US" sz="1600" dirty="0" smtClean="0">
                <a:latin typeface="Andale Mono"/>
                <a:cs typeface="Andale Mono"/>
              </a:rPr>
              <a:t>; //Declares a variable called </a:t>
            </a:r>
            <a:r>
              <a:rPr lang="en-US" sz="1600" dirty="0" err="1" smtClean="0">
                <a:latin typeface="Andale Mono"/>
                <a:cs typeface="Andale Mono"/>
              </a:rPr>
              <a:t>d</a:t>
            </a:r>
            <a:r>
              <a:rPr lang="en-US" sz="1600" dirty="0" smtClean="0">
                <a:latin typeface="Andale Mono"/>
                <a:cs typeface="Andale Mono"/>
              </a:rPr>
              <a:t> of type double</a:t>
            </a:r>
          </a:p>
          <a:p>
            <a:pPr lvl="1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char </a:t>
            </a:r>
            <a:r>
              <a:rPr lang="en-US" sz="1600" dirty="0" smtClean="0">
                <a:latin typeface="Andale Mono"/>
                <a:cs typeface="Andale Mono"/>
              </a:rPr>
              <a:t>letter; //Declares a variable called letter of type char</a:t>
            </a:r>
          </a:p>
          <a:p>
            <a:r>
              <a:rPr lang="en-US" sz="3600" dirty="0" smtClean="0">
                <a:cs typeface="Andale Mono"/>
              </a:rPr>
              <a:t>Can (and should) also </a:t>
            </a:r>
            <a:r>
              <a:rPr lang="en-US" sz="3600" i="1" dirty="0" smtClean="0">
                <a:cs typeface="Andale Mono"/>
              </a:rPr>
              <a:t>initialize</a:t>
            </a:r>
            <a:r>
              <a:rPr lang="en-US" sz="3600" dirty="0" smtClean="0">
                <a:cs typeface="Andale Mono"/>
              </a:rPr>
              <a:t> a variable when we create it, by storing some value in it</a:t>
            </a: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//Declare a variable called </a:t>
            </a:r>
            <a:r>
              <a:rPr lang="en-US" sz="1882" dirty="0" err="1" smtClean="0">
                <a:latin typeface="Andale Mono"/>
                <a:cs typeface="Andale Mono"/>
              </a:rPr>
              <a:t>x</a:t>
            </a:r>
            <a:r>
              <a:rPr lang="en-US" sz="1882" dirty="0" smtClean="0">
                <a:latin typeface="Andale Mono"/>
                <a:cs typeface="Andale Mono"/>
              </a:rPr>
              <a:t> of type </a:t>
            </a:r>
            <a:r>
              <a:rPr lang="en-US" sz="1882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int</a:t>
            </a:r>
            <a:r>
              <a:rPr lang="en-US" sz="1882" dirty="0" smtClean="0">
                <a:latin typeface="Andale Mono"/>
                <a:cs typeface="Andale Mono"/>
              </a:rPr>
              <a:t>, initialized to 0</a:t>
            </a:r>
          </a:p>
          <a:p>
            <a:pPr lvl="1">
              <a:buNone/>
            </a:pPr>
            <a:endParaRPr lang="en-US" sz="1882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882" dirty="0" err="1" smtClean="0">
                <a:latin typeface="Andale Mono"/>
                <a:cs typeface="Andale Mono"/>
              </a:rPr>
              <a:t>int</a:t>
            </a:r>
            <a:r>
              <a:rPr lang="en-US" sz="1882" dirty="0" smtClean="0">
                <a:latin typeface="Andale Mono"/>
                <a:cs typeface="Andale Mono"/>
              </a:rPr>
              <a:t> </a:t>
            </a:r>
            <a:r>
              <a:rPr lang="en-US" sz="1882" dirty="0" err="1" smtClean="0">
                <a:latin typeface="Andale Mono"/>
                <a:cs typeface="Andale Mono"/>
              </a:rPr>
              <a:t>x</a:t>
            </a:r>
            <a:r>
              <a:rPr lang="en-US" sz="1882" dirty="0" smtClean="0">
                <a:latin typeface="Andale Mono"/>
                <a:cs typeface="Andale Mono"/>
              </a:rPr>
              <a:t> </a:t>
            </a:r>
            <a:r>
              <a:rPr lang="en-US" sz="1882" b="1" dirty="0" smtClean="0">
                <a:solidFill>
                  <a:srgbClr val="FF0000"/>
                </a:solidFill>
                <a:latin typeface="Andale Mono"/>
                <a:cs typeface="Andale Mono"/>
              </a:rPr>
              <a:t>= 0</a:t>
            </a:r>
            <a:r>
              <a:rPr lang="en-US" sz="1882" dirty="0" smtClean="0">
                <a:latin typeface="Andale Mono"/>
                <a:cs typeface="Andale Mono"/>
              </a:rPr>
              <a:t>;</a:t>
            </a:r>
            <a:br>
              <a:rPr lang="en-US" sz="1882" dirty="0" smtClean="0">
                <a:latin typeface="Andale Mono"/>
                <a:cs typeface="Andale Mono"/>
              </a:rPr>
            </a:br>
            <a:endParaRPr lang="en-US" sz="1882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//Declare a variable called </a:t>
            </a:r>
            <a:r>
              <a:rPr lang="en-US" sz="1882" dirty="0" err="1" smtClean="0">
                <a:latin typeface="Andale Mono"/>
                <a:cs typeface="Andale Mono"/>
              </a:rPr>
              <a:t>d</a:t>
            </a:r>
            <a:r>
              <a:rPr lang="en-US" sz="1882" dirty="0" smtClean="0">
                <a:latin typeface="Andale Mono"/>
                <a:cs typeface="Andale Mono"/>
              </a:rPr>
              <a:t> of type </a:t>
            </a:r>
            <a:r>
              <a:rPr lang="en-US" sz="1882" b="1" dirty="0" smtClean="0">
                <a:solidFill>
                  <a:srgbClr val="FF0000"/>
                </a:solidFill>
                <a:latin typeface="Andale Mono"/>
                <a:cs typeface="Andale Mono"/>
              </a:rPr>
              <a:t>double</a:t>
            </a:r>
            <a:r>
              <a:rPr lang="en-US" sz="1882" dirty="0" smtClean="0">
                <a:latin typeface="Andale Mono"/>
                <a:cs typeface="Andale Mono"/>
              </a:rPr>
              <a:t>, initialized to 0.0</a:t>
            </a:r>
          </a:p>
          <a:p>
            <a:pPr lvl="1">
              <a:buNone/>
            </a:pPr>
            <a:endParaRPr lang="en-US" sz="1882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double </a:t>
            </a:r>
            <a:r>
              <a:rPr lang="en-US" sz="1882" dirty="0" err="1" smtClean="0">
                <a:latin typeface="Andale Mono"/>
                <a:cs typeface="Andale Mono"/>
              </a:rPr>
              <a:t>d</a:t>
            </a:r>
            <a:r>
              <a:rPr lang="en-US" sz="1882" dirty="0" smtClean="0">
                <a:latin typeface="Andale Mono"/>
                <a:cs typeface="Andale Mono"/>
              </a:rPr>
              <a:t> </a:t>
            </a:r>
            <a:r>
              <a:rPr lang="en-US" sz="1882" b="1" dirty="0" smtClean="0">
                <a:solidFill>
                  <a:srgbClr val="FF0000"/>
                </a:solidFill>
                <a:latin typeface="Andale Mono"/>
                <a:cs typeface="Andale Mono"/>
              </a:rPr>
              <a:t>= 0.0</a:t>
            </a:r>
            <a:r>
              <a:rPr lang="en-US" sz="1882" dirty="0" smtClean="0">
                <a:latin typeface="Andale Mono"/>
                <a:cs typeface="Andale Mono"/>
              </a:rPr>
              <a:t>;</a:t>
            </a:r>
            <a:br>
              <a:rPr lang="en-US" sz="1882" dirty="0" smtClean="0">
                <a:latin typeface="Andale Mono"/>
                <a:cs typeface="Andale Mono"/>
              </a:rPr>
            </a:br>
            <a:endParaRPr lang="en-US" sz="1882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//Declare a variable called letter of type </a:t>
            </a:r>
            <a:r>
              <a:rPr lang="en-US" sz="1882" b="1" dirty="0" smtClean="0">
                <a:solidFill>
                  <a:srgbClr val="FF0000"/>
                </a:solidFill>
                <a:latin typeface="Andale Mono"/>
                <a:cs typeface="Andale Mono"/>
              </a:rPr>
              <a:t>char</a:t>
            </a:r>
            <a:r>
              <a:rPr lang="en-US" sz="1882" dirty="0" smtClean="0">
                <a:latin typeface="Andale Mono"/>
                <a:cs typeface="Andale Mono"/>
              </a:rPr>
              <a:t>, initialized </a:t>
            </a: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//to ‘a’</a:t>
            </a:r>
          </a:p>
          <a:p>
            <a:pPr lvl="1">
              <a:buNone/>
            </a:pPr>
            <a:endParaRPr lang="en-US" sz="1882" dirty="0" smtClean="0">
              <a:latin typeface="Andale Mono"/>
              <a:cs typeface="Andale Mono"/>
            </a:endParaRPr>
          </a:p>
          <a:p>
            <a:pPr lvl="1">
              <a:buNone/>
            </a:pPr>
            <a:r>
              <a:rPr lang="en-US" sz="1882" dirty="0" smtClean="0">
                <a:latin typeface="Andale Mono"/>
                <a:cs typeface="Andale Mono"/>
              </a:rPr>
              <a:t>char letter </a:t>
            </a:r>
            <a:r>
              <a:rPr lang="en-US" sz="1882" b="1" dirty="0" smtClean="0">
                <a:solidFill>
                  <a:srgbClr val="FF0000"/>
                </a:solidFill>
                <a:latin typeface="Andale Mono"/>
                <a:cs typeface="Andale Mono"/>
              </a:rPr>
              <a:t>= ‘a’</a:t>
            </a:r>
            <a:r>
              <a:rPr lang="en-US" sz="1882" dirty="0" smtClean="0">
                <a:latin typeface="Andale Mono"/>
                <a:cs typeface="Andale Mono"/>
              </a:rPr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6026"/>
            <a:ext cx="8229600" cy="17001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want a variable to be available everywhere in the program, declare it before the definition of setup(), at the beginning of your file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8229600" cy="2825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a value to a variable: </a:t>
            </a:r>
            <a:br>
              <a:rPr lang="en-US" dirty="0" smtClean="0"/>
            </a:br>
            <a:r>
              <a:rPr lang="en-US" dirty="0" smtClean="0"/>
              <a:t>The ‘=‘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assign a value to a variable by using the ‘=‘ operator, thus: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5; // Sets the value of </a:t>
            </a:r>
            <a:r>
              <a:rPr lang="en-US" dirty="0" err="1" smtClean="0"/>
              <a:t>x</a:t>
            </a:r>
            <a:r>
              <a:rPr lang="en-US" dirty="0" smtClean="0"/>
              <a:t> to 5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7; // Sets the value of </a:t>
            </a:r>
            <a:r>
              <a:rPr lang="en-US" dirty="0" err="1" smtClean="0"/>
              <a:t>x</a:t>
            </a:r>
            <a:r>
              <a:rPr lang="en-US" dirty="0" smtClean="0"/>
              <a:t> to 7</a:t>
            </a:r>
          </a:p>
          <a:p>
            <a:r>
              <a:rPr lang="en-US" dirty="0" smtClean="0"/>
              <a:t>Remember that ‘</a:t>
            </a:r>
            <a:r>
              <a:rPr lang="en-US" b="1" i="1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‘ means “</a:t>
            </a:r>
            <a:r>
              <a:rPr lang="en-US" b="1" i="1" dirty="0" smtClean="0">
                <a:solidFill>
                  <a:srgbClr val="FF0000"/>
                </a:solidFill>
              </a:rPr>
              <a:t>becomes equal to</a:t>
            </a:r>
            <a:r>
              <a:rPr lang="en-US" dirty="0" smtClean="0"/>
              <a:t>” so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5;   means  “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becomes equal to </a:t>
            </a:r>
            <a:r>
              <a:rPr lang="en-US" dirty="0" smtClean="0"/>
              <a:t>5”</a:t>
            </a:r>
          </a:p>
          <a:p>
            <a:r>
              <a:rPr lang="en-US" dirty="0" smtClean="0"/>
              <a:t>If we want to increase (</a:t>
            </a:r>
            <a:r>
              <a:rPr lang="en-US" i="1" dirty="0" smtClean="0"/>
              <a:t>increment</a:t>
            </a:r>
            <a:r>
              <a:rPr lang="en-US" dirty="0" smtClean="0"/>
              <a:t>) the value of a variable by 1, then we write: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+ 1; // “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becomes equal to </a:t>
            </a:r>
            <a:r>
              <a:rPr lang="en-US" dirty="0" err="1" smtClean="0"/>
              <a:t>x</a:t>
            </a:r>
            <a:r>
              <a:rPr lang="en-US" dirty="0" smtClean="0"/>
              <a:t> plus 1”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Incrementing a variable to animate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624" y="1600200"/>
            <a:ext cx="293217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Initialize </a:t>
            </a:r>
            <a:r>
              <a:rPr lang="en-US" dirty="0" err="1" smtClean="0"/>
              <a:t>circleX</a:t>
            </a:r>
            <a:r>
              <a:rPr lang="en-US" dirty="0" smtClean="0"/>
              <a:t> to 0 so circle starts at left</a:t>
            </a:r>
          </a:p>
          <a:p>
            <a:r>
              <a:rPr lang="en-US" dirty="0" smtClean="0"/>
              <a:t>draw() is executed on each frame</a:t>
            </a:r>
          </a:p>
          <a:p>
            <a:r>
              <a:rPr lang="en-US" dirty="0" err="1" smtClean="0"/>
              <a:t>circleX</a:t>
            </a:r>
            <a:r>
              <a:rPr lang="en-US" dirty="0" smtClean="0"/>
              <a:t> is increased by 1 on each frame</a:t>
            </a:r>
          </a:p>
          <a:p>
            <a:r>
              <a:rPr lang="en-US" dirty="0" smtClean="0"/>
              <a:t>So circle moves to the right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2578608" cy="2834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808" y="1600200"/>
            <a:ext cx="2718816" cy="3557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1159</Words>
  <Application>Microsoft Macintosh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Variables</vt:lpstr>
      <vt:lpstr>Reading</vt:lpstr>
      <vt:lpstr>Overview</vt:lpstr>
      <vt:lpstr>Variables</vt:lpstr>
      <vt:lpstr>Types</vt:lpstr>
      <vt:lpstr>Declaring type and initializing</vt:lpstr>
      <vt:lpstr>Using variables</vt:lpstr>
      <vt:lpstr>Assigning a value to a variable:  The ‘=‘ symbol</vt:lpstr>
      <vt:lpstr>Incrementing a variable to animate an image</vt:lpstr>
      <vt:lpstr>The circle moves and grows in size</vt:lpstr>
      <vt:lpstr>Lots of variables</vt:lpstr>
      <vt:lpstr>System variables</vt:lpstr>
      <vt:lpstr>Using system variables</vt:lpstr>
      <vt:lpstr>Drawing an ellipse with variables Which program produced which image?</vt:lpstr>
      <vt:lpstr>random()  – a function that returns a value</vt:lpstr>
      <vt:lpstr>random(low, high) and random(high)</vt:lpstr>
      <vt:lpstr>Type casting</vt:lpstr>
      <vt:lpstr>Random ellipses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Conditionals and Loops</dc:title>
  <dc:creator>David Meredith</dc:creator>
  <cp:lastModifiedBy>David Meredith</cp:lastModifiedBy>
  <cp:revision>44</cp:revision>
  <dcterms:created xsi:type="dcterms:W3CDTF">2010-10-14T08:47:52Z</dcterms:created>
  <dcterms:modified xsi:type="dcterms:W3CDTF">2010-10-14T09:05:44Z</dcterms:modified>
</cp:coreProperties>
</file>