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72" r:id="rId3"/>
    <p:sldId id="271" r:id="rId4"/>
    <p:sldId id="258" r:id="rId5"/>
    <p:sldId id="259" r:id="rId6"/>
    <p:sldId id="273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4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EEE0A-755F-6D45-9781-7D30D3C43D37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E0078-9A6A-E348-9BE1-73896E9B4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ve@create.aau.dk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art.moodle.aau.dk/course/view.php?id=3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69076"/>
            <a:ext cx="7772400" cy="7313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Art &amp;Technology, 3rd Semester</a:t>
            </a:r>
            <a:br>
              <a:rPr lang="en-US" dirty="0" smtClean="0"/>
            </a:br>
            <a:r>
              <a:rPr lang="en-US" dirty="0" smtClean="0"/>
              <a:t>Aalborg University</a:t>
            </a:r>
          </a:p>
          <a:p>
            <a:r>
              <a:rPr lang="en-US" dirty="0" smtClean="0"/>
              <a:t>Programming</a:t>
            </a:r>
          </a:p>
          <a:p>
            <a:r>
              <a:rPr lang="en-US" dirty="0" smtClean="0">
                <a:hlinkClick r:id="rId2"/>
              </a:rPr>
              <a:t>https://art.moodle.aau.dk/course/view.php?id=33</a:t>
            </a:r>
            <a:endParaRPr lang="en-US" dirty="0" smtClean="0"/>
          </a:p>
          <a:p>
            <a:r>
              <a:rPr lang="en-US" dirty="0" smtClean="0"/>
              <a:t>David Meredith </a:t>
            </a:r>
          </a:p>
          <a:p>
            <a:r>
              <a:rPr lang="en-US" dirty="0" smtClean="0">
                <a:hlinkClick r:id="rId3"/>
              </a:rPr>
              <a:t>dave@create.aau.dk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999860" y="560611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3857" y="418809"/>
            <a:ext cx="1992938" cy="21883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circle moves and grows in size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4287525"/>
            <a:ext cx="1304075" cy="14447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42815"/>
            <a:ext cx="1297681" cy="14447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1" y="1417638"/>
            <a:ext cx="1297358" cy="14251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1276" y="1421302"/>
            <a:ext cx="4554172" cy="432093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6818" y="2085509"/>
            <a:ext cx="4869982" cy="2202016"/>
          </a:xfrm>
        </p:spPr>
        <p:txBody>
          <a:bodyPr>
            <a:normAutofit/>
          </a:bodyPr>
          <a:lstStyle/>
          <a:p>
            <a:r>
              <a:rPr lang="en-US" dirty="0" smtClean="0"/>
              <a:t>diameter of circle stored in diameter variable</a:t>
            </a:r>
          </a:p>
          <a:p>
            <a:r>
              <a:rPr lang="en-US" dirty="0" smtClean="0"/>
              <a:t>diameter increased by 1 on each frame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6350" y="274638"/>
            <a:ext cx="4178300" cy="6969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Lots of variables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244" y="4092648"/>
            <a:ext cx="1860256" cy="20335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478" y="3177256"/>
            <a:ext cx="1833795" cy="203351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5571" y="2358766"/>
            <a:ext cx="1765025" cy="196599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211263"/>
            <a:ext cx="1781681" cy="196599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9950" y="971550"/>
            <a:ext cx="4089400" cy="544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062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System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3404"/>
            <a:ext cx="8229600" cy="5363926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width </a:t>
            </a:r>
            <a:r>
              <a:rPr lang="en-US" dirty="0" smtClean="0"/>
              <a:t>– the width of the sketch output window</a:t>
            </a:r>
          </a:p>
          <a:p>
            <a:r>
              <a:rPr lang="en-US" b="1" dirty="0" smtClean="0"/>
              <a:t>height </a:t>
            </a:r>
            <a:r>
              <a:rPr lang="en-US" dirty="0" smtClean="0"/>
              <a:t>– the height of the sketch output window</a:t>
            </a:r>
          </a:p>
          <a:p>
            <a:r>
              <a:rPr lang="en-US" b="1" dirty="0" err="1" smtClean="0"/>
              <a:t>frameCount</a:t>
            </a:r>
            <a:r>
              <a:rPr lang="en-US" b="1" dirty="0" smtClean="0"/>
              <a:t> </a:t>
            </a:r>
            <a:r>
              <a:rPr lang="en-US" dirty="0" smtClean="0"/>
              <a:t>– the number of frames processed by the sketch so far</a:t>
            </a:r>
          </a:p>
          <a:p>
            <a:r>
              <a:rPr lang="en-US" b="1" dirty="0" err="1" smtClean="0"/>
              <a:t>frameRate</a:t>
            </a:r>
            <a:r>
              <a:rPr lang="en-US" b="1" dirty="0" smtClean="0"/>
              <a:t> </a:t>
            </a:r>
            <a:r>
              <a:rPr lang="en-US" dirty="0" smtClean="0"/>
              <a:t>– the number of frames per second</a:t>
            </a:r>
          </a:p>
          <a:p>
            <a:r>
              <a:rPr lang="en-US" b="1" dirty="0" err="1" smtClean="0"/>
              <a:t>screen.width</a:t>
            </a:r>
            <a:r>
              <a:rPr lang="en-US" b="1" dirty="0" smtClean="0"/>
              <a:t> </a:t>
            </a:r>
            <a:r>
              <a:rPr lang="en-US" dirty="0" smtClean="0"/>
              <a:t>– the width of the screen</a:t>
            </a:r>
          </a:p>
          <a:p>
            <a:r>
              <a:rPr lang="en-US" b="1" dirty="0" err="1" smtClean="0"/>
              <a:t>screen.height</a:t>
            </a:r>
            <a:r>
              <a:rPr lang="en-US" b="1" dirty="0" smtClean="0"/>
              <a:t> </a:t>
            </a:r>
            <a:r>
              <a:rPr lang="en-US" dirty="0" smtClean="0"/>
              <a:t>– the height of the screen</a:t>
            </a:r>
          </a:p>
          <a:p>
            <a:r>
              <a:rPr lang="en-US" b="1" dirty="0" smtClean="0"/>
              <a:t>key </a:t>
            </a:r>
            <a:r>
              <a:rPr lang="en-US" dirty="0" smtClean="0"/>
              <a:t>– most recent key pressed</a:t>
            </a:r>
          </a:p>
          <a:p>
            <a:r>
              <a:rPr lang="en-US" b="1" dirty="0" err="1" smtClean="0"/>
              <a:t>keyCode</a:t>
            </a:r>
            <a:r>
              <a:rPr lang="en-US" b="1" dirty="0" smtClean="0"/>
              <a:t> </a:t>
            </a:r>
            <a:r>
              <a:rPr lang="en-US" dirty="0" smtClean="0"/>
              <a:t>– a numeric code for the last key pressed</a:t>
            </a:r>
          </a:p>
          <a:p>
            <a:r>
              <a:rPr lang="en-US" b="1" dirty="0" err="1" smtClean="0"/>
              <a:t>mousePressed</a:t>
            </a:r>
            <a:r>
              <a:rPr lang="en-US" b="1" dirty="0" smtClean="0"/>
              <a:t> </a:t>
            </a:r>
            <a:r>
              <a:rPr lang="en-US" dirty="0" smtClean="0"/>
              <a:t>– true if the mouse button is pressed, false otherwise</a:t>
            </a:r>
          </a:p>
          <a:p>
            <a:r>
              <a:rPr lang="en-US" b="1" dirty="0" err="1" smtClean="0"/>
              <a:t>mouseX</a:t>
            </a:r>
            <a:r>
              <a:rPr lang="en-US" b="1" dirty="0" smtClean="0"/>
              <a:t> </a:t>
            </a:r>
            <a:r>
              <a:rPr lang="en-US" dirty="0" smtClean="0"/>
              <a:t>– current </a:t>
            </a:r>
            <a:r>
              <a:rPr lang="en-US" dirty="0" err="1" smtClean="0"/>
              <a:t>x</a:t>
            </a:r>
            <a:r>
              <a:rPr lang="en-US" dirty="0" smtClean="0"/>
              <a:t>-coordinate of mouse position</a:t>
            </a:r>
          </a:p>
          <a:p>
            <a:r>
              <a:rPr lang="en-US" b="1" dirty="0" err="1" smtClean="0"/>
              <a:t>mouseY</a:t>
            </a:r>
            <a:r>
              <a:rPr lang="en-US" b="1" dirty="0" smtClean="0"/>
              <a:t> </a:t>
            </a:r>
            <a:r>
              <a:rPr lang="en-US" dirty="0" smtClean="0"/>
              <a:t>– current </a:t>
            </a:r>
            <a:r>
              <a:rPr lang="en-US" dirty="0" err="1" smtClean="0"/>
              <a:t>y</a:t>
            </a:r>
            <a:r>
              <a:rPr lang="en-US" dirty="0" smtClean="0"/>
              <a:t>-coordinate of mouse position</a:t>
            </a:r>
          </a:p>
          <a:p>
            <a:r>
              <a:rPr lang="en-US" b="1" dirty="0" err="1" smtClean="0"/>
              <a:t>pmouseX</a:t>
            </a:r>
            <a:r>
              <a:rPr lang="en-US" b="1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x</a:t>
            </a:r>
            <a:r>
              <a:rPr lang="en-US" dirty="0" smtClean="0"/>
              <a:t>-coordinate of previous mouse position</a:t>
            </a:r>
          </a:p>
          <a:p>
            <a:r>
              <a:rPr lang="en-US" b="1" dirty="0" err="1" smtClean="0"/>
              <a:t>pmouseY</a:t>
            </a:r>
            <a:r>
              <a:rPr lang="en-US" b="1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y</a:t>
            </a:r>
            <a:r>
              <a:rPr lang="en-US" dirty="0" smtClean="0"/>
              <a:t>-coordinate of previous mouse position</a:t>
            </a:r>
          </a:p>
          <a:p>
            <a:r>
              <a:rPr lang="en-US" b="1" dirty="0" err="1" smtClean="0"/>
              <a:t>mouseButton</a:t>
            </a:r>
            <a:r>
              <a:rPr lang="en-US" b="1" dirty="0" smtClean="0"/>
              <a:t> </a:t>
            </a:r>
            <a:r>
              <a:rPr lang="en-US" dirty="0" smtClean="0"/>
              <a:t>– the mouse button that was last pressed (LEFT, RIGHT, CENTER)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system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1461452" cy="16278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8652" y="3228055"/>
            <a:ext cx="1465079" cy="16238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3731" y="4794406"/>
            <a:ext cx="1471156" cy="16233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4600" y="1600200"/>
            <a:ext cx="3632200" cy="492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Drawing an ellipse with variables</a:t>
            </a:r>
            <a:br>
              <a:rPr lang="en-US" sz="3600" dirty="0" smtClean="0"/>
            </a:br>
            <a:r>
              <a:rPr lang="en-US" sz="3600" dirty="0" smtClean="0"/>
              <a:t>Which program produced which image?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06224"/>
            <a:ext cx="2012765" cy="22120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8401" y="2706224"/>
            <a:ext cx="2013659" cy="22120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0800" y="1600200"/>
            <a:ext cx="1778000" cy="42291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8800" y="1600200"/>
            <a:ext cx="1778000" cy="4216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random() </a:t>
            </a:r>
            <a:br>
              <a:rPr lang="en-US" dirty="0" smtClean="0"/>
            </a:br>
            <a:r>
              <a:rPr lang="en-US" dirty="0" smtClean="0"/>
              <a:t>– a function that returns a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915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When you call the functions line(), ellipse() &amp; </a:t>
            </a:r>
            <a:r>
              <a:rPr lang="en-US" dirty="0" err="1" smtClean="0"/>
              <a:t>rect</a:t>
            </a:r>
            <a:r>
              <a:rPr lang="en-US" dirty="0" smtClean="0"/>
              <a:t>(), you just get something printed to the output window</a:t>
            </a:r>
          </a:p>
          <a:p>
            <a:r>
              <a:rPr lang="en-US" dirty="0" smtClean="0"/>
              <a:t>The function random() gives you a random number:</a:t>
            </a:r>
          </a:p>
          <a:p>
            <a:pPr lvl="1">
              <a:buNone/>
            </a:pPr>
            <a:r>
              <a:rPr lang="en-US" b="1" dirty="0" smtClean="0">
                <a:latin typeface="Courier"/>
                <a:cs typeface="Courier"/>
              </a:rPr>
              <a:t>float </a:t>
            </a:r>
            <a:r>
              <a:rPr lang="en-US" b="1" dirty="0" err="1" smtClean="0">
                <a:latin typeface="Courier"/>
                <a:cs typeface="Courier"/>
              </a:rPr>
              <a:t>w</a:t>
            </a:r>
            <a:r>
              <a:rPr lang="en-US" b="1" dirty="0" smtClean="0">
                <a:latin typeface="Courier"/>
                <a:cs typeface="Courier"/>
              </a:rPr>
              <a:t> = random(1,100);</a:t>
            </a:r>
          </a:p>
          <a:p>
            <a:pPr lvl="1">
              <a:buNone/>
            </a:pPr>
            <a:r>
              <a:rPr lang="en-US" dirty="0" smtClean="0"/>
              <a:t>This line of code generates a random floating point number between 1 and 100 and stores this value in the float type variable called </a:t>
            </a:r>
            <a:r>
              <a:rPr lang="en-US" dirty="0" err="1" smtClean="0"/>
              <a:t>w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We can then do stuff like</a:t>
            </a:r>
          </a:p>
          <a:p>
            <a:pPr lvl="1">
              <a:buNone/>
            </a:pPr>
            <a:r>
              <a:rPr lang="en-US" b="1" dirty="0" smtClean="0">
                <a:latin typeface="Courier"/>
                <a:cs typeface="Courier"/>
              </a:rPr>
              <a:t>rect(100,100,w,50);</a:t>
            </a:r>
          </a:p>
          <a:p>
            <a:pPr lvl="1">
              <a:buNone/>
            </a:pPr>
            <a:r>
              <a:rPr lang="en-US" dirty="0" smtClean="0"/>
              <a:t>This line of code draws a rectangle with the top left corner at (100,100), a width equal to the random number stored in </a:t>
            </a:r>
            <a:r>
              <a:rPr lang="en-US" dirty="0" err="1" smtClean="0"/>
              <a:t>w</a:t>
            </a:r>
            <a:r>
              <a:rPr lang="en-US" dirty="0" smtClean="0"/>
              <a:t> and a height equal to 50 pixels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random(low</a:t>
            </a:r>
            <a:r>
              <a:rPr lang="en-US" dirty="0" smtClean="0"/>
              <a:t>, high) and </a:t>
            </a:r>
            <a:r>
              <a:rPr lang="en-US" dirty="0" err="1" smtClean="0"/>
              <a:t>random(high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cs typeface="Courier"/>
              </a:rPr>
              <a:t>random() returns a floating point value, so random() is defined somewhere as follows:</a:t>
            </a:r>
          </a:p>
          <a:p>
            <a:pPr lvl="1">
              <a:buNone/>
            </a:pPr>
            <a:r>
              <a:rPr lang="en-US" dirty="0" smtClean="0">
                <a:latin typeface="Courier"/>
                <a:cs typeface="Courier"/>
              </a:rPr>
              <a:t>float </a:t>
            </a:r>
            <a:r>
              <a:rPr lang="en-US" dirty="0" err="1" smtClean="0">
                <a:latin typeface="Courier"/>
                <a:cs typeface="Courier"/>
              </a:rPr>
              <a:t>random(float</a:t>
            </a:r>
            <a:r>
              <a:rPr lang="en-US" dirty="0" smtClean="0">
                <a:latin typeface="Courier"/>
                <a:cs typeface="Courier"/>
              </a:rPr>
              <a:t> low, float high) {</a:t>
            </a:r>
          </a:p>
          <a:p>
            <a:pPr lvl="1">
              <a:buNone/>
            </a:pPr>
            <a:r>
              <a:rPr lang="en-US" dirty="0" smtClean="0">
                <a:latin typeface="Courier"/>
                <a:cs typeface="Courier"/>
              </a:rPr>
              <a:t>	…</a:t>
            </a:r>
          </a:p>
          <a:p>
            <a:pPr lvl="1">
              <a:buNone/>
            </a:pPr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r>
              <a:rPr lang="en-US" dirty="0" smtClean="0"/>
              <a:t>You can also call random() with just one argument – it then returns a random floating point number between 0 and the number you give it as its argument:</a:t>
            </a:r>
          </a:p>
          <a:p>
            <a:pPr lvl="1">
              <a:buNone/>
            </a:pPr>
            <a:r>
              <a:rPr lang="en-US" b="1" dirty="0" smtClean="0">
                <a:latin typeface="Courier"/>
                <a:cs typeface="Courier"/>
              </a:rPr>
              <a:t>float </a:t>
            </a:r>
            <a:r>
              <a:rPr lang="en-US" b="1" dirty="0" err="1" smtClean="0">
                <a:latin typeface="Courier"/>
                <a:cs typeface="Courier"/>
              </a:rPr>
              <a:t>w</a:t>
            </a:r>
            <a:r>
              <a:rPr lang="en-US" b="1" dirty="0" smtClean="0">
                <a:latin typeface="Courier"/>
                <a:cs typeface="Courier"/>
              </a:rPr>
              <a:t> = random(10);</a:t>
            </a:r>
          </a:p>
          <a:p>
            <a:pPr lvl="1">
              <a:buNone/>
            </a:pPr>
            <a:r>
              <a:rPr lang="en-US" dirty="0" smtClean="0"/>
              <a:t>This line </a:t>
            </a:r>
            <a:r>
              <a:rPr lang="en-US" smtClean="0"/>
              <a:t>of code generates </a:t>
            </a:r>
            <a:r>
              <a:rPr lang="en-US" dirty="0" smtClean="0"/>
              <a:t>a random floating point number between 0 and 10 and stores this value in the float type variable called </a:t>
            </a:r>
            <a:r>
              <a:rPr lang="en-US" dirty="0" err="1" smtClean="0"/>
              <a:t>w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random() returns a float – but what if you really want an </a:t>
            </a:r>
            <a:r>
              <a:rPr lang="en-US" dirty="0" err="1" smtClean="0"/>
              <a:t>int</a:t>
            </a:r>
            <a:r>
              <a:rPr lang="en-US" dirty="0" smtClean="0"/>
              <a:t>?</a:t>
            </a:r>
          </a:p>
          <a:p>
            <a:pPr lvl="1">
              <a:buNone/>
            </a:pP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w</a:t>
            </a:r>
            <a:r>
              <a:rPr lang="en-US" dirty="0" smtClean="0">
                <a:latin typeface="Courier"/>
                <a:cs typeface="Courier"/>
              </a:rPr>
              <a:t> = int(random(1,100));</a:t>
            </a:r>
          </a:p>
          <a:p>
            <a:pPr lvl="1">
              <a:buNone/>
            </a:pPr>
            <a:r>
              <a:rPr lang="en-US" dirty="0" smtClean="0"/>
              <a:t>generates a random float between 1 and 100, then converts this to an </a:t>
            </a:r>
            <a:r>
              <a:rPr lang="en-US" dirty="0" err="1" smtClean="0"/>
              <a:t>int</a:t>
            </a:r>
            <a:r>
              <a:rPr lang="en-US" dirty="0" smtClean="0"/>
              <a:t> and stores it in the </a:t>
            </a:r>
            <a:r>
              <a:rPr lang="en-US" dirty="0" err="1" smtClean="0"/>
              <a:t>int</a:t>
            </a:r>
            <a:r>
              <a:rPr lang="en-US" dirty="0" smtClean="0"/>
              <a:t> type variable, </a:t>
            </a:r>
            <a:r>
              <a:rPr lang="en-US" dirty="0" err="1" smtClean="0"/>
              <a:t>w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84900" cy="1143000"/>
          </a:xfrm>
        </p:spPr>
        <p:txBody>
          <a:bodyPr/>
          <a:lstStyle/>
          <a:p>
            <a:r>
              <a:rPr lang="en-US" dirty="0" smtClean="0"/>
              <a:t>Random ellipses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2100" y="603250"/>
            <a:ext cx="2044700" cy="5651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1949" y="2006600"/>
            <a:ext cx="2590800" cy="2844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019300"/>
            <a:ext cx="2603500" cy="2832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5403989"/>
            <a:ext cx="5815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 use of system variables, width and height, to control position and size of ellipses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4 of </a:t>
            </a:r>
            <a:r>
              <a:rPr lang="en-US" dirty="0" err="1" smtClean="0"/>
              <a:t>Shiffman</a:t>
            </a:r>
            <a:r>
              <a:rPr lang="en-US" dirty="0" smtClean="0"/>
              <a:t>, </a:t>
            </a:r>
            <a:r>
              <a:rPr lang="en-US" i="1" smtClean="0"/>
              <a:t>Learning Processing</a:t>
            </a:r>
            <a:r>
              <a:rPr lang="en-US" smtClean="0"/>
              <a:t>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</a:p>
          <a:p>
            <a:r>
              <a:rPr lang="en-US" dirty="0" smtClean="0"/>
              <a:t>Types</a:t>
            </a:r>
          </a:p>
          <a:p>
            <a:r>
              <a:rPr lang="en-US" dirty="0" smtClean="0"/>
              <a:t>Variable declaration and assignment</a:t>
            </a:r>
          </a:p>
          <a:p>
            <a:r>
              <a:rPr lang="en-US" dirty="0" smtClean="0"/>
              <a:t>Incrementing variables</a:t>
            </a:r>
          </a:p>
          <a:p>
            <a:r>
              <a:rPr lang="en-US" dirty="0" smtClean="0"/>
              <a:t>System variables</a:t>
            </a:r>
          </a:p>
          <a:p>
            <a:r>
              <a:rPr lang="en-US" dirty="0" smtClean="0"/>
              <a:t>Generating random numbers</a:t>
            </a:r>
          </a:p>
          <a:p>
            <a:r>
              <a:rPr lang="en-US" dirty="0" smtClean="0"/>
              <a:t>Type casting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20623"/>
            <a:ext cx="8229600" cy="336804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When a program runs on a computer, it processes </a:t>
            </a:r>
            <a:r>
              <a:rPr lang="en-US" i="1" dirty="0" smtClean="0"/>
              <a:t>information</a:t>
            </a:r>
            <a:r>
              <a:rPr lang="en-US" dirty="0" smtClean="0"/>
              <a:t> that is stored in its </a:t>
            </a:r>
            <a:r>
              <a:rPr lang="en-US" i="1" dirty="0" smtClean="0"/>
              <a:t>memory</a:t>
            </a:r>
            <a:endParaRPr lang="en-US" dirty="0" smtClean="0"/>
          </a:p>
          <a:p>
            <a:r>
              <a:rPr lang="en-US" dirty="0" smtClean="0"/>
              <a:t>Think of a computer’s </a:t>
            </a:r>
            <a:r>
              <a:rPr lang="en-US" i="1" dirty="0" smtClean="0"/>
              <a:t>memory </a:t>
            </a:r>
            <a:r>
              <a:rPr lang="en-US" dirty="0" smtClean="0"/>
              <a:t>as consisting of a huge array of boxes in which we can store information</a:t>
            </a:r>
          </a:p>
          <a:p>
            <a:r>
              <a:rPr lang="en-US" dirty="0" smtClean="0"/>
              <a:t>We’re able to assign </a:t>
            </a:r>
            <a:r>
              <a:rPr lang="en-US" i="1" dirty="0" smtClean="0"/>
              <a:t>names </a:t>
            </a:r>
            <a:r>
              <a:rPr lang="en-US" dirty="0" smtClean="0"/>
              <a:t>to these boxes, so that if we want to get the information stored in a box, we just have to refer to the box by its </a:t>
            </a:r>
            <a:r>
              <a:rPr lang="en-US" i="1" dirty="0" smtClean="0"/>
              <a:t>name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labelled</a:t>
            </a:r>
            <a:r>
              <a:rPr lang="en-US" dirty="0" smtClean="0"/>
              <a:t> memory “box” like this is called a </a:t>
            </a:r>
            <a:r>
              <a:rPr lang="en-US" i="1" dirty="0" smtClean="0"/>
              <a:t>variable</a:t>
            </a:r>
            <a:r>
              <a:rPr lang="en-US" dirty="0" smtClean="0"/>
              <a:t>, because the information in it (its </a:t>
            </a:r>
            <a:r>
              <a:rPr lang="en-US" i="1" dirty="0" smtClean="0"/>
              <a:t>value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can </a:t>
            </a:r>
            <a:r>
              <a:rPr lang="en-US" i="1" dirty="0" smtClean="0"/>
              <a:t>vary</a:t>
            </a:r>
            <a:endParaRPr lang="en-US" dirty="0" smtClean="0"/>
          </a:p>
          <a:p>
            <a:r>
              <a:rPr lang="en-US" dirty="0" smtClean="0"/>
              <a:t>We have to create (or </a:t>
            </a:r>
            <a:r>
              <a:rPr lang="en-US" i="1" dirty="0" smtClean="0"/>
              <a:t>declare</a:t>
            </a:r>
            <a:r>
              <a:rPr lang="en-US" dirty="0" smtClean="0"/>
              <a:t>) a variable before we use it by giving it a name and stating what </a:t>
            </a:r>
            <a:r>
              <a:rPr lang="en-US" i="1" dirty="0" smtClean="0"/>
              <a:t>type </a:t>
            </a:r>
            <a:r>
              <a:rPr lang="en-US" dirty="0" smtClean="0"/>
              <a:t>of data we can store in it (e.g., integers, decimal numbers, strings of characters, etc.)</a:t>
            </a:r>
          </a:p>
        </p:txBody>
      </p:sp>
      <p:sp>
        <p:nvSpPr>
          <p:cNvPr id="4" name="Frame 3"/>
          <p:cNvSpPr/>
          <p:nvPr/>
        </p:nvSpPr>
        <p:spPr>
          <a:xfrm>
            <a:off x="457200" y="1383519"/>
            <a:ext cx="1780324" cy="16556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Frame 4"/>
          <p:cNvSpPr/>
          <p:nvPr/>
        </p:nvSpPr>
        <p:spPr>
          <a:xfrm>
            <a:off x="2643827" y="1383519"/>
            <a:ext cx="1780324" cy="16556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819983" y="1383519"/>
            <a:ext cx="1780324" cy="16556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014187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3827" y="1014187"/>
            <a:ext cx="28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19983" y="1014187"/>
            <a:ext cx="275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5999" y="202844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0981" y="202844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51760" y="202844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60481" y="1383518"/>
            <a:ext cx="18263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 = 3;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= 5;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z</a:t>
            </a:r>
            <a:r>
              <a:rPr lang="en-US" dirty="0" smtClean="0"/>
              <a:t> = </a:t>
            </a:r>
            <a:r>
              <a:rPr lang="en-US" dirty="0" err="1" smtClean="0"/>
              <a:t>x</a:t>
            </a:r>
            <a:r>
              <a:rPr lang="en-US" dirty="0" smtClean="0"/>
              <a:t> + </a:t>
            </a:r>
            <a:r>
              <a:rPr lang="en-US" dirty="0" err="1" smtClean="0"/>
              <a:t>y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x</a:t>
            </a:r>
            <a:r>
              <a:rPr lang="en-US" dirty="0" smtClean="0"/>
              <a:t> = 6;</a:t>
            </a:r>
          </a:p>
          <a:p>
            <a:r>
              <a:rPr lang="en-US" dirty="0" err="1" smtClean="0"/>
              <a:t>z</a:t>
            </a:r>
            <a:r>
              <a:rPr lang="en-US" dirty="0" smtClean="0"/>
              <a:t> = </a:t>
            </a:r>
            <a:r>
              <a:rPr lang="en-US" dirty="0" err="1" smtClean="0"/>
              <a:t>x</a:t>
            </a:r>
            <a:r>
              <a:rPr lang="en-US" dirty="0" smtClean="0"/>
              <a:t> + </a:t>
            </a:r>
            <a:r>
              <a:rPr lang="en-US" dirty="0" err="1" smtClean="0"/>
              <a:t>y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185999" y="202844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551760" y="2028444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0" grpId="0"/>
      <p:bldP spid="10" grpId="1"/>
      <p:bldP spid="11" grpId="0"/>
      <p:bldP spid="12" grpId="0"/>
      <p:bldP spid="12" grpId="1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33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7940"/>
            <a:ext cx="8229600" cy="5670111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type </a:t>
            </a:r>
            <a:r>
              <a:rPr lang="en-US" dirty="0" smtClean="0"/>
              <a:t>of a variable is the kind of data that it can hold, e.g.,</a:t>
            </a:r>
          </a:p>
          <a:p>
            <a:pPr lvl="1"/>
            <a:r>
              <a:rPr lang="en-US" dirty="0" smtClean="0"/>
              <a:t>whole numbers (</a:t>
            </a:r>
            <a:r>
              <a:rPr lang="en-US" dirty="0" err="1" smtClean="0"/>
              <a:t>int</a:t>
            </a:r>
            <a:r>
              <a:rPr lang="en-US" dirty="0" smtClean="0"/>
              <a:t>, byte, short, long)</a:t>
            </a:r>
          </a:p>
          <a:p>
            <a:pPr lvl="2"/>
            <a:r>
              <a:rPr lang="en-US" dirty="0" smtClean="0"/>
              <a:t>e.g., … -2, -1, 0, 1, 2, … </a:t>
            </a:r>
          </a:p>
          <a:p>
            <a:pPr lvl="1"/>
            <a:r>
              <a:rPr lang="en-US" dirty="0" smtClean="0"/>
              <a:t>floating-point numbers (double, float)</a:t>
            </a:r>
          </a:p>
          <a:p>
            <a:pPr lvl="2"/>
            <a:r>
              <a:rPr lang="en-US" dirty="0" smtClean="0"/>
              <a:t>e.g., 3.14159, -2.5, 0.4, 2.0, …</a:t>
            </a:r>
          </a:p>
          <a:p>
            <a:pPr lvl="1"/>
            <a:r>
              <a:rPr lang="en-US" dirty="0" smtClean="0"/>
              <a:t>characters (char)</a:t>
            </a:r>
          </a:p>
          <a:p>
            <a:pPr lvl="2"/>
            <a:r>
              <a:rPr lang="en-US" dirty="0" smtClean="0"/>
              <a:t>e.g., ‘a’, ‘</a:t>
            </a:r>
            <a:r>
              <a:rPr lang="en-US" dirty="0" err="1" smtClean="0"/>
              <a:t>b</a:t>
            </a:r>
            <a:r>
              <a:rPr lang="en-US" dirty="0" smtClean="0"/>
              <a:t>’, ‘</a:t>
            </a:r>
            <a:r>
              <a:rPr lang="en-US" dirty="0" err="1" smtClean="0"/>
              <a:t>c</a:t>
            </a:r>
            <a:r>
              <a:rPr lang="en-US" dirty="0" smtClean="0"/>
              <a:t>’, ‘*’, ‘€’, ‘2’, etc.</a:t>
            </a:r>
          </a:p>
          <a:p>
            <a:pPr lvl="1"/>
            <a:r>
              <a:rPr lang="en-US" dirty="0" err="1" smtClean="0"/>
              <a:t>boolean</a:t>
            </a:r>
            <a:r>
              <a:rPr lang="en-US" dirty="0" smtClean="0"/>
              <a:t> (</a:t>
            </a:r>
            <a:r>
              <a:rPr lang="en-US" dirty="0" err="1" smtClean="0"/>
              <a:t>boolean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e.g., true, false</a:t>
            </a:r>
          </a:p>
          <a:p>
            <a:endParaRPr lang="en-US" sz="3600" dirty="0" smtClean="0">
              <a:latin typeface="+mj-lt"/>
              <a:cs typeface="Andale Mono"/>
            </a:endParaRPr>
          </a:p>
          <a:p>
            <a:endParaRPr lang="en-US" sz="3600" dirty="0" smtClean="0">
              <a:latin typeface="+mj-lt"/>
              <a:cs typeface="Andale Mono"/>
            </a:endParaRPr>
          </a:p>
          <a:p>
            <a:pPr lvl="1"/>
            <a:endParaRPr lang="en-US" dirty="0">
              <a:latin typeface="+mj-lt"/>
              <a:cs typeface="Andale Mon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78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Declaring type and initializing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1239"/>
            <a:ext cx="8229600" cy="572681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When we create a variable, we must define what its name is </a:t>
            </a:r>
            <a:r>
              <a:rPr lang="en-US" i="1" dirty="0" smtClean="0"/>
              <a:t>and what its type is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sz="1600" b="1" dirty="0" err="1" smtClean="0">
                <a:solidFill>
                  <a:srgbClr val="FF0000"/>
                </a:solidFill>
                <a:latin typeface="Andale Mono"/>
                <a:cs typeface="Andale Mono"/>
              </a:rPr>
              <a:t>int</a:t>
            </a:r>
            <a:r>
              <a:rPr lang="en-US" sz="1600" b="1" dirty="0" smtClean="0">
                <a:solidFill>
                  <a:srgbClr val="FF0000"/>
                </a:solidFill>
                <a:latin typeface="Andale Mono"/>
                <a:cs typeface="Andale Mono"/>
              </a:rPr>
              <a:t> </a:t>
            </a:r>
            <a:r>
              <a:rPr lang="en-US" sz="1600" dirty="0" err="1" smtClean="0">
                <a:latin typeface="Andale Mono"/>
                <a:cs typeface="Andale Mono"/>
              </a:rPr>
              <a:t>x</a:t>
            </a:r>
            <a:r>
              <a:rPr lang="en-US" sz="1600" dirty="0" smtClean="0">
                <a:latin typeface="Andale Mono"/>
                <a:cs typeface="Andale Mono"/>
              </a:rPr>
              <a:t>; //Declares a variable called </a:t>
            </a:r>
            <a:r>
              <a:rPr lang="en-US" sz="1600" dirty="0" err="1" smtClean="0">
                <a:latin typeface="Andale Mono"/>
                <a:cs typeface="Andale Mono"/>
              </a:rPr>
              <a:t>x</a:t>
            </a:r>
            <a:r>
              <a:rPr lang="en-US" sz="1600" dirty="0" smtClean="0">
                <a:latin typeface="Andale Mono"/>
                <a:cs typeface="Andale Mono"/>
              </a:rPr>
              <a:t> of type </a:t>
            </a:r>
            <a:r>
              <a:rPr lang="en-US" sz="1600" dirty="0" err="1" smtClean="0">
                <a:latin typeface="Andale Mono"/>
                <a:cs typeface="Andale Mono"/>
              </a:rPr>
              <a:t>int</a:t>
            </a:r>
            <a:endParaRPr lang="en-US" sz="1600" dirty="0" smtClean="0">
              <a:latin typeface="Andale Mono"/>
              <a:cs typeface="Andale Mono"/>
            </a:endParaRPr>
          </a:p>
          <a:p>
            <a:pPr lvl="1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Andale Mono"/>
                <a:cs typeface="Andale Mono"/>
              </a:rPr>
              <a:t>double </a:t>
            </a:r>
            <a:r>
              <a:rPr lang="en-US" sz="1600" dirty="0" err="1" smtClean="0">
                <a:latin typeface="Andale Mono"/>
                <a:cs typeface="Andale Mono"/>
              </a:rPr>
              <a:t>d</a:t>
            </a:r>
            <a:r>
              <a:rPr lang="en-US" sz="1600" dirty="0" smtClean="0">
                <a:latin typeface="Andale Mono"/>
                <a:cs typeface="Andale Mono"/>
              </a:rPr>
              <a:t>; //Declares a variable called </a:t>
            </a:r>
            <a:r>
              <a:rPr lang="en-US" sz="1600" dirty="0" err="1" smtClean="0">
                <a:latin typeface="Andale Mono"/>
                <a:cs typeface="Andale Mono"/>
              </a:rPr>
              <a:t>d</a:t>
            </a:r>
            <a:r>
              <a:rPr lang="en-US" sz="1600" dirty="0" smtClean="0">
                <a:latin typeface="Andale Mono"/>
                <a:cs typeface="Andale Mono"/>
              </a:rPr>
              <a:t> of type double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Andale Mono"/>
                <a:cs typeface="Andale Mono"/>
              </a:rPr>
              <a:t>char </a:t>
            </a:r>
            <a:r>
              <a:rPr lang="en-US" sz="1600" dirty="0" smtClean="0">
                <a:latin typeface="Andale Mono"/>
                <a:cs typeface="Andale Mono"/>
              </a:rPr>
              <a:t>letter; //Declares a variable called letter of type char</a:t>
            </a:r>
          </a:p>
          <a:p>
            <a:r>
              <a:rPr lang="en-US" sz="3600" dirty="0" smtClean="0">
                <a:cs typeface="Andale Mono"/>
              </a:rPr>
              <a:t>Can (and should) also </a:t>
            </a:r>
            <a:r>
              <a:rPr lang="en-US" sz="3600" i="1" dirty="0" smtClean="0">
                <a:cs typeface="Andale Mono"/>
              </a:rPr>
              <a:t>initialize</a:t>
            </a:r>
            <a:r>
              <a:rPr lang="en-US" sz="3600" dirty="0" smtClean="0">
                <a:cs typeface="Andale Mono"/>
              </a:rPr>
              <a:t> a variable when we create it, by storing some value in it</a:t>
            </a:r>
          </a:p>
          <a:p>
            <a:pPr lvl="1">
              <a:buNone/>
            </a:pPr>
            <a:r>
              <a:rPr lang="en-US" sz="1882" dirty="0" smtClean="0">
                <a:latin typeface="Andale Mono"/>
                <a:cs typeface="Andale Mono"/>
              </a:rPr>
              <a:t>//Declare a variable called </a:t>
            </a:r>
            <a:r>
              <a:rPr lang="en-US" sz="1882" dirty="0" err="1" smtClean="0">
                <a:latin typeface="Andale Mono"/>
                <a:cs typeface="Andale Mono"/>
              </a:rPr>
              <a:t>x</a:t>
            </a:r>
            <a:r>
              <a:rPr lang="en-US" sz="1882" dirty="0" smtClean="0">
                <a:latin typeface="Andale Mono"/>
                <a:cs typeface="Andale Mono"/>
              </a:rPr>
              <a:t> of type </a:t>
            </a:r>
            <a:r>
              <a:rPr lang="en-US" sz="1882" b="1" dirty="0" err="1" smtClean="0">
                <a:solidFill>
                  <a:srgbClr val="FF0000"/>
                </a:solidFill>
                <a:latin typeface="Andale Mono"/>
                <a:cs typeface="Andale Mono"/>
              </a:rPr>
              <a:t>int</a:t>
            </a:r>
            <a:r>
              <a:rPr lang="en-US" sz="1882" dirty="0" smtClean="0">
                <a:latin typeface="Andale Mono"/>
                <a:cs typeface="Andale Mono"/>
              </a:rPr>
              <a:t>, initialized to 0</a:t>
            </a:r>
          </a:p>
          <a:p>
            <a:pPr lvl="1">
              <a:buNone/>
            </a:pPr>
            <a:endParaRPr lang="en-US" sz="1882" dirty="0" smtClean="0">
              <a:latin typeface="Andale Mono"/>
              <a:cs typeface="Andale Mono"/>
            </a:endParaRPr>
          </a:p>
          <a:p>
            <a:pPr lvl="1">
              <a:buNone/>
            </a:pPr>
            <a:r>
              <a:rPr lang="en-US" sz="1882" dirty="0" err="1" smtClean="0">
                <a:latin typeface="Andale Mono"/>
                <a:cs typeface="Andale Mono"/>
              </a:rPr>
              <a:t>int</a:t>
            </a:r>
            <a:r>
              <a:rPr lang="en-US" sz="1882" dirty="0" smtClean="0">
                <a:latin typeface="Andale Mono"/>
                <a:cs typeface="Andale Mono"/>
              </a:rPr>
              <a:t> </a:t>
            </a:r>
            <a:r>
              <a:rPr lang="en-US" sz="1882" dirty="0" err="1" smtClean="0">
                <a:latin typeface="Andale Mono"/>
                <a:cs typeface="Andale Mono"/>
              </a:rPr>
              <a:t>x</a:t>
            </a:r>
            <a:r>
              <a:rPr lang="en-US" sz="1882" dirty="0" smtClean="0">
                <a:latin typeface="Andale Mono"/>
                <a:cs typeface="Andale Mono"/>
              </a:rPr>
              <a:t> </a:t>
            </a:r>
            <a:r>
              <a:rPr lang="en-US" sz="1882" b="1" dirty="0" smtClean="0">
                <a:solidFill>
                  <a:srgbClr val="FF0000"/>
                </a:solidFill>
                <a:latin typeface="Andale Mono"/>
                <a:cs typeface="Andale Mono"/>
              </a:rPr>
              <a:t>= 0</a:t>
            </a:r>
            <a:r>
              <a:rPr lang="en-US" sz="1882" dirty="0" smtClean="0">
                <a:latin typeface="Andale Mono"/>
                <a:cs typeface="Andale Mono"/>
              </a:rPr>
              <a:t>;</a:t>
            </a:r>
            <a:br>
              <a:rPr lang="en-US" sz="1882" dirty="0" smtClean="0">
                <a:latin typeface="Andale Mono"/>
                <a:cs typeface="Andale Mono"/>
              </a:rPr>
            </a:br>
            <a:endParaRPr lang="en-US" sz="1882" dirty="0" smtClean="0">
              <a:latin typeface="Andale Mono"/>
              <a:cs typeface="Andale Mono"/>
            </a:endParaRPr>
          </a:p>
          <a:p>
            <a:pPr lvl="1">
              <a:buNone/>
            </a:pPr>
            <a:r>
              <a:rPr lang="en-US" sz="1882" dirty="0" smtClean="0">
                <a:latin typeface="Andale Mono"/>
                <a:cs typeface="Andale Mono"/>
              </a:rPr>
              <a:t>//Declare a variable called </a:t>
            </a:r>
            <a:r>
              <a:rPr lang="en-US" sz="1882" dirty="0" err="1" smtClean="0">
                <a:latin typeface="Andale Mono"/>
                <a:cs typeface="Andale Mono"/>
              </a:rPr>
              <a:t>d</a:t>
            </a:r>
            <a:r>
              <a:rPr lang="en-US" sz="1882" dirty="0" smtClean="0">
                <a:latin typeface="Andale Mono"/>
                <a:cs typeface="Andale Mono"/>
              </a:rPr>
              <a:t> of type </a:t>
            </a:r>
            <a:r>
              <a:rPr lang="en-US" sz="1882" b="1" dirty="0" smtClean="0">
                <a:solidFill>
                  <a:srgbClr val="FF0000"/>
                </a:solidFill>
                <a:latin typeface="Andale Mono"/>
                <a:cs typeface="Andale Mono"/>
              </a:rPr>
              <a:t>double</a:t>
            </a:r>
            <a:r>
              <a:rPr lang="en-US" sz="1882" dirty="0" smtClean="0">
                <a:latin typeface="Andale Mono"/>
                <a:cs typeface="Andale Mono"/>
              </a:rPr>
              <a:t>, initialized to 0.0</a:t>
            </a:r>
          </a:p>
          <a:p>
            <a:pPr lvl="1">
              <a:buNone/>
            </a:pPr>
            <a:endParaRPr lang="en-US" sz="1882" dirty="0" smtClean="0">
              <a:latin typeface="Andale Mono"/>
              <a:cs typeface="Andale Mono"/>
            </a:endParaRPr>
          </a:p>
          <a:p>
            <a:pPr lvl="1">
              <a:buNone/>
            </a:pPr>
            <a:r>
              <a:rPr lang="en-US" sz="1882" dirty="0" smtClean="0">
                <a:latin typeface="Andale Mono"/>
                <a:cs typeface="Andale Mono"/>
              </a:rPr>
              <a:t>double </a:t>
            </a:r>
            <a:r>
              <a:rPr lang="en-US" sz="1882" dirty="0" err="1" smtClean="0">
                <a:latin typeface="Andale Mono"/>
                <a:cs typeface="Andale Mono"/>
              </a:rPr>
              <a:t>d</a:t>
            </a:r>
            <a:r>
              <a:rPr lang="en-US" sz="1882" dirty="0" smtClean="0">
                <a:latin typeface="Andale Mono"/>
                <a:cs typeface="Andale Mono"/>
              </a:rPr>
              <a:t> </a:t>
            </a:r>
            <a:r>
              <a:rPr lang="en-US" sz="1882" b="1" dirty="0" smtClean="0">
                <a:solidFill>
                  <a:srgbClr val="FF0000"/>
                </a:solidFill>
                <a:latin typeface="Andale Mono"/>
                <a:cs typeface="Andale Mono"/>
              </a:rPr>
              <a:t>= 0.0</a:t>
            </a:r>
            <a:r>
              <a:rPr lang="en-US" sz="1882" dirty="0" smtClean="0">
                <a:latin typeface="Andale Mono"/>
                <a:cs typeface="Andale Mono"/>
              </a:rPr>
              <a:t>;</a:t>
            </a:r>
            <a:br>
              <a:rPr lang="en-US" sz="1882" dirty="0" smtClean="0">
                <a:latin typeface="Andale Mono"/>
                <a:cs typeface="Andale Mono"/>
              </a:rPr>
            </a:br>
            <a:endParaRPr lang="en-US" sz="1882" dirty="0" smtClean="0">
              <a:latin typeface="Andale Mono"/>
              <a:cs typeface="Andale Mono"/>
            </a:endParaRPr>
          </a:p>
          <a:p>
            <a:pPr lvl="1">
              <a:buNone/>
            </a:pPr>
            <a:r>
              <a:rPr lang="en-US" sz="1882" dirty="0" smtClean="0">
                <a:latin typeface="Andale Mono"/>
                <a:cs typeface="Andale Mono"/>
              </a:rPr>
              <a:t>//Declare a variable called letter of type </a:t>
            </a:r>
            <a:r>
              <a:rPr lang="en-US" sz="1882" b="1" dirty="0" smtClean="0">
                <a:solidFill>
                  <a:srgbClr val="FF0000"/>
                </a:solidFill>
                <a:latin typeface="Andale Mono"/>
                <a:cs typeface="Andale Mono"/>
              </a:rPr>
              <a:t>char</a:t>
            </a:r>
            <a:r>
              <a:rPr lang="en-US" sz="1882" dirty="0" smtClean="0">
                <a:latin typeface="Andale Mono"/>
                <a:cs typeface="Andale Mono"/>
              </a:rPr>
              <a:t>, initialized </a:t>
            </a:r>
          </a:p>
          <a:p>
            <a:pPr lvl="1">
              <a:buNone/>
            </a:pPr>
            <a:r>
              <a:rPr lang="en-US" sz="1882" dirty="0" smtClean="0">
                <a:latin typeface="Andale Mono"/>
                <a:cs typeface="Andale Mono"/>
              </a:rPr>
              <a:t>//to ‘a’</a:t>
            </a:r>
          </a:p>
          <a:p>
            <a:pPr lvl="1">
              <a:buNone/>
            </a:pPr>
            <a:endParaRPr lang="en-US" sz="1882" dirty="0" smtClean="0">
              <a:latin typeface="Andale Mono"/>
              <a:cs typeface="Andale Mono"/>
            </a:endParaRPr>
          </a:p>
          <a:p>
            <a:pPr lvl="1">
              <a:buNone/>
            </a:pPr>
            <a:r>
              <a:rPr lang="en-US" sz="1882" dirty="0" smtClean="0">
                <a:latin typeface="Andale Mono"/>
                <a:cs typeface="Andale Mono"/>
              </a:rPr>
              <a:t>char letter </a:t>
            </a:r>
            <a:r>
              <a:rPr lang="en-US" sz="1882" b="1" dirty="0" smtClean="0">
                <a:solidFill>
                  <a:srgbClr val="FF0000"/>
                </a:solidFill>
                <a:latin typeface="Andale Mono"/>
                <a:cs typeface="Andale Mono"/>
              </a:rPr>
              <a:t>= ‘a’</a:t>
            </a:r>
            <a:r>
              <a:rPr lang="en-US" sz="1882" dirty="0" smtClean="0">
                <a:latin typeface="Andale Mono"/>
                <a:cs typeface="Andale Mono"/>
              </a:rPr>
              <a:t>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26026"/>
            <a:ext cx="8229600" cy="170013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If you want a variable to be available everywhere in the program, declare it before the definition of setup(), at the beginning of your file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199"/>
            <a:ext cx="8229600" cy="28258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Assigning a value to a variable: </a:t>
            </a:r>
            <a:br>
              <a:rPr lang="en-US" dirty="0" smtClean="0"/>
            </a:br>
            <a:r>
              <a:rPr lang="en-US" dirty="0" smtClean="0"/>
              <a:t>The ‘=‘ symbol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assign a value to a variable by using the ‘=‘ operator, thus:</a:t>
            </a:r>
          </a:p>
          <a:p>
            <a:pPr lvl="1">
              <a:buNone/>
            </a:pP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5; // Sets the value of </a:t>
            </a:r>
            <a:r>
              <a:rPr lang="en-US" dirty="0" err="1" smtClean="0"/>
              <a:t>x</a:t>
            </a:r>
            <a:r>
              <a:rPr lang="en-US" dirty="0" smtClean="0"/>
              <a:t> to 5</a:t>
            </a:r>
          </a:p>
          <a:p>
            <a:pPr lvl="1">
              <a:buNone/>
            </a:pP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7; // Sets the value of </a:t>
            </a:r>
            <a:r>
              <a:rPr lang="en-US" dirty="0" err="1" smtClean="0"/>
              <a:t>x</a:t>
            </a:r>
            <a:r>
              <a:rPr lang="en-US" dirty="0" smtClean="0"/>
              <a:t> to 7</a:t>
            </a:r>
          </a:p>
          <a:p>
            <a:r>
              <a:rPr lang="en-US" dirty="0" smtClean="0"/>
              <a:t>Remember that ‘</a:t>
            </a:r>
            <a:r>
              <a:rPr lang="en-US" b="1" i="1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‘ means “</a:t>
            </a:r>
            <a:r>
              <a:rPr lang="en-US" b="1" i="1" dirty="0" smtClean="0">
                <a:solidFill>
                  <a:srgbClr val="FF0000"/>
                </a:solidFill>
              </a:rPr>
              <a:t>becomes equal to</a:t>
            </a:r>
            <a:r>
              <a:rPr lang="en-US" dirty="0" smtClean="0"/>
              <a:t>” so</a:t>
            </a:r>
          </a:p>
          <a:p>
            <a:pPr lvl="1">
              <a:buNone/>
            </a:pP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5;   means  “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becomes equal to </a:t>
            </a:r>
            <a:r>
              <a:rPr lang="en-US" dirty="0" smtClean="0"/>
              <a:t>5”</a:t>
            </a:r>
          </a:p>
          <a:p>
            <a:r>
              <a:rPr lang="en-US" dirty="0" smtClean="0"/>
              <a:t>If we want to increase (</a:t>
            </a:r>
            <a:r>
              <a:rPr lang="en-US" i="1" dirty="0" smtClean="0"/>
              <a:t>increment</a:t>
            </a:r>
            <a:r>
              <a:rPr lang="en-US" dirty="0" smtClean="0"/>
              <a:t>) the value of a variable by 1, then we write:</a:t>
            </a:r>
          </a:p>
          <a:p>
            <a:pPr lvl="1">
              <a:buNone/>
            </a:pP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x</a:t>
            </a:r>
            <a:r>
              <a:rPr lang="en-US" dirty="0" smtClean="0"/>
              <a:t> + 1; // “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becomes equal to </a:t>
            </a:r>
            <a:r>
              <a:rPr lang="en-US" dirty="0" err="1" smtClean="0"/>
              <a:t>x</a:t>
            </a:r>
            <a:r>
              <a:rPr lang="en-US" dirty="0" smtClean="0"/>
              <a:t> plus 1”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Incrementing a variable to animate an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4624" y="1600200"/>
            <a:ext cx="2932176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Initialize </a:t>
            </a:r>
            <a:r>
              <a:rPr lang="en-US" dirty="0" err="1" smtClean="0"/>
              <a:t>circleX</a:t>
            </a:r>
            <a:r>
              <a:rPr lang="en-US" dirty="0" smtClean="0"/>
              <a:t> to 0 so circle starts at left</a:t>
            </a:r>
          </a:p>
          <a:p>
            <a:r>
              <a:rPr lang="en-US" dirty="0" smtClean="0"/>
              <a:t>draw() is executed on each frame</a:t>
            </a:r>
          </a:p>
          <a:p>
            <a:r>
              <a:rPr lang="en-US" dirty="0" err="1" smtClean="0"/>
              <a:t>circleX</a:t>
            </a:r>
            <a:r>
              <a:rPr lang="en-US" dirty="0" smtClean="0"/>
              <a:t> is increased by 1 on each frame</a:t>
            </a:r>
          </a:p>
          <a:p>
            <a:r>
              <a:rPr lang="en-US" dirty="0" smtClean="0"/>
              <a:t>So circle moves to the right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2578608" cy="28346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5808" y="1600200"/>
            <a:ext cx="2718816" cy="3557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1159</Words>
  <Application>Microsoft Macintosh PowerPoint</Application>
  <PresentationFormat>On-screen Show (4:3)</PresentationFormat>
  <Paragraphs>120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Variables</vt:lpstr>
      <vt:lpstr>Reading</vt:lpstr>
      <vt:lpstr>Overview</vt:lpstr>
      <vt:lpstr>Variables</vt:lpstr>
      <vt:lpstr>Types</vt:lpstr>
      <vt:lpstr>Declaring type and initializing</vt:lpstr>
      <vt:lpstr>Using variables</vt:lpstr>
      <vt:lpstr>Assigning a value to a variable:  The ‘=‘ symbol</vt:lpstr>
      <vt:lpstr>Incrementing a variable to animate an image</vt:lpstr>
      <vt:lpstr>The circle moves and grows in size</vt:lpstr>
      <vt:lpstr>Lots of variables</vt:lpstr>
      <vt:lpstr>System variables</vt:lpstr>
      <vt:lpstr>Using system variables</vt:lpstr>
      <vt:lpstr>Drawing an ellipse with variables Which program produced which image?</vt:lpstr>
      <vt:lpstr>random()  – a function that returns a value</vt:lpstr>
      <vt:lpstr>random(low, high) and random(high)</vt:lpstr>
      <vt:lpstr>Type casting</vt:lpstr>
      <vt:lpstr>Random ellipses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Variables, Conditionals and Loops</dc:title>
  <dc:creator>David Meredith</dc:creator>
  <cp:lastModifiedBy>David Meredith</cp:lastModifiedBy>
  <cp:revision>44</cp:revision>
  <dcterms:created xsi:type="dcterms:W3CDTF">2010-10-14T08:47:52Z</dcterms:created>
  <dcterms:modified xsi:type="dcterms:W3CDTF">2010-10-14T09:05:44Z</dcterms:modified>
</cp:coreProperties>
</file>