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5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658D2-88E5-AC46-9A44-238CB4290730}" type="datetimeFigureOut">
              <a:rPr lang="en-US" smtClean="0"/>
              <a:pPr/>
              <a:t>10/11/10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76B8-A4D6-384E-A008-0563407CA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658D2-88E5-AC46-9A44-238CB4290730}" type="datetimeFigureOut">
              <a:rPr lang="en-US" smtClean="0"/>
              <a:pPr/>
              <a:t>10/11/10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76B8-A4D6-384E-A008-0563407CA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658D2-88E5-AC46-9A44-238CB4290730}" type="datetimeFigureOut">
              <a:rPr lang="en-US" smtClean="0"/>
              <a:pPr/>
              <a:t>10/11/10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76B8-A4D6-384E-A008-0563407CA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658D2-88E5-AC46-9A44-238CB4290730}" type="datetimeFigureOut">
              <a:rPr lang="en-US" smtClean="0"/>
              <a:pPr/>
              <a:t>10/11/10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76B8-A4D6-384E-A008-0563407CA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658D2-88E5-AC46-9A44-238CB4290730}" type="datetimeFigureOut">
              <a:rPr lang="en-US" smtClean="0"/>
              <a:pPr/>
              <a:t>10/11/10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76B8-A4D6-384E-A008-0563407CA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658D2-88E5-AC46-9A44-238CB4290730}" type="datetimeFigureOut">
              <a:rPr lang="en-US" smtClean="0"/>
              <a:pPr/>
              <a:t>10/11/10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76B8-A4D6-384E-A008-0563407CA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658D2-88E5-AC46-9A44-238CB4290730}" type="datetimeFigureOut">
              <a:rPr lang="en-US" smtClean="0"/>
              <a:pPr/>
              <a:t>10/11/10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76B8-A4D6-384E-A008-0563407CA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658D2-88E5-AC46-9A44-238CB4290730}" type="datetimeFigureOut">
              <a:rPr lang="en-US" smtClean="0"/>
              <a:pPr/>
              <a:t>10/11/10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76B8-A4D6-384E-A008-0563407CA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658D2-88E5-AC46-9A44-238CB4290730}" type="datetimeFigureOut">
              <a:rPr lang="en-US" smtClean="0"/>
              <a:pPr/>
              <a:t>10/11/10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76B8-A4D6-384E-A008-0563407CA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658D2-88E5-AC46-9A44-238CB4290730}" type="datetimeFigureOut">
              <a:rPr lang="en-US" smtClean="0"/>
              <a:pPr/>
              <a:t>10/11/10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76B8-A4D6-384E-A008-0563407CA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658D2-88E5-AC46-9A44-238CB4290730}" type="datetimeFigureOut">
              <a:rPr lang="en-US" smtClean="0"/>
              <a:pPr/>
              <a:t>10/11/10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76B8-A4D6-384E-A008-0563407CA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658D2-88E5-AC46-9A44-238CB4290730}" type="datetimeFigureOut">
              <a:rPr lang="en-US" smtClean="0"/>
              <a:pPr/>
              <a:t>10/11/10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F76B8-A4D6-384E-A008-0563407CA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cessing.org" TargetMode="External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rocessing.org/exhibition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rocessing.org" TargetMode="External"/><Relationship Id="rId3" Type="http://schemas.openxmlformats.org/officeDocument/2006/relationships/hyperlink" Target="http://www.learningprocessing.com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learningprocessing.com" TargetMode="External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69076"/>
            <a:ext cx="7772400" cy="7313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Introduction to Processing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David Meredith</a:t>
            </a:r>
            <a:br>
              <a:rPr lang="en-US" dirty="0" smtClean="0"/>
            </a:br>
            <a:r>
              <a:rPr lang="en-US" dirty="0" smtClean="0"/>
              <a:t>Aalborg University</a:t>
            </a:r>
            <a:br>
              <a:rPr lang="en-US" dirty="0" smtClean="0"/>
            </a:br>
            <a:r>
              <a:rPr lang="en-US" dirty="0" smtClean="0"/>
              <a:t>Art &amp;Technology,</a:t>
            </a:r>
            <a:r>
              <a:rPr lang="en-US" dirty="0" smtClean="0"/>
              <a:t> </a:t>
            </a:r>
            <a:r>
              <a:rPr lang="en-US" dirty="0" smtClean="0"/>
              <a:t>3rd</a:t>
            </a:r>
            <a:r>
              <a:rPr lang="en-US" dirty="0" smtClean="0"/>
              <a:t> </a:t>
            </a:r>
            <a:r>
              <a:rPr lang="en-US" dirty="0" smtClean="0"/>
              <a:t>Semester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Programming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99860" y="56061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50" y="700614"/>
            <a:ext cx="1028700" cy="171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8799"/>
          </a:xfrm>
        </p:spPr>
        <p:txBody>
          <a:bodyPr/>
          <a:lstStyle/>
          <a:p>
            <a:r>
              <a:rPr lang="en-US" dirty="0" err="1" smtClean="0"/>
              <a:t>rectMode</a:t>
            </a:r>
            <a:r>
              <a:rPr lang="en-US" dirty="0" smtClean="0"/>
              <a:t> CENTER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91837"/>
            <a:ext cx="8229600" cy="253432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Can also specify a rectangle by giving its </a:t>
            </a:r>
            <a:r>
              <a:rPr lang="en-US" i="1" dirty="0" smtClean="0"/>
              <a:t>centre</a:t>
            </a:r>
            <a:r>
              <a:rPr lang="en-US" dirty="0" smtClean="0"/>
              <a:t> coordinates along with width and height</a:t>
            </a:r>
          </a:p>
          <a:p>
            <a:r>
              <a:rPr lang="en-US" dirty="0" smtClean="0"/>
              <a:t>But must precede </a:t>
            </a:r>
            <a:r>
              <a:rPr lang="en-US" dirty="0" err="1" smtClean="0"/>
              <a:t>rect</a:t>
            </a:r>
            <a:r>
              <a:rPr lang="en-US" dirty="0" smtClean="0"/>
              <a:t> function call with a </a:t>
            </a:r>
            <a:r>
              <a:rPr lang="en-US" dirty="0" err="1" smtClean="0"/>
              <a:t>rectMode</a:t>
            </a:r>
            <a:r>
              <a:rPr lang="en-US" dirty="0" smtClean="0"/>
              <a:t> function call that changes the </a:t>
            </a:r>
            <a:r>
              <a:rPr lang="en-US" dirty="0" err="1" smtClean="0"/>
              <a:t>rect</a:t>
            </a:r>
            <a:r>
              <a:rPr lang="en-US" dirty="0" smtClean="0"/>
              <a:t> drawing mode to CENTER (from the default which is CORNER)</a:t>
            </a:r>
          </a:p>
          <a:p>
            <a:pPr lvl="1">
              <a:buNone/>
            </a:pPr>
            <a:r>
              <a:rPr lang="en-US" dirty="0" err="1" smtClean="0"/>
              <a:t>rectMode(CENTER</a:t>
            </a:r>
            <a:r>
              <a:rPr lang="en-US" dirty="0" smtClean="0"/>
              <a:t>);</a:t>
            </a:r>
          </a:p>
          <a:p>
            <a:pPr lvl="1">
              <a:buNone/>
            </a:pPr>
            <a:r>
              <a:rPr lang="en-US" dirty="0" smtClean="0"/>
              <a:t>rect(3,3,5,5);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95" y="1153437"/>
            <a:ext cx="3542521" cy="2105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153437"/>
            <a:ext cx="38100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2196"/>
          </a:xfrm>
        </p:spPr>
        <p:txBody>
          <a:bodyPr/>
          <a:lstStyle/>
          <a:p>
            <a:r>
              <a:rPr lang="en-US" dirty="0" err="1" smtClean="0"/>
              <a:t>rectMode</a:t>
            </a:r>
            <a:r>
              <a:rPr lang="en-US" dirty="0" smtClean="0"/>
              <a:t> CORNERS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48867"/>
            <a:ext cx="8229600" cy="217729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If change </a:t>
            </a:r>
            <a:r>
              <a:rPr lang="en-US" dirty="0" err="1" smtClean="0"/>
              <a:t>rectMode</a:t>
            </a:r>
            <a:r>
              <a:rPr lang="en-US" dirty="0" smtClean="0"/>
              <a:t> to CORNERS, then can specify a rectangle by giving its top left and bottom right corners:</a:t>
            </a:r>
          </a:p>
          <a:p>
            <a:pPr lvl="1">
              <a:buNone/>
            </a:pPr>
            <a:r>
              <a:rPr lang="en-US" dirty="0" err="1" smtClean="0"/>
              <a:t>rectMode(CORNERS</a:t>
            </a:r>
            <a:r>
              <a:rPr lang="en-US" dirty="0" smtClean="0"/>
              <a:t>);</a:t>
            </a:r>
          </a:p>
          <a:p>
            <a:pPr lvl="1">
              <a:buNone/>
            </a:pPr>
            <a:r>
              <a:rPr lang="en-US" dirty="0" smtClean="0"/>
              <a:t>rect(5,5,8,7);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096" y="1106834"/>
            <a:ext cx="4942871" cy="2842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Ellipses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8" y="1417638"/>
            <a:ext cx="6409530" cy="363412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0154" y="3308850"/>
            <a:ext cx="4806645" cy="281731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Ellipses drawn like rectangles using </a:t>
            </a:r>
            <a:r>
              <a:rPr lang="en-US" dirty="0" err="1" smtClean="0"/>
              <a:t>ellipseMode</a:t>
            </a:r>
            <a:r>
              <a:rPr lang="en-US" dirty="0" smtClean="0"/>
              <a:t> to determine meaning of arguments to ellipse function</a:t>
            </a:r>
          </a:p>
          <a:p>
            <a:r>
              <a:rPr lang="en-US" dirty="0" smtClean="0"/>
              <a:t>Default </a:t>
            </a:r>
            <a:r>
              <a:rPr lang="en-US" dirty="0" err="1" smtClean="0"/>
              <a:t>ellipseMode</a:t>
            </a:r>
            <a:r>
              <a:rPr lang="en-US" dirty="0" smtClean="0"/>
              <a:t> is CENTER</a:t>
            </a:r>
          </a:p>
          <a:p>
            <a:r>
              <a:rPr lang="en-US" dirty="0" smtClean="0"/>
              <a:t>Ellipse drawn in bounding box of rectangle defined by arguments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081" y="274638"/>
            <a:ext cx="2911719" cy="1818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3752"/>
          </a:xfrm>
        </p:spPr>
        <p:txBody>
          <a:bodyPr/>
          <a:lstStyle/>
          <a:p>
            <a:r>
              <a:rPr lang="en-US" dirty="0" err="1" smtClean="0"/>
              <a:t>Greyscale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3027"/>
            <a:ext cx="8229600" cy="3633136"/>
          </a:xfrm>
        </p:spPr>
        <p:txBody>
          <a:bodyPr/>
          <a:lstStyle/>
          <a:p>
            <a:r>
              <a:rPr lang="en-US" dirty="0" smtClean="0"/>
              <a:t>Can specify the shade of a pixel using </a:t>
            </a:r>
            <a:r>
              <a:rPr lang="en-US" dirty="0" err="1" smtClean="0"/>
              <a:t>greyscale</a:t>
            </a:r>
            <a:r>
              <a:rPr lang="en-US" dirty="0" smtClean="0"/>
              <a:t> in a black and white image</a:t>
            </a:r>
          </a:p>
          <a:p>
            <a:r>
              <a:rPr lang="en-US" dirty="0" smtClean="0"/>
              <a:t>0 means black, 255 means white</a:t>
            </a:r>
          </a:p>
          <a:p>
            <a:pPr lvl="1"/>
            <a:r>
              <a:rPr lang="en-US" dirty="0" smtClean="0"/>
              <a:t>256 different values since this is the number of different values that can be stored in a </a:t>
            </a:r>
            <a:br>
              <a:rPr lang="en-US" dirty="0" smtClean="0"/>
            </a:br>
            <a:r>
              <a:rPr lang="en-US" dirty="0" smtClean="0"/>
              <a:t>byte = 8 bits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953" y="1188390"/>
            <a:ext cx="5236100" cy="1304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stroke(</a:t>
            </a:r>
            <a:r>
              <a:rPr lang="en-US" i="1" dirty="0" err="1" smtClean="0"/>
              <a:t>n</a:t>
            </a:r>
            <a:r>
              <a:rPr lang="en-US" dirty="0" smtClean="0"/>
              <a:t>), </a:t>
            </a:r>
            <a:r>
              <a:rPr lang="en-US" dirty="0" err="1" smtClean="0"/>
              <a:t>fill(</a:t>
            </a:r>
            <a:r>
              <a:rPr lang="en-US" i="1" dirty="0" err="1" smtClean="0"/>
              <a:t>n</a:t>
            </a:r>
            <a:r>
              <a:rPr lang="en-US" dirty="0" smtClean="0"/>
              <a:t>) &amp; </a:t>
            </a:r>
            <a:r>
              <a:rPr lang="en-US" dirty="0" err="1" smtClean="0"/>
              <a:t>background(</a:t>
            </a:r>
            <a:r>
              <a:rPr lang="en-US" i="1" dirty="0" err="1" smtClean="0"/>
              <a:t>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23424"/>
            <a:ext cx="8229600" cy="2502739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stroke(</a:t>
            </a:r>
            <a:r>
              <a:rPr lang="en-US" i="1" dirty="0" err="1" smtClean="0"/>
              <a:t>n</a:t>
            </a:r>
            <a:r>
              <a:rPr lang="en-US" dirty="0" smtClean="0"/>
              <a:t>) sets the </a:t>
            </a:r>
            <a:r>
              <a:rPr lang="en-US" dirty="0" err="1" smtClean="0"/>
              <a:t>greyscale</a:t>
            </a:r>
            <a:r>
              <a:rPr lang="en-US" dirty="0" smtClean="0"/>
              <a:t> </a:t>
            </a:r>
            <a:r>
              <a:rPr lang="en-US" dirty="0" err="1" smtClean="0"/>
              <a:t>colour</a:t>
            </a:r>
            <a:r>
              <a:rPr lang="en-US" dirty="0" smtClean="0"/>
              <a:t> of the outline of a shape</a:t>
            </a:r>
          </a:p>
          <a:p>
            <a:pPr lvl="1"/>
            <a:r>
              <a:rPr lang="en-US" dirty="0" smtClean="0"/>
              <a:t>default is </a:t>
            </a:r>
            <a:r>
              <a:rPr lang="en-US" i="1" dirty="0" err="1" smtClean="0"/>
              <a:t>n</a:t>
            </a:r>
            <a:r>
              <a:rPr lang="en-US" dirty="0" smtClean="0"/>
              <a:t>=0, black</a:t>
            </a:r>
          </a:p>
          <a:p>
            <a:r>
              <a:rPr lang="en-US" dirty="0" err="1" smtClean="0"/>
              <a:t>fill(</a:t>
            </a:r>
            <a:r>
              <a:rPr lang="en-US" i="1" dirty="0" err="1" smtClean="0"/>
              <a:t>n</a:t>
            </a:r>
            <a:r>
              <a:rPr lang="en-US" dirty="0" smtClean="0"/>
              <a:t>) sets the </a:t>
            </a:r>
            <a:r>
              <a:rPr lang="en-US" dirty="0" err="1" smtClean="0"/>
              <a:t>greyscale</a:t>
            </a:r>
            <a:r>
              <a:rPr lang="en-US" dirty="0" smtClean="0"/>
              <a:t> </a:t>
            </a:r>
            <a:r>
              <a:rPr lang="en-US" dirty="0" err="1" smtClean="0"/>
              <a:t>colour</a:t>
            </a:r>
            <a:r>
              <a:rPr lang="en-US" dirty="0" smtClean="0"/>
              <a:t> of the </a:t>
            </a:r>
            <a:r>
              <a:rPr lang="en-US" dirty="0" err="1" smtClean="0"/>
              <a:t>colour</a:t>
            </a:r>
            <a:r>
              <a:rPr lang="en-US" dirty="0" smtClean="0"/>
              <a:t> inside the outline of a shape</a:t>
            </a:r>
          </a:p>
          <a:p>
            <a:pPr lvl="1"/>
            <a:r>
              <a:rPr lang="en-US" dirty="0" smtClean="0"/>
              <a:t>default is </a:t>
            </a:r>
            <a:r>
              <a:rPr lang="en-US" i="1" dirty="0" err="1" smtClean="0"/>
              <a:t>n</a:t>
            </a:r>
            <a:r>
              <a:rPr lang="en-US" dirty="0" smtClean="0"/>
              <a:t>=255, white</a:t>
            </a:r>
          </a:p>
          <a:p>
            <a:r>
              <a:rPr lang="en-US" dirty="0" err="1" smtClean="0"/>
              <a:t>background(</a:t>
            </a:r>
            <a:r>
              <a:rPr lang="en-US" i="1" dirty="0" err="1" smtClean="0"/>
              <a:t>n</a:t>
            </a:r>
            <a:r>
              <a:rPr lang="en-US" dirty="0" smtClean="0"/>
              <a:t>) sets the </a:t>
            </a:r>
            <a:r>
              <a:rPr lang="en-US" dirty="0" err="1" smtClean="0"/>
              <a:t>greyscale</a:t>
            </a:r>
            <a:r>
              <a:rPr lang="en-US" dirty="0" smtClean="0"/>
              <a:t> </a:t>
            </a:r>
            <a:r>
              <a:rPr lang="en-US" dirty="0" err="1" smtClean="0"/>
              <a:t>colour</a:t>
            </a:r>
            <a:r>
              <a:rPr lang="en-US" dirty="0" smtClean="0"/>
              <a:t> of the background</a:t>
            </a:r>
          </a:p>
          <a:p>
            <a:pPr lvl="1"/>
            <a:r>
              <a:rPr lang="en-US" dirty="0" smtClean="0"/>
              <a:t>default is grey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3784600" cy="193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600" y="1417638"/>
            <a:ext cx="37592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noStroke</a:t>
            </a:r>
            <a:r>
              <a:rPr lang="en-US" dirty="0" smtClean="0"/>
              <a:t>() and </a:t>
            </a:r>
            <a:r>
              <a:rPr lang="en-US" dirty="0" err="1" smtClean="0"/>
              <a:t>noFill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/>
          <a:lstStyle/>
          <a:p>
            <a:r>
              <a:rPr lang="en-US" dirty="0" err="1" smtClean="0"/>
              <a:t>noStroke</a:t>
            </a:r>
            <a:r>
              <a:rPr lang="en-US" dirty="0" smtClean="0"/>
              <a:t>() makes the outline invisible</a:t>
            </a:r>
          </a:p>
          <a:p>
            <a:r>
              <a:rPr lang="en-US" dirty="0" err="1" smtClean="0"/>
              <a:t>noFill</a:t>
            </a:r>
            <a:r>
              <a:rPr lang="en-US" dirty="0" smtClean="0"/>
              <a:t>() makes the area inside the outline completely transparent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4114800" cy="299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7744" y="274638"/>
            <a:ext cx="4869055" cy="1143000"/>
          </a:xfrm>
        </p:spPr>
        <p:txBody>
          <a:bodyPr/>
          <a:lstStyle/>
          <a:p>
            <a:r>
              <a:rPr lang="en-US" dirty="0" smtClean="0"/>
              <a:t>RGB </a:t>
            </a:r>
            <a:r>
              <a:rPr lang="en-US" dirty="0" err="1" smtClean="0"/>
              <a:t>colour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7744" y="1600200"/>
            <a:ext cx="4869055" cy="4525963"/>
          </a:xfrm>
        </p:spPr>
        <p:txBody>
          <a:bodyPr/>
          <a:lstStyle/>
          <a:p>
            <a:r>
              <a:rPr lang="en-US" dirty="0" err="1" smtClean="0"/>
              <a:t>fill(</a:t>
            </a:r>
            <a:r>
              <a:rPr lang="en-US" i="1" dirty="0" err="1" smtClean="0"/>
              <a:t>r</a:t>
            </a:r>
            <a:r>
              <a:rPr lang="en-US" dirty="0" err="1" smtClean="0"/>
              <a:t>,</a:t>
            </a:r>
            <a:r>
              <a:rPr lang="en-US" i="1" dirty="0" err="1" smtClean="0"/>
              <a:t>g</a:t>
            </a:r>
            <a:r>
              <a:rPr lang="en-US" dirty="0" err="1" smtClean="0"/>
              <a:t>,</a:t>
            </a:r>
            <a:r>
              <a:rPr lang="en-US" i="1" dirty="0" err="1" smtClean="0"/>
              <a:t>b</a:t>
            </a:r>
            <a:r>
              <a:rPr lang="en-US" dirty="0" smtClean="0"/>
              <a:t>) defines fill </a:t>
            </a:r>
            <a:r>
              <a:rPr lang="en-US" dirty="0" err="1" smtClean="0"/>
              <a:t>colour</a:t>
            </a:r>
            <a:r>
              <a:rPr lang="en-US" dirty="0" smtClean="0"/>
              <a:t> using RGB code</a:t>
            </a:r>
          </a:p>
          <a:p>
            <a:pPr lvl="1"/>
            <a:r>
              <a:rPr lang="en-US" dirty="0" smtClean="0"/>
              <a:t>each value of </a:t>
            </a:r>
            <a:r>
              <a:rPr lang="en-US" i="1" dirty="0" err="1" smtClean="0"/>
              <a:t>r</a:t>
            </a:r>
            <a:r>
              <a:rPr lang="en-US" dirty="0" smtClean="0"/>
              <a:t>, </a:t>
            </a:r>
            <a:r>
              <a:rPr lang="en-US" i="1" dirty="0" err="1" smtClean="0"/>
              <a:t>g</a:t>
            </a:r>
            <a:r>
              <a:rPr lang="en-US" dirty="0" smtClean="0"/>
              <a:t> and </a:t>
            </a:r>
            <a:r>
              <a:rPr lang="en-US" i="1" dirty="0" err="1" smtClean="0"/>
              <a:t>b</a:t>
            </a:r>
            <a:r>
              <a:rPr lang="en-US" dirty="0" smtClean="0"/>
              <a:t> must be between 0 and 255</a:t>
            </a:r>
          </a:p>
          <a:p>
            <a:r>
              <a:rPr lang="en-US" dirty="0" smtClean="0"/>
              <a:t>red + green = yellow</a:t>
            </a:r>
            <a:br>
              <a:rPr lang="en-US" dirty="0" smtClean="0"/>
            </a:br>
            <a:r>
              <a:rPr lang="en-US" dirty="0" smtClean="0"/>
              <a:t>red + blue = magenta</a:t>
            </a:r>
            <a:br>
              <a:rPr lang="en-US" dirty="0" smtClean="0"/>
            </a:br>
            <a:r>
              <a:rPr lang="en-US" dirty="0" smtClean="0"/>
              <a:t>green + blue = cyan</a:t>
            </a:r>
            <a:br>
              <a:rPr lang="en-US" dirty="0" smtClean="0"/>
            </a:br>
            <a:r>
              <a:rPr lang="en-US" dirty="0" smtClean="0"/>
              <a:t>red + green + blue = white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5430"/>
            <a:ext cx="3360545" cy="5929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Colour</a:t>
            </a:r>
            <a:r>
              <a:rPr lang="en-US" dirty="0" smtClean="0"/>
              <a:t> transparency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1600200"/>
            <a:ext cx="2895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Optional fourth argument to fill function that gives “alpha” – that is, degree of opacity</a:t>
            </a:r>
          </a:p>
          <a:p>
            <a:r>
              <a:rPr lang="en-US" dirty="0" smtClean="0"/>
              <a:t>The alpha values for an image are called its “alpha channel”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5334000" cy="416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9966"/>
            <a:ext cx="8229600" cy="289530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Processing is free and open-source</a:t>
            </a:r>
          </a:p>
          <a:p>
            <a:pPr lvl="1"/>
            <a:r>
              <a:rPr lang="en-US" dirty="0" smtClean="0"/>
              <a:t>“Open source” means you can download the source code if you want, </a:t>
            </a:r>
            <a:r>
              <a:rPr lang="en-US" dirty="0" err="1" smtClean="0"/>
              <a:t>customise</a:t>
            </a:r>
            <a:r>
              <a:rPr lang="en-US" dirty="0" smtClean="0"/>
              <a:t> it and find out how it works</a:t>
            </a:r>
          </a:p>
          <a:p>
            <a:r>
              <a:rPr lang="en-US" dirty="0" smtClean="0"/>
              <a:t>Developed by Ben Fry and Casey </a:t>
            </a:r>
            <a:r>
              <a:rPr lang="en-US" dirty="0" err="1" smtClean="0"/>
              <a:t>Rease</a:t>
            </a:r>
            <a:r>
              <a:rPr lang="en-US" dirty="0" smtClean="0"/>
              <a:t> at MIT Media Lab</a:t>
            </a:r>
          </a:p>
          <a:p>
            <a:r>
              <a:rPr lang="en-US" dirty="0" smtClean="0"/>
              <a:t>Built on Java	</a:t>
            </a:r>
          </a:p>
          <a:p>
            <a:pPr lvl="1"/>
            <a:r>
              <a:rPr lang="en-US" dirty="0" smtClean="0"/>
              <a:t>Means that you can extend it when you know enough Java</a:t>
            </a:r>
          </a:p>
          <a:p>
            <a:r>
              <a:rPr lang="en-US" dirty="0" smtClean="0"/>
              <a:t>Interactive development environment which lets you see immediately the effects of changes in your code</a:t>
            </a:r>
          </a:p>
          <a:p>
            <a:r>
              <a:rPr lang="en-US" dirty="0" smtClean="0"/>
              <a:t>For some examples of what you can do with Processing, see </a:t>
            </a:r>
            <a:r>
              <a:rPr lang="en-US" dirty="0" smtClean="0">
                <a:hlinkClick r:id="rId2"/>
              </a:rPr>
              <a:t>http://www.processing.org/exhibition/</a:t>
            </a:r>
            <a:r>
              <a:rPr lang="en-US" dirty="0" smtClean="0"/>
              <a:t> </a:t>
            </a:r>
          </a:p>
          <a:p>
            <a:r>
              <a:rPr lang="en-US" dirty="0" smtClean="0"/>
              <a:t>Download and install from the </a:t>
            </a:r>
            <a:r>
              <a:rPr lang="en-US" dirty="0" smtClean="0">
                <a:hlinkClick r:id="rId3"/>
              </a:rPr>
              <a:t>www.processing.org</a:t>
            </a:r>
            <a:r>
              <a:rPr lang="en-US" dirty="0" smtClean="0"/>
              <a:t> site (Very simple!)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475" y="1417638"/>
            <a:ext cx="3844137" cy="216232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40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IDE (Development Environment)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95" y="978674"/>
            <a:ext cx="7595513" cy="58140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Course will teach you how to build interactive, image and sound systems using the </a:t>
            </a:r>
            <a:r>
              <a:rPr lang="en-US" i="1" dirty="0" smtClean="0"/>
              <a:t>Processing</a:t>
            </a:r>
            <a:r>
              <a:rPr lang="en-US" dirty="0" smtClean="0"/>
              <a:t> language (</a:t>
            </a:r>
            <a:r>
              <a:rPr lang="en-US" dirty="0" smtClean="0">
                <a:hlinkClick r:id="rId2"/>
              </a:rPr>
              <a:t>www.processing.org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Recommended reading:</a:t>
            </a:r>
          </a:p>
          <a:p>
            <a:pPr lvl="1"/>
            <a:r>
              <a:rPr lang="en-US" dirty="0" err="1" smtClean="0"/>
              <a:t>Shiffman</a:t>
            </a:r>
            <a:r>
              <a:rPr lang="en-US" dirty="0" smtClean="0"/>
              <a:t>, D. (2008). </a:t>
            </a:r>
            <a:r>
              <a:rPr lang="en-US" i="1" dirty="0" smtClean="0"/>
              <a:t>Learning Processing: A Beginner’s Guide to Programming Images, Animation, and Interaction</a:t>
            </a:r>
            <a:r>
              <a:rPr lang="en-US" dirty="0" smtClean="0"/>
              <a:t>. Morgan-Kaufmann. ISBN: 978-0-12-373602-4</a:t>
            </a:r>
          </a:p>
          <a:p>
            <a:pPr lvl="1"/>
            <a:r>
              <a:rPr lang="en-US" dirty="0" err="1" smtClean="0"/>
              <a:t>Rease</a:t>
            </a:r>
            <a:r>
              <a:rPr lang="en-US" dirty="0" smtClean="0"/>
              <a:t>, C. and Fry, B. (2007). </a:t>
            </a:r>
            <a:r>
              <a:rPr lang="en-US" i="1" dirty="0" smtClean="0"/>
              <a:t>Processing: A Programming Handbook for Visual Designers and Artists.</a:t>
            </a:r>
            <a:r>
              <a:rPr lang="en-US" dirty="0" smtClean="0"/>
              <a:t> MIT Press. ISBN: 978-0-262-18262-1</a:t>
            </a:r>
          </a:p>
          <a:p>
            <a:r>
              <a:rPr lang="en-US" dirty="0" err="1" smtClean="0"/>
              <a:t>Shiffman</a:t>
            </a:r>
            <a:r>
              <a:rPr lang="en-US" dirty="0" smtClean="0"/>
              <a:t> book has an accompanying website:</a:t>
            </a:r>
          </a:p>
          <a:p>
            <a:pPr lvl="1">
              <a:buNone/>
            </a:pPr>
            <a:r>
              <a:rPr lang="en-US" dirty="0" smtClean="0">
                <a:hlinkClick r:id="rId3"/>
              </a:rPr>
              <a:t>www.learningprocessing.com</a:t>
            </a: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84544"/>
            <a:ext cx="8229600" cy="84161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Can run a Processing sketch full screen by SHIFT-clicking the run button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8229600" cy="356616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74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Sketchbook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82828"/>
            <a:ext cx="8229600" cy="194333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Processing stores your programs (“sketches”) in a folder called the the “sketchbook”</a:t>
            </a:r>
          </a:p>
          <a:p>
            <a:r>
              <a:rPr lang="en-US" dirty="0" smtClean="0"/>
              <a:t>Sketch stored in a folder in the sketchbook as a file with a .</a:t>
            </a:r>
            <a:r>
              <a:rPr lang="en-US" dirty="0" err="1" smtClean="0"/>
              <a:t>pde</a:t>
            </a:r>
            <a:r>
              <a:rPr lang="en-US" dirty="0" smtClean="0"/>
              <a:t> extension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431" y="1032070"/>
            <a:ext cx="6687636" cy="315075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24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Coding in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1091" y="918558"/>
            <a:ext cx="4909901" cy="593944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Three types of statement in Processing:</a:t>
            </a:r>
          </a:p>
          <a:p>
            <a:pPr lvl="1"/>
            <a:r>
              <a:rPr lang="en-US" dirty="0" smtClean="0"/>
              <a:t>Function calls, e.g.,</a:t>
            </a:r>
          </a:p>
          <a:p>
            <a:pPr lvl="2">
              <a:buNone/>
            </a:pPr>
            <a:r>
              <a:rPr lang="en-US" dirty="0" smtClean="0"/>
              <a:t>line(0,0,100,100);</a:t>
            </a:r>
          </a:p>
          <a:p>
            <a:pPr lvl="1"/>
            <a:r>
              <a:rPr lang="en-US" dirty="0" smtClean="0"/>
              <a:t>Assignment operations, e.g.,</a:t>
            </a:r>
          </a:p>
          <a:p>
            <a:pPr lvl="2">
              <a:buNone/>
            </a:pPr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x</a:t>
            </a:r>
            <a:r>
              <a:rPr lang="en-US" dirty="0" smtClean="0"/>
              <a:t> = 5;</a:t>
            </a:r>
          </a:p>
          <a:p>
            <a:pPr lvl="1"/>
            <a:r>
              <a:rPr lang="en-US" dirty="0" smtClean="0"/>
              <a:t>Control structures, e.g.,</a:t>
            </a:r>
          </a:p>
          <a:p>
            <a:pPr lvl="2">
              <a:buNone/>
            </a:pPr>
            <a:r>
              <a:rPr lang="en-US" dirty="0" smtClean="0"/>
              <a:t>if (a == </a:t>
            </a:r>
            <a:r>
              <a:rPr lang="en-US" dirty="0" err="1" smtClean="0"/>
              <a:t>b</a:t>
            </a:r>
            <a:r>
              <a:rPr lang="en-US" dirty="0" smtClean="0"/>
              <a:t>) </a:t>
            </a:r>
            <a:r>
              <a:rPr lang="en-US" dirty="0" err="1" smtClean="0"/>
              <a:t>println(“Found</a:t>
            </a:r>
            <a:r>
              <a:rPr lang="en-US" dirty="0" smtClean="0"/>
              <a:t> it!”);</a:t>
            </a:r>
          </a:p>
          <a:p>
            <a:r>
              <a:rPr lang="en-US" dirty="0" smtClean="0"/>
              <a:t>For now we focus on function calls</a:t>
            </a:r>
          </a:p>
          <a:p>
            <a:r>
              <a:rPr lang="en-US" dirty="0" smtClean="0"/>
              <a:t>We have already met some functions:</a:t>
            </a:r>
          </a:p>
          <a:p>
            <a:pPr lvl="1"/>
            <a:r>
              <a:rPr lang="en-US" dirty="0" smtClean="0"/>
              <a:t>background(), stroke(), fill(), point(), line(), </a:t>
            </a:r>
            <a:r>
              <a:rPr lang="en-US" dirty="0" err="1" smtClean="0"/>
              <a:t>rect</a:t>
            </a:r>
            <a:r>
              <a:rPr lang="en-US" dirty="0" smtClean="0"/>
              <a:t>(), </a:t>
            </a:r>
            <a:r>
              <a:rPr lang="en-US" dirty="0" err="1" smtClean="0"/>
              <a:t>rectMode</a:t>
            </a:r>
            <a:r>
              <a:rPr lang="en-US" dirty="0" smtClean="0"/>
              <a:t>(), ellipse(), </a:t>
            </a:r>
            <a:r>
              <a:rPr lang="en-US" dirty="0" err="1" smtClean="0"/>
              <a:t>ellipseMode</a:t>
            </a:r>
            <a:r>
              <a:rPr lang="en-US" dirty="0" smtClean="0"/>
              <a:t>(), </a:t>
            </a:r>
            <a:r>
              <a:rPr lang="en-US" dirty="0" err="1" smtClean="0"/>
              <a:t>noStroke</a:t>
            </a:r>
            <a:r>
              <a:rPr lang="en-US" dirty="0" smtClean="0"/>
              <a:t>(), </a:t>
            </a:r>
            <a:r>
              <a:rPr lang="en-US" dirty="0" err="1" smtClean="0"/>
              <a:t>noFill</a:t>
            </a:r>
            <a:r>
              <a:rPr lang="en-US" dirty="0" smtClean="0"/>
              <a:t>(), size()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77321"/>
            <a:ext cx="3613892" cy="5291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24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Coding in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1091" y="918558"/>
            <a:ext cx="4909901" cy="593944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Processing simply executes the lines of code one at a time and displays the result in the </a:t>
            </a:r>
            <a:r>
              <a:rPr lang="en-US" i="1" dirty="0" smtClean="0"/>
              <a:t>output window</a:t>
            </a:r>
          </a:p>
          <a:p>
            <a:r>
              <a:rPr lang="en-US" dirty="0" smtClean="0"/>
              <a:t>Editor </a:t>
            </a:r>
            <a:r>
              <a:rPr lang="en-US" dirty="0" err="1" smtClean="0"/>
              <a:t>colours</a:t>
            </a:r>
            <a:r>
              <a:rPr lang="en-US" dirty="0" smtClean="0"/>
              <a:t> </a:t>
            </a:r>
            <a:r>
              <a:rPr lang="en-US" i="1" dirty="0" smtClean="0"/>
              <a:t>keywords</a:t>
            </a:r>
            <a:r>
              <a:rPr lang="en-US" dirty="0" smtClean="0"/>
              <a:t> that have a special meaning in Processing (e.g., function names)</a:t>
            </a:r>
          </a:p>
          <a:p>
            <a:r>
              <a:rPr lang="en-US" dirty="0" smtClean="0"/>
              <a:t>Can use </a:t>
            </a:r>
            <a:r>
              <a:rPr lang="en-US" dirty="0" err="1" smtClean="0"/>
              <a:t>println</a:t>
            </a:r>
            <a:r>
              <a:rPr lang="en-US" dirty="0" smtClean="0"/>
              <a:t>() function to print messages to the message window</a:t>
            </a:r>
          </a:p>
          <a:p>
            <a:r>
              <a:rPr lang="en-US" dirty="0" smtClean="0"/>
              <a:t>Number in status bar indicates current line of cursor</a:t>
            </a:r>
          </a:p>
          <a:p>
            <a:r>
              <a:rPr lang="en-US" dirty="0" smtClean="0"/>
              <a:t>You can write two different types of comment:</a:t>
            </a:r>
          </a:p>
          <a:p>
            <a:pPr lvl="1"/>
            <a:r>
              <a:rPr lang="en-US" dirty="0" smtClean="0"/>
              <a:t>Single line comments: </a:t>
            </a:r>
          </a:p>
          <a:p>
            <a:pPr lvl="2">
              <a:buNone/>
            </a:pPr>
            <a:r>
              <a:rPr lang="en-US" dirty="0" smtClean="0"/>
              <a:t>// This is a comment</a:t>
            </a:r>
          </a:p>
          <a:p>
            <a:pPr lvl="1"/>
            <a:r>
              <a:rPr lang="en-US" dirty="0" smtClean="0"/>
              <a:t>Multi-line comments:</a:t>
            </a:r>
          </a:p>
          <a:p>
            <a:pPr lvl="2">
              <a:buNone/>
            </a:pPr>
            <a:r>
              <a:rPr lang="en-US" dirty="0" smtClean="0"/>
              <a:t>/* This is the start of a comment</a:t>
            </a:r>
            <a:br>
              <a:rPr lang="en-US" dirty="0" smtClean="0"/>
            </a:br>
            <a:r>
              <a:rPr lang="en-US" dirty="0" smtClean="0"/>
              <a:t>that extends over a couple of</a:t>
            </a:r>
            <a:br>
              <a:rPr lang="en-US" dirty="0" smtClean="0"/>
            </a:br>
            <a:r>
              <a:rPr lang="en-US" dirty="0" smtClean="0"/>
              <a:t>lines */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77321"/>
            <a:ext cx="3613892" cy="5291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7760" y="1600200"/>
            <a:ext cx="4969039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If you make an error in your code, then you get a message when you try to run the sketch</a:t>
            </a:r>
          </a:p>
          <a:p>
            <a:r>
              <a:rPr lang="en-US" dirty="0" smtClean="0"/>
              <a:t>The line in which the error occurs will be highlighted</a:t>
            </a:r>
          </a:p>
          <a:p>
            <a:r>
              <a:rPr lang="en-US" dirty="0" smtClean="0"/>
              <a:t>Processing is case-sensitive, so “Ellipse” is not the same as “ellipse”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38" y="274638"/>
            <a:ext cx="3511223" cy="643297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35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Processing 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4310" y="1600200"/>
            <a:ext cx="213249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Right-click on a keyword and choose “Find in Reference” to get help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858156"/>
            <a:ext cx="6135210" cy="574120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Play button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9358" y="1600200"/>
            <a:ext cx="6647442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Pressing the Play button makes your sketch run</a:t>
            </a:r>
          </a:p>
          <a:p>
            <a:r>
              <a:rPr lang="en-US" dirty="0" smtClean="0"/>
              <a:t>The following steps take place: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Your Processing sketch is translated into Java source code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The Java source code is compiled by the Java compiler into Java byte code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The Java byte code is bundled up into an executable .jar file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The .jar file is run by the Java Virtual Machine and the output window opens, showing you what you have made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600200"/>
            <a:ext cx="1582159" cy="123485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2683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Zoog</a:t>
            </a:r>
            <a:r>
              <a:rPr lang="en-US" dirty="0" smtClean="0"/>
              <a:t> sketch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1092" y="1077321"/>
            <a:ext cx="4615708" cy="529148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smooth() enables anti-aliasing which </a:t>
            </a:r>
            <a:r>
              <a:rPr lang="en-US" sz="2400" dirty="0" err="1" smtClean="0"/>
              <a:t>smooths</a:t>
            </a:r>
            <a:r>
              <a:rPr lang="en-US" sz="2400" dirty="0" smtClean="0"/>
              <a:t> the edges of shapes</a:t>
            </a:r>
          </a:p>
          <a:p>
            <a:pPr lvl="1"/>
            <a:r>
              <a:rPr lang="en-US" sz="2000" dirty="0" smtClean="0"/>
              <a:t>no smooth() disables anti-aliasing</a:t>
            </a:r>
          </a:p>
          <a:p>
            <a:r>
              <a:rPr lang="en-US" sz="2400" dirty="0" err="1" smtClean="0"/>
              <a:t>size(</a:t>
            </a:r>
            <a:r>
              <a:rPr lang="en-US" sz="2400" i="1" dirty="0" err="1" smtClean="0"/>
              <a:t>width</a:t>
            </a:r>
            <a:r>
              <a:rPr lang="en-US" sz="2400" i="1" dirty="0" smtClean="0"/>
              <a:t>, height</a:t>
            </a:r>
            <a:r>
              <a:rPr lang="en-US" sz="2400" dirty="0" smtClean="0"/>
              <a:t>) resizes the canvas – use it first in your sketch</a:t>
            </a:r>
          </a:p>
          <a:p>
            <a:r>
              <a:rPr lang="en-US" sz="2400" dirty="0" smtClean="0"/>
              <a:t>You can download examples from </a:t>
            </a:r>
            <a:r>
              <a:rPr lang="en-US" sz="2400" dirty="0" smtClean="0">
                <a:hlinkClick r:id="rId2"/>
              </a:rPr>
              <a:t>www.learningprocessing.com</a:t>
            </a:r>
            <a:endParaRPr lang="en-US" sz="2400" dirty="0" smtClean="0"/>
          </a:p>
          <a:p>
            <a:r>
              <a:rPr lang="en-US" sz="2400" dirty="0" smtClean="0"/>
              <a:t>Remember SHIFT-clicking the Run button causes the sketch to run in full screen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77321"/>
            <a:ext cx="3613892" cy="529149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Publishing a sketch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5983"/>
            <a:ext cx="8229600" cy="396018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You can produce an applet from your sketch that you can upload to your web site and then run in a browser</a:t>
            </a:r>
          </a:p>
          <a:p>
            <a:r>
              <a:rPr lang="en-US" dirty="0" smtClean="0"/>
              <a:t>Press the Export button or choose Export from the File menu</a:t>
            </a:r>
          </a:p>
          <a:p>
            <a:r>
              <a:rPr lang="en-US" dirty="0" smtClean="0"/>
              <a:t>This creates a folder called “applet” in your sketch folder</a:t>
            </a:r>
          </a:p>
          <a:p>
            <a:r>
              <a:rPr lang="en-US" dirty="0" smtClean="0"/>
              <a:t>Upload the whole applet folder and open the </a:t>
            </a:r>
            <a:r>
              <a:rPr lang="en-US" dirty="0" err="1" smtClean="0"/>
              <a:t>index.html</a:t>
            </a:r>
            <a:r>
              <a:rPr lang="en-US" dirty="0" smtClean="0"/>
              <a:t> file in your browser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722" y="1417638"/>
            <a:ext cx="2425670" cy="74834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Publishing your sketch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20" y="1417638"/>
            <a:ext cx="7727962" cy="53831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this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Pixels</a:t>
            </a:r>
          </a:p>
          <a:p>
            <a:pPr lvl="1"/>
            <a:r>
              <a:rPr lang="en-US" dirty="0" smtClean="0"/>
              <a:t>Graph paper, simple shapes, grayscale, RGB, transparency</a:t>
            </a:r>
          </a:p>
          <a:p>
            <a:r>
              <a:rPr lang="en-US" dirty="0" smtClean="0"/>
              <a:t>Processing</a:t>
            </a:r>
          </a:p>
          <a:p>
            <a:pPr lvl="1"/>
            <a:r>
              <a:rPr lang="en-US" dirty="0" smtClean="0"/>
              <a:t>Installing Processing, menus, the Sketchbook, coding, errors, reference, Play button, writing and publishing a program</a:t>
            </a:r>
          </a:p>
          <a:p>
            <a:r>
              <a:rPr lang="en-US" dirty="0" smtClean="0"/>
              <a:t>Interaction</a:t>
            </a:r>
          </a:p>
          <a:p>
            <a:pPr lvl="1"/>
            <a:r>
              <a:rPr lang="en-US" dirty="0" smtClean="0"/>
              <a:t>setup() and draw(), mouse input</a:t>
            </a:r>
          </a:p>
          <a:p>
            <a:r>
              <a:rPr lang="en-US" dirty="0" smtClean="0"/>
              <a:t>Based on Chapters 1 to 3 of </a:t>
            </a:r>
            <a:r>
              <a:rPr lang="en-US" dirty="0" err="1" smtClean="0"/>
              <a:t>Shiffman</a:t>
            </a:r>
            <a:r>
              <a:rPr lang="en-US" dirty="0" smtClean="0"/>
              <a:t> (2008)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Publishing your sketch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90552" y="3244334"/>
            <a:ext cx="336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https://87.106.101.49:4643/vz/cp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34" y="1417638"/>
            <a:ext cx="7608897" cy="527928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an animated or interactive sketch, the image changes over time – ideally, at least 30 times per second</a:t>
            </a:r>
          </a:p>
          <a:p>
            <a:r>
              <a:rPr lang="en-US" dirty="0" smtClean="0"/>
              <a:t>There are two parts to writing such a sketch: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Setup the initial conditions for the animation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Draw the screen over and over again, possibly getting user input in between redraws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setup() and draw()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84745"/>
            <a:ext cx="8229600" cy="194141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Define two functions within your sketch: setup() and draw()</a:t>
            </a:r>
          </a:p>
          <a:p>
            <a:r>
              <a:rPr lang="en-US" dirty="0" smtClean="0"/>
              <a:t>setup() is run once when the program starts</a:t>
            </a:r>
          </a:p>
          <a:p>
            <a:r>
              <a:rPr lang="en-US" dirty="0" smtClean="0"/>
              <a:t>draw() is then run over and over again until the program terminates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4134115" cy="2093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078" y="1417638"/>
            <a:ext cx="4028722" cy="276710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0003"/>
          </a:xfrm>
        </p:spPr>
        <p:txBody>
          <a:bodyPr/>
          <a:lstStyle/>
          <a:p>
            <a:r>
              <a:rPr lang="en-US" dirty="0" err="1" smtClean="0"/>
              <a:t>Zoog</a:t>
            </a:r>
            <a:r>
              <a:rPr lang="en-US" dirty="0" smtClean="0"/>
              <a:t> as a dynamic sketch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6526"/>
            <a:ext cx="6123264" cy="5120316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51158" y="3088105"/>
            <a:ext cx="4435642" cy="303805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draw() executed over and over again until STOP button pressed</a:t>
            </a:r>
          </a:p>
          <a:p>
            <a:r>
              <a:rPr lang="en-US" dirty="0" smtClean="0"/>
              <a:t>But draws the same thing each time, so we can’t see any change!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the mouse’s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0237"/>
            <a:ext cx="8229600" cy="255592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On each frame, Processing updates the values stored in </a:t>
            </a:r>
            <a:r>
              <a:rPr lang="en-US" dirty="0" err="1" smtClean="0"/>
              <a:t>mouseX</a:t>
            </a:r>
            <a:r>
              <a:rPr lang="en-US" dirty="0" smtClean="0"/>
              <a:t> and </a:t>
            </a:r>
            <a:r>
              <a:rPr lang="en-US" dirty="0" err="1" smtClean="0"/>
              <a:t>mouseY</a:t>
            </a:r>
            <a:r>
              <a:rPr lang="en-US" dirty="0" smtClean="0"/>
              <a:t> so that they give the current co-ordinates of the mouse pointer</a:t>
            </a:r>
          </a:p>
          <a:p>
            <a:r>
              <a:rPr lang="en-US" dirty="0" smtClean="0"/>
              <a:t>background() clears the display window, so see trails if leave it out of draw()</a:t>
            </a:r>
          </a:p>
          <a:p>
            <a:r>
              <a:rPr lang="en-US" dirty="0" smtClean="0"/>
              <a:t>Display actually updated once per cycle at the end of the draw() function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292" y="1600200"/>
            <a:ext cx="3495508" cy="1970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00200"/>
            <a:ext cx="3500334" cy="197003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pmouseX</a:t>
            </a:r>
            <a:r>
              <a:rPr lang="en-US" dirty="0" smtClean="0"/>
              <a:t> and </a:t>
            </a:r>
            <a:r>
              <a:rPr lang="en-US" dirty="0" err="1" smtClean="0"/>
              <a:t>pmouseY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417638"/>
            <a:ext cx="8232379" cy="378712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Drawing lines with the mouse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600199"/>
            <a:ext cx="8235967" cy="408137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the mouse to control </a:t>
            </a:r>
            <a:r>
              <a:rPr lang="en-US" dirty="0" err="1" smtClean="0"/>
              <a:t>strokeWeight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05417" y="3244334"/>
            <a:ext cx="2333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abs(mouseX-pmouseX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16" y="1828284"/>
            <a:ext cx="7861300" cy="28321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mousePressed</a:t>
            </a:r>
            <a:r>
              <a:rPr lang="en-US" dirty="0" smtClean="0"/>
              <a:t>() and </a:t>
            </a:r>
            <a:r>
              <a:rPr lang="en-US" dirty="0" err="1" smtClean="0"/>
              <a:t>keyPressed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9400" y="1600200"/>
            <a:ext cx="33274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To get our sketch to respond to a mouse click, we have to define a function called </a:t>
            </a:r>
            <a:r>
              <a:rPr lang="en-US" dirty="0" err="1" smtClean="0"/>
              <a:t>mousePressed</a:t>
            </a:r>
            <a:r>
              <a:rPr lang="en-US" dirty="0" smtClean="0"/>
              <a:t>() which tells the program what to do when a mouse button is pressed</a:t>
            </a:r>
          </a:p>
          <a:p>
            <a:r>
              <a:rPr lang="en-US" dirty="0" smtClean="0"/>
              <a:t>Similarly, a function called </a:t>
            </a:r>
            <a:r>
              <a:rPr lang="en-US" dirty="0" err="1" smtClean="0"/>
              <a:t>keyPressed</a:t>
            </a:r>
            <a:r>
              <a:rPr lang="en-US" dirty="0" smtClean="0"/>
              <a:t>() defines what the program does when a key is pressed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4902200" cy="330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7426"/>
          </a:xfrm>
        </p:spPr>
        <p:txBody>
          <a:bodyPr/>
          <a:lstStyle/>
          <a:p>
            <a:r>
              <a:rPr lang="en-US" dirty="0" smtClean="0"/>
              <a:t>Graph paper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41997"/>
            <a:ext cx="8229600" cy="231818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Can specify a straight line by giving its end points</a:t>
            </a:r>
          </a:p>
          <a:p>
            <a:r>
              <a:rPr lang="en-US" dirty="0" smtClean="0"/>
              <a:t>On a normal </a:t>
            </a:r>
            <a:r>
              <a:rPr lang="en-US" dirty="0" err="1" smtClean="0"/>
              <a:t>cartesian</a:t>
            </a:r>
            <a:r>
              <a:rPr lang="en-US" dirty="0" smtClean="0"/>
              <a:t>, “</a:t>
            </a:r>
            <a:r>
              <a:rPr lang="en-US" dirty="0" err="1" smtClean="0"/>
              <a:t>xy</a:t>
            </a:r>
            <a:r>
              <a:rPr lang="en-US" dirty="0" smtClean="0"/>
              <a:t>” graph, </a:t>
            </a:r>
            <a:r>
              <a:rPr lang="en-US" dirty="0" err="1" smtClean="0"/>
              <a:t>x</a:t>
            </a:r>
            <a:r>
              <a:rPr lang="en-US" dirty="0" smtClean="0"/>
              <a:t> increases to the right and </a:t>
            </a:r>
            <a:r>
              <a:rPr lang="en-US" dirty="0" err="1" smtClean="0"/>
              <a:t>y</a:t>
            </a:r>
            <a:r>
              <a:rPr lang="en-US" dirty="0" smtClean="0"/>
              <a:t> increases upwards</a:t>
            </a:r>
          </a:p>
          <a:p>
            <a:r>
              <a:rPr lang="en-US" dirty="0" smtClean="0"/>
              <a:t>The Processing instruction for drawing the line above is</a:t>
            </a:r>
          </a:p>
          <a:p>
            <a:pPr lvl="1">
              <a:buNone/>
            </a:pPr>
            <a:r>
              <a:rPr lang="en-US" sz="2824" dirty="0" smtClean="0">
                <a:latin typeface="Courier"/>
              </a:rPr>
              <a:t>line(1,0,4,5);</a:t>
            </a:r>
          </a:p>
          <a:p>
            <a:r>
              <a:rPr lang="en-US" sz="3224" dirty="0" smtClean="0">
                <a:latin typeface="+mj-lt"/>
              </a:rPr>
              <a:t>“line” is the </a:t>
            </a:r>
            <a:r>
              <a:rPr lang="en-US" sz="3224" i="1" dirty="0" smtClean="0">
                <a:latin typeface="+mj-lt"/>
              </a:rPr>
              <a:t>command</a:t>
            </a:r>
            <a:r>
              <a:rPr lang="en-US" sz="3224" dirty="0" smtClean="0">
                <a:latin typeface="+mj-lt"/>
              </a:rPr>
              <a:t> or </a:t>
            </a:r>
            <a:r>
              <a:rPr lang="en-US" sz="3224" i="1" dirty="0" smtClean="0">
                <a:latin typeface="+mj-lt"/>
              </a:rPr>
              <a:t>function </a:t>
            </a:r>
            <a:r>
              <a:rPr lang="en-US" sz="3224" dirty="0" smtClean="0">
                <a:latin typeface="+mj-lt"/>
              </a:rPr>
              <a:t>in Processing for drawing a line</a:t>
            </a:r>
          </a:p>
          <a:p>
            <a:r>
              <a:rPr lang="en-US" sz="3224" dirty="0" smtClean="0">
                <a:latin typeface="+mj-lt"/>
              </a:rPr>
              <a:t>To specify precisely which line to draw, we give the line function 4 </a:t>
            </a:r>
            <a:r>
              <a:rPr lang="en-US" sz="3224" i="1" dirty="0" smtClean="0">
                <a:latin typeface="+mj-lt"/>
              </a:rPr>
              <a:t>arguments</a:t>
            </a:r>
            <a:r>
              <a:rPr lang="en-US" sz="3224" dirty="0" smtClean="0">
                <a:latin typeface="+mj-lt"/>
              </a:rPr>
              <a:t>: the </a:t>
            </a:r>
            <a:r>
              <a:rPr lang="en-US" sz="3224" dirty="0" err="1" smtClean="0">
                <a:latin typeface="+mj-lt"/>
              </a:rPr>
              <a:t>x</a:t>
            </a:r>
            <a:r>
              <a:rPr lang="en-US" sz="3224" dirty="0" smtClean="0">
                <a:latin typeface="+mj-lt"/>
              </a:rPr>
              <a:t> and </a:t>
            </a:r>
            <a:r>
              <a:rPr lang="en-US" sz="3224" dirty="0" err="1" smtClean="0">
                <a:latin typeface="+mj-lt"/>
              </a:rPr>
              <a:t>y</a:t>
            </a:r>
            <a:r>
              <a:rPr lang="en-US" sz="3224" dirty="0" smtClean="0">
                <a:latin typeface="+mj-lt"/>
              </a:rPr>
              <a:t> co-ordinates of the two end points of the line</a:t>
            </a:r>
            <a:endParaRPr lang="en-US" sz="3224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147" y="1417638"/>
            <a:ext cx="3373333" cy="2390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55454"/>
            <a:ext cx="8229600" cy="326224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screen is divided up into tiny square areas called </a:t>
            </a:r>
            <a:r>
              <a:rPr lang="en-US" i="1" dirty="0" smtClean="0"/>
              <a:t>pixels</a:t>
            </a:r>
            <a:r>
              <a:rPr lang="en-US" dirty="0" smtClean="0"/>
              <a:t> (short for “picture cells”)</a:t>
            </a:r>
          </a:p>
          <a:p>
            <a:r>
              <a:rPr lang="en-US" dirty="0" smtClean="0"/>
              <a:t>Each pixel has a single </a:t>
            </a:r>
            <a:r>
              <a:rPr lang="en-US" dirty="0" err="1" smtClean="0"/>
              <a:t>colour</a:t>
            </a:r>
            <a:r>
              <a:rPr lang="en-US" dirty="0" smtClean="0"/>
              <a:t> – you cannot draw different things on different parts of the same pixel</a:t>
            </a:r>
          </a:p>
          <a:p>
            <a:r>
              <a:rPr lang="en-US" dirty="0" smtClean="0"/>
              <a:t>Each pixel has an </a:t>
            </a:r>
            <a:r>
              <a:rPr lang="en-US" dirty="0" err="1" smtClean="0"/>
              <a:t>x</a:t>
            </a:r>
            <a:r>
              <a:rPr lang="en-US" dirty="0" smtClean="0"/>
              <a:t> and </a:t>
            </a:r>
            <a:r>
              <a:rPr lang="en-US" dirty="0" err="1" smtClean="0"/>
              <a:t>y</a:t>
            </a:r>
            <a:r>
              <a:rPr lang="en-US" dirty="0" smtClean="0"/>
              <a:t> coordinate, but the origin is in the </a:t>
            </a:r>
            <a:r>
              <a:rPr lang="en-US" i="1" dirty="0" smtClean="0"/>
              <a:t>upper</a:t>
            </a:r>
            <a:r>
              <a:rPr lang="en-US" dirty="0" smtClean="0"/>
              <a:t> left corner of the screen (unlike a standard mathematical graph)</a:t>
            </a:r>
          </a:p>
          <a:p>
            <a:r>
              <a:rPr lang="en-US" dirty="0" smtClean="0"/>
              <a:t>To draw something on the screen, we simply have to set the </a:t>
            </a:r>
            <a:r>
              <a:rPr lang="en-US" dirty="0" err="1" smtClean="0"/>
              <a:t>colours</a:t>
            </a:r>
            <a:r>
              <a:rPr lang="en-US" dirty="0" smtClean="0"/>
              <a:t> of some or all of the pixels on the screen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51" y="1364754"/>
            <a:ext cx="5425454" cy="199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737" y="1364754"/>
            <a:ext cx="1689100" cy="195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shapes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61919"/>
            <a:ext cx="8229600" cy="296424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Can build up complex graphics by combining primitive shapes: points, lines, rectangles and ellipses</a:t>
            </a:r>
          </a:p>
          <a:p>
            <a:r>
              <a:rPr lang="en-US" dirty="0" smtClean="0"/>
              <a:t>We’ll learn how to draw these in </a:t>
            </a:r>
            <a:r>
              <a:rPr lang="en-US" i="1" dirty="0" smtClean="0"/>
              <a:t>Processing </a:t>
            </a:r>
            <a:r>
              <a:rPr lang="en-US" dirty="0" smtClean="0"/>
              <a:t>and exactly what information we need to provide about each type of shape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439" y="1417638"/>
            <a:ext cx="5603058" cy="1744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2290"/>
          </a:xfrm>
        </p:spPr>
        <p:txBody>
          <a:bodyPr/>
          <a:lstStyle/>
          <a:p>
            <a:r>
              <a:rPr lang="en-US" dirty="0" smtClean="0"/>
              <a:t>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58597"/>
            <a:ext cx="8229600" cy="2167565"/>
          </a:xfrm>
        </p:spPr>
        <p:txBody>
          <a:bodyPr/>
          <a:lstStyle/>
          <a:p>
            <a:r>
              <a:rPr lang="en-US" dirty="0" smtClean="0"/>
              <a:t>For a point, we just provide the </a:t>
            </a:r>
            <a:r>
              <a:rPr lang="en-US" dirty="0" err="1" smtClean="0"/>
              <a:t>x</a:t>
            </a:r>
            <a:r>
              <a:rPr lang="en-US" dirty="0" smtClean="0"/>
              <a:t> and </a:t>
            </a:r>
            <a:r>
              <a:rPr lang="en-US" dirty="0" err="1" smtClean="0"/>
              <a:t>y</a:t>
            </a:r>
            <a:r>
              <a:rPr lang="en-US" dirty="0" smtClean="0"/>
              <a:t> co-ordinate of the pixel that has to be </a:t>
            </a:r>
            <a:r>
              <a:rPr lang="en-US" dirty="0" err="1" smtClean="0"/>
              <a:t>coloured</a:t>
            </a:r>
            <a:r>
              <a:rPr lang="en-US" dirty="0" smtClean="0"/>
              <a:t>:</a:t>
            </a:r>
          </a:p>
          <a:p>
            <a:pPr lvl="1">
              <a:buNone/>
            </a:pPr>
            <a:r>
              <a:rPr lang="en-US" dirty="0" smtClean="0"/>
              <a:t>point(4,5);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920" y="1036928"/>
            <a:ext cx="5029568" cy="2921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3941"/>
          </a:xfrm>
        </p:spPr>
        <p:txBody>
          <a:bodyPr/>
          <a:lstStyle/>
          <a:p>
            <a:r>
              <a:rPr lang="en-US" dirty="0" smtClean="0"/>
              <a:t>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05189"/>
            <a:ext cx="8229600" cy="202097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Line requires two points to specify its position:</a:t>
            </a:r>
          </a:p>
          <a:p>
            <a:pPr lvl="1">
              <a:buNone/>
            </a:pPr>
            <a:r>
              <a:rPr lang="en-US" dirty="0" smtClean="0"/>
              <a:t>line(1,3,8,3);</a:t>
            </a:r>
          </a:p>
          <a:p>
            <a:r>
              <a:rPr lang="en-US" dirty="0" smtClean="0"/>
              <a:t>line function </a:t>
            </a:r>
            <a:r>
              <a:rPr lang="en-US" dirty="0" err="1" smtClean="0"/>
              <a:t>colours</a:t>
            </a:r>
            <a:r>
              <a:rPr lang="en-US" dirty="0" smtClean="0"/>
              <a:t> endpoints and all points in between to form a straight 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734" y="1048580"/>
            <a:ext cx="4948797" cy="3056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7243"/>
          </a:xfrm>
        </p:spPr>
        <p:txBody>
          <a:bodyPr/>
          <a:lstStyle/>
          <a:p>
            <a:r>
              <a:rPr lang="en-US" dirty="0" smtClean="0"/>
              <a:t>Rectangle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52607"/>
            <a:ext cx="8229600" cy="227355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Specify a rectangle by giving the coordinates of the top left corner as well as width and height</a:t>
            </a:r>
          </a:p>
          <a:p>
            <a:pPr lvl="1">
              <a:buNone/>
            </a:pPr>
            <a:r>
              <a:rPr lang="en-US" dirty="0" smtClean="0"/>
              <a:t>rect(2,3,5,4);</a:t>
            </a:r>
          </a:p>
          <a:p>
            <a:r>
              <a:rPr lang="en-US" dirty="0" smtClean="0"/>
              <a:t>Draws a border in the “stroke” </a:t>
            </a:r>
            <a:r>
              <a:rPr lang="en-US" dirty="0" err="1" smtClean="0"/>
              <a:t>colour</a:t>
            </a:r>
            <a:r>
              <a:rPr lang="en-US" dirty="0" smtClean="0"/>
              <a:t> (default black), and </a:t>
            </a:r>
            <a:r>
              <a:rPr lang="en-US" dirty="0" err="1" smtClean="0"/>
              <a:t>colours</a:t>
            </a:r>
            <a:r>
              <a:rPr lang="en-US" dirty="0" smtClean="0"/>
              <a:t> in the pixels inside this border using the “fill” </a:t>
            </a:r>
            <a:r>
              <a:rPr lang="en-US" dirty="0" err="1" smtClean="0"/>
              <a:t>colour</a:t>
            </a:r>
            <a:r>
              <a:rPr lang="en-US" dirty="0" smtClean="0"/>
              <a:t> (default is white)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361" y="1071881"/>
            <a:ext cx="5150388" cy="2780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1809</Words>
  <Application>Microsoft Macintosh PowerPoint</Application>
  <PresentationFormat>On-screen Show (4:3)</PresentationFormat>
  <Paragraphs>163</Paragraphs>
  <Slides>38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Introduction to Processing</vt:lpstr>
      <vt:lpstr>Introduction</vt:lpstr>
      <vt:lpstr>Overview of this lecture</vt:lpstr>
      <vt:lpstr>Graph paper</vt:lpstr>
      <vt:lpstr>Pixels</vt:lpstr>
      <vt:lpstr>Simple shapes</vt:lpstr>
      <vt:lpstr>Point</vt:lpstr>
      <vt:lpstr>Line</vt:lpstr>
      <vt:lpstr>Rectangle</vt:lpstr>
      <vt:lpstr>rectMode CENTER</vt:lpstr>
      <vt:lpstr>rectMode CORNERS</vt:lpstr>
      <vt:lpstr>Ellipses</vt:lpstr>
      <vt:lpstr>Greyscale</vt:lpstr>
      <vt:lpstr>stroke(n), fill(n) &amp; background(n)</vt:lpstr>
      <vt:lpstr>noStroke() and noFill()</vt:lpstr>
      <vt:lpstr>RGB colour</vt:lpstr>
      <vt:lpstr>Colour transparency</vt:lpstr>
      <vt:lpstr>Processing</vt:lpstr>
      <vt:lpstr>The IDE (Development Environment)</vt:lpstr>
      <vt:lpstr>Examples</vt:lpstr>
      <vt:lpstr>Sketchbook</vt:lpstr>
      <vt:lpstr>Coding in Processing</vt:lpstr>
      <vt:lpstr>Coding in Processing</vt:lpstr>
      <vt:lpstr>Errors</vt:lpstr>
      <vt:lpstr>The Processing Reference</vt:lpstr>
      <vt:lpstr>The Play button</vt:lpstr>
      <vt:lpstr>The Zoog sketch</vt:lpstr>
      <vt:lpstr>Publishing a sketch</vt:lpstr>
      <vt:lpstr>Publishing your sketch</vt:lpstr>
      <vt:lpstr>Publishing your sketch</vt:lpstr>
      <vt:lpstr>Interaction</vt:lpstr>
      <vt:lpstr>setup() and draw()</vt:lpstr>
      <vt:lpstr>Zoog as a dynamic sketch</vt:lpstr>
      <vt:lpstr>Tracking the mouse’s location</vt:lpstr>
      <vt:lpstr>pmouseX and pmouseY</vt:lpstr>
      <vt:lpstr>Drawing lines with the mouse</vt:lpstr>
      <vt:lpstr>Using the mouse to control strokeWeight()</vt:lpstr>
      <vt:lpstr>mousePressed() and keyPressed()</vt:lpstr>
    </vt:vector>
  </TitlesOfParts>
  <Company>IMI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Processing</dc:title>
  <dc:creator>David Meredith</dc:creator>
  <cp:lastModifiedBy>David Meredith</cp:lastModifiedBy>
  <cp:revision>70</cp:revision>
  <dcterms:created xsi:type="dcterms:W3CDTF">2010-10-11T20:06:51Z</dcterms:created>
  <dcterms:modified xsi:type="dcterms:W3CDTF">2010-10-11T20:07:12Z</dcterms:modified>
</cp:coreProperties>
</file>