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sldIdLst>
    <p:sldId id="256" r:id="rId2"/>
    <p:sldId id="273" r:id="rId3"/>
    <p:sldId id="274" r:id="rId4"/>
    <p:sldId id="275" r:id="rId5"/>
    <p:sldId id="276" r:id="rId6"/>
    <p:sldId id="277" r:id="rId7"/>
    <p:sldId id="262" r:id="rId8"/>
    <p:sldId id="263" r:id="rId9"/>
    <p:sldId id="264" r:id="rId10"/>
    <p:sldId id="265" r:id="rId11"/>
    <p:sldId id="266" r:id="rId12"/>
    <p:sldId id="267" r:id="rId13"/>
    <p:sldId id="268" r:id="rId14"/>
    <p:sldId id="269" r:id="rId15"/>
    <p:sldId id="270" r:id="rId16"/>
    <p:sldId id="278" r:id="rId17"/>
    <p:sldId id="279" r:id="rId18"/>
    <p:sldId id="280" r:id="rId19"/>
    <p:sldId id="281" r:id="rId20"/>
    <p:sldId id="285" r:id="rId21"/>
    <p:sldId id="2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0288" autoAdjust="0"/>
  </p:normalViewPr>
  <p:slideViewPr>
    <p:cSldViewPr snapToGrid="0" snapToObjects="1">
      <p:cViewPr varScale="1">
        <p:scale>
          <a:sx n="77" d="100"/>
          <a:sy n="77" d="100"/>
        </p:scale>
        <p:origin x="-112" y="-5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180B9-A2F2-0A42-80C5-1C6373FEDD68}" type="datetimeFigureOut">
              <a:rPr lang="en-US" smtClean="0"/>
              <a:t>12/6/10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4C1EB-FA33-8340-86B5-94F0FCEA02E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31FE7-38F6-E443-A743-39603FFD59D2}" type="slidenum">
              <a:rPr lang="en-US"/>
              <a:pPr/>
              <a:t>2</a:t>
            </a:fld>
            <a:endParaRPr lang="en-US"/>
          </a:p>
        </p:txBody>
      </p:sp>
      <p:sp>
        <p:nvSpPr>
          <p:cNvPr id="68611" name="Rectangle 2"/>
          <p:cNvSpPr>
            <a:spLocks noChangeArrowheads="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Pitch spelling algorithm computes the diatonic pitch of each note in a passage given the chromatic pitch and onset time (and possibly the duration and voice too) of each note.</a:t>
            </a:r>
          </a:p>
          <a:p>
            <a:pPr eaLnBrk="1" hangingPunct="1"/>
            <a:r>
              <a:rPr lang="en-GB"/>
              <a:t>We saw this graph of chromatic pitch against time earlier on and I noted that the three patterns A, B and C, which sound very similar, have different shapes in this representation.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AD964-0C76-774C-8013-8240D0D38049}" type="slidenum">
              <a:rPr lang="en-US"/>
              <a:pPr/>
              <a:t>12</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1B255-85F5-3A49-B6A7-4CD86DD99B81}" type="slidenum">
              <a:rPr lang="en-US"/>
              <a:pPr/>
              <a:t>13</a:t>
            </a:fld>
            <a:endParaRPr lang="en-US"/>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t>1. Chew and Chen’s pitch spelling algorithm is based on Chew’s (2000) “spiral array model” which is a geometrical model of tonal pitch relations constructed by coiling up the line of fifths so that pitch name classes a major third apart are adjacent along the length of the cylinder in which the helix is embedded.</a:t>
            </a:r>
          </a:p>
          <a:p>
            <a:r>
              <a:rPr lang="en-US"/>
              <a:t>2. In this algorithm, the local tonic at a point in the music is represented by the “center of effect” or CE, which is the weighted centroid of the position vectors within the spiral array of the pitch names of the notes in a window preceding that point in the music.</a:t>
            </a:r>
          </a:p>
          <a:p>
            <a:r>
              <a:rPr lang="en-US"/>
              <a:t>3. The music is first divided up into time slices called chunks and the algorithm spells the notes a chunk at a time.</a:t>
            </a:r>
          </a:p>
          <a:p>
            <a:r>
              <a:rPr lang="en-US"/>
              <a:t>4. Notes in chunk first spelt so close to global CE, then re-spelt so close to weighted average of local and cumulative CEs.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D579F-D9DC-EF49-9E43-CC91763E5F99}" type="slidenum">
              <a:rPr lang="en-US"/>
              <a:pPr/>
              <a:t>14</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504B5-CC32-C549-935B-196643664AAF}" type="slidenum">
              <a:rPr lang="en-US"/>
              <a:pPr/>
              <a:t>15</a:t>
            </a:fld>
            <a:endParaRPr 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pPr marL="228600" indent="-228600">
              <a:buFontTx/>
              <a:buAutoNum type="arabicPeriod"/>
            </a:pPr>
            <a:r>
              <a:rPr lang="en-US" dirty="0"/>
              <a:t>PS13s1 is based on three simple principles.</a:t>
            </a:r>
          </a:p>
          <a:p>
            <a:pPr marL="228600" indent="-228600">
              <a:buFontTx/>
              <a:buAutoNum type="arabicPeriod"/>
            </a:pPr>
            <a:r>
              <a:rPr lang="en-US" dirty="0"/>
              <a:t> The first of these is that the pitch name implied by a tonic is the one that is closest to the tonic on the line of fifths.</a:t>
            </a:r>
          </a:p>
          <a:p>
            <a:pPr marL="228600" indent="-228600">
              <a:buFontTx/>
              <a:buAutoNum type="arabicPeriod"/>
            </a:pPr>
            <a:r>
              <a:rPr lang="en-US" dirty="0"/>
              <a:t> This is the same as the basic principle underlying Chew and Chen’s algorithm and </a:t>
            </a:r>
            <a:r>
              <a:rPr lang="en-US" dirty="0" err="1"/>
              <a:t>Longuet</a:t>
            </a:r>
            <a:r>
              <a:rPr lang="en-US" dirty="0"/>
              <a:t>-Higgins’s algorithm.</a:t>
            </a:r>
          </a:p>
          <a:p>
            <a:pPr marL="228600" indent="-228600">
              <a:buFontTx/>
              <a:buAutoNum type="arabicPeriod"/>
            </a:pPr>
            <a:r>
              <a:rPr lang="en-US" dirty="0"/>
              <a:t> However, in PS13s1, it is not assumed that there is only one tonic at each point in the music and the local tonic is not represented by a single point estimate on the line of fifths as it is in the algorithms of Chew and Chen, </a:t>
            </a:r>
            <a:r>
              <a:rPr lang="en-US" dirty="0" err="1"/>
              <a:t>Temperley</a:t>
            </a:r>
            <a:r>
              <a:rPr lang="en-US" dirty="0"/>
              <a:t> and </a:t>
            </a:r>
            <a:r>
              <a:rPr lang="en-US" dirty="0" err="1"/>
              <a:t>Longuet</a:t>
            </a:r>
            <a:r>
              <a:rPr lang="en-US" dirty="0"/>
              <a:t>-Higgins.</a:t>
            </a:r>
          </a:p>
          <a:p>
            <a:pPr marL="228600" indent="-228600">
              <a:buFontTx/>
              <a:buAutoNum type="arabicPeriod"/>
            </a:pPr>
            <a:r>
              <a:rPr lang="en-US" dirty="0"/>
              <a:t> In fact, </a:t>
            </a:r>
            <a:r>
              <a:rPr lang="en-US" dirty="0" err="1"/>
              <a:t>Krumhansl</a:t>
            </a:r>
            <a:r>
              <a:rPr lang="en-US" dirty="0"/>
              <a:t> and Kessler (1982) showed that listeners rarely perceive there to be just one unambiguous tonic at any point within a passage of tonal music.</a:t>
            </a:r>
          </a:p>
          <a:p>
            <a:pPr marL="228600" indent="-228600">
              <a:buFontTx/>
              <a:buAutoNum type="arabicPeriod"/>
            </a:pPr>
            <a:r>
              <a:rPr lang="en-US" dirty="0"/>
              <a:t> Instead, each of the 12 pitch classes has a certain degree of </a:t>
            </a:r>
            <a:r>
              <a:rPr lang="en-US" dirty="0" err="1"/>
              <a:t>tonicness</a:t>
            </a:r>
            <a:r>
              <a:rPr lang="en-US" dirty="0"/>
              <a:t> at each point in a piece.</a:t>
            </a:r>
          </a:p>
          <a:p>
            <a:pPr marL="228600" indent="-228600">
              <a:buFontTx/>
              <a:buAutoNum type="arabicPeriod"/>
            </a:pPr>
            <a:r>
              <a:rPr lang="en-US" dirty="0"/>
              <a:t> Moreover, </a:t>
            </a:r>
            <a:r>
              <a:rPr lang="en-US" dirty="0" err="1"/>
              <a:t>Krumhansl</a:t>
            </a:r>
            <a:r>
              <a:rPr lang="en-US" dirty="0"/>
              <a:t> (1990) showed that the likelihood of a pitch class being perceived to be the tonic in a passage is strongly correlated with the frequency with which that pitch class occurs in the passage. These graphs show experimental ratings of “tonic-</a:t>
            </a:r>
            <a:r>
              <a:rPr lang="en-US" dirty="0" err="1"/>
              <a:t>ness</a:t>
            </a:r>
            <a:r>
              <a:rPr lang="en-US" dirty="0"/>
              <a:t>” for each pitch class in a major and minor context in pink and the frequency distributions of pitch classes in major and minor tonal works in blue.</a:t>
            </a:r>
          </a:p>
          <a:p>
            <a:pPr marL="228600" indent="-228600">
              <a:buFontTx/>
              <a:buAutoNum type="arabicPeriod"/>
            </a:pPr>
            <a:r>
              <a:rPr lang="en-US" dirty="0"/>
              <a:t> This provides some experimental justification for the second assumption of</a:t>
            </a:r>
            <a:r>
              <a:rPr lang="en-US" dirty="0" smtClean="0"/>
              <a:t> PS13s1, </a:t>
            </a:r>
            <a:r>
              <a:rPr lang="en-US" dirty="0"/>
              <a:t>which is that the strength with which a tonic is implied is proportional to the frequency with which it occurs within a context surrounding the note to be spelt.</a:t>
            </a:r>
          </a:p>
          <a:p>
            <a:pPr marL="228600" indent="-228600">
              <a:buFontTx/>
              <a:buAutoNum type="arabicPeriod"/>
            </a:pPr>
            <a:r>
              <a:rPr lang="en-US" dirty="0"/>
              <a:t>The final assumption of the algorithm is that the strength with which a pitch name is implied for a note is proportional to the sum of the frequencies with which the tonics that imply that pitch name occur within a context surrounding the note.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29E20A6-42EC-844E-8B44-432201C6272A}" type="slidenum">
              <a:rPr lang="en-US"/>
              <a:pPr/>
              <a:t>16</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lnSpc>
                <a:spcPct val="80000"/>
              </a:lnSpc>
            </a:pPr>
            <a:endParaRPr lang="en-GB" sz="800" dirty="0"/>
          </a:p>
          <a:p>
            <a:pPr eaLnBrk="1" hangingPunct="1">
              <a:lnSpc>
                <a:spcPct val="80000"/>
              </a:lnSpc>
            </a:pPr>
            <a:endParaRPr lang="en-GB" sz="800" dirty="0"/>
          </a:p>
          <a:p>
            <a:pPr eaLnBrk="1" hangingPunct="1">
              <a:lnSpc>
                <a:spcPct val="80000"/>
              </a:lnSpc>
            </a:pPr>
            <a:r>
              <a:rPr lang="en-GB" sz="800" dirty="0"/>
              <a:t>Told not to assume you know anything about music theory.</a:t>
            </a:r>
          </a:p>
          <a:p>
            <a:pPr eaLnBrk="1" hangingPunct="1">
              <a:lnSpc>
                <a:spcPct val="80000"/>
              </a:lnSpc>
            </a:pPr>
            <a:endParaRPr lang="en-GB" sz="800" dirty="0"/>
          </a:p>
          <a:p>
            <a:pPr eaLnBrk="1" hangingPunct="1">
              <a:lnSpc>
                <a:spcPct val="80000"/>
              </a:lnSpc>
            </a:pPr>
            <a:r>
              <a:rPr lang="en-GB" sz="800" dirty="0"/>
              <a:t>Tonic is most stable, final pitch in a key.</a:t>
            </a:r>
          </a:p>
          <a:p>
            <a:pPr eaLnBrk="1" hangingPunct="1">
              <a:lnSpc>
                <a:spcPct val="80000"/>
              </a:lnSpc>
            </a:pPr>
            <a:endParaRPr lang="en-GB" sz="800" dirty="0"/>
          </a:p>
          <a:p>
            <a:pPr eaLnBrk="1" hangingPunct="1">
              <a:lnSpc>
                <a:spcPct val="80000"/>
              </a:lnSpc>
            </a:pPr>
            <a:r>
              <a:rPr lang="en-GB" sz="800" dirty="0"/>
              <a:t>The next most stable pitch in a key is called the dominant.</a:t>
            </a:r>
          </a:p>
          <a:p>
            <a:pPr eaLnBrk="1" hangingPunct="1">
              <a:lnSpc>
                <a:spcPct val="80000"/>
              </a:lnSpc>
            </a:pPr>
            <a:endParaRPr lang="en-GB" sz="800" dirty="0"/>
          </a:p>
          <a:p>
            <a:pPr eaLnBrk="1" hangingPunct="1">
              <a:lnSpc>
                <a:spcPct val="80000"/>
              </a:lnSpc>
            </a:pPr>
            <a:r>
              <a:rPr lang="en-GB" sz="800" dirty="0"/>
              <a:t>Dominant is always four scale steps above the tonic (i.e., on the staff) and seven semitones above the tonic (i.e., seven notes away on the piano keyboard).</a:t>
            </a:r>
          </a:p>
          <a:p>
            <a:pPr eaLnBrk="1" hangingPunct="1">
              <a:lnSpc>
                <a:spcPct val="80000"/>
              </a:lnSpc>
            </a:pPr>
            <a:endParaRPr lang="en-GB" sz="800" dirty="0"/>
          </a:p>
          <a:p>
            <a:pPr eaLnBrk="1" hangingPunct="1">
              <a:lnSpc>
                <a:spcPct val="80000"/>
              </a:lnSpc>
            </a:pPr>
            <a:r>
              <a:rPr lang="en-GB" sz="800" dirty="0"/>
              <a:t>The interval between a tonic and a dominant is called a perfect fifth.</a:t>
            </a:r>
          </a:p>
          <a:p>
            <a:pPr eaLnBrk="1" hangingPunct="1">
              <a:lnSpc>
                <a:spcPct val="80000"/>
              </a:lnSpc>
            </a:pPr>
            <a:endParaRPr lang="en-GB" sz="800" dirty="0"/>
          </a:p>
          <a:p>
            <a:pPr eaLnBrk="1" hangingPunct="1">
              <a:lnSpc>
                <a:spcPct val="80000"/>
              </a:lnSpc>
            </a:pPr>
            <a:r>
              <a:rPr lang="en-GB" sz="800" dirty="0"/>
              <a:t>An interval of a perfect fifth corresponds to a frequency ratio of 3/2 which is the interval from the 2</a:t>
            </a:r>
            <a:r>
              <a:rPr lang="en-GB" sz="800" baseline="30000" dirty="0"/>
              <a:t>nd</a:t>
            </a:r>
            <a:r>
              <a:rPr lang="en-GB" sz="800" dirty="0"/>
              <a:t> to the 3</a:t>
            </a:r>
            <a:r>
              <a:rPr lang="en-GB" sz="800" baseline="30000" dirty="0"/>
              <a:t>rd</a:t>
            </a:r>
            <a:r>
              <a:rPr lang="en-GB" sz="800" dirty="0"/>
              <a:t> harmonics in the harmonic series.</a:t>
            </a:r>
          </a:p>
          <a:p>
            <a:pPr eaLnBrk="1" hangingPunct="1">
              <a:lnSpc>
                <a:spcPct val="80000"/>
              </a:lnSpc>
            </a:pPr>
            <a:endParaRPr lang="en-GB" sz="800" dirty="0"/>
          </a:p>
          <a:p>
            <a:pPr eaLnBrk="1" hangingPunct="1">
              <a:lnSpc>
                <a:spcPct val="80000"/>
              </a:lnSpc>
            </a:pPr>
            <a:r>
              <a:rPr lang="en-GB" sz="800" dirty="0"/>
              <a:t>We can generate all possible pitch name classes using the interval of a perfect fifth. Doing this produces what is called the “line of fifths”.</a:t>
            </a:r>
          </a:p>
          <a:p>
            <a:pPr eaLnBrk="1" hangingPunct="1">
              <a:lnSpc>
                <a:spcPct val="80000"/>
              </a:lnSpc>
            </a:pPr>
            <a:endParaRPr lang="en-GB" sz="800" dirty="0"/>
          </a:p>
          <a:p>
            <a:pPr eaLnBrk="1" hangingPunct="1">
              <a:lnSpc>
                <a:spcPct val="80000"/>
              </a:lnSpc>
            </a:pPr>
            <a:r>
              <a:rPr lang="en-GB" sz="800" dirty="0"/>
              <a:t>I explained </a:t>
            </a:r>
            <a:r>
              <a:rPr lang="en-GB" sz="800" dirty="0" err="1"/>
              <a:t>earilier</a:t>
            </a:r>
            <a:r>
              <a:rPr lang="en-GB" sz="800" dirty="0"/>
              <a:t> that the chromatic pitch or MIDI note number of a note indicates the key on the piano keyboard that you have to press in order to play the note, with the notes numbered consecutively, increasing with frequency. Give examples.</a:t>
            </a:r>
          </a:p>
          <a:p>
            <a:pPr eaLnBrk="1" hangingPunct="1">
              <a:lnSpc>
                <a:spcPct val="80000"/>
              </a:lnSpc>
            </a:pPr>
            <a:endParaRPr lang="en-GB" sz="800" dirty="0"/>
          </a:p>
          <a:p>
            <a:pPr eaLnBrk="1" hangingPunct="1">
              <a:lnSpc>
                <a:spcPct val="80000"/>
              </a:lnSpc>
            </a:pPr>
            <a:r>
              <a:rPr lang="en-GB" sz="800" dirty="0"/>
              <a:t>Every note also has an associated </a:t>
            </a:r>
            <a:r>
              <a:rPr lang="en-GB" sz="800" dirty="0" err="1"/>
              <a:t>chroma</a:t>
            </a:r>
            <a:r>
              <a:rPr lang="en-GB" sz="800" dirty="0"/>
              <a:t> which is simply the MIDI note number mod 12. In other words, the </a:t>
            </a:r>
            <a:r>
              <a:rPr lang="en-GB" sz="800" dirty="0" err="1"/>
              <a:t>chroma</a:t>
            </a:r>
            <a:r>
              <a:rPr lang="en-GB" sz="800" dirty="0"/>
              <a:t> indicates the position of the note within its octave. All C naturals have a </a:t>
            </a:r>
            <a:r>
              <a:rPr lang="en-GB" sz="800" dirty="0" err="1"/>
              <a:t>chroma</a:t>
            </a:r>
            <a:r>
              <a:rPr lang="en-GB" sz="800" dirty="0"/>
              <a:t> of 0, all D flats and C sharps have a </a:t>
            </a:r>
            <a:r>
              <a:rPr lang="en-GB" sz="800" dirty="0" err="1"/>
              <a:t>chroma</a:t>
            </a:r>
            <a:r>
              <a:rPr lang="en-GB" sz="800" dirty="0"/>
              <a:t> of 1, all Ds have a </a:t>
            </a:r>
            <a:r>
              <a:rPr lang="en-GB" sz="800" dirty="0" err="1"/>
              <a:t>chroma</a:t>
            </a:r>
            <a:r>
              <a:rPr lang="en-GB" sz="800" dirty="0"/>
              <a:t> of 2 and so on.</a:t>
            </a:r>
          </a:p>
          <a:p>
            <a:pPr eaLnBrk="1" hangingPunct="1">
              <a:lnSpc>
                <a:spcPct val="80000"/>
              </a:lnSpc>
            </a:pPr>
            <a:endParaRPr lang="en-GB" sz="800" dirty="0"/>
          </a:p>
          <a:p>
            <a:pPr eaLnBrk="1" hangingPunct="1">
              <a:lnSpc>
                <a:spcPct val="80000"/>
              </a:lnSpc>
            </a:pPr>
            <a:r>
              <a:rPr lang="en-GB" sz="800" dirty="0"/>
              <a:t>The line of fifths has some very special properties</a:t>
            </a:r>
          </a:p>
          <a:p>
            <a:pPr eaLnBrk="1" hangingPunct="1">
              <a:lnSpc>
                <a:spcPct val="80000"/>
              </a:lnSpc>
            </a:pPr>
            <a:r>
              <a:rPr lang="en-GB" sz="800" dirty="0"/>
              <a:t>	any set of 7 consecutive pitch name classes on the line of fifths forms a major diatonic scale</a:t>
            </a:r>
          </a:p>
          <a:p>
            <a:pPr eaLnBrk="1" hangingPunct="1">
              <a:lnSpc>
                <a:spcPct val="80000"/>
              </a:lnSpc>
            </a:pPr>
            <a:r>
              <a:rPr lang="en-GB" sz="800" dirty="0"/>
              <a:t>	any set of 12 consecutive pitch name classes on the line of fifths includes all possible </a:t>
            </a:r>
            <a:r>
              <a:rPr lang="en-GB" sz="800" dirty="0" err="1"/>
              <a:t>chromas</a:t>
            </a:r>
            <a:r>
              <a:rPr lang="en-GB" sz="800" dirty="0"/>
              <a:t> from 0 to 11 and therefore defines one possible mapping of </a:t>
            </a:r>
            <a:r>
              <a:rPr lang="en-GB" sz="800" dirty="0" err="1"/>
              <a:t>chroma</a:t>
            </a:r>
            <a:r>
              <a:rPr lang="en-GB" sz="800" dirty="0"/>
              <a:t> onto pitch name</a:t>
            </a:r>
          </a:p>
          <a:p>
            <a:pPr eaLnBrk="1" hangingPunct="1">
              <a:lnSpc>
                <a:spcPct val="80000"/>
              </a:lnSpc>
            </a:pPr>
            <a:r>
              <a:rPr lang="en-GB" sz="800" dirty="0"/>
              <a:t>	any set of 12 consecutive pitch name classes forms what is traditionally called a harmonic chromatic scale</a:t>
            </a:r>
          </a:p>
          <a:p>
            <a:pPr eaLnBrk="1" hangingPunct="1">
              <a:lnSpc>
                <a:spcPct val="80000"/>
              </a:lnSpc>
            </a:pPr>
            <a:endParaRPr lang="en-GB" sz="800" dirty="0"/>
          </a:p>
          <a:p>
            <a:pPr eaLnBrk="1" hangingPunct="1">
              <a:lnSpc>
                <a:spcPct val="80000"/>
              </a:lnSpc>
            </a:pPr>
            <a:r>
              <a:rPr lang="en-GB" sz="800" dirty="0"/>
              <a:t>In general, it seems that the best spelling for a note is the one in the harmonic chromatic scale starting on that note</a:t>
            </a:r>
          </a:p>
          <a:p>
            <a:pPr eaLnBrk="1" hangingPunct="1">
              <a:lnSpc>
                <a:spcPct val="80000"/>
              </a:lnSpc>
            </a:pPr>
            <a:endParaRPr lang="en-GB" sz="800" dirty="0"/>
          </a:p>
          <a:p>
            <a:pPr eaLnBrk="1" hangingPunct="1">
              <a:lnSpc>
                <a:spcPct val="80000"/>
              </a:lnSpc>
            </a:pPr>
            <a:r>
              <a:rPr lang="en-GB" sz="800" dirty="0"/>
              <a:t>This means that the best spelling for a note in a given key is generally the spelling that is closest to the tonic of that key on the line of fifths, with notes 6 steps away from the tonic being as </a:t>
            </a:r>
            <a:r>
              <a:rPr lang="en-GB" sz="800" dirty="0" err="1"/>
              <a:t>sharpend</a:t>
            </a:r>
            <a:r>
              <a:rPr lang="en-GB" sz="800" dirty="0"/>
              <a:t> fourths rather than flattened fifths.</a:t>
            </a:r>
          </a:p>
          <a:p>
            <a:pPr eaLnBrk="1" hangingPunct="1">
              <a:lnSpc>
                <a:spcPct val="80000"/>
              </a:lnSpc>
            </a:pPr>
            <a:endParaRPr lang="en-GB" sz="800" dirty="0"/>
          </a:p>
          <a:p>
            <a:pPr eaLnBrk="1" hangingPunct="1">
              <a:lnSpc>
                <a:spcPct val="80000"/>
              </a:lnSpc>
            </a:pPr>
            <a:r>
              <a:rPr lang="en-GB" sz="800" dirty="0"/>
              <a:t>Another thing you need to know is that some experimental psychological work by Carol </a:t>
            </a:r>
            <a:r>
              <a:rPr lang="en-GB" sz="800" dirty="0" err="1"/>
              <a:t>Krumhansl</a:t>
            </a:r>
            <a:r>
              <a:rPr lang="en-GB" sz="800" dirty="0"/>
              <a:t> in the eighties and early nineties showed that the degree to which a </a:t>
            </a:r>
            <a:r>
              <a:rPr lang="en-GB" sz="800" dirty="0" err="1"/>
              <a:t>chroma</a:t>
            </a:r>
            <a:r>
              <a:rPr lang="en-GB" sz="800" dirty="0"/>
              <a:t> is perceived to be tonic-like or stable within a particular context is correlated with the frequency of occurrence of that </a:t>
            </a:r>
            <a:r>
              <a:rPr lang="en-GB" sz="800" dirty="0" err="1"/>
              <a:t>chroma</a:t>
            </a:r>
            <a:r>
              <a:rPr lang="en-GB" sz="800" dirty="0"/>
              <a:t> within the context. So, the more frequently a </a:t>
            </a:r>
            <a:r>
              <a:rPr lang="en-GB" sz="800" dirty="0" err="1"/>
              <a:t>chroma</a:t>
            </a:r>
            <a:r>
              <a:rPr lang="en-GB" sz="800" dirty="0"/>
              <a:t> occurs, the more likely it is to be perceived to be the tonic.</a:t>
            </a:r>
          </a:p>
          <a:p>
            <a:pPr eaLnBrk="1" hangingPunct="1">
              <a:lnSpc>
                <a:spcPct val="80000"/>
              </a:lnSpc>
            </a:pPr>
            <a:endParaRPr lang="en-GB" sz="800" dirty="0"/>
          </a:p>
          <a:p>
            <a:pPr eaLnBrk="1" hangingPunct="1">
              <a:lnSpc>
                <a:spcPct val="80000"/>
              </a:lnSpc>
            </a:pPr>
            <a:r>
              <a:rPr lang="en-GB" sz="800" dirty="0"/>
              <a:t>Explain input format and context.</a:t>
            </a:r>
          </a:p>
          <a:p>
            <a:pPr eaLnBrk="1" hangingPunct="1">
              <a:lnSpc>
                <a:spcPct val="80000"/>
              </a:lnSpc>
            </a:pPr>
            <a:endParaRPr lang="en-GB" sz="800" dirty="0"/>
          </a:p>
          <a:p>
            <a:pPr eaLnBrk="1" hangingPunct="1">
              <a:lnSpc>
                <a:spcPct val="80000"/>
              </a:lnSpc>
            </a:pPr>
            <a:r>
              <a:rPr lang="en-GB" sz="800" dirty="0"/>
              <a:t>Explain </a:t>
            </a:r>
            <a:r>
              <a:rPr lang="en-GB" sz="800" dirty="0" err="1"/>
              <a:t>chroma</a:t>
            </a:r>
            <a:r>
              <a:rPr lang="en-GB" sz="800" dirty="0"/>
              <a:t> frequency distribution (</a:t>
            </a:r>
            <a:r>
              <a:rPr lang="en-GB" sz="800" dirty="0" err="1"/>
              <a:t>chromagram</a:t>
            </a:r>
            <a:r>
              <a:rPr lang="en-GB" sz="800" dirty="0"/>
              <a:t>).</a:t>
            </a:r>
          </a:p>
          <a:p>
            <a:pPr eaLnBrk="1" hangingPunct="1">
              <a:lnSpc>
                <a:spcPct val="80000"/>
              </a:lnSpc>
            </a:pPr>
            <a:endParaRPr lang="en-GB" sz="800" dirty="0"/>
          </a:p>
          <a:p>
            <a:pPr eaLnBrk="1" hangingPunct="1">
              <a:lnSpc>
                <a:spcPct val="80000"/>
              </a:lnSpc>
            </a:pPr>
            <a:r>
              <a:rPr lang="en-GB" sz="800" dirty="0"/>
              <a:t>We next make the assumption that if a particular </a:t>
            </a:r>
            <a:r>
              <a:rPr lang="en-GB" sz="800" dirty="0" err="1"/>
              <a:t>chroma</a:t>
            </a:r>
            <a:r>
              <a:rPr lang="en-GB" sz="800" dirty="0"/>
              <a:t> is heard to be the tonic at any point in the piece, it will have a particular fixed pitch name class. </a:t>
            </a:r>
          </a:p>
          <a:p>
            <a:pPr eaLnBrk="1" hangingPunct="1">
              <a:lnSpc>
                <a:spcPct val="80000"/>
              </a:lnSpc>
            </a:pPr>
            <a:endParaRPr lang="en-GB" sz="800" dirty="0"/>
          </a:p>
          <a:p>
            <a:pPr eaLnBrk="1" hangingPunct="1">
              <a:lnSpc>
                <a:spcPct val="80000"/>
              </a:lnSpc>
            </a:pPr>
            <a:r>
              <a:rPr lang="en-GB" sz="800" dirty="0"/>
              <a:t>For example, here we assume that if the tonic </a:t>
            </a:r>
            <a:r>
              <a:rPr lang="en-GB" sz="800" dirty="0" err="1"/>
              <a:t>chroma</a:t>
            </a:r>
            <a:r>
              <a:rPr lang="en-GB" sz="800" dirty="0"/>
              <a:t> is 0 at a particular point in the music, then any note with that </a:t>
            </a:r>
            <a:r>
              <a:rPr lang="en-GB" sz="800" dirty="0" err="1"/>
              <a:t>chroma</a:t>
            </a:r>
            <a:r>
              <a:rPr lang="en-GB" sz="800" dirty="0"/>
              <a:t> will be spelt as a C at that point in the music.</a:t>
            </a:r>
          </a:p>
          <a:p>
            <a:pPr eaLnBrk="1" hangingPunct="1">
              <a:lnSpc>
                <a:spcPct val="80000"/>
              </a:lnSpc>
            </a:pPr>
            <a:endParaRPr lang="en-GB" sz="800" dirty="0"/>
          </a:p>
          <a:p>
            <a:pPr eaLnBrk="1" hangingPunct="1">
              <a:lnSpc>
                <a:spcPct val="80000"/>
              </a:lnSpc>
            </a:pPr>
            <a:r>
              <a:rPr lang="en-GB" sz="800" dirty="0"/>
              <a:t>These fixed tonic </a:t>
            </a:r>
            <a:r>
              <a:rPr lang="en-GB" sz="800" dirty="0" err="1"/>
              <a:t>chroma</a:t>
            </a:r>
            <a:r>
              <a:rPr lang="en-GB" sz="800" dirty="0"/>
              <a:t> pitch name classes are computed by assigning a reasonably but arbitrary pitch name to the lexicographically first note in the music – in this case, the bass C natural here.</a:t>
            </a:r>
          </a:p>
          <a:p>
            <a:pPr eaLnBrk="1" hangingPunct="1">
              <a:lnSpc>
                <a:spcPct val="80000"/>
              </a:lnSpc>
            </a:pPr>
            <a:endParaRPr lang="en-GB" sz="800" dirty="0"/>
          </a:p>
          <a:p>
            <a:pPr eaLnBrk="1" hangingPunct="1">
              <a:lnSpc>
                <a:spcPct val="80000"/>
              </a:lnSpc>
            </a:pPr>
            <a:r>
              <a:rPr lang="en-GB" sz="800" dirty="0"/>
              <a:t>The pitch name of the first note is chosen (arbitrarily) from the range </a:t>
            </a:r>
            <a:r>
              <a:rPr lang="en-GB" sz="800" dirty="0" err="1"/>
              <a:t>Eb</a:t>
            </a:r>
            <a:r>
              <a:rPr lang="en-GB" sz="800" dirty="0"/>
              <a:t> to G# on the line of fifths, and then each fixed tonic </a:t>
            </a:r>
            <a:r>
              <a:rPr lang="en-GB" sz="800" dirty="0" err="1"/>
              <a:t>chroma</a:t>
            </a:r>
            <a:r>
              <a:rPr lang="en-GB" sz="800" dirty="0"/>
              <a:t> pitch name is chosen to be the one that leads to the first note being assigned this arbitrarily chosen initial pitch name.</a:t>
            </a:r>
          </a:p>
          <a:p>
            <a:pPr eaLnBrk="1" hangingPunct="1">
              <a:lnSpc>
                <a:spcPct val="80000"/>
              </a:lnSpc>
            </a:pPr>
            <a:endParaRPr lang="en-GB" sz="800" dirty="0"/>
          </a:p>
          <a:p>
            <a:pPr eaLnBrk="1" hangingPunct="1">
              <a:lnSpc>
                <a:spcPct val="80000"/>
              </a:lnSpc>
            </a:pPr>
            <a:r>
              <a:rPr lang="en-GB" sz="800" dirty="0"/>
              <a:t>If the tonic is C (i.e., the </a:t>
            </a:r>
            <a:r>
              <a:rPr lang="en-GB" sz="800" dirty="0" err="1"/>
              <a:t>chroma</a:t>
            </a:r>
            <a:r>
              <a:rPr lang="en-GB" sz="800" dirty="0"/>
              <a:t> of the tonic is 0), then the pitch name of this note that we’re trying to spell would be as close to C on the line of fifths as possible, which means that it would be Db, as shown in this top row here.</a:t>
            </a:r>
          </a:p>
          <a:p>
            <a:pPr eaLnBrk="1" hangingPunct="1">
              <a:lnSpc>
                <a:spcPct val="80000"/>
              </a:lnSpc>
            </a:pPr>
            <a:endParaRPr lang="en-GB" sz="800" dirty="0"/>
          </a:p>
          <a:p>
            <a:pPr eaLnBrk="1" hangingPunct="1">
              <a:lnSpc>
                <a:spcPct val="80000"/>
              </a:lnSpc>
            </a:pPr>
            <a:r>
              <a:rPr lang="en-GB" sz="800" dirty="0"/>
              <a:t>Similarly, if the tonic were Db, F or </a:t>
            </a:r>
            <a:r>
              <a:rPr lang="en-GB" sz="800" dirty="0" err="1"/>
              <a:t>Ab</a:t>
            </a:r>
            <a:r>
              <a:rPr lang="en-GB" sz="800" dirty="0"/>
              <a:t>, then the note would </a:t>
            </a:r>
            <a:r>
              <a:rPr lang="en-GB" sz="800" dirty="0" err="1"/>
              <a:t>alsoc</a:t>
            </a:r>
            <a:r>
              <a:rPr lang="en-GB" sz="800" dirty="0"/>
              <a:t> be spelt as a Db.</a:t>
            </a:r>
          </a:p>
          <a:p>
            <a:pPr eaLnBrk="1" hangingPunct="1">
              <a:lnSpc>
                <a:spcPct val="80000"/>
              </a:lnSpc>
            </a:pPr>
            <a:endParaRPr lang="en-GB" sz="800" dirty="0"/>
          </a:p>
          <a:p>
            <a:pPr eaLnBrk="1" hangingPunct="1">
              <a:lnSpc>
                <a:spcPct val="80000"/>
              </a:lnSpc>
            </a:pPr>
            <a:r>
              <a:rPr lang="en-GB" sz="800" dirty="0"/>
              <a:t>However, if the tonic were E or G, then the note would be spelt as a C#.</a:t>
            </a:r>
          </a:p>
          <a:p>
            <a:pPr eaLnBrk="1" hangingPunct="1">
              <a:lnSpc>
                <a:spcPct val="80000"/>
              </a:lnSpc>
            </a:pPr>
            <a:endParaRPr lang="en-GB" sz="800" dirty="0"/>
          </a:p>
          <a:p>
            <a:pPr eaLnBrk="1" hangingPunct="1">
              <a:lnSpc>
                <a:spcPct val="80000"/>
              </a:lnSpc>
            </a:pPr>
            <a:r>
              <a:rPr lang="en-GB" sz="800" dirty="0"/>
              <a:t>We assume that each possible tonic has an influence on the spelling of the note in proportion to the frequency with which it occurs within the context around the note. In other words, the number of votes that a particular tonic has for a particular pitch name is simply the number of times it occurs within the context around the note. So here, the tonic E has one vote for C# but the tonic F has two votes for Db.</a:t>
            </a:r>
          </a:p>
          <a:p>
            <a:pPr eaLnBrk="1" hangingPunct="1">
              <a:lnSpc>
                <a:spcPct val="80000"/>
              </a:lnSpc>
            </a:pPr>
            <a:endParaRPr lang="en-GB" sz="800" dirty="0"/>
          </a:p>
          <a:p>
            <a:pPr eaLnBrk="1" hangingPunct="1">
              <a:lnSpc>
                <a:spcPct val="80000"/>
              </a:lnSpc>
            </a:pPr>
            <a:r>
              <a:rPr lang="en-GB" sz="800" dirty="0"/>
              <a:t>Then we simply add up the votes for each possible spelling and choose the one that has the most votes – in this case, Db.</a:t>
            </a:r>
          </a:p>
          <a:p>
            <a:pPr eaLnBrk="1" hangingPunct="1">
              <a:lnSpc>
                <a:spcPct val="80000"/>
              </a:lnSpc>
            </a:pPr>
            <a:endParaRPr lang="en-GB" sz="800" dirty="0"/>
          </a:p>
          <a:p>
            <a:pPr eaLnBrk="1" hangingPunct="1">
              <a:lnSpc>
                <a:spcPct val="80000"/>
              </a:lnSpc>
            </a:pPr>
            <a:endParaRPr lang="en-GB" sz="8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29783D2-CF00-6C4C-9D15-112C2FF3B3F3}" type="slidenum">
              <a:rPr lang="en-US"/>
              <a:pPr/>
              <a:t>18</a:t>
            </a:fld>
            <a:endParaRPr 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3FD3BE4-EB40-294A-AD74-510194A6DB0A}" type="slidenum">
              <a:rPr lang="en-US"/>
              <a:pPr/>
              <a:t>19</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GB"/>
              <a:t>Wolf fifth corresponds to interval from G# to Eb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E6FE542-78C7-D144-9FF0-71EC2754B3DA}" type="slidenum">
              <a:rPr lang="en-US"/>
              <a:pPr/>
              <a:t>3</a:t>
            </a:fld>
            <a:endParaRPr lang="en-US"/>
          </a:p>
        </p:txBody>
      </p:sp>
      <p:sp>
        <p:nvSpPr>
          <p:cNvPr id="70659" name="Rectangle 2"/>
          <p:cNvSpPr>
            <a:spLocks noChangeArrowheads="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Knowing the diatonic pitch is useful in musical pattern discovery and pattern matching because certain types of patterns that are perceived to be significantly similar in tonal music have translationally equivalent representations in diatonic-pitch against time representation but do not in a chromatic pitch against time representation.</a:t>
            </a:r>
          </a:p>
          <a:p>
            <a:pPr eaLnBrk="1" hangingPunct="1"/>
            <a:r>
              <a:rPr lang="en-GB"/>
              <a:t>A pitch spelling algorithm is therefore essential if we want to compute a correctly notated score from a piano-roll-like representation such as MIDI.</a:t>
            </a:r>
            <a:endParaRPr lang="en-US"/>
          </a:p>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D7D05EC-7B1B-134D-A0A9-908C892437EA}" type="slidenum">
              <a:rPr lang="en-US"/>
              <a:pPr/>
              <a:t>5</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GB" dirty="0"/>
              <a:t>The top note in the middle chord in 1 and 2 is physically exactly the same - it's played by pressing the same key on a piano.</a:t>
            </a:r>
          </a:p>
          <a:p>
            <a:pPr eaLnBrk="1" hangingPunct="1"/>
            <a:r>
              <a:rPr lang="en-GB" dirty="0"/>
              <a:t>[Play 1 and play 2]</a:t>
            </a:r>
          </a:p>
          <a:p>
            <a:pPr eaLnBrk="1" hangingPunct="1"/>
            <a:r>
              <a:rPr lang="en-GB" dirty="0"/>
              <a:t>In 1, this note is printed as a D flat because it is perceived as being the next note down in the scale from the top note of the first chord which is an E. However, in 2 it is spelt as a C sharp because it is perceived in this context as being two steps down in the scale from the top note in the first chord.</a:t>
            </a:r>
          </a:p>
          <a:p>
            <a:pPr eaLnBrk="1" hangingPunct="1"/>
            <a:r>
              <a:rPr lang="en-GB" dirty="0"/>
              <a:t>Another way of looking at it is to see that 2 is heard as a modified version of 4 and 1 is heard as a modified version of 3.</a:t>
            </a:r>
          </a:p>
          <a:p>
            <a:pPr eaLnBrk="1" hangingPunct="1"/>
            <a:r>
              <a:rPr lang="en-GB" dirty="0"/>
              <a:t>[Play 1 and 3 then 2 and 4]</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D8AA750-3BEC-EE4B-BD55-918C5518745B}" type="slidenum">
              <a:rPr lang="en-US"/>
              <a:pPr/>
              <a:t>6</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DD5EE-FF0E-3142-83DF-49F66D8F3614}" type="slidenum">
              <a:rPr lang="en-US"/>
              <a:pPr/>
              <a:t>7</a:t>
            </a:fld>
            <a:endParaRPr lang="en-US"/>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1A7AF-90A9-3D48-8466-3C4498A30A01}" type="slidenum">
              <a:rPr lang="en-US"/>
              <a:pPr/>
              <a:t>8</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101D6-40F2-774B-AEC0-762B1A3C77EA}" type="slidenum">
              <a:rPr lang="en-US"/>
              <a:pPr/>
              <a:t>9</a:t>
            </a:fld>
            <a:endParaRPr lang="en-US"/>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EDC52-9296-DF41-92FC-29C17919DE90}" type="slidenum">
              <a:rPr lang="en-US"/>
              <a:pPr/>
              <a:t>10</a:t>
            </a:fld>
            <a:endParaRPr lang="en-US"/>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0CA27-D85A-FD42-8642-A9AD027C6AE9}" type="slidenum">
              <a:rPr lang="en-US"/>
              <a:pPr/>
              <a:t>11</a:t>
            </a:fld>
            <a:endParaRPr lang="en-US"/>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err="1"/>
              <a:t>Temperley’s</a:t>
            </a:r>
            <a:r>
              <a:rPr lang="en-US" dirty="0"/>
              <a:t> theory of pitch spelling consists of three tonal-pitch-class preference rules.</a:t>
            </a:r>
          </a:p>
          <a:p>
            <a:r>
              <a:rPr lang="en-US" dirty="0"/>
              <a:t>Tonal pitch class of a note is an integer that indicates the position of the note on the line of fifths</a:t>
            </a:r>
          </a:p>
          <a:p>
            <a:r>
              <a:rPr lang="en-US" dirty="0"/>
              <a:t>TPR 1  - steers system toward spelling nearby events so that they are close together on the line of fifths.</a:t>
            </a:r>
          </a:p>
          <a:p>
            <a:r>
              <a:rPr lang="en-US" dirty="0"/>
              <a:t>TPR 2 - aims to account for way that notes are spelt in chromatic scale segments.</a:t>
            </a:r>
          </a:p>
          <a:p>
            <a:r>
              <a:rPr lang="en-US" dirty="0"/>
              <a:t>TPR 3 - good harmonic representations = spell chords as traditional triads and sevenths if possible..</a:t>
            </a:r>
          </a:p>
          <a:p>
            <a:r>
              <a:rPr lang="en-US" dirty="0"/>
              <a:t>Rules implemented by </a:t>
            </a:r>
            <a:r>
              <a:rPr lang="en-US" dirty="0" err="1"/>
              <a:t>Sleator</a:t>
            </a:r>
            <a:r>
              <a:rPr lang="en-US" dirty="0"/>
              <a:t> in harmony program in </a:t>
            </a:r>
            <a:r>
              <a:rPr lang="en-US" dirty="0" err="1"/>
              <a:t>Melisma</a:t>
            </a:r>
            <a:r>
              <a:rPr lang="en-US" dirty="0"/>
              <a:t>.</a:t>
            </a:r>
          </a:p>
          <a:p>
            <a:r>
              <a:rPr lang="en-US" dirty="0"/>
              <a:t>Harmony program needs note list giving MIDI note number, onset and offset of each note and beat list giving metrical structure as </a:t>
            </a:r>
            <a:r>
              <a:rPr lang="en-US" dirty="0" err="1"/>
              <a:t>analysed</a:t>
            </a:r>
            <a:r>
              <a:rPr lang="en-US" dirty="0"/>
              <a:t> by meter program which is another program in </a:t>
            </a:r>
            <a:r>
              <a:rPr lang="en-US" dirty="0" err="1"/>
              <a:t>Melisma</a:t>
            </a:r>
            <a:r>
              <a:rPr lang="en-US" dirty="0"/>
              <a:t>.</a:t>
            </a:r>
          </a:p>
          <a:p>
            <a:r>
              <a:rPr lang="en-US" dirty="0"/>
              <a:t>So to compute pitch names using </a:t>
            </a:r>
            <a:r>
              <a:rPr lang="en-US" dirty="0" err="1"/>
              <a:t>Temperley’s</a:t>
            </a:r>
            <a:r>
              <a:rPr lang="en-US" dirty="0"/>
              <a:t> theory, we have to run both the meter and harmony programs on the input data.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p:txBody>
          <a:bodyPr/>
          <a:lstStyle/>
          <a:p>
            <a:fld id="{53C2FAC1-4B48-334D-8BA1-8E3DB7419EA9}" type="datetimeFigureOut">
              <a:rPr lang="en-US" smtClean="0"/>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53C2FAC1-4B48-334D-8BA1-8E3DB7419EA9}" type="datetimeFigureOut">
              <a:rPr lang="en-US" smtClean="0"/>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53C2FAC1-4B48-334D-8BA1-8E3DB7419EA9}" type="datetimeFigureOut">
              <a:rPr lang="en-US" smtClean="0"/>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71538" y="533400"/>
            <a:ext cx="8162925" cy="1090613"/>
          </a:xfrm>
        </p:spPr>
        <p:txBody>
          <a:bodyPr/>
          <a:lstStyle/>
          <a:p>
            <a:r>
              <a:rPr lang="da-DK" smtClean="0"/>
              <a:t>Click to edit Master title style</a:t>
            </a:r>
            <a:endParaRPr lang="en-US"/>
          </a:p>
        </p:txBody>
      </p:sp>
      <p:sp>
        <p:nvSpPr>
          <p:cNvPr id="3" name="Content Placeholder 2"/>
          <p:cNvSpPr>
            <a:spLocks noGrp="1"/>
          </p:cNvSpPr>
          <p:nvPr>
            <p:ph sz="quarter" idx="1"/>
          </p:nvPr>
        </p:nvSpPr>
        <p:spPr>
          <a:xfrm>
            <a:off x="912813" y="1905000"/>
            <a:ext cx="3978275" cy="2019300"/>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quarter" idx="2"/>
          </p:nvPr>
        </p:nvSpPr>
        <p:spPr>
          <a:xfrm>
            <a:off x="5043488" y="1905000"/>
            <a:ext cx="3979862" cy="2019300"/>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Content Placeholder 4"/>
          <p:cNvSpPr>
            <a:spLocks noGrp="1"/>
          </p:cNvSpPr>
          <p:nvPr>
            <p:ph sz="quarter" idx="3"/>
          </p:nvPr>
        </p:nvSpPr>
        <p:spPr>
          <a:xfrm>
            <a:off x="912813" y="4076700"/>
            <a:ext cx="3978275" cy="2019300"/>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6" name="Content Placeholder 5"/>
          <p:cNvSpPr>
            <a:spLocks noGrp="1"/>
          </p:cNvSpPr>
          <p:nvPr>
            <p:ph sz="quarter" idx="4"/>
          </p:nvPr>
        </p:nvSpPr>
        <p:spPr>
          <a:xfrm>
            <a:off x="5043488" y="4076700"/>
            <a:ext cx="3979862" cy="2019300"/>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B6752E69-B184-CA41-86CF-9C86F08861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53C2FAC1-4B48-334D-8BA1-8E3DB7419EA9}" type="datetimeFigureOut">
              <a:rPr lang="en-US" smtClean="0"/>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53C2FAC1-4B48-334D-8BA1-8E3DB7419EA9}" type="datetimeFigureOut">
              <a:rPr lang="en-US" smtClean="0"/>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4"/>
          <p:cNvSpPr>
            <a:spLocks noGrp="1"/>
          </p:cNvSpPr>
          <p:nvPr>
            <p:ph type="dt" sz="half" idx="10"/>
          </p:nvPr>
        </p:nvSpPr>
        <p:spPr/>
        <p:txBody>
          <a:bodyPr/>
          <a:lstStyle/>
          <a:p>
            <a:fld id="{53C2FAC1-4B48-334D-8BA1-8E3DB7419EA9}" type="datetimeFigureOut">
              <a:rPr lang="en-US" smtClean="0"/>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6"/>
          <p:cNvSpPr>
            <a:spLocks noGrp="1"/>
          </p:cNvSpPr>
          <p:nvPr>
            <p:ph type="dt" sz="half" idx="10"/>
          </p:nvPr>
        </p:nvSpPr>
        <p:spPr/>
        <p:txBody>
          <a:bodyPr/>
          <a:lstStyle/>
          <a:p>
            <a:fld id="{53C2FAC1-4B48-334D-8BA1-8E3DB7419EA9}" type="datetimeFigureOut">
              <a:rPr lang="en-US" smtClean="0"/>
              <a:t>12/6/10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p:txBody>
          <a:bodyPr/>
          <a:lstStyle/>
          <a:p>
            <a:fld id="{53C2FAC1-4B48-334D-8BA1-8E3DB7419EA9}" type="datetimeFigureOut">
              <a:rPr lang="en-US" smtClean="0"/>
              <a:t>12/6/10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2FAC1-4B48-334D-8BA1-8E3DB7419EA9}" type="datetimeFigureOut">
              <a:rPr lang="en-US" smtClean="0"/>
              <a:t>12/6/10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53C2FAC1-4B48-334D-8BA1-8E3DB7419EA9}" type="datetimeFigureOut">
              <a:rPr lang="en-US" smtClean="0"/>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53C2FAC1-4B48-334D-8BA1-8E3DB7419EA9}" type="datetimeFigureOut">
              <a:rPr lang="en-US" smtClean="0"/>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DE27D-2118-D143-862C-96933AA5F4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2FAC1-4B48-334D-8BA1-8E3DB7419EA9}" type="datetimeFigureOut">
              <a:rPr lang="en-US" smtClean="0"/>
              <a:t>12/6/10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DE27D-2118-D143-862C-96933AA5F4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6.jpe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4.png"/><Relationship Id="rId1" Type="http://schemas.openxmlformats.org/officeDocument/2006/relationships/audio" Target="file://localhost/Users/dave/Documents/Work/Teaching/PhD%20course%20on%20Sound%20and%20Music/PitchSpelling/PSExample1.mid"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4.png"/><Relationship Id="rId1" Type="http://schemas.openxmlformats.org/officeDocument/2006/relationships/audio" Target="file://localhost/Users/dave/Documents/Work/Teaching/PhD%20course%20on%20Sound%20and%20Music/PitchSpelling/PSExample2.mid" TargetMode="Externa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audio" Target="file://localhost/Users/dave/Documents/Work/Teaching/PhD%20course%20on%20Sound%20and%20Music/meredith-bad07/prelude.mid" TargetMode="Externa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5.jpeg"/><Relationship Id="rId7" Type="http://schemas.openxmlformats.org/officeDocument/2006/relationships/image" Target="../media/image4.png"/><Relationship Id="rId1" Type="http://schemas.openxmlformats.org/officeDocument/2006/relationships/audio" Target="file://localhost/Users/dave/Documents/Work/Teaching/PhD%20course%20on%20Sound%20and%20Music/meredith-bad07/prelude.mid" TargetMode="Externa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file://localhost/Users/dave/Documents/Work/Teaching/PhD%20course%20on%20Sound%20and%20Music/PitchSpelling/PSExample3.mid" TargetMode="External"/><Relationship Id="rId4" Type="http://schemas.openxmlformats.org/officeDocument/2006/relationships/audio" Target="file://localhost/Users/dave/Documents/Work/Teaching/PhD%20course%20on%20Sound%20and%20Music/PitchSpelling/PSExample4.mid" TargetMode="External"/><Relationship Id="rId5" Type="http://schemas.openxmlformats.org/officeDocument/2006/relationships/slideLayout" Target="../slideLayouts/slideLayout12.xml"/><Relationship Id="rId6" Type="http://schemas.openxmlformats.org/officeDocument/2006/relationships/notesSlide" Target="../notesSlides/notesSlide3.xml"/><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1" Type="http://schemas.openxmlformats.org/officeDocument/2006/relationships/image" Target="../media/image4.png"/><Relationship Id="rId1" Type="http://schemas.openxmlformats.org/officeDocument/2006/relationships/audio" Target="file://localhost/Users/dave/Documents/Work/Teaching/PhD%20course%20on%20Sound%20and%20Music/PitchSpelling/PSExample1.mid" TargetMode="External"/><Relationship Id="rId2" Type="http://schemas.openxmlformats.org/officeDocument/2006/relationships/audio" Target="file://localhost/Users/dave/Documents/Work/Teaching/PhD%20course%20on%20Sound%20and%20Music/PitchSpelling/PSExample2.mi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Pitch-spelling algorithms</a:t>
            </a:r>
            <a:endParaRPr lang="en-US" dirty="0"/>
          </a:p>
        </p:txBody>
      </p:sp>
      <p:sp>
        <p:nvSpPr>
          <p:cNvPr id="3" name="Subtitle 2"/>
          <p:cNvSpPr>
            <a:spLocks noGrp="1"/>
          </p:cNvSpPr>
          <p:nvPr>
            <p:ph type="subTitle" idx="1"/>
          </p:nvPr>
        </p:nvSpPr>
        <p:spPr/>
        <p:txBody>
          <a:bodyPr/>
          <a:lstStyle/>
          <a:p>
            <a:r>
              <a:rPr lang="en-US" dirty="0" smtClean="0"/>
              <a:t>David Meredith</a:t>
            </a:r>
          </a:p>
          <a:p>
            <a:r>
              <a:rPr lang="en-US" dirty="0" smtClean="0"/>
              <a:t>Aalborg University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en-US" dirty="0" err="1"/>
              <a:t>Cambouropoulos’s</a:t>
            </a:r>
            <a:r>
              <a:rPr lang="en-US" dirty="0"/>
              <a:t> algorithm - Evaluation</a:t>
            </a:r>
          </a:p>
        </p:txBody>
      </p:sp>
      <p:sp>
        <p:nvSpPr>
          <p:cNvPr id="169987" name="Rectangle 3"/>
          <p:cNvSpPr>
            <a:spLocks noGrp="1" noChangeArrowheads="1"/>
          </p:cNvSpPr>
          <p:nvPr>
            <p:ph type="body" idx="1"/>
          </p:nvPr>
        </p:nvSpPr>
        <p:spPr>
          <a:xfrm>
            <a:off x="457200" y="1699035"/>
            <a:ext cx="8229600" cy="4869025"/>
          </a:xfrm>
        </p:spPr>
        <p:txBody>
          <a:bodyPr wrap="square">
            <a:spAutoFit/>
          </a:bodyPr>
          <a:lstStyle/>
          <a:p>
            <a:pPr>
              <a:lnSpc>
                <a:spcPct val="90000"/>
              </a:lnSpc>
            </a:pPr>
            <a:r>
              <a:rPr lang="en-US" sz="2800" dirty="0"/>
              <a:t>18 ways in which two versions of the algorithm could differ</a:t>
            </a:r>
          </a:p>
          <a:p>
            <a:pPr lvl="2">
              <a:lnSpc>
                <a:spcPct val="90000"/>
              </a:lnSpc>
            </a:pPr>
            <a:r>
              <a:rPr lang="en-US" sz="2000" dirty="0"/>
              <a:t>e.g., variable or fixed length window</a:t>
            </a:r>
          </a:p>
          <a:p>
            <a:pPr>
              <a:lnSpc>
                <a:spcPct val="90000"/>
              </a:lnSpc>
            </a:pPr>
            <a:r>
              <a:rPr lang="en-US" sz="2800" dirty="0"/>
              <a:t>26 versions implemented and tested</a:t>
            </a:r>
          </a:p>
          <a:p>
            <a:pPr lvl="2">
              <a:lnSpc>
                <a:spcPct val="90000"/>
              </a:lnSpc>
            </a:pPr>
            <a:r>
              <a:rPr lang="en-US" sz="2000" dirty="0"/>
              <a:t>goal to estimate optimal combination of variable features</a:t>
            </a:r>
          </a:p>
          <a:p>
            <a:pPr>
              <a:lnSpc>
                <a:spcPct val="90000"/>
              </a:lnSpc>
            </a:pPr>
            <a:r>
              <a:rPr lang="en-US" sz="2800" dirty="0"/>
              <a:t>Window: Variable-length better than fixed-length</a:t>
            </a:r>
          </a:p>
          <a:p>
            <a:pPr lvl="2">
              <a:lnSpc>
                <a:spcPct val="90000"/>
              </a:lnSpc>
            </a:pPr>
            <a:r>
              <a:rPr lang="en-US" sz="2000" dirty="0"/>
              <a:t>Best variable-length window version: NA = 99.07%; SD = 0.46</a:t>
            </a:r>
          </a:p>
          <a:p>
            <a:pPr>
              <a:lnSpc>
                <a:spcPct val="90000"/>
              </a:lnSpc>
            </a:pPr>
            <a:r>
              <a:rPr lang="en-US" sz="2800" dirty="0"/>
              <a:t>Increasing window size </a:t>
            </a:r>
          </a:p>
          <a:p>
            <a:pPr lvl="2">
              <a:lnSpc>
                <a:spcPct val="90000"/>
              </a:lnSpc>
            </a:pPr>
            <a:r>
              <a:rPr lang="en-US" sz="2000" dirty="0"/>
              <a:t>increases accuracy but exponentially increases running time </a:t>
            </a:r>
          </a:p>
          <a:p>
            <a:pPr lvl="2">
              <a:lnSpc>
                <a:spcPct val="90000"/>
              </a:lnSpc>
            </a:pPr>
            <a:r>
              <a:rPr lang="en-US" sz="2000" dirty="0"/>
              <a:t>12 note window is practical maximum</a:t>
            </a:r>
          </a:p>
          <a:p>
            <a:pPr>
              <a:lnSpc>
                <a:spcPct val="90000"/>
              </a:lnSpc>
            </a:pPr>
            <a:r>
              <a:rPr lang="en-US" sz="2800" dirty="0"/>
              <a:t>Algorithm with ‘optimal’ combination of features:</a:t>
            </a:r>
          </a:p>
          <a:p>
            <a:pPr lvl="1">
              <a:lnSpc>
                <a:spcPct val="90000"/>
              </a:lnSpc>
            </a:pPr>
            <a:r>
              <a:rPr lang="en-US" sz="2400" dirty="0"/>
              <a:t>NA = 99.15%; SD = 0.47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25158" y="192088"/>
            <a:ext cx="8162925" cy="1431925"/>
          </a:xfrm>
        </p:spPr>
        <p:txBody>
          <a:bodyPr>
            <a:spAutoFit/>
          </a:bodyPr>
          <a:lstStyle/>
          <a:p>
            <a:r>
              <a:rPr lang="en-US" dirty="0" err="1"/>
              <a:t>Temperley</a:t>
            </a:r>
            <a:r>
              <a:rPr lang="en-US" dirty="0"/>
              <a:t> and </a:t>
            </a:r>
            <a:r>
              <a:rPr lang="en-US" dirty="0" err="1"/>
              <a:t>Sleator’s</a:t>
            </a:r>
            <a:r>
              <a:rPr lang="en-US" dirty="0"/>
              <a:t> pitch spelling algorithm (2001)</a:t>
            </a:r>
          </a:p>
        </p:txBody>
      </p:sp>
      <p:pic>
        <p:nvPicPr>
          <p:cNvPr id="91140" name="Picture 4" descr="temperley"/>
          <p:cNvPicPr>
            <a:picLocks noChangeAspect="1" noChangeArrowheads="1"/>
          </p:cNvPicPr>
          <p:nvPr/>
        </p:nvPicPr>
        <p:blipFill>
          <a:blip r:embed="rId3"/>
          <a:srcRect/>
          <a:stretch>
            <a:fillRect/>
          </a:stretch>
        </p:blipFill>
        <p:spPr bwMode="auto">
          <a:xfrm>
            <a:off x="373297" y="2420938"/>
            <a:ext cx="8413750" cy="3446462"/>
          </a:xfrm>
          <a:prstGeom prst="rect">
            <a:avLst/>
          </a:prstGeom>
          <a:noFill/>
        </p:spPr>
      </p:pic>
      <p:pic>
        <p:nvPicPr>
          <p:cNvPr id="91141" name="Picture 5" descr="line-of-fifths"/>
          <p:cNvPicPr>
            <a:picLocks noChangeAspect="1" noChangeArrowheads="1"/>
          </p:cNvPicPr>
          <p:nvPr/>
        </p:nvPicPr>
        <p:blipFill>
          <a:blip r:embed="rId4"/>
          <a:srcRect/>
          <a:stretch>
            <a:fillRect/>
          </a:stretch>
        </p:blipFill>
        <p:spPr bwMode="auto">
          <a:xfrm>
            <a:off x="356803" y="1769268"/>
            <a:ext cx="8413750" cy="296863"/>
          </a:xfrm>
          <a:prstGeom prst="rect">
            <a:avLst/>
          </a:prstGeom>
          <a:noFill/>
        </p:spPr>
      </p:pic>
    </p:spTree>
  </p:cSld>
  <p:clrMapOvr>
    <a:masterClrMapping/>
  </p:clrMapOvr>
  <p:transition advTm="50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92176" y="192088"/>
            <a:ext cx="8162925" cy="1431925"/>
          </a:xfrm>
        </p:spPr>
        <p:txBody>
          <a:bodyPr>
            <a:spAutoFit/>
          </a:bodyPr>
          <a:lstStyle/>
          <a:p>
            <a:r>
              <a:rPr lang="en-US" dirty="0" err="1"/>
              <a:t>Temperley</a:t>
            </a:r>
            <a:r>
              <a:rPr lang="en-US" dirty="0"/>
              <a:t> and </a:t>
            </a:r>
            <a:r>
              <a:rPr lang="en-US" dirty="0" err="1"/>
              <a:t>Sleator’s</a:t>
            </a:r>
            <a:r>
              <a:rPr lang="en-US" dirty="0"/>
              <a:t> algorithm - Evaluation</a:t>
            </a:r>
          </a:p>
        </p:txBody>
      </p:sp>
      <p:sp>
        <p:nvSpPr>
          <p:cNvPr id="171011" name="Rectangle 3"/>
          <p:cNvSpPr>
            <a:spLocks noGrp="1" noChangeArrowheads="1"/>
          </p:cNvSpPr>
          <p:nvPr>
            <p:ph type="body" idx="1"/>
          </p:nvPr>
        </p:nvSpPr>
        <p:spPr>
          <a:xfrm>
            <a:off x="360224" y="1624013"/>
            <a:ext cx="8458200" cy="4832350"/>
          </a:xfrm>
        </p:spPr>
        <p:txBody>
          <a:bodyPr>
            <a:spAutoFit/>
          </a:bodyPr>
          <a:lstStyle/>
          <a:p>
            <a:pPr>
              <a:lnSpc>
                <a:spcPct val="90000"/>
              </a:lnSpc>
            </a:pPr>
            <a:r>
              <a:rPr lang="en-US" sz="2800" dirty="0"/>
              <a:t>Output of meter program depends on tempo</a:t>
            </a:r>
          </a:p>
          <a:p>
            <a:pPr lvl="1">
              <a:lnSpc>
                <a:spcPct val="90000"/>
              </a:lnSpc>
            </a:pPr>
            <a:r>
              <a:rPr lang="en-US" sz="2400" dirty="0"/>
              <a:t>System tested on 6 versions of corpus, each with different tempo</a:t>
            </a:r>
          </a:p>
          <a:p>
            <a:pPr>
              <a:lnSpc>
                <a:spcPct val="90000"/>
              </a:lnSpc>
            </a:pPr>
            <a:r>
              <a:rPr lang="en-US" sz="2800" dirty="0"/>
              <a:t>Best on natural tempo or half-speed corpora</a:t>
            </a:r>
          </a:p>
          <a:p>
            <a:pPr lvl="1">
              <a:lnSpc>
                <a:spcPct val="90000"/>
              </a:lnSpc>
            </a:pPr>
            <a:r>
              <a:rPr lang="en-US" sz="2400" dirty="0"/>
              <a:t>NA = 99.30%; SD = 1.13 (without </a:t>
            </a:r>
            <a:r>
              <a:rPr lang="en-US" sz="2400" dirty="0" err="1"/>
              <a:t>enh</a:t>
            </a:r>
            <a:r>
              <a:rPr lang="en-US" sz="2400" dirty="0"/>
              <a:t>. change)</a:t>
            </a:r>
          </a:p>
          <a:p>
            <a:pPr lvl="1">
              <a:lnSpc>
                <a:spcPct val="90000"/>
              </a:lnSpc>
            </a:pPr>
            <a:r>
              <a:rPr lang="en-US" sz="2400" dirty="0"/>
              <a:t>NA = 97.79%; SD = 4.57 (with </a:t>
            </a:r>
            <a:r>
              <a:rPr lang="en-US" sz="2400" dirty="0" err="1"/>
              <a:t>enh</a:t>
            </a:r>
            <a:r>
              <a:rPr lang="en-US" sz="2400" dirty="0"/>
              <a:t>. change)</a:t>
            </a:r>
          </a:p>
          <a:p>
            <a:pPr>
              <a:lnSpc>
                <a:spcPct val="90000"/>
              </a:lnSpc>
            </a:pPr>
            <a:r>
              <a:rPr lang="en-US" sz="2800" dirty="0"/>
              <a:t>Highly sensitive to tempo</a:t>
            </a:r>
          </a:p>
          <a:p>
            <a:pPr lvl="1">
              <a:lnSpc>
                <a:spcPct val="90000"/>
              </a:lnSpc>
            </a:pPr>
            <a:r>
              <a:rPr lang="en-US" sz="2400" dirty="0"/>
              <a:t>at 4 times natural tempo, NA = 74.58% </a:t>
            </a:r>
          </a:p>
          <a:p>
            <a:pPr lvl="2">
              <a:lnSpc>
                <a:spcPct val="90000"/>
              </a:lnSpc>
            </a:pPr>
            <a:r>
              <a:rPr lang="en-US" sz="2000" dirty="0"/>
              <a:t>worse than just spelling all black notes randomly as either sharp or flat!</a:t>
            </a:r>
          </a:p>
          <a:p>
            <a:pPr>
              <a:lnSpc>
                <a:spcPct val="90000"/>
              </a:lnSpc>
            </a:pPr>
            <a:r>
              <a:rPr lang="en-US" sz="2800" dirty="0"/>
              <a:t>Simple implementation of TPR 1 alone achieved</a:t>
            </a:r>
          </a:p>
          <a:p>
            <a:pPr lvl="1">
              <a:lnSpc>
                <a:spcPct val="90000"/>
              </a:lnSpc>
            </a:pPr>
            <a:r>
              <a:rPr lang="en-US" sz="2400" dirty="0"/>
              <a:t>NA = 99.04%; SD = 0.65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9182" y="192088"/>
            <a:ext cx="8162925" cy="1431925"/>
          </a:xfrm>
        </p:spPr>
        <p:txBody>
          <a:bodyPr>
            <a:spAutoFit/>
          </a:bodyPr>
          <a:lstStyle/>
          <a:p>
            <a:r>
              <a:rPr lang="en-US" dirty="0"/>
              <a:t>Chew and Chen’s algorithm (2003,2005)</a:t>
            </a:r>
          </a:p>
        </p:txBody>
      </p:sp>
      <p:sp>
        <p:nvSpPr>
          <p:cNvPr id="92163" name="Rectangle 3"/>
          <p:cNvSpPr>
            <a:spLocks noGrp="1" noChangeArrowheads="1"/>
          </p:cNvSpPr>
          <p:nvPr>
            <p:ph type="body" idx="1"/>
          </p:nvPr>
        </p:nvSpPr>
        <p:spPr>
          <a:xfrm>
            <a:off x="3054510" y="3429000"/>
            <a:ext cx="6089490" cy="3429000"/>
          </a:xfrm>
        </p:spPr>
        <p:txBody>
          <a:bodyPr>
            <a:normAutofit fontScale="85000" lnSpcReduction="10000"/>
          </a:bodyPr>
          <a:lstStyle/>
          <a:p>
            <a:r>
              <a:rPr lang="en-US" dirty="0"/>
              <a:t>Based on “spiral array” = line of fifths coiled up</a:t>
            </a:r>
          </a:p>
          <a:p>
            <a:r>
              <a:rPr lang="en-US" dirty="0"/>
              <a:t>Tonic represented by center of effect = </a:t>
            </a:r>
            <a:r>
              <a:rPr lang="en-US" dirty="0" err="1"/>
              <a:t>Centroid</a:t>
            </a:r>
            <a:r>
              <a:rPr lang="en-US" dirty="0"/>
              <a:t> of positions in spiral array of pitch names in preceding window</a:t>
            </a:r>
          </a:p>
          <a:p>
            <a:r>
              <a:rPr lang="en-US" dirty="0"/>
              <a:t>First spelt so close to global CE, then re-spelt so close to weighted average of local and cumulative </a:t>
            </a:r>
            <a:r>
              <a:rPr lang="en-US" dirty="0" err="1"/>
              <a:t>CEs</a:t>
            </a:r>
            <a:endParaRPr lang="en-US" dirty="0"/>
          </a:p>
        </p:txBody>
      </p:sp>
      <p:pic>
        <p:nvPicPr>
          <p:cNvPr id="92164" name="Picture 4" descr="chewchenex2"/>
          <p:cNvPicPr>
            <a:picLocks noChangeAspect="1" noChangeArrowheads="1"/>
          </p:cNvPicPr>
          <p:nvPr/>
        </p:nvPicPr>
        <p:blipFill>
          <a:blip r:embed="rId3"/>
          <a:srcRect/>
          <a:stretch>
            <a:fillRect/>
          </a:stretch>
        </p:blipFill>
        <p:spPr bwMode="auto">
          <a:xfrm>
            <a:off x="3054510" y="1803400"/>
            <a:ext cx="5924550" cy="1601788"/>
          </a:xfrm>
          <a:prstGeom prst="rect">
            <a:avLst/>
          </a:prstGeom>
          <a:noFill/>
        </p:spPr>
      </p:pic>
      <p:pic>
        <p:nvPicPr>
          <p:cNvPr id="92165" name="Picture 5" descr="spiral-array"/>
          <p:cNvPicPr>
            <a:picLocks noChangeAspect="1" noChangeArrowheads="1"/>
          </p:cNvPicPr>
          <p:nvPr/>
        </p:nvPicPr>
        <p:blipFill>
          <a:blip r:embed="rId4"/>
          <a:srcRect/>
          <a:stretch>
            <a:fillRect/>
          </a:stretch>
        </p:blipFill>
        <p:spPr bwMode="auto">
          <a:xfrm>
            <a:off x="471378" y="1828800"/>
            <a:ext cx="2484438" cy="4495800"/>
          </a:xfrm>
          <a:prstGeom prst="rect">
            <a:avLst/>
          </a:prstGeom>
          <a:noFill/>
        </p:spPr>
      </p:pic>
    </p:spTree>
  </p:cSld>
  <p:clrMapOvr>
    <a:masterClrMapping/>
  </p:clrMapOvr>
  <p:transition advTm="52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fontScale="90000"/>
          </a:bodyPr>
          <a:lstStyle/>
          <a:p>
            <a:r>
              <a:rPr lang="en-US" dirty="0"/>
              <a:t>Chew and Chen’s algorithm - Evaluation</a:t>
            </a:r>
          </a:p>
        </p:txBody>
      </p:sp>
      <p:sp>
        <p:nvSpPr>
          <p:cNvPr id="175107" name="Rectangle 3"/>
          <p:cNvSpPr>
            <a:spLocks noGrp="1" noChangeArrowheads="1"/>
          </p:cNvSpPr>
          <p:nvPr>
            <p:ph type="body" idx="1"/>
          </p:nvPr>
        </p:nvSpPr>
        <p:spPr>
          <a:xfrm>
            <a:off x="510287" y="1616558"/>
            <a:ext cx="8110537" cy="5115247"/>
          </a:xfrm>
        </p:spPr>
        <p:txBody>
          <a:bodyPr>
            <a:spAutoFit/>
          </a:bodyPr>
          <a:lstStyle/>
          <a:p>
            <a:r>
              <a:rPr lang="en-US" sz="2800" dirty="0"/>
              <a:t>New implementation allows user to</a:t>
            </a:r>
          </a:p>
          <a:p>
            <a:pPr lvl="2"/>
            <a:r>
              <a:rPr lang="en-US" sz="2000" dirty="0"/>
              <a:t>use line of fifths instead of spiral array</a:t>
            </a:r>
          </a:p>
          <a:p>
            <a:pPr lvl="2"/>
            <a:r>
              <a:rPr lang="en-US" sz="2000" dirty="0"/>
              <a:t>consider notes starting in each window instead of notes sounding in each window when computing </a:t>
            </a:r>
            <a:r>
              <a:rPr lang="en-US" sz="2000" dirty="0" err="1"/>
              <a:t>CEs</a:t>
            </a:r>
            <a:endParaRPr lang="en-US" sz="2000" dirty="0"/>
          </a:p>
          <a:p>
            <a:pPr lvl="2"/>
            <a:r>
              <a:rPr lang="en-US" sz="2000" dirty="0"/>
              <a:t>change aspect ratio of spiral array </a:t>
            </a:r>
          </a:p>
          <a:p>
            <a:r>
              <a:rPr lang="en-US" sz="2800" dirty="0"/>
              <a:t>Run 1296 times on test corpus, each time with different parameter value combination</a:t>
            </a:r>
          </a:p>
          <a:p>
            <a:r>
              <a:rPr lang="en-US" sz="2800" dirty="0"/>
              <a:t>Best 12 versions scored NA=99.15%, SD=0.4</a:t>
            </a:r>
          </a:p>
          <a:p>
            <a:pPr lvl="2"/>
            <a:r>
              <a:rPr lang="en-US" sz="2000" dirty="0"/>
              <a:t>worked best when all three </a:t>
            </a:r>
            <a:r>
              <a:rPr lang="en-US" sz="2000" dirty="0" err="1"/>
              <a:t>CEs</a:t>
            </a:r>
            <a:r>
              <a:rPr lang="en-US" sz="2000" dirty="0"/>
              <a:t> used, local and cumulative </a:t>
            </a:r>
            <a:r>
              <a:rPr lang="en-US" sz="2000" dirty="0" err="1"/>
              <a:t>CEs</a:t>
            </a:r>
            <a:r>
              <a:rPr lang="en-US" sz="2000" dirty="0"/>
              <a:t> weighted equally and chunks small</a:t>
            </a:r>
          </a:p>
          <a:p>
            <a:r>
              <a:rPr lang="en-US" sz="2800" dirty="0"/>
              <a:t>Line of fifths worked just as well as the spiral </a:t>
            </a:r>
            <a:r>
              <a:rPr lang="en-US" sz="2800" dirty="0" smtClean="0"/>
              <a:t>array</a:t>
            </a:r>
          </a:p>
          <a:p>
            <a:r>
              <a:rPr lang="en-US" sz="2800" dirty="0" smtClean="0"/>
              <a:t>See also Meredith (2007b,c)</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92176" y="192088"/>
            <a:ext cx="8162925" cy="1431925"/>
          </a:xfrm>
        </p:spPr>
        <p:txBody>
          <a:bodyPr>
            <a:spAutoFit/>
          </a:bodyPr>
          <a:lstStyle/>
          <a:p>
            <a:r>
              <a:rPr lang="en-US" dirty="0"/>
              <a:t>PS13s1 </a:t>
            </a:r>
            <a:br>
              <a:rPr lang="en-US" dirty="0"/>
            </a:br>
            <a:r>
              <a:rPr lang="en-US" dirty="0"/>
              <a:t>(Meredith, 2003,2005,2006)</a:t>
            </a:r>
          </a:p>
        </p:txBody>
      </p:sp>
      <p:sp>
        <p:nvSpPr>
          <p:cNvPr id="93187" name="Rectangle 3"/>
          <p:cNvSpPr>
            <a:spLocks noGrp="1" noChangeArrowheads="1"/>
          </p:cNvSpPr>
          <p:nvPr>
            <p:ph type="body" idx="1"/>
          </p:nvPr>
        </p:nvSpPr>
        <p:spPr>
          <a:xfrm>
            <a:off x="762000" y="4267200"/>
            <a:ext cx="8382000" cy="2538413"/>
          </a:xfrm>
        </p:spPr>
        <p:txBody>
          <a:bodyPr>
            <a:spAutoFit/>
          </a:bodyPr>
          <a:lstStyle/>
          <a:p>
            <a:pPr>
              <a:lnSpc>
                <a:spcPct val="90000"/>
              </a:lnSpc>
            </a:pPr>
            <a:r>
              <a:rPr lang="en-US" sz="2400" dirty="0"/>
              <a:t>Pitch name implied by a tonic is one that is closest to the tonic on the line of fifths</a:t>
            </a:r>
          </a:p>
          <a:p>
            <a:pPr>
              <a:lnSpc>
                <a:spcPct val="90000"/>
              </a:lnSpc>
            </a:pPr>
            <a:r>
              <a:rPr lang="en-US" sz="2400" dirty="0"/>
              <a:t>Strength with which tonic implied proportional to</a:t>
            </a:r>
            <a:br>
              <a:rPr lang="en-US" sz="2400" dirty="0"/>
            </a:br>
            <a:r>
              <a:rPr lang="en-US" sz="2400" dirty="0"/>
              <a:t>frequency of occurrence</a:t>
            </a:r>
            <a:endParaRPr lang="en-US" sz="2400" i="1" dirty="0"/>
          </a:p>
          <a:p>
            <a:pPr>
              <a:lnSpc>
                <a:spcPct val="90000"/>
              </a:lnSpc>
            </a:pPr>
            <a:r>
              <a:rPr lang="en-US" sz="2400" dirty="0"/>
              <a:t>Strength with which pitch name implied proportional to sum of frequencies of occurrence of tonics implying pitch name</a:t>
            </a:r>
          </a:p>
        </p:txBody>
      </p:sp>
      <p:pic>
        <p:nvPicPr>
          <p:cNvPr id="93189" name="Picture 5" descr="tonal_distrib_maj"/>
          <p:cNvPicPr>
            <a:picLocks noChangeAspect="1" noChangeArrowheads="1"/>
          </p:cNvPicPr>
          <p:nvPr/>
        </p:nvPicPr>
        <p:blipFill>
          <a:blip r:embed="rId3"/>
          <a:srcRect/>
          <a:stretch>
            <a:fillRect/>
          </a:stretch>
        </p:blipFill>
        <p:spPr bwMode="auto">
          <a:xfrm>
            <a:off x="819091" y="1771650"/>
            <a:ext cx="3505200" cy="2543175"/>
          </a:xfrm>
          <a:prstGeom prst="rect">
            <a:avLst/>
          </a:prstGeom>
          <a:noFill/>
        </p:spPr>
      </p:pic>
      <p:pic>
        <p:nvPicPr>
          <p:cNvPr id="93190" name="Picture 6" descr="tonal_distrib_min"/>
          <p:cNvPicPr>
            <a:picLocks noChangeAspect="1" noChangeArrowheads="1"/>
          </p:cNvPicPr>
          <p:nvPr/>
        </p:nvPicPr>
        <p:blipFill>
          <a:blip r:embed="rId4"/>
          <a:srcRect/>
          <a:stretch>
            <a:fillRect/>
          </a:stretch>
        </p:blipFill>
        <p:spPr bwMode="auto">
          <a:xfrm>
            <a:off x="4918075" y="1779588"/>
            <a:ext cx="3463925" cy="2532062"/>
          </a:xfrm>
          <a:prstGeom prst="rect">
            <a:avLst/>
          </a:prstGeom>
          <a:noFill/>
        </p:spPr>
      </p:pic>
    </p:spTree>
  </p:cSld>
  <p:clrMapOvr>
    <a:masterClrMapping/>
  </p:clrMapOvr>
  <p:transition advTm="50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dirty="0"/>
              <a:t>The PS13s1 algorithm</a:t>
            </a:r>
            <a:endParaRPr lang="en-US" dirty="0"/>
          </a:p>
        </p:txBody>
      </p:sp>
      <p:pic>
        <p:nvPicPr>
          <p:cNvPr id="76803" name="Picture 4" descr="pitch-spell-d-flat"/>
          <p:cNvPicPr>
            <a:picLocks noChangeAspect="1" noChangeArrowheads="1"/>
          </p:cNvPicPr>
          <p:nvPr/>
        </p:nvPicPr>
        <p:blipFill>
          <a:blip r:embed="rId4"/>
          <a:srcRect/>
          <a:stretch>
            <a:fillRect/>
          </a:stretch>
        </p:blipFill>
        <p:spPr bwMode="auto">
          <a:xfrm>
            <a:off x="827088" y="1825625"/>
            <a:ext cx="2143125" cy="1458913"/>
          </a:xfrm>
          <a:prstGeom prst="rect">
            <a:avLst/>
          </a:prstGeom>
          <a:noFill/>
          <a:ln w="9525">
            <a:noFill/>
            <a:miter lim="800000"/>
            <a:headEnd/>
            <a:tailEnd/>
          </a:ln>
        </p:spPr>
      </p:pic>
      <p:grpSp>
        <p:nvGrpSpPr>
          <p:cNvPr id="2" name="Group 232"/>
          <p:cNvGrpSpPr>
            <a:grpSpLocks/>
          </p:cNvGrpSpPr>
          <p:nvPr/>
        </p:nvGrpSpPr>
        <p:grpSpPr bwMode="auto">
          <a:xfrm>
            <a:off x="7092950" y="573088"/>
            <a:ext cx="1914525" cy="2711450"/>
            <a:chOff x="1910" y="1132"/>
            <a:chExt cx="1206" cy="1708"/>
          </a:xfrm>
        </p:grpSpPr>
        <p:pic>
          <p:nvPicPr>
            <p:cNvPr id="77011" name="Picture 6" descr="pitch-spell-d-flat-graph"/>
            <p:cNvPicPr>
              <a:picLocks noChangeAspect="1" noChangeArrowheads="1"/>
            </p:cNvPicPr>
            <p:nvPr/>
          </p:nvPicPr>
          <p:blipFill>
            <a:blip r:embed="rId5"/>
            <a:srcRect/>
            <a:stretch>
              <a:fillRect/>
            </a:stretch>
          </p:blipFill>
          <p:spPr bwMode="auto">
            <a:xfrm>
              <a:off x="2018" y="1132"/>
              <a:ext cx="1098" cy="1588"/>
            </a:xfrm>
            <a:prstGeom prst="rect">
              <a:avLst/>
            </a:prstGeom>
            <a:noFill/>
            <a:ln w="9525">
              <a:noFill/>
              <a:miter lim="800000"/>
              <a:headEnd/>
              <a:tailEnd/>
            </a:ln>
          </p:spPr>
        </p:pic>
        <p:sp>
          <p:nvSpPr>
            <p:cNvPr id="77012" name="Text Box 7"/>
            <p:cNvSpPr txBox="1">
              <a:spLocks noChangeArrowheads="1"/>
            </p:cNvSpPr>
            <p:nvPr/>
          </p:nvSpPr>
          <p:spPr bwMode="auto">
            <a:xfrm rot="-5400000">
              <a:off x="1603" y="1877"/>
              <a:ext cx="767" cy="154"/>
            </a:xfrm>
            <a:prstGeom prst="rect">
              <a:avLst/>
            </a:prstGeom>
            <a:noFill/>
            <a:ln w="9525">
              <a:noFill/>
              <a:miter lim="800000"/>
              <a:headEnd/>
              <a:tailEnd/>
            </a:ln>
          </p:spPr>
          <p:txBody>
            <a:bodyPr wrap="none">
              <a:prstTxWarp prst="textNoShape">
                <a:avLst/>
              </a:prstTxWarp>
              <a:spAutoFit/>
            </a:bodyPr>
            <a:lstStyle/>
            <a:p>
              <a:r>
                <a:rPr lang="en-GB" sz="1000"/>
                <a:t>MIDI Note number</a:t>
              </a:r>
              <a:endParaRPr lang="en-US" sz="1000"/>
            </a:p>
          </p:txBody>
        </p:sp>
        <p:sp>
          <p:nvSpPr>
            <p:cNvPr id="77013" name="Text Box 8"/>
            <p:cNvSpPr txBox="1">
              <a:spLocks noChangeArrowheads="1"/>
            </p:cNvSpPr>
            <p:nvPr/>
          </p:nvSpPr>
          <p:spPr bwMode="auto">
            <a:xfrm>
              <a:off x="2472" y="2686"/>
              <a:ext cx="294" cy="154"/>
            </a:xfrm>
            <a:prstGeom prst="rect">
              <a:avLst/>
            </a:prstGeom>
            <a:noFill/>
            <a:ln w="9525">
              <a:noFill/>
              <a:miter lim="800000"/>
              <a:headEnd/>
              <a:tailEnd/>
            </a:ln>
          </p:spPr>
          <p:txBody>
            <a:bodyPr wrap="none">
              <a:prstTxWarp prst="textNoShape">
                <a:avLst/>
              </a:prstTxWarp>
              <a:spAutoFit/>
            </a:bodyPr>
            <a:lstStyle/>
            <a:p>
              <a:r>
                <a:rPr lang="en-GB" sz="1000"/>
                <a:t>Time</a:t>
              </a:r>
              <a:endParaRPr lang="en-US" sz="1000"/>
            </a:p>
          </p:txBody>
        </p:sp>
      </p:grpSp>
      <p:grpSp>
        <p:nvGrpSpPr>
          <p:cNvPr id="3" name="Group 233"/>
          <p:cNvGrpSpPr>
            <a:grpSpLocks/>
          </p:cNvGrpSpPr>
          <p:nvPr/>
        </p:nvGrpSpPr>
        <p:grpSpPr bwMode="auto">
          <a:xfrm>
            <a:off x="3203575" y="1846263"/>
            <a:ext cx="3575050" cy="1222375"/>
            <a:chOff x="3288" y="1254"/>
            <a:chExt cx="2252" cy="770"/>
          </a:xfrm>
        </p:grpSpPr>
        <p:pic>
          <p:nvPicPr>
            <p:cNvPr id="77008" name="Picture 9"/>
            <p:cNvPicPr>
              <a:picLocks noChangeAspect="1" noChangeArrowheads="1"/>
            </p:cNvPicPr>
            <p:nvPr/>
          </p:nvPicPr>
          <p:blipFill>
            <a:blip r:embed="rId6"/>
            <a:srcRect/>
            <a:stretch>
              <a:fillRect/>
            </a:stretch>
          </p:blipFill>
          <p:spPr bwMode="auto">
            <a:xfrm>
              <a:off x="3470" y="1254"/>
              <a:ext cx="2070" cy="588"/>
            </a:xfrm>
            <a:prstGeom prst="rect">
              <a:avLst/>
            </a:prstGeom>
            <a:noFill/>
            <a:ln w="9525">
              <a:noFill/>
              <a:miter lim="800000"/>
              <a:headEnd/>
              <a:tailEnd/>
            </a:ln>
          </p:spPr>
        </p:pic>
        <p:sp>
          <p:nvSpPr>
            <p:cNvPr id="77009" name="Text Box 10"/>
            <p:cNvSpPr txBox="1">
              <a:spLocks noChangeArrowheads="1"/>
            </p:cNvSpPr>
            <p:nvPr/>
          </p:nvSpPr>
          <p:spPr bwMode="auto">
            <a:xfrm>
              <a:off x="3606" y="1832"/>
              <a:ext cx="1872" cy="192"/>
            </a:xfrm>
            <a:prstGeom prst="rect">
              <a:avLst/>
            </a:prstGeom>
            <a:noFill/>
            <a:ln w="9525">
              <a:noFill/>
              <a:miter lim="800000"/>
              <a:headEnd/>
              <a:tailEnd/>
            </a:ln>
          </p:spPr>
          <p:txBody>
            <a:bodyPr wrap="none">
              <a:prstTxWarp prst="textNoShape">
                <a:avLst/>
              </a:prstTxWarp>
              <a:spAutoFit/>
            </a:bodyPr>
            <a:lstStyle/>
            <a:p>
              <a:r>
                <a:rPr lang="en-GB" sz="1400"/>
                <a:t>Tonic chroma and pitch name class</a:t>
              </a:r>
              <a:endParaRPr lang="en-US" sz="1400"/>
            </a:p>
          </p:txBody>
        </p:sp>
        <p:sp>
          <p:nvSpPr>
            <p:cNvPr id="77010" name="Text Box 11"/>
            <p:cNvSpPr txBox="1">
              <a:spLocks noChangeArrowheads="1"/>
            </p:cNvSpPr>
            <p:nvPr/>
          </p:nvSpPr>
          <p:spPr bwMode="auto">
            <a:xfrm rot="-5400000">
              <a:off x="3211" y="1375"/>
              <a:ext cx="345" cy="192"/>
            </a:xfrm>
            <a:prstGeom prst="rect">
              <a:avLst/>
            </a:prstGeom>
            <a:noFill/>
            <a:ln w="9525">
              <a:noFill/>
              <a:miter lim="800000"/>
              <a:headEnd/>
              <a:tailEnd/>
            </a:ln>
          </p:spPr>
          <p:txBody>
            <a:bodyPr wrap="none">
              <a:prstTxWarp prst="textNoShape">
                <a:avLst/>
              </a:prstTxWarp>
              <a:spAutoFit/>
            </a:bodyPr>
            <a:lstStyle/>
            <a:p>
              <a:r>
                <a:rPr lang="en-GB" sz="1400"/>
                <a:t>Freq</a:t>
              </a:r>
              <a:endParaRPr lang="en-US" sz="1400"/>
            </a:p>
          </p:txBody>
        </p:sp>
      </p:grpSp>
      <p:graphicFrame>
        <p:nvGraphicFramePr>
          <p:cNvPr id="189754" name="Group 314"/>
          <p:cNvGraphicFramePr>
            <a:graphicFrameLocks noGrp="1"/>
          </p:cNvGraphicFramePr>
          <p:nvPr/>
        </p:nvGraphicFramePr>
        <p:xfrm>
          <a:off x="263525" y="3429000"/>
          <a:ext cx="8701088" cy="3403600"/>
        </p:xfrm>
        <a:graphic>
          <a:graphicData uri="http://schemas.openxmlformats.org/drawingml/2006/table">
            <a:tbl>
              <a:tblPr/>
              <a:tblGrid>
                <a:gridCol w="414338"/>
                <a:gridCol w="414337"/>
                <a:gridCol w="414338"/>
                <a:gridCol w="414337"/>
                <a:gridCol w="414338"/>
                <a:gridCol w="414337"/>
                <a:gridCol w="414338"/>
                <a:gridCol w="414337"/>
                <a:gridCol w="414338"/>
                <a:gridCol w="414337"/>
                <a:gridCol w="414338"/>
                <a:gridCol w="414337"/>
                <a:gridCol w="414338"/>
                <a:gridCol w="414337"/>
                <a:gridCol w="414338"/>
                <a:gridCol w="414337"/>
                <a:gridCol w="414338"/>
                <a:gridCol w="414337"/>
                <a:gridCol w="414338"/>
                <a:gridCol w="414337"/>
                <a:gridCol w="414338"/>
              </a:tblGrid>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Ebb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Bbb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Fb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Cb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Gb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Db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Ab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Eb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Bb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F</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C</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G</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D</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A</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E</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F#</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C#</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G#</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D#</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A#</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2</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9</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4</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11</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6</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8</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3</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10</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5</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0</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7</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2</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9</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4</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11</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6</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8</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3</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10</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1</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T1</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1</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2</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1</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1</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006" name="Text Box 259"/>
          <p:cNvSpPr txBox="1">
            <a:spLocks noChangeArrowheads="1"/>
          </p:cNvSpPr>
          <p:nvPr/>
        </p:nvSpPr>
        <p:spPr bwMode="auto">
          <a:xfrm>
            <a:off x="4519613" y="3068638"/>
            <a:ext cx="2227262" cy="336550"/>
          </a:xfrm>
          <a:prstGeom prst="rect">
            <a:avLst/>
          </a:prstGeom>
          <a:noFill/>
          <a:ln w="9525">
            <a:noFill/>
            <a:miter lim="800000"/>
            <a:headEnd/>
            <a:tailEnd/>
          </a:ln>
        </p:spPr>
        <p:txBody>
          <a:bodyPr wrap="none">
            <a:prstTxWarp prst="textNoShape">
              <a:avLst/>
            </a:prstTxWarp>
            <a:spAutoFit/>
          </a:bodyPr>
          <a:lstStyle/>
          <a:p>
            <a:pPr algn="ctr"/>
            <a:r>
              <a:rPr lang="en-GB" sz="1600"/>
              <a:t>Initial pitch name class</a:t>
            </a:r>
            <a:endParaRPr lang="en-US" sz="1600"/>
          </a:p>
        </p:txBody>
      </p:sp>
      <p:pic>
        <p:nvPicPr>
          <p:cNvPr id="189755" name="MacOS">
            <a:hlinkClick r:id="" action="ppaction://media"/>
          </p:cNvPr>
          <p:cNvPicPr>
            <a:picLocks noRot="1" noChangeAspect="1" noChangeArrowheads="1"/>
          </p:cNvPicPr>
          <p:nvPr>
            <a:audioFile r:link="rId1"/>
          </p:nvPr>
        </p:nvPicPr>
        <p:blipFill>
          <a:blip r:embed="rId7"/>
          <a:srcRect/>
          <a:stretch>
            <a:fillRect/>
          </a:stretch>
        </p:blipFill>
        <p:spPr bwMode="auto">
          <a:xfrm>
            <a:off x="468313" y="24034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975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8" fill="hold"/>
                                        <p:tgtEl>
                                          <p:spTgt spid="189755"/>
                                        </p:tgtEl>
                                      </p:cBhvr>
                                    </p:cmd>
                                  </p:childTnLst>
                                </p:cTn>
                              </p:par>
                            </p:childTnLst>
                          </p:cTn>
                        </p:par>
                      </p:childTnLst>
                    </p:cTn>
                  </p:par>
                </p:childTnLst>
              </p:cTn>
              <p:nextCondLst>
                <p:cond evt="onClick" delay="0">
                  <p:tgtEl>
                    <p:spTgt spid="18975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9755"/>
                </p:tgtEl>
              </p:cMediaNode>
            </p:audi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GB"/>
              <a:t>The PS13s1 algorithm</a:t>
            </a:r>
            <a:endParaRPr lang="en-US"/>
          </a:p>
        </p:txBody>
      </p:sp>
      <p:pic>
        <p:nvPicPr>
          <p:cNvPr id="78851" name="Picture 4" descr="pitch-spell-c-sharp"/>
          <p:cNvPicPr>
            <a:picLocks noChangeAspect="1" noChangeArrowheads="1"/>
          </p:cNvPicPr>
          <p:nvPr/>
        </p:nvPicPr>
        <p:blipFill>
          <a:blip r:embed="rId3"/>
          <a:srcRect/>
          <a:stretch>
            <a:fillRect/>
          </a:stretch>
        </p:blipFill>
        <p:spPr bwMode="auto">
          <a:xfrm>
            <a:off x="684213" y="1835150"/>
            <a:ext cx="2159000" cy="1500188"/>
          </a:xfrm>
          <a:prstGeom prst="rect">
            <a:avLst/>
          </a:prstGeom>
          <a:noFill/>
          <a:ln w="9525">
            <a:noFill/>
            <a:miter lim="800000"/>
            <a:headEnd/>
            <a:tailEnd/>
          </a:ln>
        </p:spPr>
      </p:pic>
      <p:grpSp>
        <p:nvGrpSpPr>
          <p:cNvPr id="2" name="Group 8"/>
          <p:cNvGrpSpPr>
            <a:grpSpLocks/>
          </p:cNvGrpSpPr>
          <p:nvPr/>
        </p:nvGrpSpPr>
        <p:grpSpPr bwMode="auto">
          <a:xfrm>
            <a:off x="6948488" y="620713"/>
            <a:ext cx="1974850" cy="2789237"/>
            <a:chOff x="1910" y="1129"/>
            <a:chExt cx="1244" cy="1757"/>
          </a:xfrm>
        </p:grpSpPr>
        <p:pic>
          <p:nvPicPr>
            <p:cNvPr id="79059" name="Picture 5" descr="pitch-spell-c-sharp-graph"/>
            <p:cNvPicPr>
              <a:picLocks noChangeAspect="1" noChangeArrowheads="1"/>
            </p:cNvPicPr>
            <p:nvPr/>
          </p:nvPicPr>
          <p:blipFill>
            <a:blip r:embed="rId4"/>
            <a:srcRect/>
            <a:stretch>
              <a:fillRect/>
            </a:stretch>
          </p:blipFill>
          <p:spPr bwMode="auto">
            <a:xfrm>
              <a:off x="2056" y="1129"/>
              <a:ext cx="1098" cy="1621"/>
            </a:xfrm>
            <a:prstGeom prst="rect">
              <a:avLst/>
            </a:prstGeom>
            <a:noFill/>
            <a:ln w="9525">
              <a:noFill/>
              <a:miter lim="800000"/>
              <a:headEnd/>
              <a:tailEnd/>
            </a:ln>
          </p:spPr>
        </p:pic>
        <p:sp>
          <p:nvSpPr>
            <p:cNvPr id="79060" name="Text Box 6"/>
            <p:cNvSpPr txBox="1">
              <a:spLocks noChangeArrowheads="1"/>
            </p:cNvSpPr>
            <p:nvPr/>
          </p:nvSpPr>
          <p:spPr bwMode="auto">
            <a:xfrm rot="-5400000">
              <a:off x="1603" y="1787"/>
              <a:ext cx="767" cy="154"/>
            </a:xfrm>
            <a:prstGeom prst="rect">
              <a:avLst/>
            </a:prstGeom>
            <a:noFill/>
            <a:ln w="9525">
              <a:noFill/>
              <a:miter lim="800000"/>
              <a:headEnd/>
              <a:tailEnd/>
            </a:ln>
          </p:spPr>
          <p:txBody>
            <a:bodyPr wrap="none">
              <a:prstTxWarp prst="textNoShape">
                <a:avLst/>
              </a:prstTxWarp>
              <a:spAutoFit/>
            </a:bodyPr>
            <a:lstStyle/>
            <a:p>
              <a:r>
                <a:rPr lang="en-GB" sz="1000"/>
                <a:t>MIDI Note number</a:t>
              </a:r>
              <a:endParaRPr lang="en-US" sz="1000"/>
            </a:p>
          </p:txBody>
        </p:sp>
        <p:sp>
          <p:nvSpPr>
            <p:cNvPr id="79061" name="Text Box 7"/>
            <p:cNvSpPr txBox="1">
              <a:spLocks noChangeArrowheads="1"/>
            </p:cNvSpPr>
            <p:nvPr/>
          </p:nvSpPr>
          <p:spPr bwMode="auto">
            <a:xfrm>
              <a:off x="2472" y="2732"/>
              <a:ext cx="294" cy="154"/>
            </a:xfrm>
            <a:prstGeom prst="rect">
              <a:avLst/>
            </a:prstGeom>
            <a:noFill/>
            <a:ln w="9525">
              <a:noFill/>
              <a:miter lim="800000"/>
              <a:headEnd/>
              <a:tailEnd/>
            </a:ln>
          </p:spPr>
          <p:txBody>
            <a:bodyPr wrap="none">
              <a:prstTxWarp prst="textNoShape">
                <a:avLst/>
              </a:prstTxWarp>
              <a:spAutoFit/>
            </a:bodyPr>
            <a:lstStyle/>
            <a:p>
              <a:r>
                <a:rPr lang="en-GB" sz="1000"/>
                <a:t>Time</a:t>
              </a:r>
              <a:endParaRPr lang="en-US" sz="1000"/>
            </a:p>
          </p:txBody>
        </p:sp>
      </p:grpSp>
      <p:grpSp>
        <p:nvGrpSpPr>
          <p:cNvPr id="3" name="Group 16"/>
          <p:cNvGrpSpPr>
            <a:grpSpLocks/>
          </p:cNvGrpSpPr>
          <p:nvPr/>
        </p:nvGrpSpPr>
        <p:grpSpPr bwMode="auto">
          <a:xfrm>
            <a:off x="2976563" y="1806575"/>
            <a:ext cx="3522662" cy="1176338"/>
            <a:chOff x="1875" y="1138"/>
            <a:chExt cx="2219" cy="741"/>
          </a:xfrm>
        </p:grpSpPr>
        <p:pic>
          <p:nvPicPr>
            <p:cNvPr id="79056" name="Picture 9"/>
            <p:cNvPicPr>
              <a:picLocks noChangeAspect="1" noChangeArrowheads="1"/>
            </p:cNvPicPr>
            <p:nvPr/>
          </p:nvPicPr>
          <p:blipFill>
            <a:blip r:embed="rId5"/>
            <a:srcRect/>
            <a:stretch>
              <a:fillRect/>
            </a:stretch>
          </p:blipFill>
          <p:spPr bwMode="auto">
            <a:xfrm>
              <a:off x="2018" y="1138"/>
              <a:ext cx="2076" cy="594"/>
            </a:xfrm>
            <a:prstGeom prst="rect">
              <a:avLst/>
            </a:prstGeom>
            <a:noFill/>
            <a:ln w="9525">
              <a:noFill/>
              <a:miter lim="800000"/>
              <a:headEnd/>
              <a:tailEnd/>
            </a:ln>
          </p:spPr>
        </p:pic>
        <p:sp>
          <p:nvSpPr>
            <p:cNvPr id="79057" name="Text Box 14"/>
            <p:cNvSpPr txBox="1">
              <a:spLocks noChangeArrowheads="1"/>
            </p:cNvSpPr>
            <p:nvPr/>
          </p:nvSpPr>
          <p:spPr bwMode="auto">
            <a:xfrm>
              <a:off x="2245" y="1706"/>
              <a:ext cx="1622" cy="173"/>
            </a:xfrm>
            <a:prstGeom prst="rect">
              <a:avLst/>
            </a:prstGeom>
            <a:noFill/>
            <a:ln w="9525">
              <a:noFill/>
              <a:miter lim="800000"/>
              <a:headEnd/>
              <a:tailEnd/>
            </a:ln>
          </p:spPr>
          <p:txBody>
            <a:bodyPr wrap="none">
              <a:prstTxWarp prst="textNoShape">
                <a:avLst/>
              </a:prstTxWarp>
              <a:spAutoFit/>
            </a:bodyPr>
            <a:lstStyle/>
            <a:p>
              <a:r>
                <a:rPr lang="en-GB" sz="1200"/>
                <a:t>Tonic chroma and pitch name class</a:t>
              </a:r>
              <a:endParaRPr lang="en-US" sz="1200"/>
            </a:p>
          </p:txBody>
        </p:sp>
        <p:sp>
          <p:nvSpPr>
            <p:cNvPr id="79058" name="Text Box 15"/>
            <p:cNvSpPr txBox="1">
              <a:spLocks noChangeArrowheads="1"/>
            </p:cNvSpPr>
            <p:nvPr/>
          </p:nvSpPr>
          <p:spPr bwMode="auto">
            <a:xfrm rot="-5400000">
              <a:off x="1805" y="1256"/>
              <a:ext cx="313" cy="173"/>
            </a:xfrm>
            <a:prstGeom prst="rect">
              <a:avLst/>
            </a:prstGeom>
            <a:noFill/>
            <a:ln w="9525">
              <a:noFill/>
              <a:miter lim="800000"/>
              <a:headEnd/>
              <a:tailEnd/>
            </a:ln>
          </p:spPr>
          <p:txBody>
            <a:bodyPr wrap="none">
              <a:prstTxWarp prst="textNoShape">
                <a:avLst/>
              </a:prstTxWarp>
              <a:spAutoFit/>
            </a:bodyPr>
            <a:lstStyle/>
            <a:p>
              <a:r>
                <a:rPr lang="en-GB" sz="1200"/>
                <a:t>Freq</a:t>
              </a:r>
              <a:endParaRPr lang="en-US" sz="1200"/>
            </a:p>
          </p:txBody>
        </p:sp>
      </p:grpSp>
      <p:graphicFrame>
        <p:nvGraphicFramePr>
          <p:cNvPr id="190689" name="Group 225"/>
          <p:cNvGraphicFramePr>
            <a:graphicFrameLocks noGrp="1"/>
          </p:cNvGraphicFramePr>
          <p:nvPr/>
        </p:nvGraphicFramePr>
        <p:xfrm>
          <a:off x="250825" y="3429000"/>
          <a:ext cx="8701088" cy="3403600"/>
        </p:xfrm>
        <a:graphic>
          <a:graphicData uri="http://schemas.openxmlformats.org/drawingml/2006/table">
            <a:tbl>
              <a:tblPr/>
              <a:tblGrid>
                <a:gridCol w="414338"/>
                <a:gridCol w="414337"/>
                <a:gridCol w="414338"/>
                <a:gridCol w="414337"/>
                <a:gridCol w="414338"/>
                <a:gridCol w="414337"/>
                <a:gridCol w="414338"/>
                <a:gridCol w="414337"/>
                <a:gridCol w="414338"/>
                <a:gridCol w="414337"/>
                <a:gridCol w="414338"/>
                <a:gridCol w="414337"/>
                <a:gridCol w="414338"/>
                <a:gridCol w="414337"/>
                <a:gridCol w="414338"/>
                <a:gridCol w="414337"/>
                <a:gridCol w="414338"/>
                <a:gridCol w="414337"/>
                <a:gridCol w="414338"/>
                <a:gridCol w="414337"/>
                <a:gridCol w="414338"/>
              </a:tblGrid>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Ebb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Bbb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Fb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Cb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Gb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Db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Ab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Eb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Bb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F</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C</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G</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D</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A</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E</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B</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F#</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C#</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G#</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D#</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A#</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2</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9</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4</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11</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6</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8</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3</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10</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5</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0</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7</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2</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9</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4</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11</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6</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8</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3</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1" u="none" strike="noStrike" cap="none" normalizeH="0" baseline="0">
                          <a:ln>
                            <a:noFill/>
                          </a:ln>
                          <a:solidFill>
                            <a:schemeClr val="accent1"/>
                          </a:solidFill>
                          <a:effectLst/>
                          <a:latin typeface="Arial Narrow" charset="0"/>
                        </a:rPr>
                        <a:t>10</a:t>
                      </a:r>
                      <a:endParaRPr kumimoji="0" lang="en-US" sz="1600" b="0" i="1" u="none" strike="noStrike" cap="none" normalizeH="0" baseline="0">
                        <a:ln>
                          <a:noFill/>
                        </a:ln>
                        <a:solidFill>
                          <a:schemeClr val="accent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T1</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1</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1</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1</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1</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T</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r>
                        <a:rPr kumimoji="0" lang="en-GB" sz="1600" b="0" i="0" u="none" strike="noStrike" cap="none" normalizeH="0" baseline="0">
                          <a:ln>
                            <a:noFill/>
                          </a:ln>
                          <a:solidFill>
                            <a:schemeClr val="tx1"/>
                          </a:solidFill>
                          <a:effectLst/>
                          <a:latin typeface="Arial Narrow" charset="0"/>
                        </a:rPr>
                        <a:t>2</a:t>
                      </a:r>
                      <a:endParaRPr kumimoji="0" lang="en-US"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75000"/>
                        <a:buFont typeface="Wingdings" charset="2"/>
                        <a:buNone/>
                        <a:tabLst/>
                      </a:pPr>
                      <a:endParaRPr kumimoji="0" lang="en-GB" sz="1600" b="0" i="0" u="none" strike="noStrike" cap="none" normalizeH="0" baseline="0">
                        <a:ln>
                          <a:noFill/>
                        </a:ln>
                        <a:solidFill>
                          <a:schemeClr val="tx1"/>
                        </a:solidFill>
                        <a:effectLst/>
                        <a:latin typeface="Arial Narrow"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054" name="Text Box 217"/>
          <p:cNvSpPr txBox="1">
            <a:spLocks noChangeArrowheads="1"/>
          </p:cNvSpPr>
          <p:nvPr/>
        </p:nvSpPr>
        <p:spPr bwMode="auto">
          <a:xfrm>
            <a:off x="4506913" y="3068638"/>
            <a:ext cx="2227262" cy="336550"/>
          </a:xfrm>
          <a:prstGeom prst="rect">
            <a:avLst/>
          </a:prstGeom>
          <a:noFill/>
          <a:ln w="9525">
            <a:noFill/>
            <a:miter lim="800000"/>
            <a:headEnd/>
            <a:tailEnd/>
          </a:ln>
        </p:spPr>
        <p:txBody>
          <a:bodyPr wrap="none">
            <a:prstTxWarp prst="textNoShape">
              <a:avLst/>
            </a:prstTxWarp>
            <a:spAutoFit/>
          </a:bodyPr>
          <a:lstStyle/>
          <a:p>
            <a:pPr algn="ctr"/>
            <a:r>
              <a:rPr lang="en-GB" sz="1600"/>
              <a:t>Initial pitch name class</a:t>
            </a:r>
            <a:endParaRPr lang="en-US" sz="1600"/>
          </a:p>
        </p:txBody>
      </p:sp>
      <p:pic>
        <p:nvPicPr>
          <p:cNvPr id="190690" name="MacOS">
            <a:hlinkClick r:id="" action="ppaction://media"/>
          </p:cNvPr>
          <p:cNvPicPr>
            <a:picLocks noRot="1" noChangeAspect="1" noChangeArrowheads="1"/>
          </p:cNvPicPr>
          <p:nvPr>
            <a:audioFile r:link="rId1"/>
          </p:nvPr>
        </p:nvPicPr>
        <p:blipFill>
          <a:blip r:embed="rId6"/>
          <a:srcRect/>
          <a:stretch>
            <a:fillRect/>
          </a:stretch>
        </p:blipFill>
        <p:spPr bwMode="auto">
          <a:xfrm>
            <a:off x="323850" y="2420938"/>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069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8" fill="hold"/>
                                        <p:tgtEl>
                                          <p:spTgt spid="190690"/>
                                        </p:tgtEl>
                                      </p:cBhvr>
                                    </p:cmd>
                                  </p:childTnLst>
                                </p:cTn>
                              </p:par>
                            </p:childTnLst>
                          </p:cTn>
                        </p:par>
                      </p:childTnLst>
                    </p:cTn>
                  </p:par>
                </p:childTnLst>
              </p:cTn>
              <p:nextCondLst>
                <p:cond evt="onClick" delay="0">
                  <p:tgtEl>
                    <p:spTgt spid="19069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0690"/>
                </p:tgtEl>
              </p:cMediaNode>
            </p:audi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92170" y="192088"/>
            <a:ext cx="8162925" cy="1431925"/>
          </a:xfrm>
        </p:spPr>
        <p:txBody>
          <a:bodyPr>
            <a:spAutoFit/>
          </a:bodyPr>
          <a:lstStyle/>
          <a:p>
            <a:pPr eaLnBrk="1" hangingPunct="1"/>
            <a:r>
              <a:rPr lang="en-US" dirty="0"/>
              <a:t>Evaluation criteria and performance metrics</a:t>
            </a:r>
          </a:p>
        </p:txBody>
      </p:sp>
      <p:sp>
        <p:nvSpPr>
          <p:cNvPr id="79875" name="Rectangle 3"/>
          <p:cNvSpPr>
            <a:spLocks noGrp="1" noChangeArrowheads="1"/>
          </p:cNvSpPr>
          <p:nvPr>
            <p:ph type="body" idx="1"/>
          </p:nvPr>
        </p:nvSpPr>
        <p:spPr>
          <a:xfrm>
            <a:off x="544558" y="1905000"/>
            <a:ext cx="8110537" cy="4264313"/>
          </a:xfrm>
        </p:spPr>
        <p:txBody>
          <a:bodyPr wrap="square">
            <a:spAutoFit/>
          </a:bodyPr>
          <a:lstStyle/>
          <a:p>
            <a:pPr eaLnBrk="1" hangingPunct="1">
              <a:lnSpc>
                <a:spcPct val="80000"/>
              </a:lnSpc>
            </a:pPr>
            <a:r>
              <a:rPr lang="en-US" sz="2800" dirty="0"/>
              <a:t>Evaluation criteria</a:t>
            </a:r>
          </a:p>
          <a:p>
            <a:pPr lvl="2" eaLnBrk="1" hangingPunct="1">
              <a:lnSpc>
                <a:spcPct val="80000"/>
              </a:lnSpc>
            </a:pPr>
            <a:r>
              <a:rPr lang="en-US" sz="2000" i="1" dirty="0"/>
              <a:t>Spelling accuracy</a:t>
            </a:r>
            <a:r>
              <a:rPr lang="en-US" sz="2000" dirty="0"/>
              <a:t> - how well an algorithm predicts the pitch names</a:t>
            </a:r>
          </a:p>
          <a:p>
            <a:pPr lvl="2" eaLnBrk="1" hangingPunct="1">
              <a:lnSpc>
                <a:spcPct val="80000"/>
              </a:lnSpc>
            </a:pPr>
            <a:r>
              <a:rPr lang="en-US" sz="2000" i="1" dirty="0"/>
              <a:t>Style dependence</a:t>
            </a:r>
            <a:r>
              <a:rPr lang="en-US" sz="2000" dirty="0"/>
              <a:t> - how much spelling accuracy depends on style</a:t>
            </a:r>
          </a:p>
          <a:p>
            <a:pPr eaLnBrk="1" hangingPunct="1">
              <a:lnSpc>
                <a:spcPct val="80000"/>
              </a:lnSpc>
            </a:pPr>
            <a:r>
              <a:rPr lang="en-US" sz="2800" dirty="0"/>
              <a:t>Performance metrics</a:t>
            </a:r>
          </a:p>
          <a:p>
            <a:pPr lvl="2" eaLnBrk="1" hangingPunct="1">
              <a:lnSpc>
                <a:spcPct val="80000"/>
              </a:lnSpc>
            </a:pPr>
            <a:r>
              <a:rPr lang="en-US" sz="2000" i="1" dirty="0"/>
              <a:t>Note error rate</a:t>
            </a:r>
            <a:r>
              <a:rPr lang="en-US" sz="2000" dirty="0"/>
              <a:t> - proportion of notes in corpus spelt incorrectly</a:t>
            </a:r>
          </a:p>
          <a:p>
            <a:pPr lvl="2" eaLnBrk="1" hangingPunct="1">
              <a:lnSpc>
                <a:spcPct val="80000"/>
              </a:lnSpc>
            </a:pPr>
            <a:r>
              <a:rPr lang="en-US" sz="2000" i="1" dirty="0"/>
              <a:t>Style dependence</a:t>
            </a:r>
            <a:r>
              <a:rPr lang="en-US" sz="2000" dirty="0"/>
              <a:t> - standard deviation of note error rates over 8 composers</a:t>
            </a:r>
          </a:p>
          <a:p>
            <a:pPr eaLnBrk="1" hangingPunct="1">
              <a:lnSpc>
                <a:spcPct val="80000"/>
              </a:lnSpc>
            </a:pPr>
            <a:r>
              <a:rPr lang="en-US" sz="2800" dirty="0"/>
              <a:t>Robustness to temporal deviations</a:t>
            </a:r>
          </a:p>
          <a:p>
            <a:pPr lvl="2" eaLnBrk="1" hangingPunct="1">
              <a:lnSpc>
                <a:spcPct val="80000"/>
              </a:lnSpc>
            </a:pPr>
            <a:r>
              <a:rPr lang="en-US" sz="2000" dirty="0"/>
              <a:t>Best versions of algorithms also run on version of test corpus in which onsets and durations were randomly adjusted</a:t>
            </a:r>
          </a:p>
          <a:p>
            <a:pPr lvl="2" eaLnBrk="1" hangingPunct="1">
              <a:lnSpc>
                <a:spcPct val="80000"/>
              </a:lnSpc>
            </a:pPr>
            <a:r>
              <a:rPr lang="en-GB" sz="2000" dirty="0"/>
              <a:t>To evaluate how well algorithms would work on files generated directly from performances</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71538" y="312738"/>
            <a:ext cx="8162925" cy="1311275"/>
          </a:xfrm>
        </p:spPr>
        <p:txBody>
          <a:bodyPr>
            <a:spAutoFit/>
          </a:bodyPr>
          <a:lstStyle/>
          <a:p>
            <a:pPr eaLnBrk="1" hangingPunct="1"/>
            <a:r>
              <a:rPr lang="en-GB" sz="4000"/>
              <a:t>Results for algorithms that were most accurate over clean corpus</a:t>
            </a:r>
            <a:endParaRPr lang="en-US" sz="4000"/>
          </a:p>
        </p:txBody>
      </p:sp>
      <p:graphicFrame>
        <p:nvGraphicFramePr>
          <p:cNvPr id="98472" name="Group 168"/>
          <p:cNvGraphicFramePr>
            <a:graphicFrameLocks noGrp="1"/>
          </p:cNvGraphicFramePr>
          <p:nvPr/>
        </p:nvGraphicFramePr>
        <p:xfrm>
          <a:off x="762000" y="1828800"/>
          <a:ext cx="6775450" cy="3556955"/>
        </p:xfrm>
        <a:graphic>
          <a:graphicData uri="http://schemas.openxmlformats.org/drawingml/2006/table">
            <a:tbl>
              <a:tblPr/>
              <a:tblGrid>
                <a:gridCol w="3160713"/>
                <a:gridCol w="1009650"/>
                <a:gridCol w="790575"/>
                <a:gridCol w="1009650"/>
                <a:gridCol w="804862"/>
              </a:tblGrid>
              <a:tr h="452438">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1" u="none" strike="noStrike" cap="none" normalizeH="0" baseline="0">
                          <a:ln>
                            <a:noFill/>
                          </a:ln>
                          <a:solidFill>
                            <a:schemeClr val="tx1"/>
                          </a:solidFill>
                          <a:effectLst/>
                          <a:latin typeface="Helvetica" charset="0"/>
                        </a:rPr>
                        <a:t>Algorithm</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charset="2"/>
                        <a:buNone/>
                        <a:tabLst/>
                      </a:pPr>
                      <a:endParaRPr kumimoji="0" lang="en-US" sz="2000" b="0" i="0" u="none" strike="noStrike" cap="none" normalizeH="0" baseline="0">
                        <a:ln>
                          <a:noFill/>
                        </a:ln>
                        <a:solidFill>
                          <a:schemeClr val="tx1"/>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1" u="none" strike="noStrike" cap="none" normalizeH="0" baseline="0">
                          <a:ln>
                            <a:noFill/>
                          </a:ln>
                          <a:solidFill>
                            <a:schemeClr val="tx1"/>
                          </a:solidFill>
                          <a:effectLst/>
                          <a:latin typeface="Helvetica" charset="0"/>
                        </a:rPr>
                        <a:t>Clean corpus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1" u="none" strike="noStrike" cap="none" normalizeH="0" baseline="0">
                          <a:ln>
                            <a:noFill/>
                          </a:ln>
                          <a:solidFill>
                            <a:schemeClr val="tx1"/>
                          </a:solidFill>
                          <a:effectLst/>
                          <a:latin typeface="Helvetica" charset="0"/>
                        </a:rPr>
                        <a:t>Noisy corpus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2438">
                <a:tc v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SD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PS13s1</a:t>
                      </a:r>
                      <a:r>
                        <a:rPr kumimoji="0" lang="en-US" sz="2000" b="0" i="0" u="none" strike="noStrike" cap="none" normalizeH="0" baseline="30000">
                          <a:ln>
                            <a:noFill/>
                          </a:ln>
                          <a:solidFill>
                            <a:schemeClr val="tx1"/>
                          </a:solidFill>
                          <a:effectLst/>
                          <a:latin typeface="Helvetica" charset="0"/>
                        </a:rPr>
                        <a:t>x</a:t>
                      </a:r>
                      <a:endParaRPr kumimoji="0" lang="en-US" sz="2000" b="0" i="0" u="none" strike="noStrike" cap="none" normalizeH="0" baseline="0">
                        <a:ln>
                          <a:noFill/>
                        </a:ln>
                        <a:solidFill>
                          <a:schemeClr val="tx1"/>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Temperley*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3.32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3.91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Chew and Chen</a:t>
                      </a:r>
                      <a:r>
                        <a:rPr kumimoji="0" lang="en-US" sz="2000" b="0" i="0" u="none" strike="noStrike" cap="none" normalizeH="0" baseline="30000">
                          <a:ln>
                            <a:noFill/>
                          </a:ln>
                          <a:solidFill>
                            <a:schemeClr val="tx1"/>
                          </a:solidFill>
                          <a:effectLst/>
                          <a:latin typeface="Helvetica"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Cambouropoulos</a:t>
                      </a:r>
                      <a:r>
                        <a:rPr kumimoji="0" lang="en-US" sz="2000" b="0" i="0" u="none" strike="noStrike" cap="none" normalizeH="0" baseline="30000">
                          <a:ln>
                            <a:noFill/>
                          </a:ln>
                          <a:solidFill>
                            <a:schemeClr val="tx1"/>
                          </a:solidFill>
                          <a:effectLst/>
                          <a:latin typeface="Helvetica" charset="0"/>
                        </a:rPr>
                        <a:t>+</a:t>
                      </a:r>
                      <a:endParaRPr kumimoji="0" lang="en-US" sz="2000" b="0" i="0" u="none" strike="noStrike" cap="none" normalizeH="0" baseline="0">
                        <a:ln>
                          <a:noFill/>
                        </a:ln>
                        <a:solidFill>
                          <a:schemeClr val="tx1"/>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0.53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Longuet-Higgins</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US" sz="2000" b="0" i="0" u="none" strike="noStrike" cap="none" normalizeH="0" baseline="0">
                          <a:ln>
                            <a:noFill/>
                          </a:ln>
                          <a:solidFill>
                            <a:schemeClr val="tx1"/>
                          </a:solidFill>
                          <a:effectLst/>
                          <a:latin typeface="Helvetica" charset="0"/>
                        </a:rPr>
                        <a:t>1.71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GB" sz="2000" b="0" i="0" u="none" strike="noStrike" cap="none" normalizeH="0" baseline="0">
                          <a:ln>
                            <a:noFill/>
                          </a:ln>
                          <a:solidFill>
                            <a:schemeClr val="tx1"/>
                          </a:solidFill>
                          <a:effectLst/>
                          <a:latin typeface="Helvetica" charset="0"/>
                          <a:ea typeface="ＭＳ Ｐゴシック" charset="-128"/>
                          <a:cs typeface="ＭＳ Ｐゴシック" charset="-128"/>
                        </a:rPr>
                        <a:t>Fixed LOF Range (Eb-G#)</a:t>
                      </a:r>
                      <a:endParaRPr kumimoji="0" lang="en-US" sz="2000" b="0" i="0" u="none" strike="noStrike" cap="none" normalizeH="0" baseline="0">
                        <a:ln>
                          <a:noFill/>
                        </a:ln>
                        <a:solidFill>
                          <a:schemeClr val="tx1"/>
                        </a:solidFill>
                        <a:effectLst/>
                        <a:latin typeface="Helvetica"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GB" sz="2000" b="0" i="0" u="none" strike="noStrike" cap="none" normalizeH="0" baseline="0">
                          <a:ln>
                            <a:noFill/>
                          </a:ln>
                          <a:solidFill>
                            <a:schemeClr val="tx1"/>
                          </a:solidFill>
                          <a:effectLst/>
                          <a:latin typeface="Helvetica" charset="0"/>
                        </a:rPr>
                        <a:t>4.38</a:t>
                      </a:r>
                      <a:endParaRPr kumimoji="0" lang="en-US" sz="2000" b="0" i="0" u="none" strike="noStrike" cap="none" normalizeH="0" baseline="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GB" sz="2000" b="0" i="0" u="none" strike="noStrike" cap="none" normalizeH="0" baseline="0">
                          <a:ln>
                            <a:noFill/>
                          </a:ln>
                          <a:solidFill>
                            <a:schemeClr val="tx1"/>
                          </a:solidFill>
                          <a:effectLst/>
                          <a:latin typeface="Helvetica" charset="0"/>
                        </a:rPr>
                        <a:t>1.47</a:t>
                      </a:r>
                      <a:endParaRPr kumimoji="0" lang="en-US" sz="2000" b="0" i="0" u="none" strike="noStrike" cap="none" normalizeH="0" baseline="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GB" sz="2000" b="0" i="0" u="none" strike="noStrike" cap="none" normalizeH="0" baseline="0">
                          <a:ln>
                            <a:noFill/>
                          </a:ln>
                          <a:solidFill>
                            <a:schemeClr val="tx1"/>
                          </a:solidFill>
                          <a:effectLst/>
                          <a:latin typeface="Helvetica" charset="0"/>
                        </a:rPr>
                        <a:t>4.38</a:t>
                      </a:r>
                      <a:endParaRPr kumimoji="0" lang="en-US" sz="2000" b="0" i="0" u="none" strike="noStrike" cap="none" normalizeH="0" baseline="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75000"/>
                        <a:buFont typeface="Wingdings" charset="2"/>
                        <a:buNone/>
                        <a:tabLst/>
                      </a:pPr>
                      <a:r>
                        <a:rPr kumimoji="0" lang="en-GB" sz="2000" b="0" i="0" u="none" strike="noStrike" cap="none" normalizeH="0" baseline="0">
                          <a:ln>
                            <a:noFill/>
                          </a:ln>
                          <a:solidFill>
                            <a:schemeClr val="tx1"/>
                          </a:solidFill>
                          <a:effectLst/>
                          <a:latin typeface="Helvetica" charset="0"/>
                        </a:rPr>
                        <a:t>1.47</a:t>
                      </a:r>
                      <a:endParaRPr kumimoji="0" lang="en-US" sz="2000" b="0" i="0" u="none" strike="noStrike" cap="none" normalizeH="0" baseline="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76" name="Rectangle 120"/>
          <p:cNvSpPr>
            <a:spLocks noChangeArrowheads="1"/>
          </p:cNvSpPr>
          <p:nvPr/>
        </p:nvSpPr>
        <p:spPr bwMode="auto">
          <a:xfrm>
            <a:off x="685800" y="5534025"/>
            <a:ext cx="7918450" cy="1311275"/>
          </a:xfrm>
          <a:prstGeom prst="rect">
            <a:avLst/>
          </a:prstGeom>
          <a:noFill/>
          <a:ln w="9525">
            <a:noFill/>
            <a:miter lim="800000"/>
            <a:headEnd/>
            <a:tailEnd/>
          </a:ln>
        </p:spPr>
        <p:txBody>
          <a:bodyPr>
            <a:prstTxWarp prst="textNoShape">
              <a:avLst/>
            </a:prstTxWarp>
            <a:spAutoFit/>
          </a:bodyPr>
          <a:lstStyle/>
          <a:p>
            <a:r>
              <a:rPr lang="en-US" sz="2000" baseline="30000"/>
              <a:t>x</a:t>
            </a:r>
            <a:r>
              <a:rPr lang="en-US" sz="2000" i="1"/>
              <a:t>K</a:t>
            </a:r>
            <a:r>
              <a:rPr lang="en-US" sz="2000" baseline="-25000"/>
              <a:t>pre</a:t>
            </a:r>
            <a:r>
              <a:rPr lang="en-US" sz="2000"/>
              <a:t>= 10, </a:t>
            </a:r>
            <a:r>
              <a:rPr lang="en-US" sz="2000" i="1"/>
              <a:t>K</a:t>
            </a:r>
            <a:r>
              <a:rPr lang="en-US" sz="2000" baseline="-25000"/>
              <a:t>post</a:t>
            </a:r>
            <a:r>
              <a:rPr lang="en-US" sz="2000"/>
              <a:t>= 42</a:t>
            </a:r>
          </a:p>
          <a:p>
            <a:r>
              <a:rPr lang="en-US" sz="2000"/>
              <a:t>*Two-pass, half tempo corpus, without enh. change (MH2PX2)</a:t>
            </a:r>
          </a:p>
          <a:p>
            <a:r>
              <a:rPr lang="en-US" sz="2000" baseline="30000"/>
              <a:t>+</a:t>
            </a:r>
            <a:r>
              <a:rPr lang="en-US" sz="2000"/>
              <a:t>New optimized versions (CamOpt and CCOP01-06)</a:t>
            </a:r>
          </a:p>
          <a:p>
            <a:r>
              <a:rPr lang="en-US" sz="2000" baseline="30000"/>
              <a:t>§</a:t>
            </a:r>
            <a:r>
              <a:rPr lang="en-US" sz="2000"/>
              <a:t>Only when music processed a voice at a time (LH1V)</a:t>
            </a:r>
          </a:p>
        </p:txBody>
      </p:sp>
    </p:spTree>
  </p:cSld>
  <p:clrMapOvr>
    <a:masterClrMapping/>
  </p:clrMapOvr>
  <p:transition advTm="45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71538" y="192088"/>
            <a:ext cx="8162925" cy="1431925"/>
          </a:xfrm>
        </p:spPr>
        <p:txBody>
          <a:bodyPr>
            <a:spAutoFit/>
          </a:bodyPr>
          <a:lstStyle/>
          <a:p>
            <a:pPr eaLnBrk="1" hangingPunct="1"/>
            <a:r>
              <a:rPr lang="en-US"/>
              <a:t>A pitch spelling algorithm</a:t>
            </a:r>
            <a:br>
              <a:rPr lang="en-US"/>
            </a:br>
            <a:r>
              <a:rPr lang="en-US"/>
              <a:t>takes this...</a:t>
            </a:r>
          </a:p>
        </p:txBody>
      </p:sp>
      <p:pic>
        <p:nvPicPr>
          <p:cNvPr id="67587" name="Picture 3" descr="prelude"/>
          <p:cNvPicPr>
            <a:picLocks noChangeAspect="1" noChangeArrowheads="1"/>
          </p:cNvPicPr>
          <p:nvPr/>
        </p:nvPicPr>
        <p:blipFill>
          <a:blip r:embed="rId4"/>
          <a:srcRect/>
          <a:stretch>
            <a:fillRect/>
          </a:stretch>
        </p:blipFill>
        <p:spPr bwMode="auto">
          <a:xfrm>
            <a:off x="762000" y="2052638"/>
            <a:ext cx="4495800" cy="1071562"/>
          </a:xfrm>
          <a:prstGeom prst="rect">
            <a:avLst/>
          </a:prstGeom>
          <a:noFill/>
          <a:ln w="9525">
            <a:noFill/>
            <a:miter lim="800000"/>
            <a:headEnd/>
            <a:tailEnd/>
          </a:ln>
        </p:spPr>
      </p:pic>
      <p:pic>
        <p:nvPicPr>
          <p:cNvPr id="67588" name="Picture 4" descr="prelude-point-set"/>
          <p:cNvPicPr>
            <a:picLocks noChangeAspect="1" noChangeArrowheads="1"/>
          </p:cNvPicPr>
          <p:nvPr/>
        </p:nvPicPr>
        <p:blipFill>
          <a:blip r:embed="rId5"/>
          <a:srcRect/>
          <a:stretch>
            <a:fillRect/>
          </a:stretch>
        </p:blipFill>
        <p:spPr bwMode="auto">
          <a:xfrm>
            <a:off x="5265738" y="1828800"/>
            <a:ext cx="3878262" cy="1646238"/>
          </a:xfrm>
          <a:prstGeom prst="rect">
            <a:avLst/>
          </a:prstGeom>
          <a:noFill/>
          <a:ln w="9525">
            <a:noFill/>
            <a:miter lim="800000"/>
            <a:headEnd/>
            <a:tailEnd/>
          </a:ln>
        </p:spPr>
      </p:pic>
      <p:pic>
        <p:nvPicPr>
          <p:cNvPr id="67589" name="Picture 5" descr="preludechrom"/>
          <p:cNvPicPr>
            <a:picLocks noChangeAspect="1" noChangeArrowheads="1"/>
          </p:cNvPicPr>
          <p:nvPr/>
        </p:nvPicPr>
        <p:blipFill>
          <a:blip r:embed="rId6"/>
          <a:srcRect/>
          <a:stretch>
            <a:fillRect/>
          </a:stretch>
        </p:blipFill>
        <p:spPr bwMode="auto">
          <a:xfrm>
            <a:off x="481741" y="3378200"/>
            <a:ext cx="4783997" cy="2537394"/>
          </a:xfrm>
          <a:prstGeom prst="rect">
            <a:avLst/>
          </a:prstGeom>
          <a:noFill/>
          <a:ln w="9525">
            <a:noFill/>
            <a:miter lim="800000"/>
            <a:headEnd/>
            <a:tailEnd/>
          </a:ln>
        </p:spPr>
      </p:pic>
      <p:pic>
        <p:nvPicPr>
          <p:cNvPr id="159751" name="MacOS">
            <a:hlinkClick r:id="" action="ppaction://media"/>
          </p:cNvPr>
          <p:cNvPicPr>
            <a:picLocks noRot="1" noChangeAspect="1" noChangeArrowheads="1"/>
          </p:cNvPicPr>
          <p:nvPr>
            <a:audioFile r:link="rId1"/>
          </p:nvPr>
        </p:nvPicPr>
        <p:blipFill>
          <a:blip r:embed="rId7"/>
          <a:srcRect/>
          <a:stretch>
            <a:fillRect/>
          </a:stretch>
        </p:blipFill>
        <p:spPr bwMode="auto">
          <a:xfrm>
            <a:off x="250825" y="2492375"/>
            <a:ext cx="304800" cy="304800"/>
          </a:xfrm>
          <a:prstGeom prst="rect">
            <a:avLst/>
          </a:prstGeom>
          <a:noFill/>
          <a:ln w="9525">
            <a:noFill/>
            <a:miter lim="800000"/>
            <a:headEnd/>
            <a:tailEnd/>
          </a:ln>
        </p:spPr>
      </p:pic>
      <p:sp>
        <p:nvSpPr>
          <p:cNvPr id="67591" name="Text Box 8"/>
          <p:cNvSpPr txBox="1">
            <a:spLocks noChangeArrowheads="1"/>
          </p:cNvSpPr>
          <p:nvPr/>
        </p:nvSpPr>
        <p:spPr bwMode="auto">
          <a:xfrm rot="-5400000">
            <a:off x="-325248" y="4366273"/>
            <a:ext cx="1416050" cy="304800"/>
          </a:xfrm>
          <a:prstGeom prst="rect">
            <a:avLst/>
          </a:prstGeom>
          <a:noFill/>
          <a:ln w="9525">
            <a:noFill/>
            <a:miter lim="800000"/>
            <a:headEnd/>
            <a:tailEnd/>
          </a:ln>
        </p:spPr>
        <p:txBody>
          <a:bodyPr wrap="none">
            <a:prstTxWarp prst="textNoShape">
              <a:avLst/>
            </a:prstTxWarp>
            <a:spAutoFit/>
          </a:bodyPr>
          <a:lstStyle/>
          <a:p>
            <a:r>
              <a:rPr lang="en-GB" sz="1400" dirty="0"/>
              <a:t>Chromatic pitch</a:t>
            </a:r>
            <a:endParaRPr lang="en-US" sz="1400" dirty="0"/>
          </a:p>
        </p:txBody>
      </p:sp>
      <p:sp>
        <p:nvSpPr>
          <p:cNvPr id="67592" name="Text Box 9"/>
          <p:cNvSpPr txBox="1">
            <a:spLocks noChangeArrowheads="1"/>
          </p:cNvSpPr>
          <p:nvPr/>
        </p:nvSpPr>
        <p:spPr bwMode="auto">
          <a:xfrm>
            <a:off x="2688563" y="5915594"/>
            <a:ext cx="577850" cy="304800"/>
          </a:xfrm>
          <a:prstGeom prst="rect">
            <a:avLst/>
          </a:prstGeom>
          <a:noFill/>
          <a:ln w="9525">
            <a:noFill/>
            <a:miter lim="800000"/>
            <a:headEnd/>
            <a:tailEnd/>
          </a:ln>
        </p:spPr>
        <p:txBody>
          <a:bodyPr wrap="none">
            <a:prstTxWarp prst="textNoShape">
              <a:avLst/>
            </a:prstTxWarp>
            <a:spAutoFit/>
          </a:bodyPr>
          <a:lstStyle/>
          <a:p>
            <a:r>
              <a:rPr lang="en-GB" sz="1400" dirty="0"/>
              <a:t>Time</a:t>
            </a:r>
            <a:endParaRPr lang="en-US" sz="1400" dirty="0"/>
          </a:p>
        </p:txBody>
      </p:sp>
      <p:sp>
        <p:nvSpPr>
          <p:cNvPr id="9" name="Content Placeholder 2"/>
          <p:cNvSpPr>
            <a:spLocks noGrp="1"/>
          </p:cNvSpPr>
          <p:nvPr>
            <p:ph idx="1"/>
          </p:nvPr>
        </p:nvSpPr>
        <p:spPr>
          <a:xfrm>
            <a:off x="5265738" y="3810648"/>
            <a:ext cx="3421062" cy="2622593"/>
          </a:xfrm>
        </p:spPr>
        <p:txBody>
          <a:bodyPr>
            <a:normAutofit fontScale="70000" lnSpcReduction="20000"/>
          </a:bodyPr>
          <a:lstStyle/>
          <a:p>
            <a:r>
              <a:rPr lang="en-US" dirty="0" smtClean="0"/>
              <a:t>Computes diatonic pitch of each note from its chromatic pitch and onset time (and possibly duration and voice)</a:t>
            </a:r>
          </a:p>
          <a:p>
            <a:r>
              <a:rPr lang="en-US" dirty="0" smtClean="0"/>
              <a:t>A, B and C sound like versions of the same thing, but are actually chromatically different</a:t>
            </a:r>
            <a:endParaRPr lang="en-US" dirty="0"/>
          </a:p>
        </p:txBody>
      </p:sp>
    </p:spTree>
  </p:cSld>
  <p:clrMapOvr>
    <a:masterClrMapping/>
  </p:clrMapOvr>
  <p:transition advTm="1041"/>
  <p:timing>
    <p:tnLst>
      <p:par>
        <p:cTn id="1" dur="indefinite" restart="never" nodeType="tmRoot">
          <p:childTnLst>
            <p:seq concurrent="1" nextAc="seek">
              <p:cTn id="2" restart="whenNotActive" fill="hold" evtFilter="cancelBubble" nodeType="interactiveSeq">
                <p:stCondLst>
                  <p:cond evt="onClick" delay="0">
                    <p:tgtEl>
                      <p:spTgt spid="15975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7" fill="hold"/>
                                        <p:tgtEl>
                                          <p:spTgt spid="159751"/>
                                        </p:tgtEl>
                                      </p:cBhvr>
                                    </p:cmd>
                                  </p:childTnLst>
                                </p:cTn>
                              </p:par>
                            </p:childTnLst>
                          </p:cTn>
                        </p:par>
                      </p:childTnLst>
                    </p:cTn>
                  </p:par>
                </p:childTnLst>
              </p:cTn>
              <p:nextCondLst>
                <p:cond evt="onClick" delay="0">
                  <p:tgtEl>
                    <p:spTgt spid="15975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9751"/>
                </p:tgtEl>
              </p:cMediaNode>
            </p:audio>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perceptual and cognitive implications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PS13s1 performs best when it uses a substantial “post-context” containing 23-42 notes</a:t>
            </a:r>
          </a:p>
          <a:p>
            <a:r>
              <a:rPr lang="en-US" dirty="0" smtClean="0"/>
              <a:t>None of the other algorithms use a post-context larger than about 3 or 4 notes</a:t>
            </a:r>
          </a:p>
          <a:p>
            <a:r>
              <a:rPr lang="en-US" dirty="0" smtClean="0"/>
              <a:t>Suggests that whether or not a pitch class is perceived to be the tonic at a point depends to some extent on notes that immediately follow it in the music</a:t>
            </a:r>
          </a:p>
          <a:p>
            <a:r>
              <a:rPr lang="en-US" dirty="0" smtClean="0"/>
              <a:t>PS13s1 with only a relatively small local context including a post-context performed better than Chew and Chen’s algorithm which uses all the music preceding the note to be spelt</a:t>
            </a:r>
          </a:p>
          <a:p>
            <a:r>
              <a:rPr lang="en-US" dirty="0" smtClean="0"/>
              <a:t>Suggests that perceived tonic is much more dependent on local context than global context</a:t>
            </a:r>
          </a:p>
          <a:p>
            <a:r>
              <a:rPr lang="en-US" dirty="0" smtClean="0"/>
              <a:t>In agreement with a “</a:t>
            </a:r>
            <a:r>
              <a:rPr lang="en-US" dirty="0" err="1" smtClean="0"/>
              <a:t>concatenationist</a:t>
            </a:r>
            <a:r>
              <a:rPr lang="en-US" dirty="0" smtClean="0"/>
              <a:t> view of music perception” (</a:t>
            </a:r>
            <a:r>
              <a:rPr lang="en-US" dirty="0" err="1" smtClean="0"/>
              <a:t>Tillmann</a:t>
            </a:r>
            <a:r>
              <a:rPr lang="en-US" dirty="0" smtClean="0"/>
              <a:t> and </a:t>
            </a:r>
            <a:r>
              <a:rPr lang="en-US" dirty="0" err="1" smtClean="0"/>
              <a:t>Bigand</a:t>
            </a:r>
            <a:r>
              <a:rPr lang="en-US" dirty="0" smtClean="0"/>
              <a:t>, 2004; Gurney, 1966; Levinson, 1997)</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perceptual and cognitive implications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Best context sizes for PS13s1 contained from 50 to 58 notes</a:t>
            </a:r>
          </a:p>
          <a:p>
            <a:r>
              <a:rPr lang="en-US" dirty="0" smtClean="0"/>
              <a:t>With music at a “natural” tempo, this corresponds to an average duration of 5.03 – 5.81 seconds</a:t>
            </a:r>
          </a:p>
          <a:p>
            <a:r>
              <a:rPr lang="en-US" dirty="0" smtClean="0"/>
              <a:t>Corresponds well with estimates of the duration of the perceptual present</a:t>
            </a:r>
          </a:p>
          <a:p>
            <a:pPr lvl="1"/>
            <a:r>
              <a:rPr lang="en-US" dirty="0" err="1" smtClean="0"/>
              <a:t>Fraisse</a:t>
            </a:r>
            <a:r>
              <a:rPr lang="en-US" dirty="0" smtClean="0"/>
              <a:t>: around 5 </a:t>
            </a:r>
            <a:r>
              <a:rPr lang="en-US" dirty="0" err="1" smtClean="0"/>
              <a:t>s</a:t>
            </a:r>
            <a:r>
              <a:rPr lang="en-US" dirty="0" smtClean="0"/>
              <a:t>; Clarke: 3-8 </a:t>
            </a:r>
            <a:r>
              <a:rPr lang="en-US" dirty="0" err="1" smtClean="0"/>
              <a:t>s</a:t>
            </a:r>
            <a:endParaRPr lang="en-US" dirty="0" smtClean="0"/>
          </a:p>
          <a:p>
            <a:r>
              <a:rPr lang="en-US" dirty="0" smtClean="0"/>
              <a:t>Events within perceptual present are “directly perceived”</a:t>
            </a:r>
          </a:p>
          <a:p>
            <a:r>
              <a:rPr lang="en-US" dirty="0" smtClean="0"/>
              <a:t>Can therefore be particularly easily re-interpreted in the light of events that occur later in the perceptual present</a:t>
            </a:r>
          </a:p>
          <a:p>
            <a:r>
              <a:rPr lang="en-US" dirty="0" smtClean="0"/>
              <a:t>Therefore feasible that notes occurring up to 4 seconds after the one to be spelt may influence it’s interpretation and therefore its spelling</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a:xfrm>
            <a:off x="451810" y="481013"/>
            <a:ext cx="8162925" cy="762000"/>
          </a:xfrm>
        </p:spPr>
        <p:txBody>
          <a:bodyPr>
            <a:spAutoFit/>
          </a:bodyPr>
          <a:lstStyle/>
          <a:p>
            <a:pPr eaLnBrk="1" hangingPunct="1"/>
            <a:r>
              <a:rPr lang="en-US" dirty="0"/>
              <a:t>...and computes this</a:t>
            </a:r>
          </a:p>
        </p:txBody>
      </p:sp>
      <p:pic>
        <p:nvPicPr>
          <p:cNvPr id="69635" name="Picture 1027" descr="prelude"/>
          <p:cNvPicPr>
            <a:picLocks noChangeAspect="1" noChangeArrowheads="1"/>
          </p:cNvPicPr>
          <p:nvPr/>
        </p:nvPicPr>
        <p:blipFill>
          <a:blip r:embed="rId4"/>
          <a:srcRect/>
          <a:stretch>
            <a:fillRect/>
          </a:stretch>
        </p:blipFill>
        <p:spPr bwMode="auto">
          <a:xfrm>
            <a:off x="762000" y="1420813"/>
            <a:ext cx="4495800" cy="1071562"/>
          </a:xfrm>
          <a:prstGeom prst="rect">
            <a:avLst/>
          </a:prstGeom>
          <a:noFill/>
          <a:ln w="9525">
            <a:noFill/>
            <a:miter lim="800000"/>
            <a:headEnd/>
            <a:tailEnd/>
          </a:ln>
        </p:spPr>
      </p:pic>
      <p:pic>
        <p:nvPicPr>
          <p:cNvPr id="69636" name="Picture 1028" descr="prelude-point-set"/>
          <p:cNvPicPr>
            <a:picLocks noChangeAspect="1" noChangeArrowheads="1"/>
          </p:cNvPicPr>
          <p:nvPr/>
        </p:nvPicPr>
        <p:blipFill>
          <a:blip r:embed="rId5"/>
          <a:srcRect/>
          <a:stretch>
            <a:fillRect/>
          </a:stretch>
        </p:blipFill>
        <p:spPr bwMode="auto">
          <a:xfrm>
            <a:off x="5257800" y="1243013"/>
            <a:ext cx="3878262" cy="1646238"/>
          </a:xfrm>
          <a:prstGeom prst="rect">
            <a:avLst/>
          </a:prstGeom>
          <a:noFill/>
          <a:ln w="9525">
            <a:noFill/>
            <a:miter lim="800000"/>
            <a:headEnd/>
            <a:tailEnd/>
          </a:ln>
        </p:spPr>
      </p:pic>
      <p:pic>
        <p:nvPicPr>
          <p:cNvPr id="69637" name="Picture 1030" descr="preludemorph"/>
          <p:cNvPicPr>
            <a:picLocks noChangeAspect="1" noChangeArrowheads="1"/>
          </p:cNvPicPr>
          <p:nvPr/>
        </p:nvPicPr>
        <p:blipFill>
          <a:blip r:embed="rId6"/>
          <a:srcRect/>
          <a:stretch>
            <a:fillRect/>
          </a:stretch>
        </p:blipFill>
        <p:spPr bwMode="auto">
          <a:xfrm>
            <a:off x="692979" y="2668811"/>
            <a:ext cx="5014913" cy="2650037"/>
          </a:xfrm>
          <a:prstGeom prst="rect">
            <a:avLst/>
          </a:prstGeom>
          <a:noFill/>
          <a:ln w="9525">
            <a:noFill/>
            <a:miter lim="800000"/>
            <a:headEnd/>
            <a:tailEnd/>
          </a:ln>
        </p:spPr>
      </p:pic>
      <p:pic>
        <p:nvPicPr>
          <p:cNvPr id="161799" name="MacOS">
            <a:hlinkClick r:id="" action="ppaction://media"/>
          </p:cNvPr>
          <p:cNvPicPr>
            <a:picLocks noRot="1" noChangeAspect="1" noChangeArrowheads="1"/>
          </p:cNvPicPr>
          <p:nvPr>
            <a:audioFile r:link="rId1"/>
          </p:nvPr>
        </p:nvPicPr>
        <p:blipFill>
          <a:blip r:embed="rId7"/>
          <a:srcRect/>
          <a:stretch>
            <a:fillRect/>
          </a:stretch>
        </p:blipFill>
        <p:spPr bwMode="auto">
          <a:xfrm>
            <a:off x="250825" y="1803023"/>
            <a:ext cx="304800" cy="304800"/>
          </a:xfrm>
          <a:prstGeom prst="rect">
            <a:avLst/>
          </a:prstGeom>
          <a:noFill/>
          <a:ln w="9525">
            <a:noFill/>
            <a:miter lim="800000"/>
            <a:headEnd/>
            <a:tailEnd/>
          </a:ln>
        </p:spPr>
      </p:pic>
      <p:sp>
        <p:nvSpPr>
          <p:cNvPr id="69639" name="Text Box 1032"/>
          <p:cNvSpPr txBox="1">
            <a:spLocks noChangeArrowheads="1"/>
          </p:cNvSpPr>
          <p:nvPr/>
        </p:nvSpPr>
        <p:spPr bwMode="auto">
          <a:xfrm rot="-5400000">
            <a:off x="-64552" y="3744023"/>
            <a:ext cx="1249363" cy="304800"/>
          </a:xfrm>
          <a:prstGeom prst="rect">
            <a:avLst/>
          </a:prstGeom>
          <a:noFill/>
          <a:ln w="9525">
            <a:noFill/>
            <a:miter lim="800000"/>
            <a:headEnd/>
            <a:tailEnd/>
          </a:ln>
        </p:spPr>
        <p:txBody>
          <a:bodyPr wrap="none">
            <a:prstTxWarp prst="textNoShape">
              <a:avLst/>
            </a:prstTxWarp>
            <a:spAutoFit/>
          </a:bodyPr>
          <a:lstStyle/>
          <a:p>
            <a:r>
              <a:rPr lang="en-GB" sz="1400" dirty="0"/>
              <a:t>Diatonic pitch</a:t>
            </a:r>
            <a:endParaRPr lang="en-US" sz="1400" dirty="0"/>
          </a:p>
        </p:txBody>
      </p:sp>
      <p:sp>
        <p:nvSpPr>
          <p:cNvPr id="69640" name="Text Box 1033"/>
          <p:cNvSpPr txBox="1">
            <a:spLocks noChangeArrowheads="1"/>
          </p:cNvSpPr>
          <p:nvPr/>
        </p:nvSpPr>
        <p:spPr bwMode="auto">
          <a:xfrm>
            <a:off x="2883306" y="5318848"/>
            <a:ext cx="577850" cy="304800"/>
          </a:xfrm>
          <a:prstGeom prst="rect">
            <a:avLst/>
          </a:prstGeom>
          <a:noFill/>
          <a:ln w="9525">
            <a:noFill/>
            <a:miter lim="800000"/>
            <a:headEnd/>
            <a:tailEnd/>
          </a:ln>
        </p:spPr>
        <p:txBody>
          <a:bodyPr wrap="none">
            <a:prstTxWarp prst="textNoShape">
              <a:avLst/>
            </a:prstTxWarp>
            <a:spAutoFit/>
          </a:bodyPr>
          <a:lstStyle/>
          <a:p>
            <a:r>
              <a:rPr lang="en-GB" sz="1400" dirty="0"/>
              <a:t>Time</a:t>
            </a:r>
            <a:endParaRPr lang="en-US" sz="1400" dirty="0"/>
          </a:p>
        </p:txBody>
      </p:sp>
      <p:sp>
        <p:nvSpPr>
          <p:cNvPr id="9" name="Content Placeholder 2"/>
          <p:cNvSpPr>
            <a:spLocks noGrp="1"/>
          </p:cNvSpPr>
          <p:nvPr>
            <p:ph idx="1"/>
          </p:nvPr>
        </p:nvSpPr>
        <p:spPr>
          <a:xfrm>
            <a:off x="5707892" y="3271740"/>
            <a:ext cx="2978908" cy="3128509"/>
          </a:xfrm>
        </p:spPr>
        <p:txBody>
          <a:bodyPr>
            <a:normAutofit fontScale="85000" lnSpcReduction="10000"/>
          </a:bodyPr>
          <a:lstStyle/>
          <a:p>
            <a:r>
              <a:rPr lang="en-US" dirty="0" smtClean="0"/>
              <a:t>Diatonic pitch representation makes the patterns identical – useful for MIR</a:t>
            </a:r>
          </a:p>
          <a:p>
            <a:r>
              <a:rPr lang="en-US" dirty="0" smtClean="0"/>
              <a:t>Also essential for transcription</a:t>
            </a:r>
            <a:endParaRPr lang="en-US" dirty="0"/>
          </a:p>
        </p:txBody>
      </p:sp>
    </p:spTree>
  </p:cSld>
  <p:clrMapOvr>
    <a:masterClrMapping/>
  </p:clrMapOvr>
  <p:transition advTm="1041"/>
  <p:timing>
    <p:tnLst>
      <p:par>
        <p:cTn id="1" dur="indefinite" restart="never" nodeType="tmRoot">
          <p:childTnLst>
            <p:seq concurrent="1" nextAc="seek">
              <p:cTn id="2" restart="whenNotActive" fill="hold" evtFilter="cancelBubble" nodeType="interactiveSeq">
                <p:stCondLst>
                  <p:cond evt="onClick" delay="0">
                    <p:tgtEl>
                      <p:spTgt spid="16179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7" fill="hold"/>
                                        <p:tgtEl>
                                          <p:spTgt spid="161799"/>
                                        </p:tgtEl>
                                      </p:cBhvr>
                                    </p:cmd>
                                  </p:childTnLst>
                                </p:cTn>
                              </p:par>
                            </p:childTnLst>
                          </p:cTn>
                        </p:par>
                      </p:childTnLst>
                    </p:cTn>
                  </p:par>
                </p:childTnLst>
              </p:cTn>
              <p:nextCondLst>
                <p:cond evt="onClick" delay="0">
                  <p:tgtEl>
                    <p:spTgt spid="16179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1799"/>
                </p:tgtEl>
              </p:cMediaNode>
            </p:audi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r>
              <a:rPr lang="en-GB" sz="4000"/>
              <a:t>Why are pitch spelling algorithms useful?</a:t>
            </a:r>
            <a:endParaRPr lang="en-US" sz="4000"/>
          </a:p>
        </p:txBody>
      </p:sp>
      <p:sp>
        <p:nvSpPr>
          <p:cNvPr id="71683" name="Rectangle 3"/>
          <p:cNvSpPr>
            <a:spLocks noGrp="1" noChangeArrowheads="1"/>
          </p:cNvSpPr>
          <p:nvPr>
            <p:ph type="body" idx="1"/>
          </p:nvPr>
        </p:nvSpPr>
        <p:spPr/>
        <p:txBody>
          <a:bodyPr/>
          <a:lstStyle/>
          <a:p>
            <a:pPr eaLnBrk="1" hangingPunct="1">
              <a:lnSpc>
                <a:spcPct val="90000"/>
              </a:lnSpc>
            </a:pPr>
            <a:r>
              <a:rPr lang="en-GB" sz="2800"/>
              <a:t>In transcription, for generating a correctly notated score from a MIDI or audio file</a:t>
            </a:r>
          </a:p>
          <a:p>
            <a:pPr eaLnBrk="1" hangingPunct="1">
              <a:lnSpc>
                <a:spcPct val="90000"/>
              </a:lnSpc>
            </a:pPr>
            <a:r>
              <a:rPr lang="en-GB" sz="2800"/>
              <a:t>In content-based music retrieval</a:t>
            </a:r>
          </a:p>
          <a:p>
            <a:pPr lvl="1" eaLnBrk="1" hangingPunct="1">
              <a:lnSpc>
                <a:spcPct val="90000"/>
              </a:lnSpc>
            </a:pPr>
            <a:r>
              <a:rPr lang="en-GB" sz="2400"/>
              <a:t>For representing better the perceived tonal relationships between notes</a:t>
            </a:r>
          </a:p>
          <a:p>
            <a:pPr lvl="1" eaLnBrk="1" hangingPunct="1">
              <a:lnSpc>
                <a:spcPct val="90000"/>
              </a:lnSpc>
            </a:pPr>
            <a:r>
              <a:rPr lang="en-GB" sz="2400"/>
              <a:t>Allows us to find occurrences that sound like the query but contain different chromatic intervals</a:t>
            </a:r>
          </a:p>
          <a:p>
            <a:pPr eaLnBrk="1" hangingPunct="1">
              <a:lnSpc>
                <a:spcPct val="90000"/>
              </a:lnSpc>
            </a:pPr>
            <a:r>
              <a:rPr lang="en-GB" sz="2800"/>
              <a:t>For better understanding the cognitive processes that underlie the perception of tonal music</a:t>
            </a:r>
            <a:endParaRPr lang="en-US"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sz="quarter"/>
          </p:nvPr>
        </p:nvSpPr>
        <p:spPr>
          <a:xfrm>
            <a:off x="524915" y="533400"/>
            <a:ext cx="8162925" cy="1090613"/>
          </a:xfrm>
        </p:spPr>
        <p:txBody>
          <a:bodyPr>
            <a:normAutofit fontScale="90000"/>
          </a:bodyPr>
          <a:lstStyle/>
          <a:p>
            <a:pPr eaLnBrk="1" hangingPunct="1"/>
            <a:r>
              <a:rPr lang="en-GB" sz="4000" dirty="0"/>
              <a:t>Why is the same sound spelt differently in different contexts?</a:t>
            </a:r>
            <a:endParaRPr lang="en-US" sz="4000" dirty="0"/>
          </a:p>
        </p:txBody>
      </p:sp>
      <p:pic>
        <p:nvPicPr>
          <p:cNvPr id="72707" name="Picture 8" descr="pitch-spell-d-flat"/>
          <p:cNvPicPr>
            <a:picLocks noChangeAspect="1" noChangeArrowheads="1"/>
          </p:cNvPicPr>
          <p:nvPr>
            <p:ph sz="quarter" idx="1"/>
          </p:nvPr>
        </p:nvPicPr>
        <p:blipFill>
          <a:blip r:embed="rId7"/>
          <a:srcRect/>
          <a:stretch>
            <a:fillRect/>
          </a:stretch>
        </p:blipFill>
        <p:spPr>
          <a:xfrm>
            <a:off x="1417638" y="1905000"/>
            <a:ext cx="2178109" cy="1482373"/>
          </a:xfrm>
          <a:noFill/>
        </p:spPr>
      </p:pic>
      <p:pic>
        <p:nvPicPr>
          <p:cNvPr id="72708" name="Picture 9" descr="pitch-spell-c-sharp"/>
          <p:cNvPicPr>
            <a:picLocks noChangeAspect="1" noChangeArrowheads="1"/>
          </p:cNvPicPr>
          <p:nvPr>
            <p:ph sz="quarter" idx="3"/>
          </p:nvPr>
        </p:nvPicPr>
        <p:blipFill>
          <a:blip r:embed="rId8"/>
          <a:srcRect/>
          <a:stretch>
            <a:fillRect/>
          </a:stretch>
        </p:blipFill>
        <p:spPr>
          <a:xfrm>
            <a:off x="1449388" y="3433395"/>
            <a:ext cx="2146359" cy="1491895"/>
          </a:xfrm>
          <a:noFill/>
        </p:spPr>
      </p:pic>
      <p:pic>
        <p:nvPicPr>
          <p:cNvPr id="72709" name="Picture 10" descr="pitch-spell-d-natural"/>
          <p:cNvPicPr>
            <a:picLocks noChangeAspect="1" noChangeArrowheads="1"/>
          </p:cNvPicPr>
          <p:nvPr>
            <p:ph sz="quarter" idx="2"/>
          </p:nvPr>
        </p:nvPicPr>
        <p:blipFill>
          <a:blip r:embed="rId9"/>
          <a:srcRect/>
          <a:stretch>
            <a:fillRect/>
          </a:stretch>
        </p:blipFill>
        <p:spPr>
          <a:xfrm>
            <a:off x="5534025" y="1905000"/>
            <a:ext cx="2200252" cy="1482373"/>
          </a:xfrm>
          <a:noFill/>
        </p:spPr>
      </p:pic>
      <p:pic>
        <p:nvPicPr>
          <p:cNvPr id="72710" name="Picture 11" descr="pitch-spell-c-natural"/>
          <p:cNvPicPr>
            <a:picLocks noChangeAspect="1" noChangeArrowheads="1"/>
          </p:cNvPicPr>
          <p:nvPr>
            <p:ph sz="quarter" idx="4"/>
          </p:nvPr>
        </p:nvPicPr>
        <p:blipFill>
          <a:blip r:embed="rId10"/>
          <a:srcRect/>
          <a:stretch>
            <a:fillRect/>
          </a:stretch>
        </p:blipFill>
        <p:spPr>
          <a:xfrm>
            <a:off x="5575300" y="3433395"/>
            <a:ext cx="2158977" cy="1495762"/>
          </a:xfrm>
          <a:noFill/>
        </p:spPr>
      </p:pic>
      <p:pic>
        <p:nvPicPr>
          <p:cNvPr id="185358" name="MacOS">
            <a:hlinkClick r:id="" action="ppaction://media"/>
          </p:cNvPr>
          <p:cNvPicPr>
            <a:picLocks noRot="1" noChangeAspect="1" noChangeArrowheads="1"/>
          </p:cNvPicPr>
          <p:nvPr>
            <a:audioFile r:link="rId1"/>
          </p:nvPr>
        </p:nvPicPr>
        <p:blipFill>
          <a:blip r:embed="rId11"/>
          <a:srcRect/>
          <a:stretch>
            <a:fillRect/>
          </a:stretch>
        </p:blipFill>
        <p:spPr bwMode="auto">
          <a:xfrm>
            <a:off x="755650" y="2133600"/>
            <a:ext cx="304800" cy="304800"/>
          </a:xfrm>
          <a:prstGeom prst="rect">
            <a:avLst/>
          </a:prstGeom>
          <a:noFill/>
          <a:ln w="9525">
            <a:noFill/>
            <a:miter lim="800000"/>
            <a:headEnd/>
            <a:tailEnd/>
          </a:ln>
        </p:spPr>
      </p:pic>
      <p:pic>
        <p:nvPicPr>
          <p:cNvPr id="185359" name="MacOS">
            <a:hlinkClick r:id="" action="ppaction://media"/>
          </p:cNvPr>
          <p:cNvPicPr>
            <a:picLocks noRot="1" noChangeAspect="1" noChangeArrowheads="1"/>
          </p:cNvPicPr>
          <p:nvPr>
            <a:audioFile r:link="rId2"/>
          </p:nvPr>
        </p:nvPicPr>
        <p:blipFill>
          <a:blip r:embed="rId11"/>
          <a:srcRect/>
          <a:stretch>
            <a:fillRect/>
          </a:stretch>
        </p:blipFill>
        <p:spPr bwMode="auto">
          <a:xfrm>
            <a:off x="827088" y="3722320"/>
            <a:ext cx="304800" cy="304800"/>
          </a:xfrm>
          <a:prstGeom prst="rect">
            <a:avLst/>
          </a:prstGeom>
          <a:noFill/>
          <a:ln w="9525">
            <a:noFill/>
            <a:miter lim="800000"/>
            <a:headEnd/>
            <a:tailEnd/>
          </a:ln>
        </p:spPr>
      </p:pic>
      <p:pic>
        <p:nvPicPr>
          <p:cNvPr id="185360" name="MacOS">
            <a:hlinkClick r:id="" action="ppaction://media"/>
          </p:cNvPr>
          <p:cNvPicPr>
            <a:picLocks noRot="1" noChangeAspect="1" noChangeArrowheads="1"/>
          </p:cNvPicPr>
          <p:nvPr>
            <a:audioFile r:link="rId3"/>
          </p:nvPr>
        </p:nvPicPr>
        <p:blipFill>
          <a:blip r:embed="rId11"/>
          <a:srcRect/>
          <a:stretch>
            <a:fillRect/>
          </a:stretch>
        </p:blipFill>
        <p:spPr bwMode="auto">
          <a:xfrm>
            <a:off x="4859338" y="2133600"/>
            <a:ext cx="304800" cy="304800"/>
          </a:xfrm>
          <a:prstGeom prst="rect">
            <a:avLst/>
          </a:prstGeom>
          <a:noFill/>
          <a:ln w="9525">
            <a:noFill/>
            <a:miter lim="800000"/>
            <a:headEnd/>
            <a:tailEnd/>
          </a:ln>
        </p:spPr>
      </p:pic>
      <p:pic>
        <p:nvPicPr>
          <p:cNvPr id="185361" name="MacOS">
            <a:hlinkClick r:id="" action="ppaction://media"/>
          </p:cNvPr>
          <p:cNvPicPr>
            <a:picLocks noRot="1" noChangeAspect="1" noChangeArrowheads="1"/>
          </p:cNvPicPr>
          <p:nvPr>
            <a:audioFile r:link="rId4"/>
          </p:nvPr>
        </p:nvPicPr>
        <p:blipFill>
          <a:blip r:embed="rId11"/>
          <a:srcRect/>
          <a:stretch>
            <a:fillRect/>
          </a:stretch>
        </p:blipFill>
        <p:spPr bwMode="auto">
          <a:xfrm>
            <a:off x="4914900" y="3722320"/>
            <a:ext cx="304800" cy="304800"/>
          </a:xfrm>
          <a:prstGeom prst="rect">
            <a:avLst/>
          </a:prstGeom>
          <a:noFill/>
          <a:ln w="9525">
            <a:noFill/>
            <a:miter lim="800000"/>
            <a:headEnd/>
            <a:tailEnd/>
          </a:ln>
        </p:spPr>
      </p:pic>
      <p:sp>
        <p:nvSpPr>
          <p:cNvPr id="72715" name="Text Box 18"/>
          <p:cNvSpPr txBox="1">
            <a:spLocks noChangeArrowheads="1"/>
          </p:cNvSpPr>
          <p:nvPr/>
        </p:nvSpPr>
        <p:spPr bwMode="auto">
          <a:xfrm>
            <a:off x="944563" y="2035175"/>
            <a:ext cx="354012" cy="457200"/>
          </a:xfrm>
          <a:prstGeom prst="rect">
            <a:avLst/>
          </a:prstGeom>
          <a:noFill/>
          <a:ln w="9525">
            <a:noFill/>
            <a:miter lim="800000"/>
            <a:headEnd/>
            <a:tailEnd/>
          </a:ln>
        </p:spPr>
        <p:txBody>
          <a:bodyPr wrap="none">
            <a:prstTxWarp prst="textNoShape">
              <a:avLst/>
            </a:prstTxWarp>
            <a:spAutoFit/>
          </a:bodyPr>
          <a:lstStyle/>
          <a:p>
            <a:r>
              <a:rPr lang="en-GB"/>
              <a:t>1</a:t>
            </a:r>
            <a:endParaRPr lang="en-US"/>
          </a:p>
        </p:txBody>
      </p:sp>
      <p:sp>
        <p:nvSpPr>
          <p:cNvPr id="72716" name="Text Box 19"/>
          <p:cNvSpPr txBox="1">
            <a:spLocks noChangeArrowheads="1"/>
          </p:cNvSpPr>
          <p:nvPr/>
        </p:nvSpPr>
        <p:spPr bwMode="auto">
          <a:xfrm>
            <a:off x="1016000" y="3623895"/>
            <a:ext cx="354013" cy="457200"/>
          </a:xfrm>
          <a:prstGeom prst="rect">
            <a:avLst/>
          </a:prstGeom>
          <a:noFill/>
          <a:ln w="9525">
            <a:noFill/>
            <a:miter lim="800000"/>
            <a:headEnd/>
            <a:tailEnd/>
          </a:ln>
        </p:spPr>
        <p:txBody>
          <a:bodyPr wrap="none">
            <a:prstTxWarp prst="textNoShape">
              <a:avLst/>
            </a:prstTxWarp>
            <a:spAutoFit/>
          </a:bodyPr>
          <a:lstStyle/>
          <a:p>
            <a:r>
              <a:rPr lang="en-GB"/>
              <a:t>2</a:t>
            </a:r>
            <a:endParaRPr lang="en-US"/>
          </a:p>
        </p:txBody>
      </p:sp>
      <p:sp>
        <p:nvSpPr>
          <p:cNvPr id="72717" name="Text Box 20"/>
          <p:cNvSpPr txBox="1">
            <a:spLocks noChangeArrowheads="1"/>
          </p:cNvSpPr>
          <p:nvPr/>
        </p:nvSpPr>
        <p:spPr bwMode="auto">
          <a:xfrm>
            <a:off x="5030788" y="2035175"/>
            <a:ext cx="354012" cy="457200"/>
          </a:xfrm>
          <a:prstGeom prst="rect">
            <a:avLst/>
          </a:prstGeom>
          <a:noFill/>
          <a:ln w="9525">
            <a:noFill/>
            <a:miter lim="800000"/>
            <a:headEnd/>
            <a:tailEnd/>
          </a:ln>
        </p:spPr>
        <p:txBody>
          <a:bodyPr wrap="none">
            <a:prstTxWarp prst="textNoShape">
              <a:avLst/>
            </a:prstTxWarp>
            <a:spAutoFit/>
          </a:bodyPr>
          <a:lstStyle/>
          <a:p>
            <a:r>
              <a:rPr lang="en-GB"/>
              <a:t>3</a:t>
            </a:r>
            <a:endParaRPr lang="en-US"/>
          </a:p>
        </p:txBody>
      </p:sp>
      <p:sp>
        <p:nvSpPr>
          <p:cNvPr id="72718" name="Text Box 21"/>
          <p:cNvSpPr txBox="1">
            <a:spLocks noChangeArrowheads="1"/>
          </p:cNvSpPr>
          <p:nvPr/>
        </p:nvSpPr>
        <p:spPr bwMode="auto">
          <a:xfrm>
            <a:off x="5103813" y="3623895"/>
            <a:ext cx="354012" cy="457200"/>
          </a:xfrm>
          <a:prstGeom prst="rect">
            <a:avLst/>
          </a:prstGeom>
          <a:noFill/>
          <a:ln w="9525">
            <a:noFill/>
            <a:miter lim="800000"/>
            <a:headEnd/>
            <a:tailEnd/>
          </a:ln>
        </p:spPr>
        <p:txBody>
          <a:bodyPr wrap="none">
            <a:prstTxWarp prst="textNoShape">
              <a:avLst/>
            </a:prstTxWarp>
            <a:spAutoFit/>
          </a:bodyPr>
          <a:lstStyle/>
          <a:p>
            <a:r>
              <a:rPr lang="en-GB"/>
              <a:t>4</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535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8" fill="hold"/>
                                        <p:tgtEl>
                                          <p:spTgt spid="185358"/>
                                        </p:tgtEl>
                                      </p:cBhvr>
                                    </p:cmd>
                                  </p:childTnLst>
                                </p:cTn>
                              </p:par>
                            </p:childTnLst>
                          </p:cTn>
                        </p:par>
                      </p:childTnLst>
                    </p:cTn>
                  </p:par>
                </p:childTnLst>
              </p:cTn>
              <p:nextCondLst>
                <p:cond evt="onClick" delay="0">
                  <p:tgtEl>
                    <p:spTgt spid="18535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5358"/>
                </p:tgtEl>
              </p:cMediaNode>
            </p:audio>
            <p:seq concurrent="1" nextAc="seek">
              <p:cTn id="8" restart="whenNotActive" fill="hold" evtFilter="cancelBubble" nodeType="interactiveSeq">
                <p:stCondLst>
                  <p:cond evt="onClick" delay="0">
                    <p:tgtEl>
                      <p:spTgt spid="18535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998" fill="hold"/>
                                        <p:tgtEl>
                                          <p:spTgt spid="185359"/>
                                        </p:tgtEl>
                                      </p:cBhvr>
                                    </p:cmd>
                                  </p:childTnLst>
                                </p:cTn>
                              </p:par>
                            </p:childTnLst>
                          </p:cTn>
                        </p:par>
                      </p:childTnLst>
                    </p:cTn>
                  </p:par>
                </p:childTnLst>
              </p:cTn>
              <p:nextCondLst>
                <p:cond evt="onClick" delay="0">
                  <p:tgtEl>
                    <p:spTgt spid="18535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85359"/>
                </p:tgtEl>
              </p:cMediaNode>
            </p:audio>
            <p:seq concurrent="1" nextAc="seek">
              <p:cTn id="14" restart="whenNotActive" fill="hold" evtFilter="cancelBubble" nodeType="interactiveSeq">
                <p:stCondLst>
                  <p:cond evt="onClick" delay="0">
                    <p:tgtEl>
                      <p:spTgt spid="18536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98" fill="hold"/>
                                        <p:tgtEl>
                                          <p:spTgt spid="185360"/>
                                        </p:tgtEl>
                                      </p:cBhvr>
                                    </p:cmd>
                                  </p:childTnLst>
                                </p:cTn>
                              </p:par>
                            </p:childTnLst>
                          </p:cTn>
                        </p:par>
                      </p:childTnLst>
                    </p:cTn>
                  </p:par>
                </p:childTnLst>
              </p:cTn>
              <p:nextCondLst>
                <p:cond evt="onClick" delay="0">
                  <p:tgtEl>
                    <p:spTgt spid="18536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5360"/>
                </p:tgtEl>
              </p:cMediaNode>
            </p:audio>
            <p:seq concurrent="1" nextAc="seek">
              <p:cTn id="20" restart="whenNotActive" fill="hold" evtFilter="cancelBubble" nodeType="interactiveSeq">
                <p:stCondLst>
                  <p:cond evt="onClick" delay="0">
                    <p:tgtEl>
                      <p:spTgt spid="18536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998" fill="hold"/>
                                        <p:tgtEl>
                                          <p:spTgt spid="185361"/>
                                        </p:tgtEl>
                                      </p:cBhvr>
                                    </p:cmd>
                                  </p:childTnLst>
                                </p:cTn>
                              </p:par>
                            </p:childTnLst>
                          </p:cTn>
                        </p:par>
                      </p:childTnLst>
                    </p:cTn>
                  </p:par>
                </p:childTnLst>
              </p:cTn>
              <p:nextCondLst>
                <p:cond evt="onClick" delay="0">
                  <p:tgtEl>
                    <p:spTgt spid="18536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85361"/>
                </p:tgtEl>
              </p:cMediaNode>
            </p:audi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00456" y="192088"/>
            <a:ext cx="8162925" cy="1431925"/>
          </a:xfrm>
        </p:spPr>
        <p:txBody>
          <a:bodyPr>
            <a:spAutoFit/>
          </a:bodyPr>
          <a:lstStyle/>
          <a:p>
            <a:pPr eaLnBrk="1" hangingPunct="1"/>
            <a:r>
              <a:rPr lang="en-US" dirty="0"/>
              <a:t>Comparative analysis of pitch spelling algorithms</a:t>
            </a:r>
          </a:p>
        </p:txBody>
      </p:sp>
      <p:sp>
        <p:nvSpPr>
          <p:cNvPr id="74755" name="Rectangle 3"/>
          <p:cNvSpPr>
            <a:spLocks noGrp="1" noChangeArrowheads="1"/>
          </p:cNvSpPr>
          <p:nvPr>
            <p:ph type="body" idx="1"/>
          </p:nvPr>
        </p:nvSpPr>
        <p:spPr>
          <a:xfrm>
            <a:off x="500456" y="1885950"/>
            <a:ext cx="8110537" cy="5035224"/>
          </a:xfrm>
        </p:spPr>
        <p:txBody>
          <a:bodyPr>
            <a:spAutoFit/>
          </a:bodyPr>
          <a:lstStyle/>
          <a:p>
            <a:pPr eaLnBrk="1" hangingPunct="1">
              <a:lnSpc>
                <a:spcPct val="90000"/>
              </a:lnSpc>
            </a:pPr>
            <a:r>
              <a:rPr lang="en-US" dirty="0"/>
              <a:t>Algorithms </a:t>
            </a:r>
            <a:r>
              <a:rPr lang="en-US" dirty="0" err="1"/>
              <a:t>analysed</a:t>
            </a:r>
            <a:r>
              <a:rPr lang="en-US" dirty="0"/>
              <a:t>, evaluated and (in some cases) improved</a:t>
            </a:r>
          </a:p>
          <a:p>
            <a:pPr lvl="2" eaLnBrk="1" hangingPunct="1">
              <a:lnSpc>
                <a:spcPct val="90000"/>
              </a:lnSpc>
            </a:pPr>
            <a:r>
              <a:rPr lang="en-US" dirty="0" err="1"/>
              <a:t>Longuet</a:t>
            </a:r>
            <a:r>
              <a:rPr lang="en-US" dirty="0"/>
              <a:t>-Higgins (1976, 1987, 1993)</a:t>
            </a:r>
          </a:p>
          <a:p>
            <a:pPr lvl="2" eaLnBrk="1" hangingPunct="1">
              <a:lnSpc>
                <a:spcPct val="90000"/>
              </a:lnSpc>
            </a:pPr>
            <a:r>
              <a:rPr lang="en-US" dirty="0" err="1"/>
              <a:t>Cambouropoulos</a:t>
            </a:r>
            <a:r>
              <a:rPr lang="en-US" dirty="0"/>
              <a:t> (1996,1998, 2001, 2003)</a:t>
            </a:r>
          </a:p>
          <a:p>
            <a:pPr lvl="2" eaLnBrk="1" hangingPunct="1">
              <a:lnSpc>
                <a:spcPct val="90000"/>
              </a:lnSpc>
            </a:pPr>
            <a:r>
              <a:rPr lang="en-US" dirty="0" err="1"/>
              <a:t>Temperley</a:t>
            </a:r>
            <a:r>
              <a:rPr lang="en-US" dirty="0"/>
              <a:t> (2001)</a:t>
            </a:r>
          </a:p>
          <a:p>
            <a:pPr lvl="2" eaLnBrk="1" hangingPunct="1">
              <a:lnSpc>
                <a:spcPct val="90000"/>
              </a:lnSpc>
            </a:pPr>
            <a:r>
              <a:rPr lang="en-US" dirty="0"/>
              <a:t>Chew and Chen (2003, 2005)</a:t>
            </a:r>
          </a:p>
          <a:p>
            <a:pPr lvl="2" eaLnBrk="1" hangingPunct="1">
              <a:lnSpc>
                <a:spcPct val="90000"/>
              </a:lnSpc>
            </a:pPr>
            <a:r>
              <a:rPr lang="en-US" dirty="0"/>
              <a:t>Meredith (2003, 2005, </a:t>
            </a:r>
            <a:r>
              <a:rPr lang="en-US" dirty="0" smtClean="0"/>
              <a:t>2006, 2007)</a:t>
            </a:r>
            <a:endParaRPr lang="en-US" dirty="0"/>
          </a:p>
          <a:p>
            <a:pPr eaLnBrk="1" hangingPunct="1">
              <a:lnSpc>
                <a:spcPct val="90000"/>
              </a:lnSpc>
            </a:pPr>
            <a:r>
              <a:rPr lang="en-US" dirty="0"/>
              <a:t>Test corpus</a:t>
            </a:r>
          </a:p>
          <a:p>
            <a:pPr lvl="2" eaLnBrk="1" hangingPunct="1">
              <a:lnSpc>
                <a:spcPct val="90000"/>
              </a:lnSpc>
            </a:pPr>
            <a:r>
              <a:rPr lang="en-US" dirty="0"/>
              <a:t>195972 notes, 216 movements, 8 baroque and classical composers</a:t>
            </a:r>
          </a:p>
          <a:p>
            <a:pPr lvl="2" eaLnBrk="1" hangingPunct="1">
              <a:lnSpc>
                <a:spcPct val="90000"/>
              </a:lnSpc>
            </a:pPr>
            <a:r>
              <a:rPr lang="en-US" dirty="0"/>
              <a:t>almost exactly equal number of notes (24500) for each composer</a:t>
            </a:r>
          </a:p>
        </p:txBody>
      </p:sp>
    </p:spTree>
  </p:cSld>
  <p:clrMapOvr>
    <a:masterClrMapping/>
  </p:clrMapOvr>
  <p:transition advTm="52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75676" y="192088"/>
            <a:ext cx="8162925" cy="1431925"/>
          </a:xfrm>
        </p:spPr>
        <p:txBody>
          <a:bodyPr>
            <a:spAutoFit/>
          </a:bodyPr>
          <a:lstStyle/>
          <a:p>
            <a:r>
              <a:rPr lang="en-US" dirty="0" err="1"/>
              <a:t>Longuet</a:t>
            </a:r>
            <a:r>
              <a:rPr lang="en-US" dirty="0"/>
              <a:t>-Higgins’s algorithm (1976,1987,1993)</a:t>
            </a:r>
          </a:p>
        </p:txBody>
      </p:sp>
      <p:sp>
        <p:nvSpPr>
          <p:cNvPr id="89091" name="Rectangle 3"/>
          <p:cNvSpPr>
            <a:spLocks noGrp="1" noChangeArrowheads="1"/>
          </p:cNvSpPr>
          <p:nvPr>
            <p:ph type="body" idx="1"/>
          </p:nvPr>
        </p:nvSpPr>
        <p:spPr>
          <a:xfrm>
            <a:off x="394284" y="2133600"/>
            <a:ext cx="8458200" cy="4405313"/>
          </a:xfrm>
        </p:spPr>
        <p:txBody>
          <a:bodyPr>
            <a:spAutoFit/>
          </a:bodyPr>
          <a:lstStyle/>
          <a:p>
            <a:r>
              <a:rPr lang="en-US" sz="2800" dirty="0"/>
              <a:t>Uses 6 rules to predict pitch names</a:t>
            </a:r>
          </a:p>
          <a:p>
            <a:pPr lvl="2"/>
            <a:r>
              <a:rPr lang="en-US" sz="2000" dirty="0"/>
              <a:t>Rule 1: pitch names as close to tonic on line of fifths</a:t>
            </a:r>
          </a:p>
          <a:p>
            <a:pPr lvl="2"/>
            <a:r>
              <a:rPr lang="en-US" sz="2000" dirty="0"/>
              <a:t>Rules 2-6: deal with chromatic intervals and key changes</a:t>
            </a:r>
          </a:p>
          <a:p>
            <a:pPr lvl="2"/>
            <a:r>
              <a:rPr lang="en-US" sz="2000" dirty="0"/>
              <a:t>Rule 2 incorrectly implemented in </a:t>
            </a:r>
            <a:r>
              <a:rPr lang="en-US" sz="2000" dirty="0" err="1"/>
              <a:t>music.p</a:t>
            </a:r>
            <a:endParaRPr lang="en-US" sz="2000" dirty="0"/>
          </a:p>
          <a:p>
            <a:r>
              <a:rPr lang="en-US" sz="2800" dirty="0"/>
              <a:t>6 versions of algorithm tested</a:t>
            </a:r>
          </a:p>
          <a:p>
            <a:pPr lvl="2"/>
            <a:r>
              <a:rPr lang="en-US" sz="2000" dirty="0"/>
              <a:t>Original and two versions with Rule 2 “corrected”</a:t>
            </a:r>
          </a:p>
          <a:p>
            <a:pPr lvl="2"/>
            <a:r>
              <a:rPr lang="en-US" sz="2000" dirty="0"/>
              <a:t>Same three algorithms with pitch names not restricted to being between G double sharp and A double flat</a:t>
            </a:r>
          </a:p>
          <a:p>
            <a:r>
              <a:rPr lang="en-US" sz="2800" dirty="0"/>
              <a:t>Two versions of test corpus</a:t>
            </a:r>
          </a:p>
          <a:p>
            <a:pPr lvl="2"/>
            <a:r>
              <a:rPr lang="en-US" sz="2000" dirty="0"/>
              <a:t>Voices arranged “end-to-end” (should be better)</a:t>
            </a:r>
          </a:p>
          <a:p>
            <a:pPr lvl="2"/>
            <a:r>
              <a:rPr lang="en-US" sz="2000" dirty="0"/>
              <a:t>Voices “interleaved” with notes sorted by onset and pitch</a:t>
            </a:r>
          </a:p>
        </p:txBody>
      </p:sp>
      <p:pic>
        <p:nvPicPr>
          <p:cNvPr id="89092" name="Picture 4" descr="line-of-fifths"/>
          <p:cNvPicPr>
            <a:picLocks noChangeAspect="1" noChangeArrowheads="1"/>
          </p:cNvPicPr>
          <p:nvPr/>
        </p:nvPicPr>
        <p:blipFill>
          <a:blip r:embed="rId3"/>
          <a:srcRect/>
          <a:stretch>
            <a:fillRect/>
          </a:stretch>
        </p:blipFill>
        <p:spPr bwMode="auto">
          <a:xfrm>
            <a:off x="475676" y="1682750"/>
            <a:ext cx="8261350" cy="292100"/>
          </a:xfrm>
          <a:prstGeom prst="rect">
            <a:avLst/>
          </a:prstGeom>
          <a:noFill/>
        </p:spPr>
      </p:pic>
    </p:spTree>
  </p:cSld>
  <p:clrMapOvr>
    <a:masterClrMapping/>
  </p:clrMapOvr>
  <p:transition advTm="53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fontScale="90000"/>
          </a:bodyPr>
          <a:lstStyle/>
          <a:p>
            <a:r>
              <a:rPr lang="en-US" dirty="0" err="1"/>
              <a:t>Longuet</a:t>
            </a:r>
            <a:r>
              <a:rPr lang="en-US" dirty="0"/>
              <a:t>-Higgins’s algorithm - Results</a:t>
            </a:r>
          </a:p>
        </p:txBody>
      </p:sp>
      <p:sp>
        <p:nvSpPr>
          <p:cNvPr id="167939" name="Rectangle 3"/>
          <p:cNvSpPr>
            <a:spLocks noGrp="1" noChangeArrowheads="1"/>
          </p:cNvSpPr>
          <p:nvPr>
            <p:ph type="body" idx="1"/>
          </p:nvPr>
        </p:nvSpPr>
        <p:spPr>
          <a:xfrm>
            <a:off x="576263" y="1417638"/>
            <a:ext cx="8110537" cy="4281488"/>
          </a:xfrm>
        </p:spPr>
        <p:txBody>
          <a:bodyPr>
            <a:spAutoFit/>
          </a:bodyPr>
          <a:lstStyle/>
          <a:p>
            <a:r>
              <a:rPr lang="en-US" dirty="0"/>
              <a:t>Correcting Rule 2 implementation lowered note accuracy</a:t>
            </a:r>
          </a:p>
          <a:p>
            <a:r>
              <a:rPr lang="en-US" dirty="0"/>
              <a:t>Made half as many errors when voices end-to-end</a:t>
            </a:r>
          </a:p>
          <a:p>
            <a:r>
              <a:rPr lang="en-US" dirty="0"/>
              <a:t>Allowing pitch names to be anywhere on the line of fifths doubled number of errors</a:t>
            </a:r>
          </a:p>
          <a:p>
            <a:r>
              <a:rPr lang="en-US" dirty="0"/>
              <a:t>Original version performed best </a:t>
            </a:r>
            <a:br>
              <a:rPr lang="en-US" dirty="0"/>
            </a:br>
            <a:r>
              <a:rPr lang="en-US" dirty="0"/>
              <a:t>(NA = 98.21%; SD = 1.79)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41653" y="192088"/>
            <a:ext cx="8162925" cy="1431925"/>
          </a:xfrm>
        </p:spPr>
        <p:txBody>
          <a:bodyPr>
            <a:spAutoFit/>
          </a:bodyPr>
          <a:lstStyle/>
          <a:p>
            <a:r>
              <a:rPr lang="en-US" dirty="0" err="1"/>
              <a:t>Cambouropoulos’s</a:t>
            </a:r>
            <a:r>
              <a:rPr lang="en-US" dirty="0"/>
              <a:t> algorithm (1996,1998,2001,2003)</a:t>
            </a:r>
          </a:p>
        </p:txBody>
      </p:sp>
      <p:sp>
        <p:nvSpPr>
          <p:cNvPr id="90115" name="Rectangle 3"/>
          <p:cNvSpPr>
            <a:spLocks noGrp="1" noChangeArrowheads="1"/>
          </p:cNvSpPr>
          <p:nvPr>
            <p:ph type="body" idx="1"/>
          </p:nvPr>
        </p:nvSpPr>
        <p:spPr>
          <a:xfrm>
            <a:off x="442689" y="2778125"/>
            <a:ext cx="8382000" cy="4030663"/>
          </a:xfrm>
        </p:spPr>
        <p:txBody>
          <a:bodyPr>
            <a:spAutoFit/>
          </a:bodyPr>
          <a:lstStyle/>
          <a:p>
            <a:r>
              <a:rPr lang="en-US" sz="2800" dirty="0"/>
              <a:t>Three published versions of algorithm</a:t>
            </a:r>
          </a:p>
          <a:p>
            <a:r>
              <a:rPr lang="en-US" sz="2800" dirty="0"/>
              <a:t>Input changed to sequence of MIDI note numbers</a:t>
            </a:r>
          </a:p>
          <a:p>
            <a:r>
              <a:rPr lang="en-US" sz="2800" dirty="0"/>
              <a:t>Shifting overlapping window</a:t>
            </a:r>
          </a:p>
          <a:p>
            <a:pPr lvl="2"/>
            <a:r>
              <a:rPr lang="en-US" sz="2000" dirty="0"/>
              <a:t>improves running time and avoids boundary errors</a:t>
            </a:r>
          </a:p>
          <a:p>
            <a:r>
              <a:rPr lang="en-US" sz="2800" dirty="0"/>
              <a:t>Computes all spellings for each window</a:t>
            </a:r>
          </a:p>
          <a:p>
            <a:pPr lvl="2"/>
            <a:r>
              <a:rPr lang="en-US" sz="2000" dirty="0"/>
              <a:t>128 spellings for each 9-note window</a:t>
            </a:r>
          </a:p>
          <a:p>
            <a:r>
              <a:rPr lang="en-US" sz="2800" dirty="0"/>
              <a:t>Spelling </a:t>
            </a:r>
            <a:r>
              <a:rPr lang="en-US" sz="2800" dirty="0" err="1"/>
              <a:t>penalised</a:t>
            </a:r>
            <a:r>
              <a:rPr lang="en-US" sz="2800" dirty="0"/>
              <a:t> if</a:t>
            </a:r>
          </a:p>
          <a:p>
            <a:pPr lvl="2"/>
            <a:r>
              <a:rPr lang="en-US" sz="2000" dirty="0"/>
              <a:t>contains intervals that are rare in tonal scales</a:t>
            </a:r>
          </a:p>
          <a:p>
            <a:pPr lvl="2"/>
            <a:r>
              <a:rPr lang="en-US" sz="2000" dirty="0"/>
              <a:t>contains double sharps or double flats</a:t>
            </a:r>
          </a:p>
        </p:txBody>
      </p:sp>
      <p:pic>
        <p:nvPicPr>
          <p:cNvPr id="90116" name="Picture 4" descr="cambouropoulos"/>
          <p:cNvPicPr>
            <a:picLocks noChangeAspect="1" noChangeArrowheads="1"/>
          </p:cNvPicPr>
          <p:nvPr/>
        </p:nvPicPr>
        <p:blipFill>
          <a:blip r:embed="rId3"/>
          <a:srcRect/>
          <a:stretch>
            <a:fillRect/>
          </a:stretch>
        </p:blipFill>
        <p:spPr bwMode="auto">
          <a:xfrm>
            <a:off x="3012536" y="1828800"/>
            <a:ext cx="3213100" cy="971550"/>
          </a:xfrm>
          <a:prstGeom prst="rect">
            <a:avLst/>
          </a:prstGeom>
          <a:noFill/>
        </p:spPr>
      </p:pic>
    </p:spTree>
  </p:cSld>
  <p:clrMapOvr>
    <a:masterClrMapping/>
  </p:clrMapOvr>
  <p:transition advTm="506"/>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TotalTime>
  <Words>3366</Words>
  <Application>Microsoft Macintosh PowerPoint</Application>
  <PresentationFormat>On-screen Show (4:3)</PresentationFormat>
  <Paragraphs>386</Paragraphs>
  <Slides>21</Slides>
  <Notes>16</Notes>
  <HiddenSlides>0</HiddenSlides>
  <MMClips>8</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Pitch-spelling algorithms</vt:lpstr>
      <vt:lpstr>A pitch spelling algorithm takes this...</vt:lpstr>
      <vt:lpstr>...and computes this</vt:lpstr>
      <vt:lpstr>Why are pitch spelling algorithms useful?</vt:lpstr>
      <vt:lpstr>Why is the same sound spelt differently in different contexts?</vt:lpstr>
      <vt:lpstr>Comparative analysis of pitch spelling algorithms</vt:lpstr>
      <vt:lpstr>Longuet-Higgins’s algorithm (1976,1987,1993)</vt:lpstr>
      <vt:lpstr>Longuet-Higgins’s algorithm - Results</vt:lpstr>
      <vt:lpstr>Cambouropoulos’s algorithm (1996,1998,2001,2003)</vt:lpstr>
      <vt:lpstr>Cambouropoulos’s algorithm - Evaluation</vt:lpstr>
      <vt:lpstr>Temperley and Sleator’s pitch spelling algorithm (2001)</vt:lpstr>
      <vt:lpstr>Temperley and Sleator’s algorithm - Evaluation</vt:lpstr>
      <vt:lpstr>Chew and Chen’s algorithm (2003,2005)</vt:lpstr>
      <vt:lpstr>Chew and Chen’s algorithm - Evaluation</vt:lpstr>
      <vt:lpstr>PS13s1  (Meredith, 2003,2005,2006)</vt:lpstr>
      <vt:lpstr>The PS13s1 algorithm</vt:lpstr>
      <vt:lpstr>The PS13s1 algorithm</vt:lpstr>
      <vt:lpstr>Evaluation criteria and performance metrics</vt:lpstr>
      <vt:lpstr>Results for algorithms that were most accurate over clean corpus</vt:lpstr>
      <vt:lpstr>Some perceptual and cognitive implications</vt:lpstr>
      <vt:lpstr>Some perceptual and cognitive implications </vt:lpstr>
    </vt:vector>
  </TitlesOfParts>
  <Company>IMI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Pitch-spelling algorithms</dc:title>
  <dc:creator>David Meredith</dc:creator>
  <cp:lastModifiedBy>David Meredith</cp:lastModifiedBy>
  <cp:revision>9</cp:revision>
  <dcterms:created xsi:type="dcterms:W3CDTF">2010-12-06T21:39:39Z</dcterms:created>
  <dcterms:modified xsi:type="dcterms:W3CDTF">2010-12-06T22:53:13Z</dcterms:modified>
</cp:coreProperties>
</file>