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Default Extension="xls" ContentType="application/vnd.ms-exce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Default Extension="vml" ContentType="application/vnd.openxmlformats-officedocument.vmlDrawing"/>
  <Override PartName="/ppt/slideLayouts/slideLayout3.xml" ContentType="application/vnd.openxmlformats-officedocument.presentationml.slideLayout+xml"/>
  <Override PartName="/ppt/slides/slide24.xml" ContentType="application/vnd.openxmlformats-officedocument.presentationml.slide+xml"/>
  <Override PartName="/ppt/embeddings/Microsoft_Equation1.bin" ContentType="application/vnd.openxmlformats-officedocument.oleObject"/>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Default Extension="wmf" ContentType="image/x-wmf"/>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8417" autoAdjust="0"/>
  </p:normalViewPr>
  <p:slideViewPr>
    <p:cSldViewPr snapToGrid="0" snapToObjects="1">
      <p:cViewPr varScale="1">
        <p:scale>
          <a:sx n="96" d="100"/>
          <a:sy n="96" d="100"/>
        </p:scale>
        <p:origin x="-124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CDCB8D-1037-BA4B-B00D-FFB3630A7846}" type="datetimeFigureOut">
              <a:rPr lang="en-US" smtClean="0"/>
              <a:pPr/>
              <a:t>12/6/10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0591E9-5D3D-014E-912D-AE735B9555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db.cs.helsinki.fi/~mikkila/melodysearch/midi/mutopia/BachJS/BWV994/bach-applicatio/bach-applicatio.mid" TargetMode="External"/><Relationship Id="rId4" Type="http://schemas.openxmlformats.org/officeDocument/2006/relationships/hyperlink" Target="http://db.cs.helsinki.fi/~mikkila/melodysearch/gethistograms.rb?filepath=midi/mutopia/BachJS/BWV994/bach-applicatio/bach-applicatio.mid" TargetMode="External"/><Relationship Id="rId5" Type="http://schemas.openxmlformats.org/officeDocument/2006/relationships/hyperlink" Target="http://db.cs.helsinki.fi/~mikkila/melodysearch/midi/mutopia/BachJS/BWV994/bach-applicatio/bach-applicatio-a4.ps" TargetMode="External"/><Relationship Id="rId6" Type="http://schemas.openxmlformats.org/officeDocument/2006/relationships/hyperlink" Target="http://db.cs.helsinki.fi/~mikkila/melodysearch/midi/mutopia/BachJS/BWV994/bach-applicatio/bach-applicatio-a4.pdf" TargetMode="External"/><Relationship Id="rId7" Type="http://schemas.openxmlformats.org/officeDocument/2006/relationships/hyperlink" Target="http://db.cs.helsinki.fi/~mikkila/melodysearch/getmidi.rb?filepath=midi/mutopia/BachJS/BWV994/bach-applicatio/bach-applicatio.mid&amp;firstchord=0&amp;lastchord=4" TargetMode="External"/><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0E0735-F37B-6344-BD21-BA0F75040336}" type="slidenum">
              <a:rPr lang="en-US"/>
              <a:pPr/>
              <a:t>2</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F07EE-F56D-8445-90F3-93511057B451}" type="slidenum">
              <a:rPr lang="en-US"/>
              <a:pPr/>
              <a:t>11</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a:t>I tried to avoid the problems I’ve just described by using multidimensional point sets instead of strings to represent the music and then developing algorithms to work on these point sets.</a:t>
            </a:r>
          </a:p>
          <a:p>
            <a:r>
              <a:rPr lang="en-US"/>
              <a:t>The algorithms developed work on point sets of any dimensionality.</a:t>
            </a:r>
          </a:p>
          <a:p>
            <a:r>
              <a:rPr lang="en-US"/>
              <a:t>There are many possible ways of representing a passage of music using a multidimensional point set but the way shown here has proved to be very useful.</a:t>
            </a:r>
          </a:p>
          <a:p>
            <a:r>
              <a:rPr lang="en-GB"/>
              <a:t>In this representation, the dimensions represent onset time, chromatic pitch, diatonic pitch, duration and voice.</a:t>
            </a:r>
            <a:endParaRPr lang="en-US"/>
          </a:p>
          <a:p>
            <a:r>
              <a:rPr lang="en-US"/>
              <a:t>Note that patterns A, B and C sound like versions of the same thing but have different representations in the chromatic-pitch-against time representation. Thus, to find these matches in this representation, you’d have to use an approximate matching algorithm.</a:t>
            </a:r>
          </a:p>
          <a:p>
            <a:r>
              <a:rPr lang="en-US"/>
              <a:t>However, the notation nicely represents the fact that these three patterns are heard as being versions of the same thing by representing each one as a falling step followed by two rising steps.</a:t>
            </a:r>
          </a:p>
          <a:p>
            <a:r>
              <a:rPr lang="en-US"/>
              <a:t>By using the diatonic pitch dimension and onset time, we can obtain such a representation.</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10D680-47EF-2341-A56B-B9C646B1CDE8}" type="slidenum">
              <a:rPr lang="en-US"/>
              <a:pPr/>
              <a:t>12</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a:t>When we’re trying to find interesting repeated patterns in tonal music, that is, music which has a key, it is often more fruitful to use a two dimensional projection which gives the diatonic pitch of the note and its onset time, as shown here.</a:t>
            </a:r>
          </a:p>
          <a:p>
            <a:endParaRPr lang="en-US"/>
          </a:p>
          <a:p>
            <a:r>
              <a:rPr lang="en-US"/>
              <a:t>Here, patterns A, B and C are exactly translationally equivalent and can thus be discovered using a fast exact matching algorithm.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EF0FC9-9DE7-5B41-ACFB-BB889C680CAC}" type="slidenum">
              <a:rPr lang="en-US"/>
              <a:pPr/>
              <a:t>13</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a:t>The first algorithm I’m going to describe is the SIA algorithm which takes as input a multidimensional point set and discovers, for every vector, the points in this point set that are mapped onto other points in the point set by that vector.</a:t>
            </a:r>
          </a:p>
          <a:p>
            <a:r>
              <a:rPr lang="en-US"/>
              <a:t>For convenience, I’ll call the complete set of points being analyzed the </a:t>
            </a:r>
            <a:r>
              <a:rPr lang="en-US" i="1"/>
              <a:t>DATASET and any subset of the dataset a PATTERN.</a:t>
            </a:r>
            <a:endParaRPr lang="en-US"/>
          </a:p>
          <a:p>
            <a:r>
              <a:rPr lang="en-US"/>
              <a:t>I say that a pattern is TRANSLATABLE by a particular vector within a dataset if it can be translated by that vector to give another pattern in the dataset. For example, the pattern {a,d} here is translatable within this dataset by the vector &lt;1,0&gt;.</a:t>
            </a:r>
          </a:p>
          <a:p>
            <a:r>
              <a:rPr lang="en-US"/>
              <a:t>And the pattern that contains ALL the points that are mapped onto other points in the dataset by a particular vector is the MAXIMAL TRANSLATABLE PATTERN for that vector. So the maximal translatable pattern or MTP in this dataset for the vector &lt;1,0&gt; is the pattern {a,b,d} and the MTP for the vector &lt;1,1&gt; in this dataset is {a,c}.</a:t>
            </a:r>
          </a:p>
          <a:p>
            <a:r>
              <a:rPr lang="en-US"/>
              <a:t>So SIA discovers all the non-empty maximal translatable patterns in a dataset.</a:t>
            </a:r>
          </a:p>
          <a:p>
            <a:r>
              <a:rPr lang="en-US"/>
              <a:t>It does this by first sorting the points in the dataset into lexicographical order and then computing the vector from each point to every other point in the dataset that is lexicographically greater. These vectors are stored in a table like this one here which we call a VECTOR TABLE. And each vector is stored with a pointer that points back to the origin point for which it was computed, as indicated by these arrows here. </a:t>
            </a:r>
          </a:p>
          <a:p>
            <a:r>
              <a:rPr lang="en-US"/>
              <a:t>The vectors in this table are then sorted into lexicographical order to give a list like the one here on the right and the MTP for each vector can be found directly by reading off the points attached to the adjacent occurrences of that vector in this list.</a:t>
            </a:r>
          </a:p>
          <a:p>
            <a:r>
              <a:rPr lang="en-US"/>
              <a:t>The most expensive step is sorting the vectors which can be done in O(kn^2 log n) time. However, by storing the origin points in a hash table and hashing the vectors to get the slot indices, this time complexity can be reduced to O(kn^2).</a:t>
            </a:r>
          </a:p>
          <a:p>
            <a:r>
              <a:rPr lang="en-US"/>
              <a:t>And also, obviously, the space used is O(kn^2)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0E8B8A-3013-A04E-9A0B-471B7E3DCCD8}" type="slidenum">
              <a:rPr lang="en-US"/>
              <a:pPr/>
              <a:t>14</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a:t>SIA only finds one occurrence of each MTP and one vector by which that MTP is translatable within the dataset.</a:t>
            </a:r>
          </a:p>
          <a:p>
            <a:r>
              <a:rPr lang="en-US"/>
              <a:t>SIATEC, on the other hand, finds all the MTPs using a slightly modified version of SIA and then finds all the vectors by which each MTP is translatable within the dataset. </a:t>
            </a:r>
          </a:p>
          <a:p>
            <a:r>
              <a:rPr lang="en-US"/>
              <a:t>In other words, it finds all the non-empty MTPs and then all the patterns within the dataset that are translationally equivalent to each MTP.</a:t>
            </a:r>
          </a:p>
          <a:p>
            <a:r>
              <a:rPr lang="en-US"/>
              <a:t>In SIA, we only needed to compute the vector from each point to every lexicographically greater point because the MTP for a particular vector -</a:t>
            </a:r>
            <a:r>
              <a:rPr lang="en-US" i="1"/>
              <a:t>v</a:t>
            </a:r>
            <a:r>
              <a:rPr lang="en-US"/>
              <a:t> is the same as the pattern that you get by translating the MTP for v by v itself.</a:t>
            </a:r>
          </a:p>
          <a:p>
            <a:r>
              <a:rPr lang="en-US"/>
              <a:t>However, in this simple implementation of SIATEC, we can find all the occurrences more efficiently by computing all the interpoint vectors and storing them in a table like this one here. </a:t>
            </a:r>
          </a:p>
          <a:p>
            <a:r>
              <a:rPr lang="en-US"/>
              <a:t>If the points in the dataset are sorted into lexicographical order first, then the vectors in this table increase lexicographically as you descend a column and go from right to left along a row.</a:t>
            </a:r>
          </a:p>
          <a:p>
            <a:r>
              <a:rPr lang="en-US"/>
              <a:t>Each column contains all the vectors by which the point at the top of the column is translatable within the dataset.</a:t>
            </a:r>
          </a:p>
          <a:p>
            <a:r>
              <a:rPr lang="en-US"/>
              <a:t>Therefore the set of vectors by which a given pattern in the dataset is translatable is equal to the intersection of the columns headed by the points in that pattern. For example, the pattern {a,c} is translatable within this dataset by the intersection of the columns for which a and c are the origin points.</a:t>
            </a:r>
          </a:p>
          <a:p>
            <a:r>
              <a:rPr lang="en-US"/>
              <a:t>By exploiting the orderedness of this table, we can find all the occurrences of a k-dimensional pattern of size m in a dataset of size n in a worst case running time of O(</a:t>
            </a:r>
            <a:r>
              <a:rPr lang="en-US" i="1"/>
              <a:t>kmn</a:t>
            </a:r>
            <a:r>
              <a:rPr lang="en-US"/>
              <a:t>).</a:t>
            </a:r>
          </a:p>
          <a:p>
            <a:r>
              <a:rPr lang="en-US"/>
              <a:t>Now, all the MTPs in a dataset can be found by reading through the list of sorted vectors generated by SIA so we know that sum of the cardinalities of the MTPs is less than or equal to n(n-1)/2.</a:t>
            </a:r>
          </a:p>
          <a:p>
            <a:r>
              <a:rPr lang="en-US"/>
              <a:t>Therefore the worst case time complexity of this implementation of SIATEC is [as shown] which implies that it is O(kn^3).</a:t>
            </a:r>
          </a:p>
          <a:p>
            <a:r>
              <a:rPr lang="en-US"/>
              <a:t>And, obviously, it uses O(kn^2) space.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CA9C6-9118-FF40-A8A8-D6815AE4262C}" type="slidenum">
              <a:rPr lang="en-US"/>
              <a:pPr/>
              <a:t>15</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41B61-E830-4D4A-93B0-CD043046E8CE}" type="slidenum">
              <a:rPr lang="en-US"/>
              <a:pPr/>
              <a:t>16</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F53B4-5DDA-DD44-B454-05C9097D174D}" type="slidenum">
              <a:rPr lang="en-US"/>
              <a:pPr/>
              <a:t>17</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a:t>We found we could go some way towards isolating the themes and motives in a piece of music by using just three simple heuristics which I will now describe.</a:t>
            </a:r>
          </a:p>
          <a:p>
            <a:r>
              <a:rPr lang="en-US"/>
              <a:t>First, let’s define the coverage of a pattern to be the number of distinct points in the dataset in occurrences of the pattern. For example, the coverage of this triangular pattern in this dataset is 6, but in this dataset, its coverage is 9.</a:t>
            </a:r>
          </a:p>
          <a:p>
            <a:r>
              <a:rPr lang="en-US"/>
              <a:t>In general, the coverage of a pattern is greater for larger, non-overlapping patterns that occur frequently.</a:t>
            </a:r>
          </a:p>
          <a:p>
            <a:r>
              <a:rPr lang="en-US"/>
              <a:t>If we represent a passage of music as a set of points in graph of pitch against time, musical themes generally seem to have relatively high coverage.</a:t>
            </a:r>
          </a:p>
          <a:p>
            <a:r>
              <a:rPr lang="en-US"/>
              <a:t>Next, let’s define the compactness of a pattern to be the ratio of the number of points in a pattern to the number of points in the region spanned by the pattern.</a:t>
            </a:r>
          </a:p>
          <a:p>
            <a:r>
              <a:rPr lang="en-US"/>
              <a:t>The region spanned by a pattern can be defined in various ways.</a:t>
            </a:r>
          </a:p>
          <a:p>
            <a:r>
              <a:rPr lang="en-US"/>
              <a:t>For example, we can define the region spanned by a pattern in a pitch-time representation of a passage of music to be the segment containing all the notes that start between the first and last note onsets in the pattern.</a:t>
            </a:r>
          </a:p>
          <a:p>
            <a:r>
              <a:rPr lang="en-US"/>
              <a:t>Alternatively, we could define the region spanned by a pattern in such a representation to be the bounding box or convex hull of the pattern.</a:t>
            </a:r>
          </a:p>
          <a:p>
            <a:r>
              <a:rPr lang="en-US"/>
              <a:t>As you can see here, the compactness value obviously depends on how the region spanned by a pattern is defined.</a:t>
            </a:r>
          </a:p>
          <a:p>
            <a:r>
              <a:rPr lang="en-US"/>
              <a:t>Musical themes typically have at least one occurrence with relatively high compactness since this will make the pattern easier to perceive. However, other occurrences may be highly embellished and thus have lower compactness.</a:t>
            </a:r>
          </a:p>
          <a:p>
            <a:r>
              <a:rPr lang="en-US"/>
              <a:t>Another interesting heuristic that seems to be useful for isolating themes is the compression ratio that can be achieved by representing the set of points covered by all the occurrences of a pattern by specifying just one occurrence of the pattern together with all the vectors by which the pattern is translatable within the dataset.</a:t>
            </a:r>
          </a:p>
          <a:p>
            <a:r>
              <a:rPr lang="en-US"/>
              <a:t>For example, by doing this with the triangular pattern in this dataset, we achieve a compression ratio of 6/5. However, in this dataset, the same pattern can be used to achieve a compression  ratio of 9/5.</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E12D1-35CF-5040-9E67-B51F662059FB}" type="slidenum">
              <a:rPr lang="en-US"/>
              <a:pPr/>
              <a:t>18</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a:t>We can use SIATEC together with the heuristics I’ve just described to construct a simple compression algorithm which I call COSIATEC. COSIATEC works like this.</a:t>
            </a:r>
          </a:p>
          <a:p>
            <a:r>
              <a:rPr lang="en-US"/>
              <a:t>First we use SIATEC to generate a list of &lt;Pattern, Translator_set&gt; pairs in which each pattern is an MTP and each translator set contains all the non-zero vectors by which the pattern is translatable within the dataset. This generally gives a more efficient  representation of the set of points covered by the occurrences of a pattern.</a:t>
            </a:r>
          </a:p>
          <a:p>
            <a:r>
              <a:rPr lang="en-US"/>
              <a:t>Then we can use the heuristics I’ve just described - compression ratio, coverage and compactness - to choose the “best” pattern </a:t>
            </a:r>
            <a:r>
              <a:rPr lang="en-US" i="1"/>
              <a:t>P</a:t>
            </a:r>
            <a:r>
              <a:rPr lang="en-US"/>
              <a:t> and this pattern is printed out together with its translator set.</a:t>
            </a:r>
          </a:p>
          <a:p>
            <a:r>
              <a:rPr lang="en-US"/>
              <a:t>Then all the points covered by P and its occurrences are removed from the dataset.</a:t>
            </a:r>
          </a:p>
          <a:p>
            <a:r>
              <a:rPr lang="en-US"/>
              <a:t>Then if the dataset is empty, we end; otherwise, we again run SIATEC on the remaining points in the dataset.</a:t>
            </a:r>
          </a:p>
          <a:p>
            <a:r>
              <a:rPr lang="en-US"/>
              <a:t>The result is a print out of the “best” pattern and its translators for each iteration of the cycle and this printout is usually a compressed representation of the input dataset.</a:t>
            </a:r>
          </a:p>
          <a:p>
            <a:r>
              <a:rPr lang="en-US"/>
              <a:t>Obviously, the degree of compression achieved depends on the amount of repetition in the dataset.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5CCE9C-3E81-D54A-9216-2D2F45441779}" type="slidenum">
              <a:rPr lang="en-US"/>
              <a:pPr/>
              <a:t>19</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t>When COSIATEC was run on diatonic-pitch-against-time representations of Bach’s 15 two-part inventions, the results were quite encouraging.</a:t>
            </a:r>
          </a:p>
          <a:p>
            <a:r>
              <a:rPr lang="en-US"/>
              <a:t>In particular, the patterns that achieved the highest compression ratios on early iterations of COSIATEC were often important themes or motives.</a:t>
            </a:r>
          </a:p>
          <a:p>
            <a:r>
              <a:rPr lang="en-GB"/>
              <a:t>Note that the algorithm did not use information about the voice to which each note belonged.</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6CA7F9-99AD-2440-8B47-90C7C54F74D4}" type="slidenum">
              <a:rPr lang="en-US"/>
              <a:pPr/>
              <a:t>20</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t>SIA can easily be adapted for point set pattern matching, that is, for finding all the maximal matches under translation of a query point set of size m within some dataset of size n.</a:t>
            </a:r>
          </a:p>
          <a:p>
            <a:r>
              <a:rPr lang="en-US"/>
              <a:t>Let’s suppose we want to find, for each possible vector, the best match for this k-dimensional query pattern in this k-dimensional dataset. </a:t>
            </a:r>
          </a:p>
          <a:p>
            <a:r>
              <a:rPr lang="en-US"/>
              <a:t>We sort the points in the query pattern and the points in the dataset into lexicographical order and then compute the vector from each query pattern point to each dataset point and store the vectors in a vector table like this with a pointer from each vector back to its origin point.</a:t>
            </a:r>
          </a:p>
          <a:p>
            <a:r>
              <a:rPr lang="en-US"/>
              <a:t>Then we sort the vectors in this table to get a list like this. </a:t>
            </a:r>
          </a:p>
          <a:p>
            <a:r>
              <a:rPr lang="en-US"/>
              <a:t>The maximal match for a given vector is given by the points attached to the consecutive occurrences within this list of the vector.</a:t>
            </a:r>
          </a:p>
          <a:p>
            <a:r>
              <a:rPr lang="en-US"/>
              <a:t>This algorithm works in O(knm log(nm)) time and O(knm) space. But, again, by storing the origin points in a hash table and hashing the vectors to get the slot indices, the average time complexity can be reduced to O(knm).</a:t>
            </a:r>
          </a:p>
          <a:p>
            <a:r>
              <a:rPr lang="en-US"/>
              <a:t>Note that to do this in the completely naive way by trying all possible alignments between the query and the dataset and then seeing which query points match up for each alignment would take O(kn^2m^2) time.</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7C3B91-7EA3-9A41-91E6-69E6E11F2A57}" type="slidenum">
              <a:rPr lang="en-US"/>
              <a:pPr/>
              <a:t>3</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a:t>Accepted among music analysts and music psychologists that identifying perceptually significant repetitions is an essential step in the process of achieving a rich understanding of a piece of music.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E3806-229C-DB44-B8C7-C604520C3DD0}" type="slidenum">
              <a:rPr lang="en-US"/>
              <a:pPr/>
              <a:t>21</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GB" dirty="0"/>
              <a:t>Bach Violin Concerto in D minor </a:t>
            </a:r>
          </a:p>
          <a:p>
            <a:endParaRPr lang="en-GB" dirty="0"/>
          </a:p>
          <a:p>
            <a:r>
              <a:rPr lang="en-GB" dirty="0"/>
              <a:t>16D4 16E4 16F4 16G4 8A4 8D5 8C#5 8A4 8E4</a:t>
            </a:r>
          </a:p>
          <a:p>
            <a:endParaRPr lang="en-GB" dirty="0"/>
          </a:p>
          <a:p>
            <a:r>
              <a:rPr lang="en-GB" dirty="0"/>
              <a:t>Bach Two-part invention in D major BWV 774</a:t>
            </a:r>
          </a:p>
          <a:p>
            <a:endParaRPr lang="en-GB" dirty="0"/>
          </a:p>
          <a:p>
            <a:r>
              <a:rPr lang="en-GB" dirty="0"/>
              <a:t>16D5 16E5 16F#5 16E5 16G5 16F#5 16E5 16D5 16A5 16G5 16F#5 16E5 16F#5</a:t>
            </a:r>
          </a:p>
          <a:p>
            <a:endParaRPr lang="en-GB" dirty="0"/>
          </a:p>
          <a:p>
            <a:r>
              <a:rPr lang="en-GB" dirty="0"/>
              <a:t>J. S. Bach (1685-1750)ApplicatioBWV 994n/aBaroque</a:t>
            </a:r>
            <a:r>
              <a:rPr lang="en-GB" dirty="0">
                <a:hlinkClick r:id="rId3"/>
              </a:rPr>
              <a:t>MIDI</a:t>
            </a:r>
            <a:r>
              <a:rPr lang="en-GB" dirty="0">
                <a:hlinkClick r:id="rId4"/>
              </a:rPr>
              <a:t>Histogram</a:t>
            </a:r>
            <a:r>
              <a:rPr lang="en-GB" dirty="0">
                <a:hlinkClick r:id="rId5"/>
              </a:rPr>
              <a:t>PS</a:t>
            </a:r>
            <a:r>
              <a:rPr lang="en-GB" dirty="0"/>
              <a:t> </a:t>
            </a:r>
            <a:r>
              <a:rPr lang="en-GB" dirty="0">
                <a:hlinkClick r:id="rId6"/>
              </a:rPr>
              <a:t>PDF</a:t>
            </a:r>
            <a:r>
              <a:rPr lang="en-GB" dirty="0"/>
              <a:t>1</a:t>
            </a:r>
            <a:r>
              <a:rPr lang="en-GB" dirty="0">
                <a:hlinkClick r:id="rId7"/>
              </a:rPr>
              <a:t>C5 E5 G5 </a:t>
            </a:r>
            <a:r>
              <a:rPr lang="en-GB" dirty="0"/>
              <a:t>000</a:t>
            </a:r>
          </a:p>
          <a:p>
            <a:r>
              <a:rPr lang="en-GB" dirty="0"/>
              <a:t> C major triad</a:t>
            </a:r>
          </a:p>
          <a:p>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54F9B4-A27F-E24D-93F8-EFED8CE4C34C}" type="slidenum">
              <a:rPr lang="en-US"/>
              <a:pPr/>
              <a:t>22</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D654E-4A13-EE4A-BA9D-D1DA0E325F5E}" type="slidenum">
              <a:rPr lang="en-US"/>
              <a:pPr/>
              <a:t>23</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GB"/>
              <a:t>Precision is proportion of retrieved documents that are relevant</a:t>
            </a:r>
          </a:p>
          <a:p>
            <a:r>
              <a:rPr lang="en-GB"/>
              <a:t>Recall is proportion of relevant documents that are retrieved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F3D763-E576-9645-8DA8-2D4E37050C0F}" type="slidenum">
              <a:rPr lang="en-US"/>
              <a:pPr/>
              <a:t>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83083-35A3-A244-8F5F-DB14ABE4FA7E}" type="slidenum">
              <a:rPr lang="en-US"/>
              <a:pPr/>
              <a:t>5</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pPr marL="228600" indent="-228600"/>
            <a:r>
              <a:rPr lang="en-US"/>
              <a:t>We want our pattern discovery algorithm to find all and only those repeated patterns that an expert listener or music analyst would consider to be important and interesting.</a:t>
            </a:r>
          </a:p>
          <a:p>
            <a:pPr marL="228600" indent="-228600"/>
            <a:r>
              <a:rPr lang="en-US"/>
              <a:t>Unfortunately, this class of repetitions is very diverse because</a:t>
            </a:r>
          </a:p>
          <a:p>
            <a:pPr marL="228600" indent="-228600">
              <a:buFontTx/>
              <a:buAutoNum type="arabicPeriod"/>
            </a:pPr>
            <a:r>
              <a:rPr lang="en-US"/>
              <a:t> the patterns that are involved in such repetitions vary widely in their structural characteristics; and</a:t>
            </a:r>
          </a:p>
          <a:p>
            <a:pPr marL="228600" indent="-228600">
              <a:buFontTx/>
              <a:buAutoNum type="arabicPeriod"/>
            </a:pPr>
            <a:r>
              <a:rPr lang="en-US"/>
              <a:t> there are many different ways of transforming a musical pattern to give another pattern that is perceived to be a version of it (for example)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3CDC3-0846-0E47-B3B2-0C86364A9204}" type="slidenum">
              <a:rPr lang="en-US"/>
              <a:pPr/>
              <a:t>6</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dirty="0"/>
              <a:t>I’m now going to show you a few examples that illustrate the diversity of the class of interesting musical repetitions.</a:t>
            </a:r>
          </a:p>
          <a:p>
            <a:r>
              <a:rPr lang="en-US" dirty="0"/>
              <a:t>A repeated pattern can be just a small motive consisting of just a few notes or a whole section of a symphonic movement containing hundreds or even thousands of notes.</a:t>
            </a:r>
          </a:p>
          <a:p>
            <a:r>
              <a:rPr lang="en-US" dirty="0"/>
              <a:t>Here’s an example of a small repeated motive in the left-hand of the beginning of Barber’s Sonata for Piano, Op. 26. </a:t>
            </a:r>
          </a:p>
          <a:p>
            <a:r>
              <a:rPr lang="en-US" dirty="0"/>
              <a:t>I’ll play it first with these patterns </a:t>
            </a:r>
            <a:r>
              <a:rPr lang="en-US" dirty="0" err="1"/>
              <a:t>labelled</a:t>
            </a:r>
            <a:r>
              <a:rPr lang="en-US" dirty="0"/>
              <a:t> A1-A5 played louder than the other notes.</a:t>
            </a:r>
          </a:p>
          <a:p>
            <a:r>
              <a:rPr lang="en-US" dirty="0"/>
              <a:t>Now listen out for these patterns when I play it with all the notes at the same loudness.</a:t>
            </a:r>
          </a:p>
          <a:p>
            <a:r>
              <a:rPr lang="en-US" dirty="0"/>
              <a:t>Note how the pattern only contains notes in the accompaniment, not the right hand which plays the melody. </a:t>
            </a:r>
          </a:p>
          <a:p>
            <a:r>
              <a:rPr lang="en-US" dirty="0"/>
              <a:t>Note also how it is not always played at the same pitch: A4 and A5 are a perfect fourth higher than A1 to A3.</a:t>
            </a:r>
          </a:p>
          <a:p>
            <a:r>
              <a:rPr lang="en-US" dirty="0"/>
              <a:t>Note also that the duration of the last notes in the motive varies.</a:t>
            </a:r>
          </a:p>
          <a:p>
            <a:r>
              <a:rPr lang="en-GB" dirty="0"/>
              <a:t>Metrical positioning of motive varies (A1,A4,A5: 2nd beat; A2: 1st beat; A3: 4th beat)</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104D7C-57CC-314F-A564-6668B16B5FAB}" type="slidenum">
              <a:rPr lang="en-US"/>
              <a:pPr/>
              <a:t>7</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t>This example shows a theme being transformed by the musical transformations of diminution, transposition and inversion.</a:t>
            </a:r>
          </a:p>
          <a:p>
            <a:r>
              <a:rPr lang="en-US"/>
              <a:t>The alto part in the blue box is derived from the bass part by transposing it up an octave, delaying its start for two and half bars and halving all the note durations. </a:t>
            </a:r>
          </a:p>
          <a:p>
            <a:r>
              <a:rPr lang="en-US"/>
              <a:t>If we represented the notes in the music as a set of points on a graph of pitch against time, then the bass part would be mapped onto the alto part by translation and then scaling.</a:t>
            </a:r>
          </a:p>
          <a:p>
            <a:r>
              <a:rPr lang="en-US"/>
              <a:t>The soprano part is an inversion of the alto part. So, in geometric terms, to get the soprano part from the bass part, you have to reflect it in a horizontal axis and then scale by a 1/2.</a:t>
            </a:r>
          </a:p>
          <a:p>
            <a:r>
              <a:rPr lang="en-US"/>
              <a:t>Note that the three occurrences of the subject overlap in time and in pitch.</a:t>
            </a:r>
          </a:p>
          <a:p>
            <a:r>
              <a:rPr lang="en-US"/>
              <a:t>So, whereas the patterns in the previous example were “bounding-box” compact, these patterns are compact only in the sense that each contains all the notes that occur between two time points within a particular voice.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546991-339A-4B4B-B128-83264127405E}" type="slidenum">
              <a:rPr lang="en-US"/>
              <a:pPr/>
              <a:t>8</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135BE9-1842-2644-9102-6003B02CCEAD}" type="slidenum">
              <a:rPr lang="en-US"/>
              <a:pPr/>
              <a:t>9</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79893B-3887-6E4C-8834-D1F9409317A1}" type="slidenum">
              <a:rPr lang="en-US"/>
              <a:pPr/>
              <a:t>10</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a-DK"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Click to edit Master subtitle style</a:t>
            </a:r>
            <a:endParaRPr lang="en-US"/>
          </a:p>
        </p:txBody>
      </p:sp>
      <p:sp>
        <p:nvSpPr>
          <p:cNvPr id="4" name="Date Placeholder 3"/>
          <p:cNvSpPr>
            <a:spLocks noGrp="1"/>
          </p:cNvSpPr>
          <p:nvPr>
            <p:ph type="dt" sz="half" idx="10"/>
          </p:nvPr>
        </p:nvSpPr>
        <p:spPr/>
        <p:txBody>
          <a:bodyPr/>
          <a:lstStyle/>
          <a:p>
            <a:fld id="{D70A06CF-BE91-CB44-87FF-381F3A5AF711}" type="datetimeFigureOut">
              <a:rPr lang="en-US" smtClean="0"/>
              <a:pPr/>
              <a:t>12/6/10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7B586-2424-A144-8AA6-AC17B5B32B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p>
            <a:fld id="{D70A06CF-BE91-CB44-87FF-381F3A5AF711}" type="datetimeFigureOut">
              <a:rPr lang="en-US" smtClean="0"/>
              <a:pPr/>
              <a:t>12/6/10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7B586-2424-A144-8AA6-AC17B5B32B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a-DK"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p>
            <a:fld id="{D70A06CF-BE91-CB44-87FF-381F3A5AF711}" type="datetimeFigureOut">
              <a:rPr lang="en-US" smtClean="0"/>
              <a:pPr/>
              <a:t>12/6/10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7B586-2424-A144-8AA6-AC17B5B32B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p>
            <a:fld id="{D70A06CF-BE91-CB44-87FF-381F3A5AF711}" type="datetimeFigureOut">
              <a:rPr lang="en-US" smtClean="0"/>
              <a:pPr/>
              <a:t>12/6/10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7B586-2424-A144-8AA6-AC17B5B32B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a-DK"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Click to edit Master text styles</a:t>
            </a:r>
          </a:p>
        </p:txBody>
      </p:sp>
      <p:sp>
        <p:nvSpPr>
          <p:cNvPr id="4" name="Date Placeholder 3"/>
          <p:cNvSpPr>
            <a:spLocks noGrp="1"/>
          </p:cNvSpPr>
          <p:nvPr>
            <p:ph type="dt" sz="half" idx="10"/>
          </p:nvPr>
        </p:nvSpPr>
        <p:spPr/>
        <p:txBody>
          <a:bodyPr/>
          <a:lstStyle/>
          <a:p>
            <a:fld id="{D70A06CF-BE91-CB44-87FF-381F3A5AF711}" type="datetimeFigureOut">
              <a:rPr lang="en-US" smtClean="0"/>
              <a:pPr/>
              <a:t>12/6/10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7B586-2424-A144-8AA6-AC17B5B32B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Date Placeholder 4"/>
          <p:cNvSpPr>
            <a:spLocks noGrp="1"/>
          </p:cNvSpPr>
          <p:nvPr>
            <p:ph type="dt" sz="half" idx="10"/>
          </p:nvPr>
        </p:nvSpPr>
        <p:spPr/>
        <p:txBody>
          <a:bodyPr/>
          <a:lstStyle/>
          <a:p>
            <a:fld id="{D70A06CF-BE91-CB44-87FF-381F3A5AF711}" type="datetimeFigureOut">
              <a:rPr lang="en-US" smtClean="0"/>
              <a:pPr/>
              <a:t>12/6/10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7B586-2424-A144-8AA6-AC17B5B32B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7" name="Date Placeholder 6"/>
          <p:cNvSpPr>
            <a:spLocks noGrp="1"/>
          </p:cNvSpPr>
          <p:nvPr>
            <p:ph type="dt" sz="half" idx="10"/>
          </p:nvPr>
        </p:nvSpPr>
        <p:spPr/>
        <p:txBody>
          <a:bodyPr/>
          <a:lstStyle/>
          <a:p>
            <a:fld id="{D70A06CF-BE91-CB44-87FF-381F3A5AF711}" type="datetimeFigureOut">
              <a:rPr lang="en-US" smtClean="0"/>
              <a:pPr/>
              <a:t>12/6/10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F7B586-2424-A144-8AA6-AC17B5B32B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Date Placeholder 2"/>
          <p:cNvSpPr>
            <a:spLocks noGrp="1"/>
          </p:cNvSpPr>
          <p:nvPr>
            <p:ph type="dt" sz="half" idx="10"/>
          </p:nvPr>
        </p:nvSpPr>
        <p:spPr/>
        <p:txBody>
          <a:bodyPr/>
          <a:lstStyle/>
          <a:p>
            <a:fld id="{D70A06CF-BE91-CB44-87FF-381F3A5AF711}" type="datetimeFigureOut">
              <a:rPr lang="en-US" smtClean="0"/>
              <a:pPr/>
              <a:t>12/6/10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7B586-2424-A144-8AA6-AC17B5B32B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A06CF-BE91-CB44-87FF-381F3A5AF711}" type="datetimeFigureOut">
              <a:rPr lang="en-US" smtClean="0"/>
              <a:pPr/>
              <a:t>12/6/10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F7B586-2424-A144-8AA6-AC17B5B32B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a-DK"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p:txBody>
          <a:bodyPr/>
          <a:lstStyle/>
          <a:p>
            <a:fld id="{D70A06CF-BE91-CB44-87FF-381F3A5AF711}" type="datetimeFigureOut">
              <a:rPr lang="en-US" smtClean="0"/>
              <a:pPr/>
              <a:t>12/6/10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7B586-2424-A144-8AA6-AC17B5B32B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a-DK"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p:txBody>
          <a:bodyPr/>
          <a:lstStyle/>
          <a:p>
            <a:fld id="{D70A06CF-BE91-CB44-87FF-381F3A5AF711}" type="datetimeFigureOut">
              <a:rPr lang="en-US" smtClean="0"/>
              <a:pPr/>
              <a:t>12/6/10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7B586-2424-A144-8AA6-AC17B5B32B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A06CF-BE91-CB44-87FF-381F3A5AF711}" type="datetimeFigureOut">
              <a:rPr lang="en-US" smtClean="0"/>
              <a:pPr/>
              <a:t>12/6/10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7B586-2424-A144-8AA6-AC17B5B32B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3.png"/><Relationship Id="rId1" Type="http://schemas.openxmlformats.org/officeDocument/2006/relationships/audio" Target="file://localhost/Users/dave/Documents/Work/Teaching/PhD%20course%20on%20Sound%20and%20Music/meredith-bad07/prelude.mid" TargetMode="Externa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jpeg"/><Relationship Id="rId7" Type="http://schemas.openxmlformats.org/officeDocument/2006/relationships/image" Target="../media/image3.png"/><Relationship Id="rId1" Type="http://schemas.openxmlformats.org/officeDocument/2006/relationships/audio" Target="file://localhost/Users/dave/Documents/Work/Teaching/PhD%20course%20on%20Sound%20and%20Music/meredith-bad07/prelude.mid" TargetMode="Externa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9.jpeg"/><Relationship Id="rId5"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1" Type="http://schemas.openxmlformats.org/officeDocument/2006/relationships/notesSlide" Target="../notesSlides/notesSlide18.xml"/><Relationship Id="rId12" Type="http://schemas.openxmlformats.org/officeDocument/2006/relationships/image" Target="../media/image20.jpeg"/><Relationship Id="rId13" Type="http://schemas.openxmlformats.org/officeDocument/2006/relationships/image" Target="../media/image3.png"/><Relationship Id="rId1" Type="http://schemas.openxmlformats.org/officeDocument/2006/relationships/audio" Target="file://localhost/Users/dave/Documents/Work/Teaching/PhD%20course%20on%20Sound%20and%20Music/meredith-bad07/bwv772.mid" TargetMode="External"/><Relationship Id="rId2" Type="http://schemas.openxmlformats.org/officeDocument/2006/relationships/audio" Target="file://localhost/Users/dave/Documents/Work/Teaching/PhD%20course%20on%20Sound%20and%20Music/meredith-bad07/bwv774.mid" TargetMode="External"/><Relationship Id="rId3" Type="http://schemas.openxmlformats.org/officeDocument/2006/relationships/audio" Target="file://localhost/Users/dave/Documents/Work/Teaching/PhD%20course%20on%20Sound%20and%20Music/meredith-bad07/bwv775.mid" TargetMode="External"/><Relationship Id="rId4" Type="http://schemas.openxmlformats.org/officeDocument/2006/relationships/audio" Target="file://localhost/Users/dave/Documents/Work/Teaching/PhD%20course%20on%20Sound%20and%20Music/meredith-bad07/bwv772mtp01b.mid" TargetMode="External"/><Relationship Id="rId5" Type="http://schemas.openxmlformats.org/officeDocument/2006/relationships/audio" Target="file://localhost/Users/dave/Documents/Work/Teaching/PhD%20course%20on%20Sound%20and%20Music/meredith-bad07/bwv774mtp01b.mid" TargetMode="External"/><Relationship Id="rId6" Type="http://schemas.openxmlformats.org/officeDocument/2006/relationships/audio" Target="file://localhost/Users/dave/Documents/Work/Teaching/PhD%20course%20on%20Sound%20and%20Music/meredith-bad07/bwv775mtp01b.mid" TargetMode="External"/><Relationship Id="rId7" Type="http://schemas.openxmlformats.org/officeDocument/2006/relationships/audio" Target="file://localhost/Users/dave/Documents/Work/Teaching/PhD%20course%20on%20Sound%20and%20Music/meredith-bad07/bwv772mtp02b.mid" TargetMode="External"/><Relationship Id="rId8" Type="http://schemas.openxmlformats.org/officeDocument/2006/relationships/audio" Target="file://localhost/Users/dave/Documents/Work/Teaching/PhD%20course%20on%20Sound%20and%20Music/meredith-bad07/bwv774mtp02b.mid" TargetMode="External"/><Relationship Id="rId9" Type="http://schemas.openxmlformats.org/officeDocument/2006/relationships/audio" Target="file://localhost/Users/dave/Documents/Work/Teaching/PhD%20course%20on%20Sound%20and%20Music/meredith-bad07/bwv775mtp02b.mid" TargetMode="External"/><Relationship Id="rId10"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cs.helsinki.fi/group/cbrahms/demoengin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Microsoft_Excel_97_-_2004_Worksheet2.xls"/><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2.jpeg"/><Relationship Id="rId6" Type="http://schemas.openxmlformats.org/officeDocument/2006/relationships/image" Target="../media/image3.png"/><Relationship Id="rId1" Type="http://schemas.openxmlformats.org/officeDocument/2006/relationships/audio" Target="file://localhost/Users/dave/Documents/Work/Teaching/PhD%20course%20on%20Sound%20and%20Music/meredith-bad07/rach-bs1-6.MID" TargetMode="External"/><Relationship Id="rId2" Type="http://schemas.openxmlformats.org/officeDocument/2006/relationships/audio" Target="file://localhost/Users/dave/Documents/Work/Teaching/PhD%20course%20on%20Sound%20and%20Music/meredith-bad07/badpattern.MI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4.jpeg"/><Relationship Id="rId6" Type="http://schemas.openxmlformats.org/officeDocument/2006/relationships/image" Target="../media/image3.png"/><Relationship Id="rId1" Type="http://schemas.openxmlformats.org/officeDocument/2006/relationships/audio" Target="file://localhost/Users/dave/Documents/Work/Teaching/PhD%20course%20on%20Sound%20and%20Music/meredith-bad07/barbermodified.mid" TargetMode="External"/><Relationship Id="rId2" Type="http://schemas.openxmlformats.org/officeDocument/2006/relationships/audio" Target="file://localhost/Users/dave/Documents/Work/Teaching/PhD%20course%20on%20Sound%20and%20Music/meredith-bad07/barber.MID"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5.jpeg"/><Relationship Id="rId5" Type="http://schemas.openxmlformats.org/officeDocument/2006/relationships/image" Target="../media/image3.png"/><Relationship Id="rId1" Type="http://schemas.openxmlformats.org/officeDocument/2006/relationships/audio" Target="file://localhost/Users/dave/Documents/Work/Teaching/PhD%20course%20on%20Sound%20and%20Music/meredith-bad07/contrapunctus6.mid" TargetMode="Externa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xml"/><Relationship Id="rId5" Type="http://schemas.openxmlformats.org/officeDocument/2006/relationships/image" Target="../media/image6.jpeg"/><Relationship Id="rId6" Type="http://schemas.openxmlformats.org/officeDocument/2006/relationships/image" Target="../media/image3.png"/><Relationship Id="rId1" Type="http://schemas.openxmlformats.org/officeDocument/2006/relationships/audio" Target="file://localhost/Users/dave/Documents/Work/Teaching/PhD%20course%20on%20Sound%20and%20Music/meredith-bad07/cant-find-this-A-1.mid" TargetMode="External"/><Relationship Id="rId2" Type="http://schemas.openxmlformats.org/officeDocument/2006/relationships/audio" Target="file://localhost/Users/dave/Documents/Work/Teaching/PhD%20course%20on%20Sound%20and%20Music/meredith-bad07/cant-find-this-B-1.mid"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540" name="Rectangle 4"/>
          <p:cNvSpPr>
            <a:spLocks noGrp="1" noChangeArrowheads="1"/>
          </p:cNvSpPr>
          <p:nvPr>
            <p:ph type="ctrTitle"/>
          </p:nvPr>
        </p:nvSpPr>
        <p:spPr>
          <a:xfrm>
            <a:off x="685800" y="2500865"/>
            <a:ext cx="7772400" cy="1470025"/>
          </a:xfrm>
        </p:spPr>
        <p:txBody>
          <a:bodyPr/>
          <a:lstStyle/>
          <a:p>
            <a:r>
              <a:rPr lang="en-GB" sz="4000" dirty="0"/>
              <a:t>Algorithms for pattern matching and pattern discovery in music</a:t>
            </a:r>
            <a:endParaRPr lang="en-US" sz="4000" dirty="0"/>
          </a:p>
        </p:txBody>
      </p:sp>
      <p:sp>
        <p:nvSpPr>
          <p:cNvPr id="193541" name="Rectangle 5"/>
          <p:cNvSpPr>
            <a:spLocks noGrp="1" noChangeArrowheads="1"/>
          </p:cNvSpPr>
          <p:nvPr>
            <p:ph type="subTitle" idx="1"/>
          </p:nvPr>
        </p:nvSpPr>
        <p:spPr>
          <a:xfrm>
            <a:off x="1371600" y="4084650"/>
            <a:ext cx="6400800" cy="1752600"/>
          </a:xfrm>
        </p:spPr>
        <p:txBody>
          <a:bodyPr/>
          <a:lstStyle/>
          <a:p>
            <a:r>
              <a:rPr lang="en-GB" dirty="0" smtClean="0"/>
              <a:t>David Meredith</a:t>
            </a:r>
          </a:p>
          <a:p>
            <a:r>
              <a:rPr lang="en-GB" dirty="0" smtClean="0"/>
              <a:t>Aalborg University</a:t>
            </a:r>
            <a:endParaRPr lang="en-GB" dirty="0"/>
          </a:p>
        </p:txBody>
      </p:sp>
      <p:pic>
        <p:nvPicPr>
          <p:cNvPr id="7" name="Picture 7" descr="preludemorph"/>
          <p:cNvPicPr>
            <a:picLocks noChangeAspect="1" noChangeArrowheads="1"/>
          </p:cNvPicPr>
          <p:nvPr/>
        </p:nvPicPr>
        <p:blipFill>
          <a:blip r:embed="rId2"/>
          <a:srcRect/>
          <a:stretch>
            <a:fillRect/>
          </a:stretch>
        </p:blipFill>
        <p:spPr bwMode="auto">
          <a:xfrm>
            <a:off x="2203875" y="153551"/>
            <a:ext cx="4266787" cy="225470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837104" y="20318"/>
            <a:ext cx="7544896" cy="1446550"/>
          </a:xfrm>
        </p:spPr>
        <p:txBody>
          <a:bodyPr wrap="square">
            <a:spAutoFit/>
          </a:bodyPr>
          <a:lstStyle/>
          <a:p>
            <a:r>
              <a:rPr lang="en-US" dirty="0"/>
              <a:t>Problems with string-based approach - Polyphony</a:t>
            </a:r>
          </a:p>
        </p:txBody>
      </p:sp>
      <p:sp>
        <p:nvSpPr>
          <p:cNvPr id="144387" name="Rectangle 3"/>
          <p:cNvSpPr>
            <a:spLocks noGrp="1" noChangeArrowheads="1"/>
          </p:cNvSpPr>
          <p:nvPr>
            <p:ph type="body" idx="1"/>
          </p:nvPr>
        </p:nvSpPr>
        <p:spPr>
          <a:xfrm>
            <a:off x="505383" y="3132156"/>
            <a:ext cx="8153400" cy="2997744"/>
          </a:xfrm>
        </p:spPr>
        <p:txBody>
          <a:bodyPr>
            <a:spAutoFit/>
          </a:bodyPr>
          <a:lstStyle/>
          <a:p>
            <a:r>
              <a:rPr lang="en-US" sz="2400" dirty="0"/>
              <a:t>If searching polyphonic music and</a:t>
            </a:r>
          </a:p>
          <a:p>
            <a:pPr lvl="1"/>
            <a:r>
              <a:rPr lang="en-US" sz="2000" dirty="0"/>
              <a:t>do not know voice to which each note belongs (e.g., MIDI format 0 file); </a:t>
            </a:r>
            <a:r>
              <a:rPr lang="en-US" sz="2000" i="1" dirty="0"/>
              <a:t>or</a:t>
            </a:r>
            <a:endParaRPr lang="en-US" sz="2000" dirty="0"/>
          </a:p>
          <a:p>
            <a:pPr lvl="1"/>
            <a:r>
              <a:rPr lang="en-US" sz="2000" dirty="0"/>
              <a:t>interested in patterns containing notes from 2 or more voices</a:t>
            </a:r>
          </a:p>
          <a:p>
            <a:r>
              <a:rPr lang="en-US" sz="2400" dirty="0"/>
              <a:t>then</a:t>
            </a:r>
          </a:p>
          <a:p>
            <a:pPr lvl="1"/>
            <a:r>
              <a:rPr lang="en-US" sz="2000" dirty="0"/>
              <a:t>combinatorial explosion in number of possible string representations</a:t>
            </a:r>
          </a:p>
          <a:p>
            <a:pPr lvl="1"/>
            <a:r>
              <a:rPr lang="en-US" sz="2000" dirty="0"/>
              <a:t>if don’t use all possible representations then may not find all interesting patterns</a:t>
            </a:r>
          </a:p>
        </p:txBody>
      </p:sp>
      <p:pic>
        <p:nvPicPr>
          <p:cNvPr id="144388" name="Picture 4" descr="voice-explosion"/>
          <p:cNvPicPr>
            <a:picLocks noChangeAspect="1" noChangeArrowheads="1"/>
          </p:cNvPicPr>
          <p:nvPr/>
        </p:nvPicPr>
        <p:blipFill>
          <a:blip r:embed="rId3"/>
          <a:srcRect/>
          <a:stretch>
            <a:fillRect/>
          </a:stretch>
        </p:blipFill>
        <p:spPr bwMode="auto">
          <a:xfrm>
            <a:off x="2057400" y="1466868"/>
            <a:ext cx="5257800" cy="1665288"/>
          </a:xfrm>
          <a:prstGeom prst="rect">
            <a:avLst/>
          </a:prstGeom>
          <a:noFill/>
        </p:spPr>
      </p:pic>
    </p:spTree>
  </p:cSld>
  <p:clrMapOvr>
    <a:masterClrMapping/>
  </p:clrMapOvr>
  <p:transition advTm="64483"/>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a:t>Using multidimensional point sets to represent music (1)</a:t>
            </a:r>
          </a:p>
        </p:txBody>
      </p:sp>
      <p:pic>
        <p:nvPicPr>
          <p:cNvPr id="79876" name="Picture 4" descr="prelude"/>
          <p:cNvPicPr>
            <a:picLocks noChangeAspect="1" noChangeArrowheads="1"/>
          </p:cNvPicPr>
          <p:nvPr/>
        </p:nvPicPr>
        <p:blipFill>
          <a:blip r:embed="rId4"/>
          <a:srcRect/>
          <a:stretch>
            <a:fillRect/>
          </a:stretch>
        </p:blipFill>
        <p:spPr bwMode="auto">
          <a:xfrm>
            <a:off x="762000" y="2052638"/>
            <a:ext cx="4495800" cy="1071562"/>
          </a:xfrm>
          <a:prstGeom prst="rect">
            <a:avLst/>
          </a:prstGeom>
          <a:noFill/>
        </p:spPr>
      </p:pic>
      <p:pic>
        <p:nvPicPr>
          <p:cNvPr id="79877" name="Picture 5" descr="prelude-point-set"/>
          <p:cNvPicPr>
            <a:picLocks noChangeAspect="1" noChangeArrowheads="1"/>
          </p:cNvPicPr>
          <p:nvPr/>
        </p:nvPicPr>
        <p:blipFill>
          <a:blip r:embed="rId5"/>
          <a:srcRect/>
          <a:stretch>
            <a:fillRect/>
          </a:stretch>
        </p:blipFill>
        <p:spPr bwMode="auto">
          <a:xfrm>
            <a:off x="5265738" y="1828800"/>
            <a:ext cx="3878262" cy="1646238"/>
          </a:xfrm>
          <a:prstGeom prst="rect">
            <a:avLst/>
          </a:prstGeom>
          <a:noFill/>
        </p:spPr>
      </p:pic>
      <p:pic>
        <p:nvPicPr>
          <p:cNvPr id="79878" name="Picture 6" descr="preludechrom"/>
          <p:cNvPicPr>
            <a:picLocks noChangeAspect="1" noChangeArrowheads="1"/>
          </p:cNvPicPr>
          <p:nvPr/>
        </p:nvPicPr>
        <p:blipFill>
          <a:blip r:embed="rId6"/>
          <a:srcRect/>
          <a:stretch>
            <a:fillRect/>
          </a:stretch>
        </p:blipFill>
        <p:spPr bwMode="auto">
          <a:xfrm>
            <a:off x="457200" y="3475038"/>
            <a:ext cx="4635661" cy="2458718"/>
          </a:xfrm>
          <a:prstGeom prst="rect">
            <a:avLst/>
          </a:prstGeom>
          <a:noFill/>
        </p:spPr>
      </p:pic>
      <p:pic>
        <p:nvPicPr>
          <p:cNvPr id="79880" name="MacOS">
            <a:hlinkClick r:id="" action="ppaction://media"/>
          </p:cNvPr>
          <p:cNvPicPr>
            <a:picLocks noRot="1" noChangeAspect="1" noChangeArrowheads="1"/>
          </p:cNvPicPr>
          <p:nvPr>
            <a:audioFile r:link="rId1"/>
          </p:nvPr>
        </p:nvPicPr>
        <p:blipFill>
          <a:blip r:embed="rId7"/>
          <a:srcRect/>
          <a:stretch>
            <a:fillRect/>
          </a:stretch>
        </p:blipFill>
        <p:spPr bwMode="auto">
          <a:xfrm>
            <a:off x="250825" y="2492375"/>
            <a:ext cx="304800" cy="304800"/>
          </a:xfrm>
          <a:prstGeom prst="rect">
            <a:avLst/>
          </a:prstGeom>
          <a:noFill/>
        </p:spPr>
      </p:pic>
      <p:sp>
        <p:nvSpPr>
          <p:cNvPr id="7" name="Content Placeholder 2"/>
          <p:cNvSpPr>
            <a:spLocks noGrp="1"/>
          </p:cNvSpPr>
          <p:nvPr>
            <p:ph idx="1"/>
          </p:nvPr>
        </p:nvSpPr>
        <p:spPr>
          <a:xfrm>
            <a:off x="5211913" y="3633798"/>
            <a:ext cx="3593939" cy="3047255"/>
          </a:xfrm>
        </p:spPr>
        <p:txBody>
          <a:bodyPr>
            <a:normAutofit fontScale="77500" lnSpcReduction="20000"/>
          </a:bodyPr>
          <a:lstStyle/>
          <a:p>
            <a:r>
              <a:rPr lang="en-US" dirty="0" smtClean="0"/>
              <a:t>Can avoid problems with string algorithms by using multidimensional point sets instead</a:t>
            </a:r>
          </a:p>
          <a:p>
            <a:r>
              <a:rPr lang="en-US" dirty="0" smtClean="0"/>
              <a:t>A, B and C sound like versions of the same thing, but are actually all different</a:t>
            </a:r>
          </a:p>
        </p:txBody>
      </p:sp>
    </p:spTree>
  </p:cSld>
  <p:clrMapOvr>
    <a:masterClrMapping/>
  </p:clrMapOvr>
  <p:transition advTm="1041"/>
  <p:timing>
    <p:tnLst>
      <p:par>
        <p:cTn id="1" dur="indefinite" restart="never" nodeType="tmRoot">
          <p:childTnLst>
            <p:seq concurrent="1" nextAc="seek">
              <p:cTn id="2" restart="whenNotActive" fill="hold" evtFilter="cancelBubble" nodeType="interactiveSeq">
                <p:stCondLst>
                  <p:cond evt="onClick" delay="0">
                    <p:tgtEl>
                      <p:spTgt spid="7988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97" fill="hold"/>
                                        <p:tgtEl>
                                          <p:spTgt spid="79880"/>
                                        </p:tgtEl>
                                      </p:cBhvr>
                                    </p:cmd>
                                  </p:childTnLst>
                                </p:cTn>
                              </p:par>
                            </p:childTnLst>
                          </p:cTn>
                        </p:par>
                      </p:childTnLst>
                    </p:cTn>
                  </p:par>
                </p:childTnLst>
              </p:cTn>
              <p:nextCondLst>
                <p:cond evt="onClick" delay="0">
                  <p:tgtEl>
                    <p:spTgt spid="7988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9880"/>
                </p:tgtEl>
              </p:cMediaNode>
            </p:audio>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fontScale="90000"/>
          </a:bodyPr>
          <a:lstStyle/>
          <a:p>
            <a:r>
              <a:rPr lang="en-US"/>
              <a:t>Using multidimensional point sets to represent music (2)</a:t>
            </a:r>
          </a:p>
        </p:txBody>
      </p:sp>
      <p:pic>
        <p:nvPicPr>
          <p:cNvPr id="147459" name="Picture 3" descr="prelude"/>
          <p:cNvPicPr>
            <a:picLocks noChangeAspect="1" noChangeArrowheads="1"/>
          </p:cNvPicPr>
          <p:nvPr/>
        </p:nvPicPr>
        <p:blipFill>
          <a:blip r:embed="rId4"/>
          <a:srcRect/>
          <a:stretch>
            <a:fillRect/>
          </a:stretch>
        </p:blipFill>
        <p:spPr bwMode="auto">
          <a:xfrm>
            <a:off x="762000" y="2052638"/>
            <a:ext cx="4495800" cy="1071562"/>
          </a:xfrm>
          <a:prstGeom prst="rect">
            <a:avLst/>
          </a:prstGeom>
          <a:noFill/>
        </p:spPr>
      </p:pic>
      <p:pic>
        <p:nvPicPr>
          <p:cNvPr id="147460" name="Picture 4" descr="prelude-point-set"/>
          <p:cNvPicPr>
            <a:picLocks noChangeAspect="1" noChangeArrowheads="1"/>
          </p:cNvPicPr>
          <p:nvPr/>
        </p:nvPicPr>
        <p:blipFill>
          <a:blip r:embed="rId5"/>
          <a:srcRect/>
          <a:stretch>
            <a:fillRect/>
          </a:stretch>
        </p:blipFill>
        <p:spPr bwMode="auto">
          <a:xfrm>
            <a:off x="5265738" y="1828800"/>
            <a:ext cx="3878262" cy="1646238"/>
          </a:xfrm>
          <a:prstGeom prst="rect">
            <a:avLst/>
          </a:prstGeom>
          <a:noFill/>
        </p:spPr>
      </p:pic>
      <p:pic>
        <p:nvPicPr>
          <p:cNvPr id="147463" name="Picture 7" descr="preludemorph"/>
          <p:cNvPicPr>
            <a:picLocks noChangeAspect="1" noChangeArrowheads="1"/>
          </p:cNvPicPr>
          <p:nvPr/>
        </p:nvPicPr>
        <p:blipFill>
          <a:blip r:embed="rId6"/>
          <a:srcRect/>
          <a:stretch>
            <a:fillRect/>
          </a:stretch>
        </p:blipFill>
        <p:spPr bwMode="auto">
          <a:xfrm>
            <a:off x="762000" y="3766095"/>
            <a:ext cx="4266787" cy="2254704"/>
          </a:xfrm>
          <a:prstGeom prst="rect">
            <a:avLst/>
          </a:prstGeom>
          <a:noFill/>
        </p:spPr>
      </p:pic>
      <p:pic>
        <p:nvPicPr>
          <p:cNvPr id="147464" name="MacOS">
            <a:hlinkClick r:id="" action="ppaction://media"/>
          </p:cNvPr>
          <p:cNvPicPr>
            <a:picLocks noRot="1" noChangeAspect="1" noChangeArrowheads="1"/>
          </p:cNvPicPr>
          <p:nvPr>
            <a:audioFile r:link="rId1"/>
          </p:nvPr>
        </p:nvPicPr>
        <p:blipFill>
          <a:blip r:embed="rId7"/>
          <a:srcRect/>
          <a:stretch>
            <a:fillRect/>
          </a:stretch>
        </p:blipFill>
        <p:spPr bwMode="auto">
          <a:xfrm>
            <a:off x="250825" y="2492375"/>
            <a:ext cx="304800" cy="304800"/>
          </a:xfrm>
          <a:prstGeom prst="rect">
            <a:avLst/>
          </a:prstGeom>
          <a:noFill/>
        </p:spPr>
      </p:pic>
      <p:sp>
        <p:nvSpPr>
          <p:cNvPr id="7" name="Rectangle 6"/>
          <p:cNvSpPr/>
          <p:nvPr/>
        </p:nvSpPr>
        <p:spPr>
          <a:xfrm>
            <a:off x="5555848" y="3766095"/>
            <a:ext cx="3269848" cy="1631216"/>
          </a:xfrm>
          <a:prstGeom prst="rect">
            <a:avLst/>
          </a:prstGeom>
        </p:spPr>
        <p:txBody>
          <a:bodyPr wrap="square">
            <a:spAutoFit/>
          </a:bodyPr>
          <a:lstStyle/>
          <a:p>
            <a:pPr marL="342900" lvl="0" indent="-342900">
              <a:spcBef>
                <a:spcPct val="20000"/>
              </a:spcBef>
              <a:buFont typeface="Arial"/>
              <a:buChar char="•"/>
            </a:pPr>
            <a:r>
              <a:rPr lang="en-US" sz="2000" dirty="0" smtClean="0">
                <a:solidFill>
                  <a:prstClr val="black"/>
                </a:solidFill>
              </a:rPr>
              <a:t>But diatonic representation is the same, so can use exact matching algorithm to find them</a:t>
            </a:r>
            <a:endParaRPr lang="en-US" sz="2000" dirty="0">
              <a:solidFill>
                <a:prstClr val="black"/>
              </a:solidFill>
            </a:endParaRPr>
          </a:p>
        </p:txBody>
      </p:sp>
    </p:spTree>
  </p:cSld>
  <p:clrMapOvr>
    <a:masterClrMapping/>
  </p:clrMapOvr>
  <p:transition advTm="1041"/>
  <p:timing>
    <p:tnLst>
      <p:par>
        <p:cTn id="1" dur="indefinite" restart="never" nodeType="tmRoot">
          <p:childTnLst>
            <p:seq concurrent="1" nextAc="seek">
              <p:cTn id="2" restart="whenNotActive" fill="hold" evtFilter="cancelBubble" nodeType="interactiveSeq">
                <p:stCondLst>
                  <p:cond evt="onClick" delay="0">
                    <p:tgtEl>
                      <p:spTgt spid="14746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97" fill="hold"/>
                                        <p:tgtEl>
                                          <p:spTgt spid="147464"/>
                                        </p:tgtEl>
                                      </p:cBhvr>
                                    </p:cmd>
                                  </p:childTnLst>
                                </p:cTn>
                              </p:par>
                            </p:childTnLst>
                          </p:cTn>
                        </p:par>
                      </p:childTnLst>
                    </p:cTn>
                  </p:par>
                </p:childTnLst>
              </p:cTn>
              <p:nextCondLst>
                <p:cond evt="onClick" delay="0">
                  <p:tgtEl>
                    <p:spTgt spid="14746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7464"/>
                </p:tgtEl>
              </p:cMediaNode>
            </p:audio>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r>
              <a:rPr lang="en-US"/>
              <a:t>SIA - Discovering all maximal translatable patterns (MTPs)</a:t>
            </a:r>
          </a:p>
        </p:txBody>
      </p:sp>
      <p:pic>
        <p:nvPicPr>
          <p:cNvPr id="80900" name="Picture 4" descr="SIA-point-set"/>
          <p:cNvPicPr>
            <a:picLocks noChangeAspect="1" noChangeArrowheads="1"/>
          </p:cNvPicPr>
          <p:nvPr/>
        </p:nvPicPr>
        <p:blipFill>
          <a:blip r:embed="rId3"/>
          <a:srcRect/>
          <a:stretch>
            <a:fillRect/>
          </a:stretch>
        </p:blipFill>
        <p:spPr bwMode="auto">
          <a:xfrm>
            <a:off x="457200" y="1530330"/>
            <a:ext cx="2571750" cy="2571750"/>
          </a:xfrm>
          <a:prstGeom prst="rect">
            <a:avLst/>
          </a:prstGeom>
          <a:noFill/>
        </p:spPr>
      </p:pic>
      <p:pic>
        <p:nvPicPr>
          <p:cNvPr id="80901" name="Picture 5" descr="SIA-vector-table"/>
          <p:cNvPicPr>
            <a:picLocks noChangeAspect="1" noChangeArrowheads="1"/>
          </p:cNvPicPr>
          <p:nvPr/>
        </p:nvPicPr>
        <p:blipFill>
          <a:blip r:embed="rId4"/>
          <a:srcRect/>
          <a:stretch>
            <a:fillRect/>
          </a:stretch>
        </p:blipFill>
        <p:spPr bwMode="auto">
          <a:xfrm>
            <a:off x="3314700" y="1487468"/>
            <a:ext cx="4432300" cy="2614612"/>
          </a:xfrm>
          <a:prstGeom prst="rect">
            <a:avLst/>
          </a:prstGeom>
          <a:noFill/>
        </p:spPr>
      </p:pic>
      <p:pic>
        <p:nvPicPr>
          <p:cNvPr id="80902" name="Picture 6" descr="SIA-vec-point-pairs"/>
          <p:cNvPicPr>
            <a:picLocks noChangeAspect="1" noChangeArrowheads="1"/>
          </p:cNvPicPr>
          <p:nvPr/>
        </p:nvPicPr>
        <p:blipFill>
          <a:blip r:embed="rId5"/>
          <a:srcRect/>
          <a:stretch>
            <a:fillRect/>
          </a:stretch>
        </p:blipFill>
        <p:spPr bwMode="auto">
          <a:xfrm>
            <a:off x="7827963" y="1752600"/>
            <a:ext cx="1316037" cy="3730625"/>
          </a:xfrm>
          <a:prstGeom prst="rect">
            <a:avLst/>
          </a:prstGeom>
          <a:noFill/>
        </p:spPr>
      </p:pic>
      <p:sp>
        <p:nvSpPr>
          <p:cNvPr id="80903" name="Text Box 7"/>
          <p:cNvSpPr txBox="1">
            <a:spLocks noChangeArrowheads="1"/>
          </p:cNvSpPr>
          <p:nvPr/>
        </p:nvSpPr>
        <p:spPr bwMode="auto">
          <a:xfrm>
            <a:off x="762000" y="4329063"/>
            <a:ext cx="5442030" cy="230832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800" dirty="0"/>
              <a:t>Pattern is </a:t>
            </a:r>
            <a:r>
              <a:rPr lang="en-US" sz="1800" i="1" dirty="0"/>
              <a:t>translatable</a:t>
            </a:r>
            <a:r>
              <a:rPr lang="en-US" sz="1800" dirty="0"/>
              <a:t> by vector </a:t>
            </a:r>
            <a:r>
              <a:rPr lang="en-US" sz="1800" i="1" dirty="0" err="1"/>
              <a:t>v</a:t>
            </a:r>
            <a:r>
              <a:rPr lang="en-US" sz="1800" dirty="0"/>
              <a:t> in</a:t>
            </a:r>
            <a:r>
              <a:rPr lang="en-US" sz="1800" i="1" dirty="0"/>
              <a:t> </a:t>
            </a:r>
            <a:r>
              <a:rPr lang="en-US" sz="1800" dirty="0"/>
              <a:t>dataset if it can be translated by </a:t>
            </a:r>
            <a:r>
              <a:rPr lang="en-US" sz="1800" i="1" dirty="0" err="1"/>
              <a:t>v</a:t>
            </a:r>
            <a:r>
              <a:rPr lang="en-US" sz="1800" dirty="0"/>
              <a:t> to give another pattern in the dataset</a:t>
            </a:r>
          </a:p>
          <a:p>
            <a:pPr>
              <a:spcBef>
                <a:spcPct val="50000"/>
              </a:spcBef>
            </a:pPr>
            <a:r>
              <a:rPr lang="en-US" sz="1800" dirty="0"/>
              <a:t>MTP for a vector </a:t>
            </a:r>
            <a:r>
              <a:rPr lang="en-US" sz="1800" i="1" dirty="0" err="1"/>
              <a:t>v</a:t>
            </a:r>
            <a:r>
              <a:rPr lang="en-US" sz="1800" dirty="0"/>
              <a:t> contains all points mapped by </a:t>
            </a:r>
            <a:r>
              <a:rPr lang="en-US" sz="1800" i="1" dirty="0" err="1"/>
              <a:t>v</a:t>
            </a:r>
            <a:r>
              <a:rPr lang="en-US" sz="1800" dirty="0"/>
              <a:t> onto other points in the dataset</a:t>
            </a:r>
          </a:p>
          <a:p>
            <a:pPr>
              <a:spcBef>
                <a:spcPct val="50000"/>
              </a:spcBef>
            </a:pPr>
            <a:r>
              <a:rPr lang="en-US" sz="1800" i="1" dirty="0"/>
              <a:t>O</a:t>
            </a:r>
            <a:r>
              <a:rPr lang="en-US" sz="1800" dirty="0"/>
              <a:t>(</a:t>
            </a:r>
            <a:r>
              <a:rPr lang="en-US" sz="1800" i="1" dirty="0"/>
              <a:t>kn</a:t>
            </a:r>
            <a:r>
              <a:rPr lang="en-US" sz="1800" baseline="30000" dirty="0"/>
              <a:t>2</a:t>
            </a:r>
            <a:r>
              <a:rPr lang="en-US" sz="1800" dirty="0"/>
              <a:t> log </a:t>
            </a:r>
            <a:r>
              <a:rPr lang="en-US" sz="1800" i="1" dirty="0" err="1"/>
              <a:t>n</a:t>
            </a:r>
            <a:r>
              <a:rPr lang="en-US" sz="1800" dirty="0"/>
              <a:t>) time, </a:t>
            </a:r>
            <a:r>
              <a:rPr lang="en-US" sz="1800" i="1" dirty="0"/>
              <a:t>O</a:t>
            </a:r>
            <a:r>
              <a:rPr lang="en-US" sz="1800" dirty="0"/>
              <a:t>(</a:t>
            </a:r>
            <a:r>
              <a:rPr lang="en-US" sz="1800" i="1" dirty="0"/>
              <a:t>kn</a:t>
            </a:r>
            <a:r>
              <a:rPr lang="en-US" sz="1800" baseline="30000" dirty="0"/>
              <a:t>2</a:t>
            </a:r>
            <a:r>
              <a:rPr lang="en-US" sz="1800" dirty="0"/>
              <a:t>) space</a:t>
            </a:r>
            <a:br>
              <a:rPr lang="en-US" sz="1800" dirty="0"/>
            </a:br>
            <a:r>
              <a:rPr lang="en-US" sz="1800" dirty="0"/>
              <a:t>	where </a:t>
            </a:r>
            <a:r>
              <a:rPr lang="en-US" sz="1800" i="1" dirty="0" err="1"/>
              <a:t>k</a:t>
            </a:r>
            <a:r>
              <a:rPr lang="en-US" sz="1800" dirty="0"/>
              <a:t> is no. of dimensions &amp; </a:t>
            </a:r>
            <a:r>
              <a:rPr lang="en-US" sz="1800" i="1" dirty="0" err="1"/>
              <a:t>n</a:t>
            </a:r>
            <a:r>
              <a:rPr lang="en-US" sz="1800" dirty="0"/>
              <a:t> is no. of points </a:t>
            </a:r>
            <a:br>
              <a:rPr lang="en-US" sz="1800" dirty="0"/>
            </a:br>
            <a:r>
              <a:rPr lang="en-US" sz="1800" i="1" dirty="0"/>
              <a:t>O</a:t>
            </a:r>
            <a:r>
              <a:rPr lang="en-US" sz="1800" dirty="0"/>
              <a:t>(</a:t>
            </a:r>
            <a:r>
              <a:rPr lang="en-US" sz="1800" i="1" dirty="0"/>
              <a:t>kn</a:t>
            </a:r>
            <a:r>
              <a:rPr lang="en-US" sz="1800" baseline="30000" dirty="0"/>
              <a:t>2</a:t>
            </a:r>
            <a:r>
              <a:rPr lang="en-US" sz="1800" dirty="0"/>
              <a:t>) average time with hashing</a:t>
            </a:r>
          </a:p>
        </p:txBody>
      </p:sp>
    </p:spTree>
  </p:cSld>
  <p:clrMapOvr>
    <a:masterClrMapping/>
  </p:clrMapOvr>
  <p:transition advTm="437"/>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fontScale="90000"/>
          </a:bodyPr>
          <a:lstStyle/>
          <a:p>
            <a:r>
              <a:rPr lang="en-US"/>
              <a:t>SIATEC - Discovering all occurrences of all MTPs</a:t>
            </a:r>
          </a:p>
        </p:txBody>
      </p:sp>
      <p:pic>
        <p:nvPicPr>
          <p:cNvPr id="81924" name="Picture 4" descr="SIA-point-set"/>
          <p:cNvPicPr>
            <a:picLocks noChangeAspect="1" noChangeArrowheads="1"/>
          </p:cNvPicPr>
          <p:nvPr/>
        </p:nvPicPr>
        <p:blipFill>
          <a:blip r:embed="rId3"/>
          <a:srcRect/>
          <a:stretch>
            <a:fillRect/>
          </a:stretch>
        </p:blipFill>
        <p:spPr bwMode="auto">
          <a:xfrm>
            <a:off x="685800" y="1828800"/>
            <a:ext cx="2571750" cy="2571750"/>
          </a:xfrm>
          <a:prstGeom prst="rect">
            <a:avLst/>
          </a:prstGeom>
          <a:noFill/>
        </p:spPr>
      </p:pic>
      <p:pic>
        <p:nvPicPr>
          <p:cNvPr id="81925" name="Picture 5" descr="SIATEC-vector-table"/>
          <p:cNvPicPr>
            <a:picLocks noChangeAspect="1" noChangeArrowheads="1"/>
          </p:cNvPicPr>
          <p:nvPr/>
        </p:nvPicPr>
        <p:blipFill>
          <a:blip r:embed="rId4"/>
          <a:srcRect/>
          <a:stretch>
            <a:fillRect/>
          </a:stretch>
        </p:blipFill>
        <p:spPr bwMode="auto">
          <a:xfrm>
            <a:off x="3351213" y="1828800"/>
            <a:ext cx="5792787" cy="1657350"/>
          </a:xfrm>
          <a:prstGeom prst="rect">
            <a:avLst/>
          </a:prstGeom>
          <a:noFill/>
        </p:spPr>
      </p:pic>
      <p:pic>
        <p:nvPicPr>
          <p:cNvPr id="81926" name="Picture 6" descr="SIATEC-time-complexity"/>
          <p:cNvPicPr>
            <a:picLocks noChangeAspect="1" noChangeArrowheads="1"/>
          </p:cNvPicPr>
          <p:nvPr/>
        </p:nvPicPr>
        <p:blipFill>
          <a:blip r:embed="rId5"/>
          <a:srcRect/>
          <a:stretch>
            <a:fillRect/>
          </a:stretch>
        </p:blipFill>
        <p:spPr bwMode="auto">
          <a:xfrm>
            <a:off x="3733800" y="3952875"/>
            <a:ext cx="4721225" cy="2066925"/>
          </a:xfrm>
          <a:prstGeom prst="rect">
            <a:avLst/>
          </a:prstGeom>
          <a:noFill/>
        </p:spPr>
      </p:pic>
      <p:sp>
        <p:nvSpPr>
          <p:cNvPr id="81927" name="Text Box 7"/>
          <p:cNvSpPr txBox="1">
            <a:spLocks noChangeArrowheads="1"/>
          </p:cNvSpPr>
          <p:nvPr/>
        </p:nvSpPr>
        <p:spPr bwMode="auto">
          <a:xfrm>
            <a:off x="735013" y="4383088"/>
            <a:ext cx="2468562" cy="25304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t>Translational Equivalence Class (TEC) is set of all translationally invariant occurrences of a pattern</a:t>
            </a:r>
          </a:p>
          <a:p>
            <a:endParaRPr lang="en-US" sz="2000"/>
          </a:p>
        </p:txBody>
      </p:sp>
    </p:spTree>
  </p:cSld>
  <p:clrMapOvr>
    <a:masterClrMapping/>
  </p:clrMapOvr>
  <p:transition advTm="523"/>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ormAutofit fontScale="90000"/>
          </a:bodyPr>
          <a:lstStyle/>
          <a:p>
            <a:r>
              <a:rPr lang="en-US"/>
              <a:t>Absolute running times of SIA and SIATEC</a:t>
            </a:r>
          </a:p>
        </p:txBody>
      </p:sp>
      <p:sp>
        <p:nvSpPr>
          <p:cNvPr id="149507" name="Rectangle 3"/>
          <p:cNvSpPr>
            <a:spLocks noGrp="1" noChangeArrowheads="1"/>
          </p:cNvSpPr>
          <p:nvPr>
            <p:ph type="body" idx="1"/>
          </p:nvPr>
        </p:nvSpPr>
        <p:spPr>
          <a:xfrm>
            <a:off x="685800" y="4876800"/>
            <a:ext cx="8458200" cy="1960563"/>
          </a:xfrm>
        </p:spPr>
        <p:txBody>
          <a:bodyPr>
            <a:spAutoFit/>
          </a:bodyPr>
          <a:lstStyle/>
          <a:p>
            <a:pPr>
              <a:lnSpc>
                <a:spcPct val="90000"/>
              </a:lnSpc>
            </a:pPr>
            <a:r>
              <a:rPr lang="en-US" sz="2400"/>
              <a:t>SIA and SIATEC implemented in C</a:t>
            </a:r>
          </a:p>
          <a:p>
            <a:pPr>
              <a:lnSpc>
                <a:spcPct val="90000"/>
              </a:lnSpc>
            </a:pPr>
            <a:r>
              <a:rPr lang="en-US" sz="2400"/>
              <a:t>run on a 500MHz Sparc on 52 datasets </a:t>
            </a:r>
          </a:p>
          <a:p>
            <a:pPr lvl="1">
              <a:lnSpc>
                <a:spcPct val="90000"/>
              </a:lnSpc>
            </a:pPr>
            <a:r>
              <a:rPr lang="en-US" sz="2000"/>
              <a:t>6</a:t>
            </a:r>
            <a:r>
              <a:rPr lang="en-US" sz="2000" i="1"/>
              <a:t>≤n</a:t>
            </a:r>
            <a:r>
              <a:rPr lang="en-US" sz="2000"/>
              <a:t>≤3456, 2</a:t>
            </a:r>
            <a:r>
              <a:rPr lang="en-US" sz="2000" i="1"/>
              <a:t>≤k</a:t>
            </a:r>
            <a:r>
              <a:rPr lang="en-US" sz="2000"/>
              <a:t>≤5</a:t>
            </a:r>
          </a:p>
          <a:p>
            <a:pPr>
              <a:lnSpc>
                <a:spcPct val="90000"/>
              </a:lnSpc>
            </a:pPr>
            <a:r>
              <a:rPr lang="en-US" sz="2400"/>
              <a:t>&lt; 2 mins for SIA to process piece with 3500 notes</a:t>
            </a:r>
          </a:p>
          <a:p>
            <a:pPr>
              <a:lnSpc>
                <a:spcPct val="90000"/>
              </a:lnSpc>
            </a:pPr>
            <a:r>
              <a:rPr lang="en-US" sz="2400"/>
              <a:t>13 mins for SIATEC to process piece with 2000 notes</a:t>
            </a:r>
          </a:p>
        </p:txBody>
      </p:sp>
      <p:pic>
        <p:nvPicPr>
          <p:cNvPr id="149510" name="Picture 6" descr="siatec2d-running-times"/>
          <p:cNvPicPr>
            <a:picLocks noChangeAspect="1" noChangeArrowheads="1"/>
          </p:cNvPicPr>
          <p:nvPr/>
        </p:nvPicPr>
        <p:blipFill>
          <a:blip r:embed="rId3"/>
          <a:srcRect/>
          <a:stretch>
            <a:fillRect/>
          </a:stretch>
        </p:blipFill>
        <p:spPr bwMode="auto">
          <a:xfrm>
            <a:off x="4191000" y="1828800"/>
            <a:ext cx="3505200" cy="2965450"/>
          </a:xfrm>
          <a:prstGeom prst="rect">
            <a:avLst/>
          </a:prstGeom>
          <a:noFill/>
        </p:spPr>
      </p:pic>
      <p:pic>
        <p:nvPicPr>
          <p:cNvPr id="149511" name="Picture 7" descr="sia2d-running-times"/>
          <p:cNvPicPr>
            <a:picLocks noChangeAspect="1" noChangeArrowheads="1"/>
          </p:cNvPicPr>
          <p:nvPr/>
        </p:nvPicPr>
        <p:blipFill>
          <a:blip r:embed="rId4"/>
          <a:srcRect/>
          <a:stretch>
            <a:fillRect/>
          </a:stretch>
        </p:blipFill>
        <p:spPr bwMode="auto">
          <a:xfrm>
            <a:off x="685800" y="1828800"/>
            <a:ext cx="3505200" cy="29749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501148" y="192088"/>
            <a:ext cx="8162925" cy="1431925"/>
          </a:xfrm>
        </p:spPr>
        <p:txBody>
          <a:bodyPr>
            <a:spAutoFit/>
          </a:bodyPr>
          <a:lstStyle/>
          <a:p>
            <a:r>
              <a:rPr lang="en-US" dirty="0"/>
              <a:t>Need for heuristics to isolate 	interesting </a:t>
            </a:r>
            <a:r>
              <a:rPr lang="en-US" dirty="0" err="1"/>
              <a:t>MTPs</a:t>
            </a:r>
            <a:endParaRPr lang="en-US" dirty="0"/>
          </a:p>
        </p:txBody>
      </p:sp>
      <p:sp>
        <p:nvSpPr>
          <p:cNvPr id="104451" name="Rectangle 3"/>
          <p:cNvSpPr>
            <a:spLocks noGrp="1" noChangeArrowheads="1"/>
          </p:cNvSpPr>
          <p:nvPr>
            <p:ph type="body" idx="1"/>
          </p:nvPr>
        </p:nvSpPr>
        <p:spPr>
          <a:xfrm>
            <a:off x="501148" y="1624013"/>
            <a:ext cx="8110537" cy="4787900"/>
          </a:xfrm>
        </p:spPr>
        <p:txBody>
          <a:bodyPr>
            <a:spAutoFit/>
          </a:bodyPr>
          <a:lstStyle/>
          <a:p>
            <a:pPr>
              <a:lnSpc>
                <a:spcPct val="90000"/>
              </a:lnSpc>
            </a:pPr>
            <a:r>
              <a:rPr lang="en-US" sz="2800" dirty="0"/>
              <a:t>2</a:t>
            </a:r>
            <a:r>
              <a:rPr lang="en-US" sz="2800" i="1" baseline="30000" dirty="0"/>
              <a:t>n </a:t>
            </a:r>
            <a:r>
              <a:rPr lang="en-US" sz="2800" dirty="0"/>
              <a:t>patterns in a dataset of size </a:t>
            </a:r>
            <a:r>
              <a:rPr lang="en-US" sz="2800" i="1" dirty="0" err="1"/>
              <a:t>n</a:t>
            </a:r>
            <a:endParaRPr lang="en-US" sz="2800" i="1" dirty="0"/>
          </a:p>
          <a:p>
            <a:pPr>
              <a:lnSpc>
                <a:spcPct val="90000"/>
              </a:lnSpc>
            </a:pPr>
            <a:r>
              <a:rPr lang="en-US" sz="2800" dirty="0"/>
              <a:t>SIA generates &lt; </a:t>
            </a:r>
            <a:r>
              <a:rPr lang="en-US" sz="2800" i="1" dirty="0"/>
              <a:t>n</a:t>
            </a:r>
            <a:r>
              <a:rPr lang="en-US" sz="2800" baseline="30000" dirty="0"/>
              <a:t>2</a:t>
            </a:r>
            <a:r>
              <a:rPr lang="en-US" sz="2800" dirty="0"/>
              <a:t>/2 patterns</a:t>
            </a:r>
          </a:p>
          <a:p>
            <a:pPr lvl="2">
              <a:lnSpc>
                <a:spcPct val="90000"/>
              </a:lnSpc>
            </a:pPr>
            <a:r>
              <a:rPr lang="en-US" sz="2000" dirty="0"/>
              <a:t>=&gt; SIA generates small fraction of all patterns in a dataset</a:t>
            </a:r>
          </a:p>
          <a:p>
            <a:pPr>
              <a:lnSpc>
                <a:spcPct val="90000"/>
              </a:lnSpc>
            </a:pPr>
            <a:r>
              <a:rPr lang="en-US" sz="2800" dirty="0"/>
              <a:t>Many interesting patterns derivable from patterns found by SIA</a:t>
            </a:r>
          </a:p>
          <a:p>
            <a:pPr>
              <a:lnSpc>
                <a:spcPct val="90000"/>
              </a:lnSpc>
            </a:pPr>
            <a:r>
              <a:rPr lang="en-US" sz="2800" dirty="0"/>
              <a:t>BUT many of the patterns found by SIA are NOT interesting</a:t>
            </a:r>
          </a:p>
          <a:p>
            <a:pPr lvl="2">
              <a:lnSpc>
                <a:spcPct val="90000"/>
              </a:lnSpc>
            </a:pPr>
            <a:r>
              <a:rPr lang="en-US" sz="2000" dirty="0"/>
              <a:t>70,000 patterns found by SIA in Rachmaninoff’s </a:t>
            </a:r>
            <a:r>
              <a:rPr lang="en-US" sz="2000" i="1" dirty="0"/>
              <a:t>Prelude</a:t>
            </a:r>
            <a:r>
              <a:rPr lang="en-US" sz="2000" dirty="0"/>
              <a:t> in C# minor</a:t>
            </a:r>
          </a:p>
          <a:p>
            <a:pPr lvl="2">
              <a:lnSpc>
                <a:spcPct val="90000"/>
              </a:lnSpc>
            </a:pPr>
            <a:r>
              <a:rPr lang="en-US" sz="2000" dirty="0"/>
              <a:t>probably about 100 are interesting</a:t>
            </a:r>
          </a:p>
          <a:p>
            <a:pPr>
              <a:lnSpc>
                <a:spcPct val="90000"/>
              </a:lnSpc>
            </a:pPr>
            <a:r>
              <a:rPr lang="en-US" sz="2800" dirty="0"/>
              <a:t>=&gt; Need heuristics for isolating interesting patterns in output of SIA and SIATEC</a:t>
            </a:r>
          </a:p>
        </p:txBody>
      </p:sp>
    </p:spTree>
  </p:cSld>
  <p:clrMapOvr>
    <a:masterClrMapping/>
  </p:clrMapOvr>
  <p:transition advTm="473"/>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normAutofit fontScale="90000"/>
          </a:bodyPr>
          <a:lstStyle/>
          <a:p>
            <a:r>
              <a:rPr lang="en-US"/>
              <a:t>Heuristics for isolating musical themes and motives</a:t>
            </a:r>
          </a:p>
        </p:txBody>
      </p:sp>
      <p:pic>
        <p:nvPicPr>
          <p:cNvPr id="151556" name="Picture 4" descr="heuristics"/>
          <p:cNvPicPr>
            <a:picLocks noChangeAspect="1" noChangeArrowheads="1"/>
          </p:cNvPicPr>
          <p:nvPr/>
        </p:nvPicPr>
        <p:blipFill>
          <a:blip r:embed="rId4"/>
          <a:srcRect/>
          <a:stretch>
            <a:fillRect/>
          </a:stretch>
        </p:blipFill>
        <p:spPr bwMode="auto">
          <a:xfrm>
            <a:off x="457200" y="1523478"/>
            <a:ext cx="8229600" cy="1532238"/>
          </a:xfrm>
          <a:prstGeom prst="rect">
            <a:avLst/>
          </a:prstGeom>
          <a:noFill/>
        </p:spPr>
      </p:pic>
      <p:graphicFrame>
        <p:nvGraphicFramePr>
          <p:cNvPr id="151595" name="Group 43"/>
          <p:cNvGraphicFramePr>
            <a:graphicFrameLocks noGrp="1"/>
          </p:cNvGraphicFramePr>
          <p:nvPr/>
        </p:nvGraphicFramePr>
        <p:xfrm>
          <a:off x="533400" y="3068946"/>
          <a:ext cx="8153400" cy="518159"/>
        </p:xfrm>
        <a:graphic>
          <a:graphicData uri="http://schemas.openxmlformats.org/drawingml/2006/table">
            <a:tbl>
              <a:tblPr/>
              <a:tblGrid>
                <a:gridCol w="1676400"/>
                <a:gridCol w="1676400"/>
                <a:gridCol w="1676400"/>
                <a:gridCol w="1676400"/>
                <a:gridCol w="1447800"/>
              </a:tblGrid>
              <a:tr h="152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128"/>
                          <a:cs typeface="ＭＳ Ｐゴシック" charset="-128"/>
                        </a:rPr>
                        <a:t>Cov=6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128"/>
                          <a:cs typeface="ＭＳ Ｐゴシック" charset="-128"/>
                        </a:rPr>
                        <a:t>CR=6/5</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128"/>
                          <a:cs typeface="ＭＳ Ｐゴシック" charset="-128"/>
                        </a:rPr>
                        <a:t>Cov=9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128"/>
                          <a:cs typeface="ＭＳ Ｐゴシック" charset="-128"/>
                        </a:rPr>
                        <a:t>CR=9/5</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cs typeface="ＭＳ Ｐゴシック" charset="-128"/>
                        </a:rPr>
                        <a:t>Comp = 1/3</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cs typeface="ＭＳ Ｐゴシック" charset="-128"/>
                        </a:rPr>
                        <a:t>Comp = 2/5</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cs typeface="ＭＳ Ｐゴシック" charset="-128"/>
                        </a:rPr>
                        <a:t>Comp = 2/3</a:t>
                      </a:r>
                    </a:p>
                  </a:txBody>
                  <a:tcPr horzOverflow="overflow">
                    <a:lnL>
                      <a:noFill/>
                    </a:lnL>
                    <a:lnR cap="flat">
                      <a:noFill/>
                    </a:lnR>
                    <a:lnT cap="flat">
                      <a:noFill/>
                    </a:lnT>
                    <a:lnB cap="flat">
                      <a:noFill/>
                    </a:lnB>
                    <a:lnTlToBr>
                      <a:noFill/>
                    </a:lnTlToBr>
                    <a:lnBlToTr>
                      <a:noFill/>
                    </a:lnBlToTr>
                    <a:noFill/>
                  </a:tcPr>
                </a:tc>
              </a:tr>
            </a:tbl>
          </a:graphicData>
        </a:graphic>
      </p:graphicFrame>
      <p:graphicFrame>
        <p:nvGraphicFramePr>
          <p:cNvPr id="151593" name="Object 41"/>
          <p:cNvGraphicFramePr>
            <a:graphicFrameLocks noChangeAspect="1"/>
          </p:cNvGraphicFramePr>
          <p:nvPr/>
        </p:nvGraphicFramePr>
        <p:xfrm>
          <a:off x="364604" y="3759095"/>
          <a:ext cx="8458200" cy="2382837"/>
        </p:xfrm>
        <a:graphic>
          <a:graphicData uri="http://schemas.openxmlformats.org/presentationml/2006/ole">
            <p:oleObj spid="_x0000_s37890" name="Equation" r:id="rId5" imgW="5359400" imgH="151130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90537" y="261719"/>
            <a:ext cx="8162925" cy="646331"/>
          </a:xfrm>
        </p:spPr>
        <p:txBody>
          <a:bodyPr>
            <a:spAutoFit/>
          </a:bodyPr>
          <a:lstStyle/>
          <a:p>
            <a:r>
              <a:rPr lang="en-US" sz="3600" dirty="0"/>
              <a:t>COSIATEC - Data compression using SIATEC</a:t>
            </a:r>
          </a:p>
        </p:txBody>
      </p:sp>
      <p:sp>
        <p:nvSpPr>
          <p:cNvPr id="82948" name="AutoShape 4"/>
          <p:cNvSpPr>
            <a:spLocks noChangeArrowheads="1"/>
          </p:cNvSpPr>
          <p:nvPr/>
        </p:nvSpPr>
        <p:spPr bwMode="auto">
          <a:xfrm>
            <a:off x="3733800" y="1219200"/>
            <a:ext cx="990600" cy="381000"/>
          </a:xfrm>
          <a:prstGeom prst="flowChartTerminator">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t>Start</a:t>
            </a:r>
          </a:p>
        </p:txBody>
      </p:sp>
      <p:sp>
        <p:nvSpPr>
          <p:cNvPr id="82949" name="AutoShape 5"/>
          <p:cNvSpPr>
            <a:spLocks noChangeArrowheads="1"/>
          </p:cNvSpPr>
          <p:nvPr/>
        </p:nvSpPr>
        <p:spPr bwMode="auto">
          <a:xfrm>
            <a:off x="3390900" y="1752600"/>
            <a:ext cx="1676400" cy="381000"/>
          </a:xfrm>
          <a:prstGeom prst="flowChartInputOutpu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t>Dataset</a:t>
            </a:r>
          </a:p>
        </p:txBody>
      </p:sp>
      <p:sp>
        <p:nvSpPr>
          <p:cNvPr id="82950" name="AutoShape 6"/>
          <p:cNvSpPr>
            <a:spLocks noChangeArrowheads="1"/>
          </p:cNvSpPr>
          <p:nvPr/>
        </p:nvSpPr>
        <p:spPr bwMode="auto">
          <a:xfrm>
            <a:off x="3581400" y="2286000"/>
            <a:ext cx="1295400" cy="381000"/>
          </a:xfrm>
          <a:prstGeom prst="flowChartProcess">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t>SIATEC</a:t>
            </a:r>
          </a:p>
        </p:txBody>
      </p:sp>
      <p:sp>
        <p:nvSpPr>
          <p:cNvPr id="82951" name="AutoShape 7"/>
          <p:cNvSpPr>
            <a:spLocks noChangeArrowheads="1"/>
          </p:cNvSpPr>
          <p:nvPr/>
        </p:nvSpPr>
        <p:spPr bwMode="auto">
          <a:xfrm>
            <a:off x="1104900" y="2819400"/>
            <a:ext cx="6248400" cy="381000"/>
          </a:xfrm>
          <a:prstGeom prst="flowChartInputOutpu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t>List of &lt;Pattern, Translator_set&gt; pairs</a:t>
            </a:r>
          </a:p>
        </p:txBody>
      </p:sp>
      <p:sp>
        <p:nvSpPr>
          <p:cNvPr id="82952" name="AutoShape 8"/>
          <p:cNvSpPr>
            <a:spLocks noChangeArrowheads="1"/>
          </p:cNvSpPr>
          <p:nvPr/>
        </p:nvSpPr>
        <p:spPr bwMode="auto">
          <a:xfrm>
            <a:off x="1752600" y="3352800"/>
            <a:ext cx="4953000" cy="381000"/>
          </a:xfrm>
          <a:prstGeom prst="flowChartProcess">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t>Print out best pattern, </a:t>
            </a:r>
            <a:r>
              <a:rPr lang="en-US" sz="2000" i="1"/>
              <a:t>P</a:t>
            </a:r>
            <a:r>
              <a:rPr lang="en-US" sz="2000"/>
              <a:t>, and its translators</a:t>
            </a:r>
          </a:p>
        </p:txBody>
      </p:sp>
      <p:sp>
        <p:nvSpPr>
          <p:cNvPr id="82953" name="AutoShape 9"/>
          <p:cNvSpPr>
            <a:spLocks noChangeArrowheads="1"/>
          </p:cNvSpPr>
          <p:nvPr/>
        </p:nvSpPr>
        <p:spPr bwMode="auto">
          <a:xfrm>
            <a:off x="1943100" y="3886200"/>
            <a:ext cx="4572000" cy="381000"/>
          </a:xfrm>
          <a:prstGeom prst="flowChartProcess">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t>Remove occurrences of </a:t>
            </a:r>
            <a:r>
              <a:rPr lang="en-US" sz="2000" i="1"/>
              <a:t>P</a:t>
            </a:r>
            <a:r>
              <a:rPr lang="en-US" sz="2000"/>
              <a:t> from dataset</a:t>
            </a:r>
          </a:p>
        </p:txBody>
      </p:sp>
      <p:sp>
        <p:nvSpPr>
          <p:cNvPr id="82954" name="AutoShape 10"/>
          <p:cNvSpPr>
            <a:spLocks noChangeArrowheads="1"/>
          </p:cNvSpPr>
          <p:nvPr/>
        </p:nvSpPr>
        <p:spPr bwMode="auto">
          <a:xfrm>
            <a:off x="2933700" y="4419600"/>
            <a:ext cx="2590800" cy="1219200"/>
          </a:xfrm>
          <a:prstGeom prst="flowChartDecision">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t>Is dataset empty?</a:t>
            </a:r>
          </a:p>
        </p:txBody>
      </p:sp>
      <p:sp>
        <p:nvSpPr>
          <p:cNvPr id="82955" name="AutoShape 11"/>
          <p:cNvSpPr>
            <a:spLocks noChangeArrowheads="1"/>
          </p:cNvSpPr>
          <p:nvPr/>
        </p:nvSpPr>
        <p:spPr bwMode="auto">
          <a:xfrm>
            <a:off x="3695700" y="5867400"/>
            <a:ext cx="1066800" cy="381000"/>
          </a:xfrm>
          <a:prstGeom prst="flowChartTerminator">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t>End</a:t>
            </a:r>
          </a:p>
        </p:txBody>
      </p:sp>
      <p:sp>
        <p:nvSpPr>
          <p:cNvPr id="82956" name="Text Box 12"/>
          <p:cNvSpPr txBox="1">
            <a:spLocks noChangeArrowheads="1"/>
          </p:cNvSpPr>
          <p:nvPr/>
        </p:nvSpPr>
        <p:spPr bwMode="auto">
          <a:xfrm>
            <a:off x="5448300" y="4708525"/>
            <a:ext cx="6096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No</a:t>
            </a:r>
          </a:p>
        </p:txBody>
      </p:sp>
      <p:sp>
        <p:nvSpPr>
          <p:cNvPr id="82957" name="Text Box 13"/>
          <p:cNvSpPr txBox="1">
            <a:spLocks noChangeArrowheads="1"/>
          </p:cNvSpPr>
          <p:nvPr/>
        </p:nvSpPr>
        <p:spPr bwMode="auto">
          <a:xfrm>
            <a:off x="4381500" y="5486400"/>
            <a:ext cx="7620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Yes</a:t>
            </a:r>
          </a:p>
        </p:txBody>
      </p:sp>
      <p:cxnSp>
        <p:nvCxnSpPr>
          <p:cNvPr id="82958" name="AutoShape 14"/>
          <p:cNvCxnSpPr>
            <a:cxnSpLocks noChangeShapeType="1"/>
            <a:stCxn id="82948" idx="2"/>
            <a:endCxn id="82949" idx="1"/>
          </p:cNvCxnSpPr>
          <p:nvPr/>
        </p:nvCxnSpPr>
        <p:spPr bwMode="auto">
          <a:xfrm>
            <a:off x="4229100" y="1600200"/>
            <a:ext cx="0" cy="152400"/>
          </a:xfrm>
          <a:prstGeom prst="straightConnector1">
            <a:avLst/>
          </a:prstGeom>
          <a:noFill/>
          <a:ln w="9525">
            <a:solidFill>
              <a:schemeClr val="tx1"/>
            </a:solidFill>
            <a:round/>
            <a:headEnd/>
            <a:tailEnd type="triangle" w="med" len="med"/>
          </a:ln>
        </p:spPr>
      </p:cxnSp>
      <p:cxnSp>
        <p:nvCxnSpPr>
          <p:cNvPr id="82959" name="AutoShape 15"/>
          <p:cNvCxnSpPr>
            <a:cxnSpLocks noChangeShapeType="1"/>
            <a:stCxn id="82949" idx="4"/>
            <a:endCxn id="82950" idx="0"/>
          </p:cNvCxnSpPr>
          <p:nvPr/>
        </p:nvCxnSpPr>
        <p:spPr bwMode="auto">
          <a:xfrm>
            <a:off x="4229100" y="2133600"/>
            <a:ext cx="0" cy="152400"/>
          </a:xfrm>
          <a:prstGeom prst="straightConnector1">
            <a:avLst/>
          </a:prstGeom>
          <a:noFill/>
          <a:ln w="9525">
            <a:solidFill>
              <a:schemeClr val="tx1"/>
            </a:solidFill>
            <a:round/>
            <a:headEnd/>
            <a:tailEnd type="triangle" w="med" len="med"/>
          </a:ln>
        </p:spPr>
      </p:cxnSp>
      <p:cxnSp>
        <p:nvCxnSpPr>
          <p:cNvPr id="82961" name="AutoShape 17"/>
          <p:cNvCxnSpPr>
            <a:cxnSpLocks noChangeShapeType="1"/>
            <a:stCxn id="82950" idx="2"/>
            <a:endCxn id="82951" idx="1"/>
          </p:cNvCxnSpPr>
          <p:nvPr/>
        </p:nvCxnSpPr>
        <p:spPr bwMode="auto">
          <a:xfrm>
            <a:off x="4229100" y="2667000"/>
            <a:ext cx="0" cy="152400"/>
          </a:xfrm>
          <a:prstGeom prst="straightConnector1">
            <a:avLst/>
          </a:prstGeom>
          <a:noFill/>
          <a:ln w="9525">
            <a:solidFill>
              <a:schemeClr val="tx1"/>
            </a:solidFill>
            <a:round/>
            <a:headEnd/>
            <a:tailEnd type="triangle" w="med" len="med"/>
          </a:ln>
        </p:spPr>
      </p:cxnSp>
      <p:cxnSp>
        <p:nvCxnSpPr>
          <p:cNvPr id="82962" name="AutoShape 18"/>
          <p:cNvCxnSpPr>
            <a:cxnSpLocks noChangeShapeType="1"/>
            <a:stCxn id="82951" idx="4"/>
            <a:endCxn id="82952" idx="0"/>
          </p:cNvCxnSpPr>
          <p:nvPr/>
        </p:nvCxnSpPr>
        <p:spPr bwMode="auto">
          <a:xfrm>
            <a:off x="4229100" y="3200400"/>
            <a:ext cx="0" cy="152400"/>
          </a:xfrm>
          <a:prstGeom prst="straightConnector1">
            <a:avLst/>
          </a:prstGeom>
          <a:noFill/>
          <a:ln w="9525">
            <a:solidFill>
              <a:schemeClr val="tx1"/>
            </a:solidFill>
            <a:round/>
            <a:headEnd/>
            <a:tailEnd type="triangle" w="med" len="med"/>
          </a:ln>
        </p:spPr>
      </p:cxnSp>
      <p:cxnSp>
        <p:nvCxnSpPr>
          <p:cNvPr id="82963" name="AutoShape 19"/>
          <p:cNvCxnSpPr>
            <a:cxnSpLocks noChangeShapeType="1"/>
            <a:stCxn id="82952" idx="2"/>
            <a:endCxn id="82953" idx="0"/>
          </p:cNvCxnSpPr>
          <p:nvPr/>
        </p:nvCxnSpPr>
        <p:spPr bwMode="auto">
          <a:xfrm>
            <a:off x="4229100" y="3733800"/>
            <a:ext cx="0" cy="152400"/>
          </a:xfrm>
          <a:prstGeom prst="straightConnector1">
            <a:avLst/>
          </a:prstGeom>
          <a:noFill/>
          <a:ln w="9525">
            <a:solidFill>
              <a:schemeClr val="tx1"/>
            </a:solidFill>
            <a:round/>
            <a:headEnd/>
            <a:tailEnd type="triangle" w="med" len="med"/>
          </a:ln>
        </p:spPr>
      </p:cxnSp>
      <p:cxnSp>
        <p:nvCxnSpPr>
          <p:cNvPr id="82964" name="AutoShape 20"/>
          <p:cNvCxnSpPr>
            <a:cxnSpLocks noChangeShapeType="1"/>
            <a:stCxn id="82953" idx="2"/>
            <a:endCxn id="82954" idx="0"/>
          </p:cNvCxnSpPr>
          <p:nvPr/>
        </p:nvCxnSpPr>
        <p:spPr bwMode="auto">
          <a:xfrm>
            <a:off x="4229100" y="4267200"/>
            <a:ext cx="0" cy="152400"/>
          </a:xfrm>
          <a:prstGeom prst="straightConnector1">
            <a:avLst/>
          </a:prstGeom>
          <a:noFill/>
          <a:ln w="9525">
            <a:solidFill>
              <a:schemeClr val="tx1"/>
            </a:solidFill>
            <a:round/>
            <a:headEnd/>
            <a:tailEnd type="triangle" w="med" len="med"/>
          </a:ln>
        </p:spPr>
      </p:cxnSp>
      <p:cxnSp>
        <p:nvCxnSpPr>
          <p:cNvPr id="82965" name="AutoShape 21"/>
          <p:cNvCxnSpPr>
            <a:cxnSpLocks noChangeShapeType="1"/>
            <a:stCxn id="82954" idx="2"/>
            <a:endCxn id="82955" idx="0"/>
          </p:cNvCxnSpPr>
          <p:nvPr/>
        </p:nvCxnSpPr>
        <p:spPr bwMode="auto">
          <a:xfrm>
            <a:off x="4229100" y="5638800"/>
            <a:ext cx="0" cy="228600"/>
          </a:xfrm>
          <a:prstGeom prst="straightConnector1">
            <a:avLst/>
          </a:prstGeom>
          <a:noFill/>
          <a:ln w="9525">
            <a:solidFill>
              <a:schemeClr val="tx1"/>
            </a:solidFill>
            <a:round/>
            <a:headEnd/>
            <a:tailEnd type="triangle" w="med" len="med"/>
          </a:ln>
        </p:spPr>
      </p:cxnSp>
      <p:cxnSp>
        <p:nvCxnSpPr>
          <p:cNvPr id="82967" name="AutoShape 23"/>
          <p:cNvCxnSpPr>
            <a:cxnSpLocks noChangeShapeType="1"/>
            <a:stCxn id="82954" idx="3"/>
            <a:endCxn id="82949" idx="5"/>
          </p:cNvCxnSpPr>
          <p:nvPr/>
        </p:nvCxnSpPr>
        <p:spPr bwMode="auto">
          <a:xfrm flipH="1" flipV="1">
            <a:off x="4897438" y="1943100"/>
            <a:ext cx="627062" cy="3086100"/>
          </a:xfrm>
          <a:prstGeom prst="bentConnector3">
            <a:avLst>
              <a:gd name="adj1" fmla="val -408611"/>
            </a:avLst>
          </a:prstGeom>
          <a:noFill/>
          <a:ln w="9525">
            <a:solidFill>
              <a:schemeClr val="tx1"/>
            </a:solidFill>
            <a:miter lim="800000"/>
            <a:headEnd/>
            <a:tailEnd type="triangle" w="med" len="med"/>
          </a:ln>
        </p:spPr>
      </p:cxnSp>
    </p:spTree>
  </p:cSld>
  <p:clrMapOvr>
    <a:masterClrMapping/>
  </p:clrMapOvr>
  <p:transition advTm="473"/>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fontScale="90000"/>
          </a:bodyPr>
          <a:lstStyle/>
          <a:p>
            <a:r>
              <a:rPr lang="en-US"/>
              <a:t>Using COSIATEC for finding themes and motives in music</a:t>
            </a:r>
          </a:p>
        </p:txBody>
      </p:sp>
      <p:pic>
        <p:nvPicPr>
          <p:cNvPr id="86023" name="Picture 7" descr="cosiatec-results"/>
          <p:cNvPicPr>
            <a:picLocks noChangeAspect="1" noChangeArrowheads="1"/>
          </p:cNvPicPr>
          <p:nvPr/>
        </p:nvPicPr>
        <p:blipFill>
          <a:blip r:embed="rId12"/>
          <a:srcRect/>
          <a:stretch>
            <a:fillRect/>
          </a:stretch>
        </p:blipFill>
        <p:spPr bwMode="auto">
          <a:xfrm>
            <a:off x="631832" y="2424113"/>
            <a:ext cx="8432800" cy="1538287"/>
          </a:xfrm>
          <a:prstGeom prst="rect">
            <a:avLst/>
          </a:prstGeom>
          <a:noFill/>
        </p:spPr>
      </p:pic>
      <p:sp>
        <p:nvSpPr>
          <p:cNvPr id="86033" name="Text Box 17"/>
          <p:cNvSpPr txBox="1">
            <a:spLocks noChangeArrowheads="1"/>
          </p:cNvSpPr>
          <p:nvPr/>
        </p:nvSpPr>
        <p:spPr bwMode="auto">
          <a:xfrm>
            <a:off x="2511432" y="2057400"/>
            <a:ext cx="20574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First iteration</a:t>
            </a:r>
          </a:p>
        </p:txBody>
      </p:sp>
      <p:sp>
        <p:nvSpPr>
          <p:cNvPr id="86034" name="Text Box 18"/>
          <p:cNvSpPr txBox="1">
            <a:spLocks noChangeArrowheads="1"/>
          </p:cNvSpPr>
          <p:nvPr/>
        </p:nvSpPr>
        <p:spPr bwMode="auto">
          <a:xfrm>
            <a:off x="6092832" y="2057400"/>
            <a:ext cx="2590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Second iteration</a:t>
            </a:r>
          </a:p>
        </p:txBody>
      </p:sp>
      <p:pic>
        <p:nvPicPr>
          <p:cNvPr id="86035" name="MacOS">
            <a:hlinkClick r:id="" action="ppaction://media"/>
          </p:cNvPr>
          <p:cNvPicPr>
            <a:picLocks noRot="1" noChangeAspect="1" noChangeArrowheads="1"/>
          </p:cNvPicPr>
          <p:nvPr>
            <a:audioFile r:link="rId1"/>
          </p:nvPr>
        </p:nvPicPr>
        <p:blipFill>
          <a:blip r:embed="rId13"/>
          <a:srcRect/>
          <a:stretch>
            <a:fillRect/>
          </a:stretch>
        </p:blipFill>
        <p:spPr bwMode="auto">
          <a:xfrm>
            <a:off x="171457" y="2492375"/>
            <a:ext cx="304800" cy="304800"/>
          </a:xfrm>
          <a:prstGeom prst="rect">
            <a:avLst/>
          </a:prstGeom>
          <a:noFill/>
        </p:spPr>
      </p:pic>
      <p:pic>
        <p:nvPicPr>
          <p:cNvPr id="86036" name="MacOS">
            <a:hlinkClick r:id="" action="ppaction://media"/>
          </p:cNvPr>
          <p:cNvPicPr>
            <a:picLocks noRot="1" noChangeAspect="1" noChangeArrowheads="1"/>
          </p:cNvPicPr>
          <p:nvPr>
            <a:audioFile r:link="rId2"/>
          </p:nvPr>
        </p:nvPicPr>
        <p:blipFill>
          <a:blip r:embed="rId13"/>
          <a:srcRect/>
          <a:stretch>
            <a:fillRect/>
          </a:stretch>
        </p:blipFill>
        <p:spPr bwMode="auto">
          <a:xfrm>
            <a:off x="171457" y="2997200"/>
            <a:ext cx="304800" cy="304800"/>
          </a:xfrm>
          <a:prstGeom prst="rect">
            <a:avLst/>
          </a:prstGeom>
          <a:noFill/>
        </p:spPr>
      </p:pic>
      <p:pic>
        <p:nvPicPr>
          <p:cNvPr id="86037" name="MacOS">
            <a:hlinkClick r:id="" action="ppaction://media"/>
          </p:cNvPr>
          <p:cNvPicPr>
            <a:picLocks noRot="1" noChangeAspect="1" noChangeArrowheads="1"/>
          </p:cNvPicPr>
          <p:nvPr>
            <a:audioFile r:link="rId3"/>
          </p:nvPr>
        </p:nvPicPr>
        <p:blipFill>
          <a:blip r:embed="rId13"/>
          <a:srcRect/>
          <a:stretch>
            <a:fillRect/>
          </a:stretch>
        </p:blipFill>
        <p:spPr bwMode="auto">
          <a:xfrm>
            <a:off x="171457" y="3500438"/>
            <a:ext cx="304800" cy="304800"/>
          </a:xfrm>
          <a:prstGeom prst="rect">
            <a:avLst/>
          </a:prstGeom>
          <a:noFill/>
        </p:spPr>
      </p:pic>
      <p:pic>
        <p:nvPicPr>
          <p:cNvPr id="86038" name="MacOS">
            <a:hlinkClick r:id="" action="ppaction://media"/>
          </p:cNvPr>
          <p:cNvPicPr>
            <a:picLocks noRot="1" noChangeAspect="1" noChangeArrowheads="1"/>
          </p:cNvPicPr>
          <p:nvPr>
            <a:audioFile r:link="rId4"/>
          </p:nvPr>
        </p:nvPicPr>
        <p:blipFill>
          <a:blip r:embed="rId13"/>
          <a:srcRect/>
          <a:stretch>
            <a:fillRect/>
          </a:stretch>
        </p:blipFill>
        <p:spPr bwMode="auto">
          <a:xfrm>
            <a:off x="2116145" y="2492375"/>
            <a:ext cx="304800" cy="304800"/>
          </a:xfrm>
          <a:prstGeom prst="rect">
            <a:avLst/>
          </a:prstGeom>
          <a:noFill/>
        </p:spPr>
      </p:pic>
      <p:pic>
        <p:nvPicPr>
          <p:cNvPr id="86039" name="MacOS">
            <a:hlinkClick r:id="" action="ppaction://media"/>
          </p:cNvPr>
          <p:cNvPicPr>
            <a:picLocks noRot="1" noChangeAspect="1" noChangeArrowheads="1"/>
          </p:cNvPicPr>
          <p:nvPr>
            <a:audioFile r:link="rId5"/>
          </p:nvPr>
        </p:nvPicPr>
        <p:blipFill>
          <a:blip r:embed="rId13"/>
          <a:srcRect/>
          <a:stretch>
            <a:fillRect/>
          </a:stretch>
        </p:blipFill>
        <p:spPr bwMode="auto">
          <a:xfrm>
            <a:off x="2116145" y="2997200"/>
            <a:ext cx="304800" cy="304800"/>
          </a:xfrm>
          <a:prstGeom prst="rect">
            <a:avLst/>
          </a:prstGeom>
          <a:noFill/>
        </p:spPr>
      </p:pic>
      <p:pic>
        <p:nvPicPr>
          <p:cNvPr id="86040" name="MacOS">
            <a:hlinkClick r:id="" action="ppaction://media"/>
          </p:cNvPr>
          <p:cNvPicPr>
            <a:picLocks noRot="1" noChangeAspect="1" noChangeArrowheads="1"/>
          </p:cNvPicPr>
          <p:nvPr>
            <a:audioFile r:link="rId6"/>
          </p:nvPr>
        </p:nvPicPr>
        <p:blipFill>
          <a:blip r:embed="rId13"/>
          <a:srcRect/>
          <a:stretch>
            <a:fillRect/>
          </a:stretch>
        </p:blipFill>
        <p:spPr bwMode="auto">
          <a:xfrm>
            <a:off x="2116145" y="3500438"/>
            <a:ext cx="304800" cy="304800"/>
          </a:xfrm>
          <a:prstGeom prst="rect">
            <a:avLst/>
          </a:prstGeom>
          <a:noFill/>
        </p:spPr>
      </p:pic>
      <p:pic>
        <p:nvPicPr>
          <p:cNvPr id="86041" name="MacOS">
            <a:hlinkClick r:id="" action="ppaction://media"/>
          </p:cNvPr>
          <p:cNvPicPr>
            <a:picLocks noRot="1" noChangeAspect="1" noChangeArrowheads="1"/>
          </p:cNvPicPr>
          <p:nvPr>
            <a:audioFile r:link="rId7"/>
          </p:nvPr>
        </p:nvPicPr>
        <p:blipFill>
          <a:blip r:embed="rId13"/>
          <a:srcRect/>
          <a:stretch>
            <a:fillRect/>
          </a:stretch>
        </p:blipFill>
        <p:spPr bwMode="auto">
          <a:xfrm>
            <a:off x="5700720" y="2492375"/>
            <a:ext cx="304800" cy="304800"/>
          </a:xfrm>
          <a:prstGeom prst="rect">
            <a:avLst/>
          </a:prstGeom>
          <a:noFill/>
        </p:spPr>
      </p:pic>
      <p:pic>
        <p:nvPicPr>
          <p:cNvPr id="86042" name="MacOS">
            <a:hlinkClick r:id="" action="ppaction://media"/>
          </p:cNvPr>
          <p:cNvPicPr>
            <a:picLocks noRot="1" noChangeAspect="1" noChangeArrowheads="1"/>
          </p:cNvPicPr>
          <p:nvPr>
            <a:audioFile r:link="rId8"/>
          </p:nvPr>
        </p:nvPicPr>
        <p:blipFill>
          <a:blip r:embed="rId13"/>
          <a:srcRect/>
          <a:stretch>
            <a:fillRect/>
          </a:stretch>
        </p:blipFill>
        <p:spPr bwMode="auto">
          <a:xfrm>
            <a:off x="5716595" y="2997200"/>
            <a:ext cx="304800" cy="304800"/>
          </a:xfrm>
          <a:prstGeom prst="rect">
            <a:avLst/>
          </a:prstGeom>
          <a:noFill/>
        </p:spPr>
      </p:pic>
      <p:pic>
        <p:nvPicPr>
          <p:cNvPr id="86043" name="MacOS">
            <a:hlinkClick r:id="" action="ppaction://media"/>
          </p:cNvPr>
          <p:cNvPicPr>
            <a:picLocks noRot="1" noChangeAspect="1" noChangeArrowheads="1"/>
          </p:cNvPicPr>
          <p:nvPr>
            <a:audioFile r:link="rId9"/>
          </p:nvPr>
        </p:nvPicPr>
        <p:blipFill>
          <a:blip r:embed="rId13"/>
          <a:srcRect/>
          <a:stretch>
            <a:fillRect/>
          </a:stretch>
        </p:blipFill>
        <p:spPr bwMode="auto">
          <a:xfrm>
            <a:off x="5716595" y="3500438"/>
            <a:ext cx="304800" cy="304800"/>
          </a:xfrm>
          <a:prstGeom prst="rect">
            <a:avLst/>
          </a:prstGeom>
          <a:noFill/>
        </p:spPr>
      </p:pic>
    </p:spTree>
  </p:cSld>
  <p:clrMapOvr>
    <a:masterClrMapping/>
  </p:clrMapOvr>
  <p:transition advTm="455"/>
  <p:timing>
    <p:tnLst>
      <p:par>
        <p:cTn id="1" dur="indefinite" restart="never" nodeType="tmRoot">
          <p:childTnLst>
            <p:seq concurrent="1" nextAc="seek">
              <p:cTn id="2" restart="whenNotActive" fill="hold" evtFilter="cancelBubble" nodeType="interactiveSeq">
                <p:stCondLst>
                  <p:cond evt="onClick" delay="0">
                    <p:tgtEl>
                      <p:spTgt spid="8603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28" fill="hold"/>
                                        <p:tgtEl>
                                          <p:spTgt spid="86035"/>
                                        </p:tgtEl>
                                      </p:cBhvr>
                                    </p:cmd>
                                  </p:childTnLst>
                                </p:cTn>
                              </p:par>
                            </p:childTnLst>
                          </p:cTn>
                        </p:par>
                      </p:childTnLst>
                    </p:cTn>
                  </p:par>
                </p:childTnLst>
              </p:cTn>
              <p:nextCondLst>
                <p:cond evt="onClick" delay="0">
                  <p:tgtEl>
                    <p:spTgt spid="8603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6035"/>
                </p:tgtEl>
              </p:cMediaNode>
            </p:audio>
            <p:seq concurrent="1" nextAc="seek">
              <p:cTn id="8" restart="whenNotActive" fill="hold" evtFilter="cancelBubble" nodeType="interactiveSeq">
                <p:stCondLst>
                  <p:cond evt="onClick" delay="0">
                    <p:tgtEl>
                      <p:spTgt spid="8603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974" fill="hold"/>
                                        <p:tgtEl>
                                          <p:spTgt spid="86036"/>
                                        </p:tgtEl>
                                      </p:cBhvr>
                                    </p:cmd>
                                  </p:childTnLst>
                                </p:cTn>
                              </p:par>
                            </p:childTnLst>
                          </p:cTn>
                        </p:par>
                      </p:childTnLst>
                    </p:cTn>
                  </p:par>
                </p:childTnLst>
              </p:cTn>
              <p:nextCondLst>
                <p:cond evt="onClick" delay="0">
                  <p:tgtEl>
                    <p:spTgt spid="8603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86036"/>
                </p:tgtEl>
              </p:cMediaNode>
            </p:audio>
            <p:seq concurrent="1" nextAc="seek">
              <p:cTn id="14" restart="whenNotActive" fill="hold" evtFilter="cancelBubble" nodeType="interactiveSeq">
                <p:stCondLst>
                  <p:cond evt="onClick" delay="0">
                    <p:tgtEl>
                      <p:spTgt spid="8603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6970" fill="hold"/>
                                        <p:tgtEl>
                                          <p:spTgt spid="86037"/>
                                        </p:tgtEl>
                                      </p:cBhvr>
                                    </p:cmd>
                                  </p:childTnLst>
                                </p:cTn>
                              </p:par>
                            </p:childTnLst>
                          </p:cTn>
                        </p:par>
                      </p:childTnLst>
                    </p:cTn>
                  </p:par>
                </p:childTnLst>
              </p:cTn>
              <p:nextCondLst>
                <p:cond evt="onClick" delay="0">
                  <p:tgtEl>
                    <p:spTgt spid="86037"/>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86037"/>
                </p:tgtEl>
              </p:cMediaNode>
            </p:audio>
            <p:seq concurrent="1" nextAc="seek">
              <p:cTn id="20" restart="whenNotActive" fill="hold" evtFilter="cancelBubble" nodeType="interactiveSeq">
                <p:stCondLst>
                  <p:cond evt="onClick" delay="0">
                    <p:tgtEl>
                      <p:spTgt spid="8603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042" fill="hold"/>
                                        <p:tgtEl>
                                          <p:spTgt spid="86038"/>
                                        </p:tgtEl>
                                      </p:cBhvr>
                                    </p:cmd>
                                  </p:childTnLst>
                                </p:cTn>
                              </p:par>
                            </p:childTnLst>
                          </p:cTn>
                        </p:par>
                      </p:childTnLst>
                    </p:cTn>
                  </p:par>
                </p:childTnLst>
              </p:cTn>
              <p:nextCondLst>
                <p:cond evt="onClick" delay="0">
                  <p:tgtEl>
                    <p:spTgt spid="86038"/>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86038"/>
                </p:tgtEl>
              </p:cMediaNode>
            </p:audio>
            <p:seq concurrent="1" nextAc="seek">
              <p:cTn id="26" restart="whenNotActive" fill="hold" evtFilter="cancelBubble" nodeType="interactiveSeq">
                <p:stCondLst>
                  <p:cond evt="onClick" delay="0">
                    <p:tgtEl>
                      <p:spTgt spid="86039"/>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153" fill="hold"/>
                                        <p:tgtEl>
                                          <p:spTgt spid="86039"/>
                                        </p:tgtEl>
                                      </p:cBhvr>
                                    </p:cmd>
                                  </p:childTnLst>
                                </p:cTn>
                              </p:par>
                            </p:childTnLst>
                          </p:cTn>
                        </p:par>
                      </p:childTnLst>
                    </p:cTn>
                  </p:par>
                </p:childTnLst>
              </p:cTn>
              <p:nextCondLst>
                <p:cond evt="onClick" delay="0">
                  <p:tgtEl>
                    <p:spTgt spid="86039"/>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86039"/>
                </p:tgtEl>
              </p:cMediaNode>
            </p:audio>
            <p:seq concurrent="1" nextAc="seek">
              <p:cTn id="32" restart="whenNotActive" fill="hold" evtFilter="cancelBubble" nodeType="interactiveSeq">
                <p:stCondLst>
                  <p:cond evt="onClick" delay="0">
                    <p:tgtEl>
                      <p:spTgt spid="86040"/>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3019" fill="hold"/>
                                        <p:tgtEl>
                                          <p:spTgt spid="86040"/>
                                        </p:tgtEl>
                                      </p:cBhvr>
                                    </p:cmd>
                                  </p:childTnLst>
                                </p:cTn>
                              </p:par>
                            </p:childTnLst>
                          </p:cTn>
                        </p:par>
                      </p:childTnLst>
                    </p:cTn>
                  </p:par>
                </p:childTnLst>
              </p:cTn>
              <p:nextCondLst>
                <p:cond evt="onClick" delay="0">
                  <p:tgtEl>
                    <p:spTgt spid="86040"/>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86040"/>
                </p:tgtEl>
              </p:cMediaNode>
            </p:audio>
            <p:seq concurrent="1" nextAc="seek">
              <p:cTn id="38" restart="whenNotActive" fill="hold" evtFilter="cancelBubble" nodeType="interactiveSeq">
                <p:stCondLst>
                  <p:cond evt="onClick" delay="0">
                    <p:tgtEl>
                      <p:spTgt spid="86041"/>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2492" fill="hold"/>
                                        <p:tgtEl>
                                          <p:spTgt spid="86041"/>
                                        </p:tgtEl>
                                      </p:cBhvr>
                                    </p:cmd>
                                  </p:childTnLst>
                                </p:cTn>
                              </p:par>
                            </p:childTnLst>
                          </p:cTn>
                        </p:par>
                      </p:childTnLst>
                    </p:cTn>
                  </p:par>
                </p:childTnLst>
              </p:cTn>
              <p:nextCondLst>
                <p:cond evt="onClick" delay="0">
                  <p:tgtEl>
                    <p:spTgt spid="86041"/>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86041"/>
                </p:tgtEl>
              </p:cMediaNode>
            </p:audio>
            <p:seq concurrent="1" nextAc="seek">
              <p:cTn id="44" restart="whenNotActive" fill="hold" evtFilter="cancelBubble" nodeType="interactiveSeq">
                <p:stCondLst>
                  <p:cond evt="onClick" delay="0">
                    <p:tgtEl>
                      <p:spTgt spid="86042"/>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337" fill="hold"/>
                                        <p:tgtEl>
                                          <p:spTgt spid="86042"/>
                                        </p:tgtEl>
                                      </p:cBhvr>
                                    </p:cmd>
                                  </p:childTnLst>
                                </p:cTn>
                              </p:par>
                            </p:childTnLst>
                          </p:cTn>
                        </p:par>
                      </p:childTnLst>
                    </p:cTn>
                  </p:par>
                </p:childTnLst>
              </p:cTn>
              <p:nextCondLst>
                <p:cond evt="onClick" delay="0">
                  <p:tgtEl>
                    <p:spTgt spid="86042"/>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86042"/>
                </p:tgtEl>
              </p:cMediaNode>
            </p:audio>
            <p:seq concurrent="1" nextAc="seek">
              <p:cTn id="50" restart="whenNotActive" fill="hold" evtFilter="cancelBubble" nodeType="interactiveSeq">
                <p:stCondLst>
                  <p:cond evt="onClick" delay="0">
                    <p:tgtEl>
                      <p:spTgt spid="86043"/>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570" fill="hold"/>
                                        <p:tgtEl>
                                          <p:spTgt spid="86043"/>
                                        </p:tgtEl>
                                      </p:cBhvr>
                                    </p:cmd>
                                  </p:childTnLst>
                                </p:cTn>
                              </p:par>
                            </p:childTnLst>
                          </p:cTn>
                        </p:par>
                      </p:childTnLst>
                    </p:cTn>
                  </p:par>
                </p:childTnLst>
              </p:cTn>
              <p:nextCondLst>
                <p:cond evt="onClick" delay="0">
                  <p:tgtEl>
                    <p:spTgt spid="86043"/>
                  </p:tgtEl>
                </p:cond>
              </p:nextCondLst>
            </p:seq>
            <p:audio>
              <p:cMediaNode>
                <p:cTn id="55" fill="hold" display="0">
                  <p:stCondLst>
                    <p:cond delay="indefinite"/>
                  </p:stCondLst>
                  <p:endCondLst>
                    <p:cond evt="onNext" delay="0">
                      <p:tgtEl>
                        <p:sldTgt/>
                      </p:tgtEl>
                    </p:cond>
                    <p:cond evt="onPrev" delay="0">
                      <p:tgtEl>
                        <p:sldTgt/>
                      </p:tgtEl>
                    </p:cond>
                    <p:cond evt="onStopAudio" delay="0">
                      <p:tgtEl>
                        <p:sldTgt/>
                      </p:tgtEl>
                    </p:cond>
                  </p:endCondLst>
                </p:cTn>
                <p:tgtEl>
                  <p:spTgt spid="86043"/>
                </p:tgtEl>
              </p:cMediaNode>
            </p:audio>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r>
              <a:rPr lang="en-US" dirty="0"/>
              <a:t>Uses of musical pattern discovery algorithms</a:t>
            </a:r>
          </a:p>
        </p:txBody>
      </p:sp>
      <p:sp>
        <p:nvSpPr>
          <p:cNvPr id="72707" name="Rectangle 3"/>
          <p:cNvSpPr>
            <a:spLocks noGrp="1" noChangeArrowheads="1"/>
          </p:cNvSpPr>
          <p:nvPr>
            <p:ph type="body" idx="1"/>
          </p:nvPr>
        </p:nvSpPr>
        <p:spPr>
          <a:xfrm>
            <a:off x="457201" y="1773238"/>
            <a:ext cx="8229599" cy="4576638"/>
          </a:xfrm>
        </p:spPr>
        <p:txBody>
          <a:bodyPr wrap="square">
            <a:spAutoFit/>
          </a:bodyPr>
          <a:lstStyle/>
          <a:p>
            <a:pPr>
              <a:lnSpc>
                <a:spcPct val="80000"/>
              </a:lnSpc>
            </a:pPr>
            <a:r>
              <a:rPr lang="en-GB" sz="2400" dirty="0"/>
              <a:t>In content-based music retrieval</a:t>
            </a:r>
            <a:endParaRPr lang="en-US" sz="2400" dirty="0"/>
          </a:p>
          <a:p>
            <a:pPr lvl="2">
              <a:lnSpc>
                <a:spcPct val="80000"/>
              </a:lnSpc>
            </a:pPr>
            <a:r>
              <a:rPr lang="en-US" sz="1800" dirty="0"/>
              <a:t>Creating an index of memorable patterns to enable faster retrieval</a:t>
            </a:r>
          </a:p>
          <a:p>
            <a:pPr>
              <a:lnSpc>
                <a:spcPct val="80000"/>
              </a:lnSpc>
            </a:pPr>
            <a:r>
              <a:rPr lang="en-GB" sz="2400" dirty="0"/>
              <a:t>For music analysts, performers and listeners</a:t>
            </a:r>
            <a:endParaRPr lang="en-US" sz="2400" dirty="0"/>
          </a:p>
          <a:p>
            <a:pPr lvl="2">
              <a:lnSpc>
                <a:spcPct val="80000"/>
              </a:lnSpc>
            </a:pPr>
            <a:r>
              <a:rPr lang="en-US" sz="1800" dirty="0"/>
              <a:t>A </a:t>
            </a:r>
            <a:r>
              <a:rPr lang="en-US" sz="1800" dirty="0" err="1"/>
              <a:t>motivic</a:t>
            </a:r>
            <a:r>
              <a:rPr lang="en-US" sz="1800" dirty="0"/>
              <a:t>/thematic analysis can assist understanding and appreciation</a:t>
            </a:r>
          </a:p>
          <a:p>
            <a:pPr>
              <a:lnSpc>
                <a:spcPct val="80000"/>
              </a:lnSpc>
            </a:pPr>
            <a:r>
              <a:rPr lang="en-GB" sz="2400" dirty="0"/>
              <a:t>In transcription</a:t>
            </a:r>
          </a:p>
          <a:p>
            <a:pPr lvl="2">
              <a:lnSpc>
                <a:spcPct val="80000"/>
              </a:lnSpc>
            </a:pPr>
            <a:r>
              <a:rPr lang="en-US" sz="1800" dirty="0"/>
              <a:t>Helps with inferring beat and metrical structure</a:t>
            </a:r>
          </a:p>
          <a:p>
            <a:pPr lvl="3">
              <a:lnSpc>
                <a:spcPct val="80000"/>
              </a:lnSpc>
            </a:pPr>
            <a:r>
              <a:rPr lang="en-US" sz="1600" dirty="0"/>
              <a:t>similar patterns have similar metrical structure</a:t>
            </a:r>
          </a:p>
          <a:p>
            <a:pPr lvl="2">
              <a:lnSpc>
                <a:spcPct val="80000"/>
              </a:lnSpc>
            </a:pPr>
            <a:r>
              <a:rPr lang="en-US" sz="1800" dirty="0"/>
              <a:t>Helps with inferring grouping and phrasing</a:t>
            </a:r>
          </a:p>
          <a:p>
            <a:pPr lvl="3">
              <a:lnSpc>
                <a:spcPct val="80000"/>
              </a:lnSpc>
            </a:pPr>
            <a:r>
              <a:rPr lang="en-US" sz="1600" dirty="0"/>
              <a:t>“</a:t>
            </a:r>
            <a:r>
              <a:rPr lang="en-US" sz="1600" dirty="0" err="1"/>
              <a:t>parallellism</a:t>
            </a:r>
            <a:r>
              <a:rPr lang="en-US" sz="1600" dirty="0"/>
              <a:t>” (</a:t>
            </a:r>
            <a:r>
              <a:rPr lang="en-US" sz="1600" dirty="0" err="1"/>
              <a:t>Lerdahl</a:t>
            </a:r>
            <a:r>
              <a:rPr lang="en-US" sz="1600" dirty="0"/>
              <a:t> and </a:t>
            </a:r>
            <a:r>
              <a:rPr lang="en-US" sz="1600" dirty="0" err="1"/>
              <a:t>Jackendoff</a:t>
            </a:r>
            <a:r>
              <a:rPr lang="en-US" sz="1600" dirty="0"/>
              <a:t>, 1983) most important factor in grouping</a:t>
            </a:r>
          </a:p>
          <a:p>
            <a:pPr>
              <a:lnSpc>
                <a:spcPct val="80000"/>
              </a:lnSpc>
            </a:pPr>
            <a:r>
              <a:rPr lang="en-US" sz="2400" dirty="0"/>
              <a:t>In composition and improvisation</a:t>
            </a:r>
          </a:p>
          <a:p>
            <a:pPr lvl="2">
              <a:lnSpc>
                <a:spcPct val="80000"/>
              </a:lnSpc>
            </a:pPr>
            <a:r>
              <a:rPr lang="en-US" sz="1800" dirty="0"/>
              <a:t>Cure composer’s block by suggesting new material based on patterns discovered in music already written</a:t>
            </a:r>
          </a:p>
          <a:p>
            <a:pPr lvl="2">
              <a:lnSpc>
                <a:spcPct val="80000"/>
              </a:lnSpc>
            </a:pPr>
            <a:r>
              <a:rPr lang="en-US" sz="1800" dirty="0"/>
              <a:t>Automatically create new music that develops themes discovered in music already played</a:t>
            </a:r>
          </a:p>
          <a:p>
            <a:pPr lvl="2">
              <a:lnSpc>
                <a:spcPct val="80000"/>
              </a:lnSpc>
            </a:pPr>
            <a:r>
              <a:rPr lang="en-GB" sz="1800" dirty="0"/>
              <a:t>Use analysed thematic structure as a template for a new work</a:t>
            </a:r>
            <a:endParaRPr lang="en-US" sz="1800" dirty="0"/>
          </a:p>
        </p:txBody>
      </p:sp>
    </p:spTree>
  </p:cSld>
  <p:clrMapOvr>
    <a:masterClrMapping/>
  </p:clrMapOvr>
  <p:transition advTm="139909"/>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SIAM - Pattern matching using SIA</a:t>
            </a:r>
          </a:p>
        </p:txBody>
      </p:sp>
      <p:sp>
        <p:nvSpPr>
          <p:cNvPr id="83971" name="Rectangle 3"/>
          <p:cNvSpPr>
            <a:spLocks noGrp="1" noChangeArrowheads="1"/>
          </p:cNvSpPr>
          <p:nvPr>
            <p:ph type="body" idx="1"/>
          </p:nvPr>
        </p:nvSpPr>
        <p:spPr>
          <a:xfrm>
            <a:off x="3429000" y="3823414"/>
            <a:ext cx="3806825" cy="2852737"/>
          </a:xfrm>
        </p:spPr>
        <p:txBody>
          <a:bodyPr/>
          <a:lstStyle/>
          <a:p>
            <a:pPr>
              <a:lnSpc>
                <a:spcPct val="90000"/>
              </a:lnSpc>
            </a:pPr>
            <a:r>
              <a:rPr lang="en-GB" sz="2400" i="1" dirty="0" err="1"/>
              <a:t>k</a:t>
            </a:r>
            <a:r>
              <a:rPr lang="en-GB" sz="2400" i="1" dirty="0"/>
              <a:t> </a:t>
            </a:r>
            <a:r>
              <a:rPr lang="en-GB" sz="2400" dirty="0"/>
              <a:t>dimensions</a:t>
            </a:r>
          </a:p>
          <a:p>
            <a:pPr>
              <a:lnSpc>
                <a:spcPct val="90000"/>
              </a:lnSpc>
            </a:pPr>
            <a:r>
              <a:rPr lang="en-GB" sz="2400" i="1" dirty="0" err="1"/>
              <a:t>n</a:t>
            </a:r>
            <a:r>
              <a:rPr lang="en-GB" sz="2400" dirty="0"/>
              <a:t> points in dataset</a:t>
            </a:r>
          </a:p>
          <a:p>
            <a:pPr>
              <a:lnSpc>
                <a:spcPct val="90000"/>
              </a:lnSpc>
            </a:pPr>
            <a:r>
              <a:rPr lang="en-GB" sz="2400" i="1" dirty="0" err="1"/>
              <a:t>m</a:t>
            </a:r>
            <a:r>
              <a:rPr lang="en-GB" sz="2400" dirty="0"/>
              <a:t> points in query</a:t>
            </a:r>
            <a:endParaRPr lang="en-US" sz="2400" i="1" dirty="0"/>
          </a:p>
          <a:p>
            <a:pPr>
              <a:lnSpc>
                <a:spcPct val="90000"/>
              </a:lnSpc>
            </a:pPr>
            <a:r>
              <a:rPr lang="en-US" sz="2400" i="1" dirty="0" err="1"/>
              <a:t>O</a:t>
            </a:r>
            <a:r>
              <a:rPr lang="en-US" sz="2400" dirty="0" err="1"/>
              <a:t>(</a:t>
            </a:r>
            <a:r>
              <a:rPr lang="en-US" sz="2400" i="1" dirty="0" err="1"/>
              <a:t>knm</a:t>
            </a:r>
            <a:r>
              <a:rPr lang="en-US" sz="2400" dirty="0"/>
              <a:t> </a:t>
            </a:r>
            <a:r>
              <a:rPr lang="en-US" sz="2400" dirty="0" err="1"/>
              <a:t>log(</a:t>
            </a:r>
            <a:r>
              <a:rPr lang="en-US" sz="2400" i="1" dirty="0" err="1"/>
              <a:t>nm</a:t>
            </a:r>
            <a:r>
              <a:rPr lang="en-US" sz="2400" dirty="0"/>
              <a:t>)) time</a:t>
            </a:r>
          </a:p>
          <a:p>
            <a:pPr>
              <a:lnSpc>
                <a:spcPct val="90000"/>
              </a:lnSpc>
            </a:pPr>
            <a:r>
              <a:rPr lang="en-US" sz="2400" i="1" dirty="0" err="1"/>
              <a:t>O</a:t>
            </a:r>
            <a:r>
              <a:rPr lang="en-US" sz="2400" dirty="0" err="1"/>
              <a:t>(</a:t>
            </a:r>
            <a:r>
              <a:rPr lang="en-US" sz="2400" i="1" dirty="0" err="1"/>
              <a:t>knm</a:t>
            </a:r>
            <a:r>
              <a:rPr lang="en-US" sz="2400" dirty="0"/>
              <a:t>) space</a:t>
            </a:r>
          </a:p>
          <a:p>
            <a:pPr>
              <a:lnSpc>
                <a:spcPct val="90000"/>
              </a:lnSpc>
            </a:pPr>
            <a:r>
              <a:rPr lang="en-US" sz="2400" i="1" dirty="0" err="1"/>
              <a:t>O</a:t>
            </a:r>
            <a:r>
              <a:rPr lang="en-US" sz="2400" dirty="0" err="1"/>
              <a:t>(</a:t>
            </a:r>
            <a:r>
              <a:rPr lang="en-US" sz="2400" i="1" dirty="0" err="1"/>
              <a:t>knm</a:t>
            </a:r>
            <a:r>
              <a:rPr lang="en-US" sz="2400" dirty="0"/>
              <a:t>) average time with hashing</a:t>
            </a:r>
          </a:p>
        </p:txBody>
      </p:sp>
      <p:pic>
        <p:nvPicPr>
          <p:cNvPr id="83972" name="Picture 4" descr="SIAM-query"/>
          <p:cNvPicPr>
            <a:picLocks noChangeAspect="1" noChangeArrowheads="1"/>
          </p:cNvPicPr>
          <p:nvPr/>
        </p:nvPicPr>
        <p:blipFill>
          <a:blip r:embed="rId3"/>
          <a:srcRect/>
          <a:stretch>
            <a:fillRect/>
          </a:stretch>
        </p:blipFill>
        <p:spPr bwMode="auto">
          <a:xfrm>
            <a:off x="685800" y="2093913"/>
            <a:ext cx="2170113" cy="1182687"/>
          </a:xfrm>
          <a:prstGeom prst="rect">
            <a:avLst/>
          </a:prstGeom>
          <a:noFill/>
        </p:spPr>
      </p:pic>
      <p:pic>
        <p:nvPicPr>
          <p:cNvPr id="83973" name="Picture 5" descr="SIAM-dataset"/>
          <p:cNvPicPr>
            <a:picLocks noChangeAspect="1" noChangeArrowheads="1"/>
          </p:cNvPicPr>
          <p:nvPr/>
        </p:nvPicPr>
        <p:blipFill>
          <a:blip r:embed="rId4"/>
          <a:srcRect/>
          <a:stretch>
            <a:fillRect/>
          </a:stretch>
        </p:blipFill>
        <p:spPr bwMode="auto">
          <a:xfrm>
            <a:off x="762000" y="3557588"/>
            <a:ext cx="2627313" cy="2157412"/>
          </a:xfrm>
          <a:prstGeom prst="rect">
            <a:avLst/>
          </a:prstGeom>
          <a:noFill/>
        </p:spPr>
      </p:pic>
      <p:pic>
        <p:nvPicPr>
          <p:cNvPr id="83974" name="Picture 6" descr="SIAM-vector-table"/>
          <p:cNvPicPr>
            <a:picLocks noChangeAspect="1" noChangeArrowheads="1"/>
          </p:cNvPicPr>
          <p:nvPr/>
        </p:nvPicPr>
        <p:blipFill>
          <a:blip r:embed="rId5"/>
          <a:srcRect/>
          <a:stretch>
            <a:fillRect/>
          </a:stretch>
        </p:blipFill>
        <p:spPr bwMode="auto">
          <a:xfrm>
            <a:off x="3733823" y="1456817"/>
            <a:ext cx="3035300" cy="2163763"/>
          </a:xfrm>
          <a:prstGeom prst="rect">
            <a:avLst/>
          </a:prstGeom>
          <a:noFill/>
        </p:spPr>
      </p:pic>
      <p:pic>
        <p:nvPicPr>
          <p:cNvPr id="83975" name="Picture 7" descr="SIAM-vector-list"/>
          <p:cNvPicPr>
            <a:picLocks noChangeAspect="1" noChangeArrowheads="1"/>
          </p:cNvPicPr>
          <p:nvPr/>
        </p:nvPicPr>
        <p:blipFill>
          <a:blip r:embed="rId6"/>
          <a:srcRect/>
          <a:stretch>
            <a:fillRect/>
          </a:stretch>
        </p:blipFill>
        <p:spPr bwMode="auto">
          <a:xfrm>
            <a:off x="7235825" y="1456817"/>
            <a:ext cx="1450975" cy="4938712"/>
          </a:xfrm>
          <a:prstGeom prst="rect">
            <a:avLst/>
          </a:prstGeom>
          <a:noFill/>
        </p:spPr>
      </p:pic>
      <p:sp>
        <p:nvSpPr>
          <p:cNvPr id="83976" name="Text Box 8"/>
          <p:cNvSpPr txBox="1">
            <a:spLocks noChangeArrowheads="1"/>
          </p:cNvSpPr>
          <p:nvPr/>
        </p:nvSpPr>
        <p:spPr bwMode="auto">
          <a:xfrm>
            <a:off x="609600" y="1701800"/>
            <a:ext cx="2667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Query pattern</a:t>
            </a:r>
          </a:p>
        </p:txBody>
      </p:sp>
      <p:sp>
        <p:nvSpPr>
          <p:cNvPr id="83977" name="Text Box 9"/>
          <p:cNvSpPr txBox="1">
            <a:spLocks noChangeArrowheads="1"/>
          </p:cNvSpPr>
          <p:nvPr/>
        </p:nvSpPr>
        <p:spPr bwMode="auto">
          <a:xfrm>
            <a:off x="609600" y="3200400"/>
            <a:ext cx="12954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Dataset</a:t>
            </a:r>
          </a:p>
        </p:txBody>
      </p:sp>
    </p:spTree>
  </p:cSld>
  <p:clrMapOvr>
    <a:masterClrMapping/>
  </p:clrMapOvr>
  <p:transition advTm="506"/>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r>
              <a:rPr lang="en-US" dirty="0"/>
              <a:t>Improving </a:t>
            </a:r>
            <a:r>
              <a:rPr lang="en-US" dirty="0" smtClean="0"/>
              <a:t>SIAM</a:t>
            </a:r>
            <a:br>
              <a:rPr lang="en-US" dirty="0" smtClean="0"/>
            </a:br>
            <a:r>
              <a:rPr lang="en-US" dirty="0" err="1" smtClean="0"/>
              <a:t>Ukkonen</a:t>
            </a:r>
            <a:r>
              <a:rPr lang="en-US" dirty="0"/>
              <a:t>, </a:t>
            </a:r>
            <a:r>
              <a:rPr lang="en-US" dirty="0" err="1"/>
              <a:t>Lemstr</a:t>
            </a:r>
            <a:r>
              <a:rPr lang="en-US" altLang="ja-JP" dirty="0" err="1">
                <a:ea typeface="ＭＳ Ｐゴシック" charset="-128"/>
                <a:cs typeface="ＭＳ Ｐゴシック" charset="-128"/>
              </a:rPr>
              <a:t>öm</a:t>
            </a:r>
            <a:r>
              <a:rPr lang="en-US" altLang="ja-JP" dirty="0">
                <a:ea typeface="ＭＳ Ｐゴシック" charset="-128"/>
                <a:cs typeface="ＭＳ Ｐゴシック" charset="-128"/>
              </a:rPr>
              <a:t> &amp; </a:t>
            </a:r>
            <a:r>
              <a:rPr lang="en-US" altLang="ja-JP" dirty="0" err="1">
                <a:ea typeface="ＭＳ Ｐゴシック" charset="-128"/>
                <a:cs typeface="ＭＳ Ｐゴシック" charset="-128"/>
              </a:rPr>
              <a:t>Mäkinen</a:t>
            </a:r>
            <a:r>
              <a:rPr lang="en-US" altLang="ja-JP" dirty="0">
                <a:ea typeface="ＭＳ Ｐゴシック" charset="-128"/>
                <a:cs typeface="ＭＳ Ｐゴシック" charset="-128"/>
              </a:rPr>
              <a:t> (2003)</a:t>
            </a:r>
            <a:endParaRPr lang="en-US" dirty="0">
              <a:ea typeface="ＭＳ Ｐゴシック" charset="-128"/>
              <a:cs typeface="ＭＳ Ｐゴシック" charset="-128"/>
            </a:endParaRPr>
          </a:p>
        </p:txBody>
      </p:sp>
      <p:sp>
        <p:nvSpPr>
          <p:cNvPr id="87043" name="Rectangle 3"/>
          <p:cNvSpPr>
            <a:spLocks noGrp="1" noChangeArrowheads="1"/>
          </p:cNvSpPr>
          <p:nvPr>
            <p:ph type="body" idx="1"/>
          </p:nvPr>
        </p:nvSpPr>
        <p:spPr/>
        <p:txBody>
          <a:bodyPr/>
          <a:lstStyle/>
          <a:p>
            <a:pPr>
              <a:lnSpc>
                <a:spcPct val="80000"/>
              </a:lnSpc>
            </a:pPr>
            <a:r>
              <a:rPr lang="en-US" sz="2400"/>
              <a:t>Use sweepline-like scanning of the dataset (Bentley and Ottmann, 1979)</a:t>
            </a:r>
          </a:p>
          <a:p>
            <a:pPr>
              <a:lnSpc>
                <a:spcPct val="80000"/>
              </a:lnSpc>
            </a:pPr>
            <a:r>
              <a:rPr lang="en-US" sz="2400"/>
              <a:t>Generalized to approximate matching of sets of horizontal line-segments</a:t>
            </a:r>
          </a:p>
          <a:p>
            <a:pPr>
              <a:lnSpc>
                <a:spcPct val="80000"/>
              </a:lnSpc>
            </a:pPr>
            <a:r>
              <a:rPr lang="en-GB" sz="2400"/>
              <a:t>However, restricted to 2-dimensional representations (unlike SIA-family)</a:t>
            </a:r>
            <a:endParaRPr lang="en-US" sz="2400"/>
          </a:p>
          <a:p>
            <a:pPr>
              <a:lnSpc>
                <a:spcPct val="80000"/>
              </a:lnSpc>
            </a:pPr>
            <a:r>
              <a:rPr lang="en-US" sz="2400"/>
              <a:t>Improved complexity to</a:t>
            </a:r>
          </a:p>
          <a:p>
            <a:pPr lvl="1">
              <a:lnSpc>
                <a:spcPct val="80000"/>
              </a:lnSpc>
            </a:pPr>
            <a:r>
              <a:rPr lang="en-US" sz="2000" i="1"/>
              <a:t>O</a:t>
            </a:r>
            <a:r>
              <a:rPr lang="en-US" sz="2000"/>
              <a:t>(</a:t>
            </a:r>
            <a:r>
              <a:rPr lang="en-US" sz="2000" i="1"/>
              <a:t>mn </a:t>
            </a:r>
            <a:r>
              <a:rPr lang="en-US" sz="2000"/>
              <a:t>log m + </a:t>
            </a:r>
            <a:r>
              <a:rPr lang="en-US" sz="2000" i="1"/>
              <a:t>n </a:t>
            </a:r>
            <a:r>
              <a:rPr lang="en-US" sz="2000"/>
              <a:t>log </a:t>
            </a:r>
            <a:r>
              <a:rPr lang="en-US" sz="2000" i="1"/>
              <a:t>n + m </a:t>
            </a:r>
            <a:r>
              <a:rPr lang="en-US" sz="2000"/>
              <a:t>log </a:t>
            </a:r>
            <a:r>
              <a:rPr lang="en-US" sz="2000" i="1"/>
              <a:t>m</a:t>
            </a:r>
            <a:r>
              <a:rPr lang="en-US" sz="2000"/>
              <a:t>) running time (without hashing)</a:t>
            </a:r>
          </a:p>
          <a:p>
            <a:pPr lvl="1">
              <a:lnSpc>
                <a:spcPct val="80000"/>
              </a:lnSpc>
            </a:pPr>
            <a:r>
              <a:rPr lang="en-US" sz="2000" i="1"/>
              <a:t>O</a:t>
            </a:r>
            <a:r>
              <a:rPr lang="en-US" sz="2000"/>
              <a:t>(</a:t>
            </a:r>
            <a:r>
              <a:rPr lang="en-US" sz="2000" i="1"/>
              <a:t>m</a:t>
            </a:r>
            <a:r>
              <a:rPr lang="en-US" sz="2000"/>
              <a:t>) working space</a:t>
            </a:r>
          </a:p>
          <a:p>
            <a:pPr>
              <a:lnSpc>
                <a:spcPct val="80000"/>
              </a:lnSpc>
            </a:pPr>
            <a:r>
              <a:rPr lang="en-US" sz="2400"/>
              <a:t>Implemented as algorithm P2 on C-BRAHMS demo web site</a:t>
            </a:r>
          </a:p>
          <a:p>
            <a:pPr lvl="2">
              <a:lnSpc>
                <a:spcPct val="80000"/>
              </a:lnSpc>
            </a:pPr>
            <a:r>
              <a:rPr lang="en-US" sz="1800"/>
              <a:t>&lt;</a:t>
            </a:r>
            <a:r>
              <a:rPr lang="en-US" sz="1800">
                <a:hlinkClick r:id="rId3"/>
              </a:rPr>
              <a:t>http://www.cs.helsinki.fi/group/cbrahms/demoengine/</a:t>
            </a:r>
            <a:r>
              <a:rPr lang="en-US" sz="1800"/>
              <a:t>&gt;</a:t>
            </a:r>
          </a:p>
        </p:txBody>
      </p:sp>
    </p:spTree>
  </p:cSld>
  <p:clrMapOvr>
    <a:masterClrMapping/>
  </p:clrMapOvr>
  <p:transition advTm="491"/>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fontScale="90000"/>
          </a:bodyPr>
          <a:lstStyle/>
          <a:p>
            <a:r>
              <a:rPr lang="en-US"/>
              <a:t>Improving SIAM - MSM</a:t>
            </a:r>
            <a:br>
              <a:rPr lang="en-US"/>
            </a:br>
            <a:r>
              <a:rPr lang="en-US"/>
              <a:t>(Clifford et al., 2006)</a:t>
            </a:r>
          </a:p>
        </p:txBody>
      </p:sp>
      <p:sp>
        <p:nvSpPr>
          <p:cNvPr id="88067" name="Rectangle 3"/>
          <p:cNvSpPr>
            <a:spLocks noGrp="1" noChangeArrowheads="1"/>
          </p:cNvSpPr>
          <p:nvPr>
            <p:ph type="body" idx="1"/>
          </p:nvPr>
        </p:nvSpPr>
        <p:spPr/>
        <p:txBody>
          <a:bodyPr/>
          <a:lstStyle/>
          <a:p>
            <a:pPr>
              <a:lnSpc>
                <a:spcPct val="80000"/>
              </a:lnSpc>
            </a:pPr>
            <a:r>
              <a:rPr lang="en-US" sz="2800"/>
              <a:t>Finding size of maximal match is 3SUM hard (i.e., </a:t>
            </a:r>
            <a:r>
              <a:rPr lang="en-US" sz="2800" i="1"/>
              <a:t>O</a:t>
            </a:r>
            <a:r>
              <a:rPr lang="en-US" sz="2800"/>
              <a:t>(</a:t>
            </a:r>
            <a:r>
              <a:rPr lang="en-US" sz="2800" i="1"/>
              <a:t>n</a:t>
            </a:r>
            <a:r>
              <a:rPr lang="en-US" sz="2800" baseline="30000"/>
              <a:t>2</a:t>
            </a:r>
            <a:r>
              <a:rPr lang="en-US" sz="2800"/>
              <a:t>) )</a:t>
            </a:r>
          </a:p>
          <a:p>
            <a:pPr>
              <a:lnSpc>
                <a:spcPct val="80000"/>
              </a:lnSpc>
            </a:pPr>
            <a:r>
              <a:rPr lang="en-US" sz="2800"/>
              <a:t>Reduce problem of multi-dimensional point-set matching to 1d binary wildcard matching</a:t>
            </a:r>
          </a:p>
          <a:p>
            <a:pPr lvl="1">
              <a:lnSpc>
                <a:spcPct val="80000"/>
              </a:lnSpc>
            </a:pPr>
            <a:r>
              <a:rPr lang="en-US" sz="2400"/>
              <a:t>Random projection to 1D</a:t>
            </a:r>
          </a:p>
          <a:p>
            <a:pPr lvl="1">
              <a:lnSpc>
                <a:spcPct val="80000"/>
              </a:lnSpc>
            </a:pPr>
            <a:r>
              <a:rPr lang="en-US" sz="2400"/>
              <a:t>Length reduction by universal hashing</a:t>
            </a:r>
          </a:p>
          <a:p>
            <a:pPr lvl="1">
              <a:lnSpc>
                <a:spcPct val="80000"/>
              </a:lnSpc>
            </a:pPr>
            <a:r>
              <a:rPr lang="en-US" sz="2400"/>
              <a:t>Binary wildcard matching using FFTs</a:t>
            </a:r>
          </a:p>
          <a:p>
            <a:pPr lvl="1">
              <a:lnSpc>
                <a:spcPct val="80000"/>
              </a:lnSpc>
            </a:pPr>
            <a:r>
              <a:rPr lang="en-US" sz="2400"/>
              <a:t>Find best match and check in </a:t>
            </a:r>
            <a:r>
              <a:rPr lang="en-US" sz="2400" i="1"/>
              <a:t>O</a:t>
            </a:r>
            <a:r>
              <a:rPr lang="en-US" sz="2400"/>
              <a:t>(</a:t>
            </a:r>
            <a:r>
              <a:rPr lang="en-US" sz="2400" i="1"/>
              <a:t>m</a:t>
            </a:r>
            <a:r>
              <a:rPr lang="en-US" sz="2400"/>
              <a:t>) time exactly how many points match at the location that can be inferred from this match</a:t>
            </a:r>
          </a:p>
          <a:p>
            <a:pPr>
              <a:lnSpc>
                <a:spcPct val="80000"/>
              </a:lnSpc>
            </a:pPr>
            <a:r>
              <a:rPr lang="en-US" sz="2800"/>
              <a:t>Reduces time complexity to </a:t>
            </a:r>
            <a:r>
              <a:rPr lang="en-US" sz="2800" i="1"/>
              <a:t>O</a:t>
            </a:r>
            <a:r>
              <a:rPr lang="en-US" sz="2800"/>
              <a:t>(</a:t>
            </a:r>
            <a:r>
              <a:rPr lang="en-US" sz="2800" i="1"/>
              <a:t>n</a:t>
            </a:r>
            <a:r>
              <a:rPr lang="en-US" sz="2800"/>
              <a:t> log </a:t>
            </a:r>
            <a:r>
              <a:rPr lang="en-US" sz="2800" i="1"/>
              <a:t>n</a:t>
            </a:r>
            <a:r>
              <a:rPr lang="en-US" sz="2800"/>
              <a:t>)</a:t>
            </a:r>
          </a:p>
        </p:txBody>
      </p:sp>
    </p:spTree>
  </p:cSld>
  <p:clrMapOvr>
    <a:masterClrMapping/>
  </p:clrMapOvr>
  <p:transition advTm="507"/>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normAutofit fontScale="90000"/>
          </a:bodyPr>
          <a:lstStyle/>
          <a:p>
            <a:r>
              <a:rPr lang="en-US" sz="4000"/>
              <a:t>Evaluating MSM: </a:t>
            </a:r>
            <a:br>
              <a:rPr lang="en-US" sz="4000"/>
            </a:br>
            <a:r>
              <a:rPr lang="en-US" sz="4000"/>
              <a:t>Precision-Recall</a:t>
            </a:r>
          </a:p>
        </p:txBody>
      </p:sp>
      <p:sp>
        <p:nvSpPr>
          <p:cNvPr id="181251" name="Rectangle 3"/>
          <p:cNvSpPr>
            <a:spLocks noGrp="1" noChangeArrowheads="1"/>
          </p:cNvSpPr>
          <p:nvPr>
            <p:ph type="body" idx="1"/>
          </p:nvPr>
        </p:nvSpPr>
        <p:spPr>
          <a:xfrm>
            <a:off x="912813" y="4941888"/>
            <a:ext cx="8110537" cy="1800225"/>
          </a:xfrm>
        </p:spPr>
        <p:txBody>
          <a:bodyPr/>
          <a:lstStyle/>
          <a:p>
            <a:pPr>
              <a:lnSpc>
                <a:spcPct val="90000"/>
              </a:lnSpc>
            </a:pPr>
            <a:r>
              <a:rPr lang="en-US" sz="2400"/>
              <a:t>Compared with OMRAS (Pickens </a:t>
            </a:r>
            <a:r>
              <a:rPr lang="en-US" sz="2400" i="1"/>
              <a:t>et al</a:t>
            </a:r>
            <a:r>
              <a:rPr lang="en-US" sz="2400"/>
              <a:t>., 2003)</a:t>
            </a:r>
          </a:p>
          <a:p>
            <a:pPr>
              <a:lnSpc>
                <a:spcPct val="90000"/>
              </a:lnSpc>
            </a:pPr>
            <a:r>
              <a:rPr lang="en-US" sz="2400"/>
              <a:t>Test set of 2338 documents, 480 used as queries</a:t>
            </a:r>
          </a:p>
          <a:p>
            <a:pPr>
              <a:lnSpc>
                <a:spcPct val="90000"/>
              </a:lnSpc>
            </a:pPr>
            <a:r>
              <a:rPr lang="en-US" sz="2400"/>
              <a:t>All score encodings in strict score time</a:t>
            </a:r>
          </a:p>
          <a:p>
            <a:pPr>
              <a:lnSpc>
                <a:spcPct val="90000"/>
              </a:lnSpc>
            </a:pPr>
            <a:r>
              <a:rPr lang="en-US" sz="2400"/>
              <a:t>Queries had notes deleted, transposed and inserted</a:t>
            </a:r>
          </a:p>
        </p:txBody>
      </p:sp>
      <p:graphicFrame>
        <p:nvGraphicFramePr>
          <p:cNvPr id="181252" name="Object 4"/>
          <p:cNvGraphicFramePr>
            <a:graphicFrameLocks noChangeAspect="1"/>
          </p:cNvGraphicFramePr>
          <p:nvPr/>
        </p:nvGraphicFramePr>
        <p:xfrm>
          <a:off x="2066925" y="1843088"/>
          <a:ext cx="4953000" cy="3098800"/>
        </p:xfrm>
        <a:graphic>
          <a:graphicData uri="http://schemas.openxmlformats.org/presentationml/2006/ole">
            <p:oleObj spid="_x0000_s50178" name="Worksheet" r:id="rId4" imgW="6210300" imgH="3886200" progId="Excel.Sheet.8">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normAutofit fontScale="90000"/>
          </a:bodyPr>
          <a:lstStyle/>
          <a:p>
            <a:r>
              <a:rPr lang="en-US" sz="4000"/>
              <a:t>Evaluating MSM:</a:t>
            </a:r>
            <a:br>
              <a:rPr lang="en-US" sz="4000"/>
            </a:br>
            <a:r>
              <a:rPr lang="en-US" sz="4000"/>
              <a:t>Running time</a:t>
            </a:r>
          </a:p>
        </p:txBody>
      </p:sp>
      <p:sp>
        <p:nvSpPr>
          <p:cNvPr id="182275" name="Rectangle 3"/>
          <p:cNvSpPr>
            <a:spLocks noGrp="1" noChangeArrowheads="1"/>
          </p:cNvSpPr>
          <p:nvPr>
            <p:ph type="body" idx="1"/>
          </p:nvPr>
        </p:nvSpPr>
        <p:spPr>
          <a:xfrm>
            <a:off x="912813" y="4508500"/>
            <a:ext cx="8110537" cy="2233613"/>
          </a:xfrm>
        </p:spPr>
        <p:txBody>
          <a:bodyPr/>
          <a:lstStyle/>
          <a:p>
            <a:pPr>
              <a:lnSpc>
                <a:spcPct val="90000"/>
              </a:lnSpc>
            </a:pPr>
            <a:r>
              <a:rPr lang="en-US" sz="2400"/>
              <a:t>Run on prefixes of various sizes of first movement of Beethoven’s 3rd Symphony</a:t>
            </a:r>
          </a:p>
          <a:p>
            <a:pPr>
              <a:lnSpc>
                <a:spcPct val="90000"/>
              </a:lnSpc>
            </a:pPr>
            <a:r>
              <a:rPr lang="en-US" sz="2400"/>
              <a:t>Each prefix matched against itself</a:t>
            </a:r>
          </a:p>
          <a:p>
            <a:pPr>
              <a:lnSpc>
                <a:spcPct val="90000"/>
              </a:lnSpc>
            </a:pPr>
            <a:r>
              <a:rPr lang="en-US" sz="2400"/>
              <a:t>Compared with largest common subset algorithm of Ukkonen, Lemström and Mäkinen (2003)</a:t>
            </a:r>
          </a:p>
          <a:p>
            <a:pPr lvl="1">
              <a:lnSpc>
                <a:spcPct val="90000"/>
              </a:lnSpc>
            </a:pPr>
            <a:r>
              <a:rPr lang="en-US" sz="2000"/>
              <a:t>MSM nearly 2 orders of magnitude faster (log scale)</a:t>
            </a:r>
          </a:p>
        </p:txBody>
      </p:sp>
      <p:pic>
        <p:nvPicPr>
          <p:cNvPr id="182276" name="Picture 4"/>
          <p:cNvPicPr>
            <a:picLocks noChangeAspect="1" noChangeArrowheads="1"/>
          </p:cNvPicPr>
          <p:nvPr/>
        </p:nvPicPr>
        <p:blipFill>
          <a:blip r:embed="rId2"/>
          <a:srcRect/>
          <a:stretch>
            <a:fillRect/>
          </a:stretch>
        </p:blipFill>
        <p:spPr bwMode="auto">
          <a:xfrm>
            <a:off x="2514600" y="1822450"/>
            <a:ext cx="4419600" cy="26860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0827"/>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457200" y="1005466"/>
            <a:ext cx="8229600" cy="5649126"/>
          </a:xfrm>
        </p:spPr>
        <p:txBody>
          <a:bodyPr>
            <a:noAutofit/>
          </a:bodyPr>
          <a:lstStyle/>
          <a:p>
            <a:pPr>
              <a:lnSpc>
                <a:spcPct val="80000"/>
              </a:lnSpc>
            </a:pPr>
            <a:r>
              <a:rPr lang="en-GB" sz="1400" dirty="0" smtClean="0"/>
              <a:t>Bent, I. and </a:t>
            </a:r>
            <a:r>
              <a:rPr lang="en-GB" sz="1400" dirty="0" err="1" smtClean="0"/>
              <a:t>Drabkin</a:t>
            </a:r>
            <a:r>
              <a:rPr lang="en-GB" sz="1400" dirty="0" smtClean="0"/>
              <a:t>, W. (1987) </a:t>
            </a:r>
            <a:r>
              <a:rPr lang="en-GB" sz="1400" i="1" dirty="0" smtClean="0"/>
              <a:t>Analysis</a:t>
            </a:r>
            <a:r>
              <a:rPr lang="en-GB" sz="1400" dirty="0" smtClean="0"/>
              <a:t>. Macmillan.</a:t>
            </a:r>
          </a:p>
          <a:p>
            <a:pPr>
              <a:lnSpc>
                <a:spcPct val="80000"/>
              </a:lnSpc>
            </a:pPr>
            <a:r>
              <a:rPr lang="en-US" sz="1400" dirty="0" smtClean="0"/>
              <a:t>Bentley, J. and </a:t>
            </a:r>
            <a:r>
              <a:rPr lang="en-US" sz="1400" dirty="0" err="1" smtClean="0"/>
              <a:t>Ottmann</a:t>
            </a:r>
            <a:r>
              <a:rPr lang="en-US" sz="1400" dirty="0" smtClean="0"/>
              <a:t>, T. (1979) "Algorithms for reporting and counting geometric intersections". </a:t>
            </a:r>
            <a:r>
              <a:rPr lang="en-US" sz="1400" i="1" dirty="0" smtClean="0"/>
              <a:t>IEEE Transactions on Computers</a:t>
            </a:r>
            <a:r>
              <a:rPr lang="en-US" sz="1400" dirty="0" smtClean="0"/>
              <a:t>, C(28), 643-647.</a:t>
            </a:r>
          </a:p>
          <a:p>
            <a:pPr>
              <a:lnSpc>
                <a:spcPct val="80000"/>
              </a:lnSpc>
            </a:pPr>
            <a:r>
              <a:rPr lang="en-US" sz="1400" dirty="0" smtClean="0"/>
              <a:t>Clifford, R., </a:t>
            </a:r>
            <a:r>
              <a:rPr lang="en-US" sz="1400" dirty="0" err="1" smtClean="0"/>
              <a:t>Christodoulakis</a:t>
            </a:r>
            <a:r>
              <a:rPr lang="en-US" sz="1400" dirty="0" smtClean="0"/>
              <a:t>, M., Crawford, T., Meredith, D. and Wiggins, G. A. (2006) "A fast, </a:t>
            </a:r>
            <a:r>
              <a:rPr lang="en-US" sz="1400" dirty="0" err="1" smtClean="0"/>
              <a:t>randomised</a:t>
            </a:r>
            <a:r>
              <a:rPr lang="en-US" sz="1400" dirty="0" smtClean="0"/>
              <a:t>, maximal subset matching algorithm for document-level music retrieval". In </a:t>
            </a:r>
            <a:r>
              <a:rPr lang="en-US" sz="1400" i="1" dirty="0" smtClean="0"/>
              <a:t>Proceedings of the 7th International Conference on Music Information Retrieval</a:t>
            </a:r>
            <a:r>
              <a:rPr lang="en-US" sz="1400" dirty="0" smtClean="0"/>
              <a:t> (ISMIR 2006), Victoria, Canada.</a:t>
            </a:r>
          </a:p>
          <a:p>
            <a:pPr>
              <a:lnSpc>
                <a:spcPct val="80000"/>
              </a:lnSpc>
            </a:pPr>
            <a:r>
              <a:rPr lang="en-US" sz="1400" dirty="0" smtClean="0"/>
              <a:t>Hsu, J.-L., Liu, C.-C. and Chen, A. L. B. (1998) "Efficient repeating pattern finding in music databases". In </a:t>
            </a:r>
            <a:r>
              <a:rPr lang="en-US" sz="1400" i="1" dirty="0" smtClean="0"/>
              <a:t>Proceedings of the 1998 ACM 7th International Conference on Information and Knowledge </a:t>
            </a:r>
            <a:r>
              <a:rPr lang="en-US" sz="1400" dirty="0" smtClean="0"/>
              <a:t>Management, pages 281-288.</a:t>
            </a:r>
          </a:p>
          <a:p>
            <a:pPr>
              <a:lnSpc>
                <a:spcPct val="80000"/>
              </a:lnSpc>
            </a:pPr>
            <a:r>
              <a:rPr lang="en-GB" sz="1400" dirty="0" err="1" smtClean="0"/>
              <a:t>Lemstr</a:t>
            </a:r>
            <a:r>
              <a:rPr lang="en-US" sz="1400" dirty="0" err="1" smtClean="0"/>
              <a:t>öm</a:t>
            </a:r>
            <a:r>
              <a:rPr lang="en-US" sz="1400" dirty="0" smtClean="0"/>
              <a:t>, K. (2000) </a:t>
            </a:r>
            <a:r>
              <a:rPr lang="en-US" sz="1400" i="1" dirty="0" smtClean="0"/>
              <a:t>String Matching Techniques for Music </a:t>
            </a:r>
            <a:r>
              <a:rPr lang="en-US" sz="1400" dirty="0" smtClean="0"/>
              <a:t>Retrieval. PhD dissertation, Department of Computer Science, University of Helsinki.</a:t>
            </a:r>
          </a:p>
          <a:p>
            <a:pPr>
              <a:lnSpc>
                <a:spcPct val="80000"/>
              </a:lnSpc>
            </a:pPr>
            <a:r>
              <a:rPr lang="en-GB" sz="1400" dirty="0" err="1" smtClean="0"/>
              <a:t>Lerdahl</a:t>
            </a:r>
            <a:r>
              <a:rPr lang="en-GB" sz="1400" dirty="0" smtClean="0"/>
              <a:t>, F. and </a:t>
            </a:r>
            <a:r>
              <a:rPr lang="en-GB" sz="1400" dirty="0" err="1" smtClean="0"/>
              <a:t>Jackendoff</a:t>
            </a:r>
            <a:r>
              <a:rPr lang="en-GB" sz="1400" dirty="0" smtClean="0"/>
              <a:t>, R. (1983) </a:t>
            </a:r>
            <a:r>
              <a:rPr lang="en-GB" sz="1400" i="1" dirty="0" smtClean="0"/>
              <a:t>A Generative Theory of Tonal Music</a:t>
            </a:r>
            <a:r>
              <a:rPr lang="en-GB" sz="1400" dirty="0" smtClean="0"/>
              <a:t>. MIT Press, Cambridge MA.</a:t>
            </a:r>
          </a:p>
          <a:p>
            <a:pPr>
              <a:lnSpc>
                <a:spcPct val="80000"/>
              </a:lnSpc>
            </a:pPr>
            <a:r>
              <a:rPr lang="en-GB" sz="1400" dirty="0" smtClean="0"/>
              <a:t>Meredith, D., </a:t>
            </a:r>
            <a:r>
              <a:rPr lang="en-GB" sz="1400" dirty="0" err="1" smtClean="0"/>
              <a:t>Lemstr</a:t>
            </a:r>
            <a:r>
              <a:rPr lang="en-US" sz="1400" dirty="0" err="1" smtClean="0"/>
              <a:t>öm</a:t>
            </a:r>
            <a:r>
              <a:rPr lang="en-US" sz="1400" dirty="0" smtClean="0"/>
              <a:t>, K. and Wiggins, G. A. (2002) "Algorithms for discovering repeated patterns in multidimensional representations of polyphonic music". </a:t>
            </a:r>
            <a:r>
              <a:rPr lang="en-US" sz="1400" i="1" dirty="0" smtClean="0"/>
              <a:t>Journal of New Music Research</a:t>
            </a:r>
            <a:r>
              <a:rPr lang="en-US" sz="1400" dirty="0" smtClean="0"/>
              <a:t>, 31(4), 321-345.</a:t>
            </a:r>
            <a:endParaRPr lang="en-GB" sz="1400" dirty="0" smtClean="0"/>
          </a:p>
          <a:p>
            <a:pPr>
              <a:lnSpc>
                <a:spcPct val="80000"/>
              </a:lnSpc>
            </a:pPr>
            <a:r>
              <a:rPr lang="en-GB" sz="1400" dirty="0" smtClean="0"/>
              <a:t>Meredith, D. (2006) "Point-set algorithms for pattern discovery and pattern matching in music". In </a:t>
            </a:r>
            <a:r>
              <a:rPr lang="en-GB" sz="1400" i="1" dirty="0" smtClean="0"/>
              <a:t>Content-Based Retrieval, </a:t>
            </a:r>
            <a:r>
              <a:rPr lang="en-GB" sz="1400" dirty="0" err="1" smtClean="0"/>
              <a:t>Dagstuhl</a:t>
            </a:r>
            <a:r>
              <a:rPr lang="en-GB" sz="1400" dirty="0" smtClean="0"/>
              <a:t> Seminar Proceedings, 06171.</a:t>
            </a:r>
          </a:p>
          <a:p>
            <a:pPr>
              <a:lnSpc>
                <a:spcPct val="80000"/>
              </a:lnSpc>
            </a:pPr>
            <a:r>
              <a:rPr lang="en-US" sz="1400" dirty="0" smtClean="0"/>
              <a:t>Pickens, J., Bello, J. P., </a:t>
            </a:r>
            <a:r>
              <a:rPr lang="en-US" sz="1400" dirty="0" err="1" smtClean="0"/>
              <a:t>Monti</a:t>
            </a:r>
            <a:r>
              <a:rPr lang="en-US" sz="1400" dirty="0" smtClean="0"/>
              <a:t>, G., Sandler, M., Crawford, T., </a:t>
            </a:r>
            <a:r>
              <a:rPr lang="en-US" sz="1400" dirty="0" err="1" smtClean="0"/>
              <a:t>Dovey</a:t>
            </a:r>
            <a:r>
              <a:rPr lang="en-US" sz="1400" dirty="0" smtClean="0"/>
              <a:t>, M. and Byrd, D. (2003) "Polyphonic score retrieval using polyphonic audio queries: A harmonic modeling approach". </a:t>
            </a:r>
            <a:r>
              <a:rPr lang="en-US" sz="1400" i="1" dirty="0" smtClean="0"/>
              <a:t>Journal of New Music Research</a:t>
            </a:r>
            <a:r>
              <a:rPr lang="en-US" sz="1400" dirty="0" smtClean="0"/>
              <a:t>, 32(2), 223-236.</a:t>
            </a:r>
          </a:p>
          <a:p>
            <a:pPr>
              <a:lnSpc>
                <a:spcPct val="80000"/>
              </a:lnSpc>
            </a:pPr>
            <a:r>
              <a:rPr lang="en-US" sz="1400" dirty="0" smtClean="0"/>
              <a:t>Roland, P.-Y. (1999) "Discovering patterns in musical sequences". </a:t>
            </a:r>
            <a:r>
              <a:rPr lang="en-US" sz="1400" i="1" dirty="0" smtClean="0"/>
              <a:t>Journal of New Music Research, </a:t>
            </a:r>
            <a:r>
              <a:rPr lang="en-US" sz="1400" dirty="0" smtClean="0"/>
              <a:t>28(4), 334-350.</a:t>
            </a:r>
          </a:p>
          <a:p>
            <a:pPr>
              <a:lnSpc>
                <a:spcPct val="80000"/>
              </a:lnSpc>
            </a:pPr>
            <a:r>
              <a:rPr lang="en-GB" sz="1400" dirty="0" err="1" smtClean="0"/>
              <a:t>Schenker</a:t>
            </a:r>
            <a:r>
              <a:rPr lang="en-GB" sz="1400" dirty="0" smtClean="0"/>
              <a:t>, H. (1954) </a:t>
            </a:r>
            <a:r>
              <a:rPr lang="en-GB" sz="1400" i="1" dirty="0" smtClean="0"/>
              <a:t>Harmony</a:t>
            </a:r>
            <a:r>
              <a:rPr lang="en-GB" sz="1400" dirty="0" smtClean="0"/>
              <a:t>. University of Chicago Press, London.</a:t>
            </a:r>
          </a:p>
          <a:p>
            <a:pPr>
              <a:lnSpc>
                <a:spcPct val="80000"/>
              </a:lnSpc>
            </a:pPr>
            <a:r>
              <a:rPr lang="en-US" sz="1400" dirty="0" err="1" smtClean="0"/>
              <a:t>Ukkonen</a:t>
            </a:r>
            <a:r>
              <a:rPr lang="en-US" sz="1400" dirty="0" smtClean="0"/>
              <a:t>, E., </a:t>
            </a:r>
            <a:r>
              <a:rPr lang="en-US" sz="1400" dirty="0" err="1" smtClean="0"/>
              <a:t>Lemström</a:t>
            </a:r>
            <a:r>
              <a:rPr lang="en-US" sz="1400" dirty="0" smtClean="0"/>
              <a:t>, K. and </a:t>
            </a:r>
            <a:r>
              <a:rPr lang="en-US" sz="1400" dirty="0" err="1" smtClean="0"/>
              <a:t>Mäkinen</a:t>
            </a:r>
            <a:r>
              <a:rPr lang="en-US" sz="1400" dirty="0" smtClean="0"/>
              <a:t>, V. (2003) "Geometric algorithms for transposition invariant content-based music retrieval" In </a:t>
            </a:r>
            <a:r>
              <a:rPr lang="en-US" sz="1400" i="1" dirty="0" smtClean="0"/>
              <a:t>Proceedings of the Fourth International Conference on Music Information Retrieval </a:t>
            </a:r>
            <a:r>
              <a:rPr lang="en-US" sz="1400" dirty="0" smtClean="0"/>
              <a:t>(ISMIR 2003), Baltimore.</a:t>
            </a:r>
            <a:endParaRPr lang="en-GB" sz="14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897531"/>
          </a:xfrm>
        </p:spPr>
        <p:txBody>
          <a:bodyPr>
            <a:normAutofit fontScale="90000"/>
          </a:bodyPr>
          <a:lstStyle/>
          <a:p>
            <a:r>
              <a:rPr lang="en-US" dirty="0"/>
              <a:t>Importance of repeated patterns in music analysis and cognition</a:t>
            </a:r>
          </a:p>
        </p:txBody>
      </p:sp>
      <p:sp>
        <p:nvSpPr>
          <p:cNvPr id="73731" name="Rectangle 3"/>
          <p:cNvSpPr>
            <a:spLocks noGrp="1" noChangeArrowheads="1"/>
          </p:cNvSpPr>
          <p:nvPr>
            <p:ph type="body" idx="1"/>
          </p:nvPr>
        </p:nvSpPr>
        <p:spPr>
          <a:xfrm>
            <a:off x="457201" y="1417638"/>
            <a:ext cx="8229599" cy="4838247"/>
          </a:xfrm>
        </p:spPr>
        <p:txBody>
          <a:bodyPr wrap="square">
            <a:spAutoFit/>
          </a:bodyPr>
          <a:lstStyle/>
          <a:p>
            <a:pPr>
              <a:lnSpc>
                <a:spcPct val="90000"/>
              </a:lnSpc>
            </a:pPr>
            <a:r>
              <a:rPr lang="en-US" dirty="0" err="1"/>
              <a:t>Schenker</a:t>
            </a:r>
            <a:r>
              <a:rPr lang="en-US" dirty="0"/>
              <a:t> (1954. p.5):</a:t>
            </a:r>
          </a:p>
          <a:p>
            <a:pPr lvl="2">
              <a:lnSpc>
                <a:spcPct val="90000"/>
              </a:lnSpc>
            </a:pPr>
            <a:r>
              <a:rPr lang="en-US" dirty="0"/>
              <a:t>repetition “is the basis of music as an art”</a:t>
            </a:r>
          </a:p>
          <a:p>
            <a:pPr>
              <a:lnSpc>
                <a:spcPct val="90000"/>
              </a:lnSpc>
            </a:pPr>
            <a:r>
              <a:rPr lang="en-US" dirty="0"/>
              <a:t>Bent and </a:t>
            </a:r>
            <a:r>
              <a:rPr lang="en-US" dirty="0" err="1"/>
              <a:t>Drabkin</a:t>
            </a:r>
            <a:r>
              <a:rPr lang="en-US" dirty="0"/>
              <a:t> (1987, p.5):</a:t>
            </a:r>
          </a:p>
          <a:p>
            <a:pPr lvl="2">
              <a:lnSpc>
                <a:spcPct val="90000"/>
              </a:lnSpc>
            </a:pPr>
            <a:r>
              <a:rPr lang="en-US" dirty="0"/>
              <a:t>“the central act” in all forms of music analysis is “the test for identity”</a:t>
            </a:r>
          </a:p>
          <a:p>
            <a:pPr>
              <a:lnSpc>
                <a:spcPct val="90000"/>
              </a:lnSpc>
            </a:pPr>
            <a:r>
              <a:rPr lang="en-US" dirty="0" err="1"/>
              <a:t>Lerdahl</a:t>
            </a:r>
            <a:r>
              <a:rPr lang="en-US" dirty="0"/>
              <a:t> and </a:t>
            </a:r>
            <a:r>
              <a:rPr lang="en-US" dirty="0" err="1"/>
              <a:t>Jackendoff</a:t>
            </a:r>
            <a:r>
              <a:rPr lang="en-US" dirty="0"/>
              <a:t> (1983, p.52):</a:t>
            </a:r>
          </a:p>
          <a:p>
            <a:pPr lvl="2">
              <a:lnSpc>
                <a:spcPct val="90000"/>
              </a:lnSpc>
            </a:pPr>
            <a:r>
              <a:rPr lang="en-US" dirty="0"/>
              <a:t>“the importance of parallelism [i.e., repetition] in musical structure cannot be overestimated. The more parallelism one can detect, the more internally coherent an analysis becomes, and the less independent information must be processed and retained in hearing or remembering a piece”</a:t>
            </a:r>
          </a:p>
        </p:txBody>
      </p:sp>
    </p:spTree>
  </p:cSld>
  <p:clrMapOvr>
    <a:masterClrMapping/>
  </p:clrMapOvr>
  <p:transition advTm="79942"/>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Autofit/>
          </a:bodyPr>
          <a:lstStyle/>
          <a:p>
            <a:r>
              <a:rPr lang="en-US" sz="3600" dirty="0"/>
              <a:t>Most musical repetitions are neither perceived nor intended</a:t>
            </a:r>
          </a:p>
        </p:txBody>
      </p:sp>
      <p:pic>
        <p:nvPicPr>
          <p:cNvPr id="75780" name="Picture 4" descr="rachmaninoff"/>
          <p:cNvPicPr>
            <a:picLocks noChangeAspect="1" noChangeArrowheads="1"/>
          </p:cNvPicPr>
          <p:nvPr/>
        </p:nvPicPr>
        <p:blipFill>
          <a:blip r:embed="rId5"/>
          <a:srcRect/>
          <a:stretch>
            <a:fillRect/>
          </a:stretch>
        </p:blipFill>
        <p:spPr bwMode="auto">
          <a:xfrm>
            <a:off x="1208088" y="1417638"/>
            <a:ext cx="6336658" cy="3267962"/>
          </a:xfrm>
          <a:prstGeom prst="rect">
            <a:avLst/>
          </a:prstGeom>
          <a:noFill/>
        </p:spPr>
      </p:pic>
      <p:pic>
        <p:nvPicPr>
          <p:cNvPr id="75783" name="MacOS">
            <a:hlinkClick r:id="" action="ppaction://media"/>
          </p:cNvPr>
          <p:cNvPicPr>
            <a:picLocks noRot="1" noChangeAspect="1" noChangeArrowheads="1"/>
          </p:cNvPicPr>
          <p:nvPr>
            <a:audioFile r:link="rId1"/>
          </p:nvPr>
        </p:nvPicPr>
        <p:blipFill>
          <a:blip r:embed="rId6"/>
          <a:srcRect/>
          <a:stretch>
            <a:fillRect/>
          </a:stretch>
        </p:blipFill>
        <p:spPr bwMode="auto">
          <a:xfrm>
            <a:off x="903288" y="1990697"/>
            <a:ext cx="304800" cy="304800"/>
          </a:xfrm>
          <a:prstGeom prst="rect">
            <a:avLst/>
          </a:prstGeom>
          <a:noFill/>
        </p:spPr>
      </p:pic>
      <p:pic>
        <p:nvPicPr>
          <p:cNvPr id="75784" name="MacOS">
            <a:hlinkClick r:id="" action="ppaction://media"/>
          </p:cNvPr>
          <p:cNvPicPr>
            <a:picLocks noRot="1" noChangeAspect="1" noChangeArrowheads="1"/>
          </p:cNvPicPr>
          <p:nvPr>
            <a:audioFile r:link="rId2"/>
          </p:nvPr>
        </p:nvPicPr>
        <p:blipFill>
          <a:blip r:embed="rId6"/>
          <a:srcRect/>
          <a:stretch>
            <a:fillRect/>
          </a:stretch>
        </p:blipFill>
        <p:spPr bwMode="auto">
          <a:xfrm>
            <a:off x="903288" y="3614110"/>
            <a:ext cx="304800" cy="304800"/>
          </a:xfrm>
          <a:prstGeom prst="rect">
            <a:avLst/>
          </a:prstGeom>
          <a:noFill/>
        </p:spPr>
      </p:pic>
      <p:sp>
        <p:nvSpPr>
          <p:cNvPr id="75785" name="Text Box 9"/>
          <p:cNvSpPr txBox="1">
            <a:spLocks noChangeArrowheads="1"/>
          </p:cNvSpPr>
          <p:nvPr/>
        </p:nvSpPr>
        <p:spPr bwMode="auto">
          <a:xfrm>
            <a:off x="1023938" y="5967413"/>
            <a:ext cx="184150" cy="457200"/>
          </a:xfrm>
          <a:prstGeom prst="rect">
            <a:avLst/>
          </a:prstGeom>
          <a:noFill/>
          <a:ln w="9525">
            <a:noFill/>
            <a:miter lim="800000"/>
            <a:headEnd/>
            <a:tailEnd/>
          </a:ln>
          <a:effectLst/>
        </p:spPr>
        <p:txBody>
          <a:bodyPr wrap="none">
            <a:prstTxWarp prst="textNoShape">
              <a:avLst/>
            </a:prstTxWarp>
            <a:spAutoFit/>
          </a:bodyPr>
          <a:lstStyle/>
          <a:p>
            <a:endParaRPr lang="en-GB"/>
          </a:p>
        </p:txBody>
      </p:sp>
      <p:sp>
        <p:nvSpPr>
          <p:cNvPr id="75786" name="Text Box 10"/>
          <p:cNvSpPr txBox="1">
            <a:spLocks noChangeArrowheads="1"/>
          </p:cNvSpPr>
          <p:nvPr/>
        </p:nvSpPr>
        <p:spPr bwMode="auto">
          <a:xfrm>
            <a:off x="3779838" y="4533200"/>
            <a:ext cx="5040312" cy="304800"/>
          </a:xfrm>
          <a:prstGeom prst="rect">
            <a:avLst/>
          </a:prstGeom>
          <a:noFill/>
          <a:ln w="9525">
            <a:noFill/>
            <a:miter lim="800000"/>
            <a:headEnd/>
            <a:tailEnd/>
          </a:ln>
          <a:effectLst/>
        </p:spPr>
        <p:txBody>
          <a:bodyPr wrap="none">
            <a:prstTxWarp prst="textNoShape">
              <a:avLst/>
            </a:prstTxWarp>
            <a:spAutoFit/>
          </a:bodyPr>
          <a:lstStyle/>
          <a:p>
            <a:r>
              <a:rPr lang="en-US" sz="1400" dirty="0"/>
              <a:t>Rachmaninoff, Prelude in C sharp minor, Op.3, No.2, bars 1-6</a:t>
            </a:r>
          </a:p>
        </p:txBody>
      </p:sp>
      <p:sp>
        <p:nvSpPr>
          <p:cNvPr id="8" name="Content Placeholder 2"/>
          <p:cNvSpPr>
            <a:spLocks noGrp="1"/>
          </p:cNvSpPr>
          <p:nvPr>
            <p:ph idx="1"/>
          </p:nvPr>
        </p:nvSpPr>
        <p:spPr>
          <a:xfrm>
            <a:off x="457200" y="5017080"/>
            <a:ext cx="8229600" cy="1288163"/>
          </a:xfrm>
        </p:spPr>
        <p:txBody>
          <a:bodyPr>
            <a:normAutofit fontScale="70000" lnSpcReduction="20000"/>
          </a:bodyPr>
          <a:lstStyle/>
          <a:p>
            <a:r>
              <a:rPr lang="en-US" dirty="0" smtClean="0"/>
              <a:t>Pattern consisting of notes in circles is repeated 7 crotchets later, transposed up a minor ninth to give the pattern consisting of the notes in squares</a:t>
            </a:r>
          </a:p>
          <a:p>
            <a:r>
              <a:rPr lang="en-US" dirty="0" smtClean="0"/>
              <a:t>http://</a:t>
            </a:r>
            <a:r>
              <a:rPr lang="en-US" dirty="0" err="1" smtClean="0"/>
              <a:t>uk.youtube.com/watch?v</a:t>
            </a:r>
            <a:r>
              <a:rPr lang="en-US" dirty="0" smtClean="0"/>
              <a:t>=MoTyDD0C93U</a:t>
            </a:r>
          </a:p>
          <a:p>
            <a:endParaRPr lang="en-US" dirty="0" smtClean="0"/>
          </a:p>
          <a:p>
            <a:endParaRPr lang="en-US" dirty="0"/>
          </a:p>
        </p:txBody>
      </p:sp>
    </p:spTree>
  </p:cSld>
  <p:clrMapOvr>
    <a:masterClrMapping/>
  </p:clrMapOvr>
  <p:transition advTm="121230"/>
  <p:timing>
    <p:tnLst>
      <p:par>
        <p:cTn id="1" dur="indefinite" restart="never" nodeType="tmRoot">
          <p:childTnLst>
            <p:seq concurrent="1" nextAc="seek">
              <p:cTn id="2" restart="whenNotActive" fill="hold" evtFilter="cancelBubble" nodeType="interactiveSeq">
                <p:stCondLst>
                  <p:cond evt="onClick" delay="0">
                    <p:tgtEl>
                      <p:spTgt spid="7578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45" fill="hold"/>
                                        <p:tgtEl>
                                          <p:spTgt spid="75783"/>
                                        </p:tgtEl>
                                      </p:cBhvr>
                                    </p:cmd>
                                  </p:childTnLst>
                                </p:cTn>
                              </p:par>
                            </p:childTnLst>
                          </p:cTn>
                        </p:par>
                      </p:childTnLst>
                    </p:cTn>
                  </p:par>
                </p:childTnLst>
              </p:cTn>
              <p:nextCondLst>
                <p:cond evt="onClick" delay="0">
                  <p:tgtEl>
                    <p:spTgt spid="7578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5783"/>
                </p:tgtEl>
              </p:cMediaNode>
            </p:audio>
            <p:seq concurrent="1" nextAc="seek">
              <p:cTn id="8" restart="whenNotActive" fill="hold" evtFilter="cancelBubble" nodeType="interactiveSeq">
                <p:stCondLst>
                  <p:cond evt="onClick" delay="0">
                    <p:tgtEl>
                      <p:spTgt spid="7578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361" fill="hold"/>
                                        <p:tgtEl>
                                          <p:spTgt spid="75784"/>
                                        </p:tgtEl>
                                      </p:cBhvr>
                                    </p:cmd>
                                  </p:childTnLst>
                                </p:cTn>
                              </p:par>
                            </p:childTnLst>
                          </p:cTn>
                        </p:par>
                      </p:childTnLst>
                    </p:cTn>
                  </p:par>
                </p:childTnLst>
              </p:cTn>
              <p:nextCondLst>
                <p:cond evt="onClick" delay="0">
                  <p:tgtEl>
                    <p:spTgt spid="75784"/>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5784"/>
                </p:tgtEl>
              </p:cMediaNode>
            </p:audio>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fontScale="90000"/>
          </a:bodyPr>
          <a:lstStyle/>
          <a:p>
            <a:r>
              <a:rPr lang="en-US"/>
              <a:t>Interesting musical repetitions are structurally diverse</a:t>
            </a:r>
          </a:p>
        </p:txBody>
      </p:sp>
      <p:sp>
        <p:nvSpPr>
          <p:cNvPr id="138243" name="Rectangle 3"/>
          <p:cNvSpPr>
            <a:spLocks noGrp="1" noChangeArrowheads="1"/>
          </p:cNvSpPr>
          <p:nvPr>
            <p:ph type="body" idx="1"/>
          </p:nvPr>
        </p:nvSpPr>
        <p:spPr>
          <a:xfrm>
            <a:off x="457201" y="1905000"/>
            <a:ext cx="8229599" cy="4536626"/>
          </a:xfrm>
        </p:spPr>
        <p:txBody>
          <a:bodyPr wrap="square">
            <a:spAutoFit/>
          </a:bodyPr>
          <a:lstStyle/>
          <a:p>
            <a:r>
              <a:rPr lang="en-US" dirty="0"/>
              <a:t>Want to discover all and only </a:t>
            </a:r>
            <a:r>
              <a:rPr lang="en-US" i="1" u="sng" dirty="0"/>
              <a:t>interesting</a:t>
            </a:r>
            <a:r>
              <a:rPr lang="en-US" dirty="0"/>
              <a:t> repeated patterns</a:t>
            </a:r>
          </a:p>
          <a:p>
            <a:pPr lvl="2"/>
            <a:r>
              <a:rPr lang="en-US" dirty="0"/>
              <a:t>i.e., themes and motives</a:t>
            </a:r>
          </a:p>
          <a:p>
            <a:r>
              <a:rPr lang="en-US" dirty="0"/>
              <a:t>Class of interesting repeated patterns is structurally diverse because</a:t>
            </a:r>
          </a:p>
          <a:p>
            <a:pPr lvl="2"/>
            <a:r>
              <a:rPr lang="en-US" dirty="0"/>
              <a:t>patterns vary widely in structural characteristics</a:t>
            </a:r>
          </a:p>
          <a:p>
            <a:pPr lvl="2"/>
            <a:r>
              <a:rPr lang="en-US" dirty="0"/>
              <a:t>many ways of transforming a musical pattern to give another pattern that is perceived to be a version of it</a:t>
            </a:r>
          </a:p>
          <a:p>
            <a:pPr lvl="3"/>
            <a:r>
              <a:rPr lang="en-US" dirty="0"/>
              <a:t>e.g., we can transpose it, embellish it, change tempo harmony, accompaniment, instrumentation, etc.</a:t>
            </a:r>
          </a:p>
        </p:txBody>
      </p:sp>
    </p:spTree>
  </p:cSld>
  <p:clrMapOvr>
    <a:masterClrMapping/>
  </p:clrMapOvr>
  <p:transition advTm="51382"/>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274638"/>
            <a:ext cx="8229600" cy="702169"/>
          </a:xfrm>
        </p:spPr>
        <p:txBody>
          <a:bodyPr>
            <a:normAutofit fontScale="90000"/>
          </a:bodyPr>
          <a:lstStyle/>
          <a:p>
            <a:r>
              <a:rPr lang="en-US" dirty="0"/>
              <a:t>Example of repeated motive</a:t>
            </a:r>
          </a:p>
        </p:txBody>
      </p:sp>
      <p:pic>
        <p:nvPicPr>
          <p:cNvPr id="140292" name="Picture 4" descr="barber1"/>
          <p:cNvPicPr>
            <a:picLocks noChangeAspect="1" noChangeArrowheads="1"/>
          </p:cNvPicPr>
          <p:nvPr/>
        </p:nvPicPr>
        <p:blipFill>
          <a:blip r:embed="rId5"/>
          <a:srcRect/>
          <a:stretch>
            <a:fillRect/>
          </a:stretch>
        </p:blipFill>
        <p:spPr bwMode="auto">
          <a:xfrm>
            <a:off x="1342447" y="976807"/>
            <a:ext cx="6385502" cy="3484681"/>
          </a:xfrm>
          <a:prstGeom prst="rect">
            <a:avLst/>
          </a:prstGeom>
          <a:noFill/>
        </p:spPr>
      </p:pic>
      <p:pic>
        <p:nvPicPr>
          <p:cNvPr id="140296" name="MacOS">
            <a:hlinkClick r:id="" action="ppaction://media"/>
          </p:cNvPr>
          <p:cNvPicPr>
            <a:picLocks noRot="1" noChangeAspect="1" noChangeArrowheads="1"/>
          </p:cNvPicPr>
          <p:nvPr>
            <a:audioFile r:link="rId1"/>
          </p:nvPr>
        </p:nvPicPr>
        <p:blipFill>
          <a:blip r:embed="rId6"/>
          <a:srcRect/>
          <a:stretch>
            <a:fillRect/>
          </a:stretch>
        </p:blipFill>
        <p:spPr bwMode="auto">
          <a:xfrm>
            <a:off x="803067" y="3358227"/>
            <a:ext cx="304800" cy="304800"/>
          </a:xfrm>
          <a:prstGeom prst="rect">
            <a:avLst/>
          </a:prstGeom>
          <a:noFill/>
        </p:spPr>
      </p:pic>
      <p:pic>
        <p:nvPicPr>
          <p:cNvPr id="140297" name="MacOS">
            <a:hlinkClick r:id="" action="ppaction://media"/>
          </p:cNvPr>
          <p:cNvPicPr>
            <a:picLocks noRot="1" noChangeAspect="1" noChangeArrowheads="1"/>
          </p:cNvPicPr>
          <p:nvPr>
            <a:audioFile r:link="rId2"/>
          </p:nvPr>
        </p:nvPicPr>
        <p:blipFill>
          <a:blip r:embed="rId6"/>
          <a:srcRect/>
          <a:stretch>
            <a:fillRect/>
          </a:stretch>
        </p:blipFill>
        <p:spPr bwMode="auto">
          <a:xfrm>
            <a:off x="803067" y="1660572"/>
            <a:ext cx="304800" cy="304800"/>
          </a:xfrm>
          <a:prstGeom prst="rect">
            <a:avLst/>
          </a:prstGeom>
          <a:noFill/>
        </p:spPr>
      </p:pic>
      <p:sp>
        <p:nvSpPr>
          <p:cNvPr id="140298" name="Text Box 10"/>
          <p:cNvSpPr txBox="1">
            <a:spLocks noChangeArrowheads="1"/>
          </p:cNvSpPr>
          <p:nvPr/>
        </p:nvSpPr>
        <p:spPr bwMode="auto">
          <a:xfrm>
            <a:off x="4356100" y="4380088"/>
            <a:ext cx="4721225" cy="336550"/>
          </a:xfrm>
          <a:prstGeom prst="rect">
            <a:avLst/>
          </a:prstGeom>
          <a:noFill/>
          <a:ln w="9525">
            <a:noFill/>
            <a:miter lim="800000"/>
            <a:headEnd/>
            <a:tailEnd/>
          </a:ln>
          <a:effectLst/>
        </p:spPr>
        <p:txBody>
          <a:bodyPr wrap="none">
            <a:prstTxWarp prst="textNoShape">
              <a:avLst/>
            </a:prstTxWarp>
            <a:spAutoFit/>
          </a:bodyPr>
          <a:lstStyle/>
          <a:p>
            <a:r>
              <a:rPr lang="en-GB" sz="1600" dirty="0"/>
              <a:t>Barber, Sonata for Piano, Op.26, 1st </a:t>
            </a:r>
            <a:r>
              <a:rPr lang="en-GB" sz="1600" dirty="0" err="1"/>
              <a:t>mvt</a:t>
            </a:r>
            <a:r>
              <a:rPr lang="en-GB" sz="1600" dirty="0"/>
              <a:t>, bars 1-4</a:t>
            </a:r>
            <a:endParaRPr lang="en-US" sz="1600" dirty="0"/>
          </a:p>
        </p:txBody>
      </p:sp>
      <p:sp>
        <p:nvSpPr>
          <p:cNvPr id="7" name="Content Placeholder 2"/>
          <p:cNvSpPr>
            <a:spLocks noGrp="1"/>
          </p:cNvSpPr>
          <p:nvPr>
            <p:ph idx="1"/>
          </p:nvPr>
        </p:nvSpPr>
        <p:spPr>
          <a:xfrm>
            <a:off x="457200" y="4716638"/>
            <a:ext cx="8229600" cy="1860530"/>
          </a:xfrm>
        </p:spPr>
        <p:txBody>
          <a:bodyPr>
            <a:normAutofit fontScale="77500" lnSpcReduction="20000"/>
          </a:bodyPr>
          <a:lstStyle/>
          <a:p>
            <a:r>
              <a:rPr lang="en-US" dirty="0" smtClean="0"/>
              <a:t>Repeated patterns can be just a few notes or whole sections of symphonies</a:t>
            </a:r>
          </a:p>
          <a:p>
            <a:r>
              <a:rPr lang="en-US" dirty="0" smtClean="0"/>
              <a:t>Here repetition in left hand out of phase with right hand – two separate streams</a:t>
            </a:r>
          </a:p>
          <a:p>
            <a:r>
              <a:rPr lang="en-US" dirty="0" smtClean="0"/>
              <a:t>Slightly varied each time (metrical placement, transposed)</a:t>
            </a:r>
            <a:endParaRPr lang="en-US" dirty="0"/>
          </a:p>
        </p:txBody>
      </p:sp>
    </p:spTree>
  </p:cSld>
  <p:clrMapOvr>
    <a:masterClrMapping/>
  </p:clrMapOvr>
  <p:transition advTm="128281"/>
  <p:timing>
    <p:tnLst>
      <p:par>
        <p:cTn id="1" dur="indefinite" restart="never" nodeType="tmRoot">
          <p:childTnLst>
            <p:seq concurrent="1" nextAc="seek">
              <p:cTn id="2" restart="whenNotActive" fill="hold" evtFilter="cancelBubble" nodeType="interactiveSeq">
                <p:stCondLst>
                  <p:cond evt="onClick" delay="0">
                    <p:tgtEl>
                      <p:spTgt spid="14029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01" fill="hold"/>
                                        <p:tgtEl>
                                          <p:spTgt spid="140296"/>
                                        </p:tgtEl>
                                      </p:cBhvr>
                                    </p:cmd>
                                  </p:childTnLst>
                                </p:cTn>
                              </p:par>
                            </p:childTnLst>
                          </p:cTn>
                        </p:par>
                      </p:childTnLst>
                    </p:cTn>
                  </p:par>
                </p:childTnLst>
              </p:cTn>
              <p:nextCondLst>
                <p:cond evt="onClick" delay="0">
                  <p:tgtEl>
                    <p:spTgt spid="14029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0296"/>
                </p:tgtEl>
              </p:cMediaNode>
            </p:audio>
            <p:seq concurrent="1" nextAc="seek">
              <p:cTn id="8" restart="whenNotActive" fill="hold" evtFilter="cancelBubble" nodeType="interactiveSeq">
                <p:stCondLst>
                  <p:cond evt="onClick" delay="0">
                    <p:tgtEl>
                      <p:spTgt spid="14029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743" fill="hold"/>
                                        <p:tgtEl>
                                          <p:spTgt spid="140297"/>
                                        </p:tgtEl>
                                      </p:cBhvr>
                                    </p:cmd>
                                  </p:childTnLst>
                                </p:cTn>
                              </p:par>
                            </p:childTnLst>
                          </p:cTn>
                        </p:par>
                      </p:childTnLst>
                    </p:cTn>
                  </p:par>
                </p:childTnLst>
              </p:cTn>
              <p:nextCondLst>
                <p:cond evt="onClick" delay="0">
                  <p:tgtEl>
                    <p:spTgt spid="14029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40297"/>
                </p:tgtEl>
              </p:cMediaNode>
            </p:audio>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fontScale="90000"/>
          </a:bodyPr>
          <a:lstStyle/>
          <a:p>
            <a:r>
              <a:rPr lang="en-US" dirty="0"/>
              <a:t>Example of thematic </a:t>
            </a:r>
            <a:r>
              <a:rPr lang="en-US" dirty="0" smtClean="0"/>
              <a:t>transformation</a:t>
            </a:r>
            <a:br>
              <a:rPr lang="en-US" dirty="0" smtClean="0"/>
            </a:br>
            <a:r>
              <a:rPr lang="en-US" dirty="0" smtClean="0"/>
              <a:t>Diminution, Transposition, Inversion</a:t>
            </a:r>
            <a:endParaRPr lang="en-US" dirty="0"/>
          </a:p>
        </p:txBody>
      </p:sp>
      <p:pic>
        <p:nvPicPr>
          <p:cNvPr id="142340" name="Picture 4" descr="contrapunctus6"/>
          <p:cNvPicPr>
            <a:picLocks noChangeAspect="1" noChangeArrowheads="1"/>
          </p:cNvPicPr>
          <p:nvPr/>
        </p:nvPicPr>
        <p:blipFill>
          <a:blip r:embed="rId4"/>
          <a:srcRect/>
          <a:stretch>
            <a:fillRect/>
          </a:stretch>
        </p:blipFill>
        <p:spPr bwMode="auto">
          <a:xfrm>
            <a:off x="762000" y="1828800"/>
            <a:ext cx="8153400" cy="4456113"/>
          </a:xfrm>
          <a:prstGeom prst="rect">
            <a:avLst/>
          </a:prstGeom>
          <a:solidFill>
            <a:schemeClr val="hlink"/>
          </a:solidFill>
        </p:spPr>
      </p:pic>
      <p:sp>
        <p:nvSpPr>
          <p:cNvPr id="142347" name="Rectangle 11"/>
          <p:cNvSpPr>
            <a:spLocks noChangeArrowheads="1"/>
          </p:cNvSpPr>
          <p:nvPr/>
        </p:nvSpPr>
        <p:spPr bwMode="auto">
          <a:xfrm>
            <a:off x="3581400" y="2209800"/>
            <a:ext cx="4948238" cy="350838"/>
          </a:xfrm>
          <a:prstGeom prst="rect">
            <a:avLst/>
          </a:prstGeom>
          <a:solidFill>
            <a:schemeClr val="folHlink">
              <a:alpha val="0"/>
            </a:schemeClr>
          </a:solidFill>
          <a:ln w="28575">
            <a:solidFill>
              <a:schemeClr val="folHlink"/>
            </a:solidFill>
            <a:miter lim="800000"/>
            <a:headEnd/>
            <a:tailEnd/>
          </a:ln>
        </p:spPr>
        <p:txBody>
          <a:bodyPr wrap="none" anchor="ctr">
            <a:prstTxWarp prst="textNoShape">
              <a:avLst/>
            </a:prstTxWarp>
          </a:bodyPr>
          <a:lstStyle/>
          <a:p>
            <a:endParaRPr lang="en-US"/>
          </a:p>
        </p:txBody>
      </p:sp>
      <p:sp>
        <p:nvSpPr>
          <p:cNvPr id="142348" name="Rectangle 12"/>
          <p:cNvSpPr>
            <a:spLocks noChangeArrowheads="1"/>
          </p:cNvSpPr>
          <p:nvPr/>
        </p:nvSpPr>
        <p:spPr bwMode="auto">
          <a:xfrm>
            <a:off x="1295400" y="4343400"/>
            <a:ext cx="381000" cy="381000"/>
          </a:xfrm>
          <a:prstGeom prst="rect">
            <a:avLst/>
          </a:prstGeom>
          <a:solidFill>
            <a:schemeClr val="folHlink">
              <a:alpha val="0"/>
            </a:schemeClr>
          </a:solidFill>
          <a:ln w="28575">
            <a:solidFill>
              <a:schemeClr val="folHlink"/>
            </a:solidFill>
            <a:miter lim="800000"/>
            <a:headEnd/>
            <a:tailEnd/>
          </a:ln>
        </p:spPr>
        <p:txBody>
          <a:bodyPr wrap="none" anchor="ctr">
            <a:prstTxWarp prst="textNoShape">
              <a:avLst/>
            </a:prstTxWarp>
          </a:bodyPr>
          <a:lstStyle/>
          <a:p>
            <a:endParaRPr lang="en-US"/>
          </a:p>
        </p:txBody>
      </p:sp>
      <p:sp>
        <p:nvSpPr>
          <p:cNvPr id="142349" name="AutoShape 13"/>
          <p:cNvSpPr>
            <a:spLocks noChangeArrowheads="1"/>
          </p:cNvSpPr>
          <p:nvPr/>
        </p:nvSpPr>
        <p:spPr bwMode="auto">
          <a:xfrm>
            <a:off x="8534400" y="2286000"/>
            <a:ext cx="304800" cy="228600"/>
          </a:xfrm>
          <a:prstGeom prst="rightArrow">
            <a:avLst>
              <a:gd name="adj1" fmla="val 50000"/>
              <a:gd name="adj2" fmla="val 33333"/>
            </a:avLst>
          </a:prstGeom>
          <a:solidFill>
            <a:schemeClr val="folHlink"/>
          </a:solidFill>
          <a:ln w="9525">
            <a:solidFill>
              <a:schemeClr val="folHlink"/>
            </a:solidFill>
            <a:miter lim="800000"/>
            <a:headEnd/>
            <a:tailEnd/>
          </a:ln>
        </p:spPr>
        <p:txBody>
          <a:bodyPr wrap="none" anchor="ctr">
            <a:prstTxWarp prst="textNoShape">
              <a:avLst/>
            </a:prstTxWarp>
          </a:bodyPr>
          <a:lstStyle/>
          <a:p>
            <a:endParaRPr lang="en-US"/>
          </a:p>
        </p:txBody>
      </p:sp>
      <p:sp>
        <p:nvSpPr>
          <p:cNvPr id="142350" name="AutoShape 14"/>
          <p:cNvSpPr>
            <a:spLocks noChangeArrowheads="1"/>
          </p:cNvSpPr>
          <p:nvPr/>
        </p:nvSpPr>
        <p:spPr bwMode="auto">
          <a:xfrm>
            <a:off x="971550" y="4397375"/>
            <a:ext cx="304800" cy="228600"/>
          </a:xfrm>
          <a:prstGeom prst="rightArrow">
            <a:avLst>
              <a:gd name="adj1" fmla="val 50000"/>
              <a:gd name="adj2" fmla="val 33333"/>
            </a:avLst>
          </a:prstGeom>
          <a:solidFill>
            <a:schemeClr val="folHlink"/>
          </a:solidFill>
          <a:ln w="9525">
            <a:solidFill>
              <a:schemeClr val="folHlink"/>
            </a:solidFill>
            <a:miter lim="800000"/>
            <a:headEnd/>
            <a:tailEnd/>
          </a:ln>
        </p:spPr>
        <p:txBody>
          <a:bodyPr wrap="none" anchor="ctr">
            <a:prstTxWarp prst="textNoShape">
              <a:avLst/>
            </a:prstTxWarp>
          </a:bodyPr>
          <a:lstStyle/>
          <a:p>
            <a:endParaRPr lang="en-US"/>
          </a:p>
        </p:txBody>
      </p:sp>
      <p:sp>
        <p:nvSpPr>
          <p:cNvPr id="142351" name="Rectangle 15"/>
          <p:cNvSpPr>
            <a:spLocks noChangeArrowheads="1"/>
          </p:cNvSpPr>
          <p:nvPr/>
        </p:nvSpPr>
        <p:spPr bwMode="auto">
          <a:xfrm>
            <a:off x="7086600" y="2590800"/>
            <a:ext cx="1447800" cy="457200"/>
          </a:xfrm>
          <a:prstGeom prst="rect">
            <a:avLst/>
          </a:prstGeom>
          <a:solidFill>
            <a:schemeClr val="hlink">
              <a:alpha val="0"/>
            </a:schemeClr>
          </a:solidFill>
          <a:ln w="28575">
            <a:solidFill>
              <a:schemeClr val="hlink"/>
            </a:solidFill>
            <a:miter lim="800000"/>
            <a:headEnd/>
            <a:tailEnd/>
          </a:ln>
        </p:spPr>
        <p:txBody>
          <a:bodyPr wrap="none" anchor="ctr">
            <a:prstTxWarp prst="textNoShape">
              <a:avLst/>
            </a:prstTxWarp>
          </a:bodyPr>
          <a:lstStyle/>
          <a:p>
            <a:endParaRPr lang="en-US"/>
          </a:p>
        </p:txBody>
      </p:sp>
      <p:sp>
        <p:nvSpPr>
          <p:cNvPr id="142352" name="AutoShape 16"/>
          <p:cNvSpPr>
            <a:spLocks noChangeArrowheads="1"/>
          </p:cNvSpPr>
          <p:nvPr/>
        </p:nvSpPr>
        <p:spPr bwMode="auto">
          <a:xfrm>
            <a:off x="8534400" y="2743200"/>
            <a:ext cx="304800" cy="228600"/>
          </a:xfrm>
          <a:prstGeom prst="rightArrow">
            <a:avLst>
              <a:gd name="adj1" fmla="val 50000"/>
              <a:gd name="adj2" fmla="val 33333"/>
            </a:avLst>
          </a:prstGeom>
          <a:solidFill>
            <a:schemeClr val="hlink"/>
          </a:solidFill>
          <a:ln w="9525">
            <a:solidFill>
              <a:schemeClr val="hlink"/>
            </a:solidFill>
            <a:miter lim="800000"/>
            <a:headEnd/>
            <a:tailEnd/>
          </a:ln>
        </p:spPr>
        <p:txBody>
          <a:bodyPr wrap="none" anchor="ctr">
            <a:prstTxWarp prst="textNoShape">
              <a:avLst/>
            </a:prstTxWarp>
          </a:bodyPr>
          <a:lstStyle/>
          <a:p>
            <a:endParaRPr lang="en-US"/>
          </a:p>
        </p:txBody>
      </p:sp>
      <p:sp>
        <p:nvSpPr>
          <p:cNvPr id="142353" name="Rectangle 17"/>
          <p:cNvSpPr>
            <a:spLocks noChangeArrowheads="1"/>
          </p:cNvSpPr>
          <p:nvPr/>
        </p:nvSpPr>
        <p:spPr bwMode="auto">
          <a:xfrm>
            <a:off x="1371600" y="4876800"/>
            <a:ext cx="5638800" cy="457200"/>
          </a:xfrm>
          <a:prstGeom prst="rect">
            <a:avLst/>
          </a:prstGeom>
          <a:solidFill>
            <a:schemeClr val="hlink">
              <a:alpha val="0"/>
            </a:schemeClr>
          </a:solidFill>
          <a:ln w="28575">
            <a:solidFill>
              <a:schemeClr val="hlink"/>
            </a:solidFill>
            <a:miter lim="800000"/>
            <a:headEnd/>
            <a:tailEnd/>
          </a:ln>
        </p:spPr>
        <p:txBody>
          <a:bodyPr wrap="none" anchor="ctr">
            <a:prstTxWarp prst="textNoShape">
              <a:avLst/>
            </a:prstTxWarp>
          </a:bodyPr>
          <a:lstStyle/>
          <a:p>
            <a:endParaRPr lang="en-US"/>
          </a:p>
        </p:txBody>
      </p:sp>
      <p:sp>
        <p:nvSpPr>
          <p:cNvPr id="142354" name="AutoShape 18"/>
          <p:cNvSpPr>
            <a:spLocks noChangeArrowheads="1"/>
          </p:cNvSpPr>
          <p:nvPr/>
        </p:nvSpPr>
        <p:spPr bwMode="auto">
          <a:xfrm>
            <a:off x="1066800" y="5029200"/>
            <a:ext cx="304800" cy="228600"/>
          </a:xfrm>
          <a:prstGeom prst="rightArrow">
            <a:avLst>
              <a:gd name="adj1" fmla="val 50000"/>
              <a:gd name="adj2" fmla="val 33333"/>
            </a:avLst>
          </a:prstGeom>
          <a:solidFill>
            <a:schemeClr val="hlink"/>
          </a:solidFill>
          <a:ln w="9525">
            <a:solidFill>
              <a:schemeClr val="hlink"/>
            </a:solidFill>
            <a:miter lim="800000"/>
            <a:headEnd/>
            <a:tailEnd/>
          </a:ln>
        </p:spPr>
        <p:txBody>
          <a:bodyPr wrap="none" anchor="ctr">
            <a:prstTxWarp prst="textNoShape">
              <a:avLst/>
            </a:prstTxWarp>
          </a:bodyPr>
          <a:lstStyle/>
          <a:p>
            <a:endParaRPr lang="en-US"/>
          </a:p>
        </p:txBody>
      </p:sp>
      <p:sp>
        <p:nvSpPr>
          <p:cNvPr id="142355" name="Rectangle 19"/>
          <p:cNvSpPr>
            <a:spLocks noChangeArrowheads="1"/>
          </p:cNvSpPr>
          <p:nvPr/>
        </p:nvSpPr>
        <p:spPr bwMode="auto">
          <a:xfrm>
            <a:off x="1600200" y="3124200"/>
            <a:ext cx="6934200" cy="685800"/>
          </a:xfrm>
          <a:prstGeom prst="rect">
            <a:avLst/>
          </a:prstGeom>
          <a:solidFill>
            <a:schemeClr val="tx1">
              <a:alpha val="0"/>
            </a:schemeClr>
          </a:solidFill>
          <a:ln w="28575">
            <a:solidFill>
              <a:schemeClr val="tx1"/>
            </a:solidFill>
            <a:miter lim="800000"/>
            <a:headEnd/>
            <a:tailEnd/>
          </a:ln>
        </p:spPr>
        <p:txBody>
          <a:bodyPr wrap="none" anchor="ctr">
            <a:prstTxWarp prst="textNoShape">
              <a:avLst/>
            </a:prstTxWarp>
          </a:bodyPr>
          <a:lstStyle/>
          <a:p>
            <a:endParaRPr lang="en-US"/>
          </a:p>
        </p:txBody>
      </p:sp>
      <p:sp>
        <p:nvSpPr>
          <p:cNvPr id="142356" name="Rectangle 20"/>
          <p:cNvSpPr>
            <a:spLocks noChangeArrowheads="1"/>
          </p:cNvSpPr>
          <p:nvPr/>
        </p:nvSpPr>
        <p:spPr bwMode="auto">
          <a:xfrm>
            <a:off x="1371600" y="5410200"/>
            <a:ext cx="3962400" cy="685800"/>
          </a:xfrm>
          <a:prstGeom prst="rect">
            <a:avLst/>
          </a:prstGeom>
          <a:solidFill>
            <a:schemeClr val="tx1">
              <a:alpha val="0"/>
            </a:schemeClr>
          </a:solidFill>
          <a:ln w="28575">
            <a:solidFill>
              <a:schemeClr val="tx1"/>
            </a:solidFill>
            <a:miter lim="800000"/>
            <a:headEnd/>
            <a:tailEnd/>
          </a:ln>
        </p:spPr>
        <p:txBody>
          <a:bodyPr wrap="none" anchor="ctr">
            <a:prstTxWarp prst="textNoShape">
              <a:avLst/>
            </a:prstTxWarp>
          </a:bodyPr>
          <a:lstStyle/>
          <a:p>
            <a:endParaRPr lang="en-US"/>
          </a:p>
        </p:txBody>
      </p:sp>
      <p:sp>
        <p:nvSpPr>
          <p:cNvPr id="142357" name="AutoShape 21"/>
          <p:cNvSpPr>
            <a:spLocks noChangeArrowheads="1"/>
          </p:cNvSpPr>
          <p:nvPr/>
        </p:nvSpPr>
        <p:spPr bwMode="auto">
          <a:xfrm>
            <a:off x="1066800" y="5867400"/>
            <a:ext cx="304800" cy="228600"/>
          </a:xfrm>
          <a:prstGeom prst="rightArrow">
            <a:avLst>
              <a:gd name="adj1" fmla="val 50000"/>
              <a:gd name="adj2" fmla="val 33333"/>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142358" name="AutoShape 22"/>
          <p:cNvSpPr>
            <a:spLocks noChangeArrowheads="1"/>
          </p:cNvSpPr>
          <p:nvPr/>
        </p:nvSpPr>
        <p:spPr bwMode="auto">
          <a:xfrm>
            <a:off x="8534400" y="3352800"/>
            <a:ext cx="304800" cy="228600"/>
          </a:xfrm>
          <a:prstGeom prst="rightArrow">
            <a:avLst>
              <a:gd name="adj1" fmla="val 50000"/>
              <a:gd name="adj2" fmla="val 33333"/>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pic>
        <p:nvPicPr>
          <p:cNvPr id="142360" name="MacOS">
            <a:hlinkClick r:id="" action="ppaction://media"/>
          </p:cNvPr>
          <p:cNvPicPr>
            <a:picLocks noRot="1" noChangeAspect="1" noChangeArrowheads="1"/>
          </p:cNvPicPr>
          <p:nvPr>
            <a:audioFile r:link="rId1"/>
          </p:nvPr>
        </p:nvPicPr>
        <p:blipFill>
          <a:blip r:embed="rId5"/>
          <a:srcRect/>
          <a:stretch>
            <a:fillRect/>
          </a:stretch>
        </p:blipFill>
        <p:spPr bwMode="auto">
          <a:xfrm>
            <a:off x="250825" y="3933825"/>
            <a:ext cx="304800" cy="304800"/>
          </a:xfrm>
          <a:prstGeom prst="rect">
            <a:avLst/>
          </a:prstGeom>
          <a:noFill/>
        </p:spPr>
      </p:pic>
      <p:sp>
        <p:nvSpPr>
          <p:cNvPr id="142361" name="Text Box 25"/>
          <p:cNvSpPr txBox="1">
            <a:spLocks noChangeArrowheads="1"/>
          </p:cNvSpPr>
          <p:nvPr/>
        </p:nvSpPr>
        <p:spPr bwMode="auto">
          <a:xfrm>
            <a:off x="3132138" y="6208713"/>
            <a:ext cx="5905500" cy="336550"/>
          </a:xfrm>
          <a:prstGeom prst="rect">
            <a:avLst/>
          </a:prstGeom>
          <a:noFill/>
          <a:ln w="9525">
            <a:noFill/>
            <a:miter lim="800000"/>
            <a:headEnd/>
            <a:tailEnd/>
          </a:ln>
          <a:effectLst/>
        </p:spPr>
        <p:txBody>
          <a:bodyPr>
            <a:prstTxWarp prst="textNoShape">
              <a:avLst/>
            </a:prstTxWarp>
            <a:spAutoFit/>
          </a:bodyPr>
          <a:lstStyle/>
          <a:p>
            <a:r>
              <a:rPr lang="en-GB" sz="1600"/>
              <a:t>J.S.Bach, Contrapunctus VI from Die Kunst der Fuge, bars 1-5</a:t>
            </a:r>
            <a:endParaRPr lang="en-US" sz="1600"/>
          </a:p>
        </p:txBody>
      </p:sp>
    </p:spTree>
  </p:cSld>
  <p:clrMapOvr>
    <a:masterClrMapping/>
  </p:clrMapOvr>
  <p:transition advTm="131162"/>
  <p:timing>
    <p:tnLst>
      <p:par>
        <p:cTn id="1" dur="indefinite" restart="never" nodeType="tmRoot">
          <p:childTnLst>
            <p:seq concurrent="1" nextAc="seek">
              <p:cTn id="2" restart="whenNotActive" fill="hold" evtFilter="cancelBubble" nodeType="interactiveSeq">
                <p:stCondLst>
                  <p:cond evt="onClick" delay="0">
                    <p:tgtEl>
                      <p:spTgt spid="14236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93" fill="hold"/>
                                        <p:tgtEl>
                                          <p:spTgt spid="142360"/>
                                        </p:tgtEl>
                                      </p:cBhvr>
                                    </p:cmd>
                                  </p:childTnLst>
                                </p:cTn>
                              </p:par>
                            </p:childTnLst>
                          </p:cTn>
                        </p:par>
                      </p:childTnLst>
                    </p:cTn>
                  </p:par>
                </p:childTnLst>
              </p:cTn>
              <p:nextCondLst>
                <p:cond evt="onClick" delay="0">
                  <p:tgtEl>
                    <p:spTgt spid="14236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2360"/>
                </p:tgtEl>
              </p:cMediaNode>
            </p:audio>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r>
              <a:rPr lang="en-US"/>
              <a:t>String-based algorithms for discovering musical patterns</a:t>
            </a:r>
          </a:p>
        </p:txBody>
      </p:sp>
      <p:sp>
        <p:nvSpPr>
          <p:cNvPr id="77827" name="Rectangle 3"/>
          <p:cNvSpPr>
            <a:spLocks noGrp="1" noChangeArrowheads="1"/>
          </p:cNvSpPr>
          <p:nvPr>
            <p:ph type="body" idx="1"/>
          </p:nvPr>
        </p:nvSpPr>
        <p:spPr>
          <a:xfrm>
            <a:off x="457201" y="1693132"/>
            <a:ext cx="8229599" cy="4721292"/>
          </a:xfrm>
        </p:spPr>
        <p:txBody>
          <a:bodyPr wrap="square">
            <a:spAutoFit/>
          </a:bodyPr>
          <a:lstStyle/>
          <a:p>
            <a:r>
              <a:rPr lang="en-US" dirty="0"/>
              <a:t>Most previous approaches assume music represented as strings</a:t>
            </a:r>
          </a:p>
          <a:p>
            <a:pPr lvl="2"/>
            <a:r>
              <a:rPr lang="en-US" dirty="0"/>
              <a:t>each string represents a voice or part</a:t>
            </a:r>
          </a:p>
          <a:p>
            <a:pPr lvl="2"/>
            <a:r>
              <a:rPr lang="en-US" dirty="0"/>
              <a:t>each symbol represents a note or an interval between two consecutive notes in a voice</a:t>
            </a:r>
          </a:p>
          <a:p>
            <a:r>
              <a:rPr lang="en-US" dirty="0"/>
              <a:t>Similarity between two patterns measured in terms of edit distance calculated using dynamic programming</a:t>
            </a:r>
          </a:p>
          <a:p>
            <a:pPr lvl="2"/>
            <a:r>
              <a:rPr lang="en-US" dirty="0"/>
              <a:t>see, e.g., </a:t>
            </a:r>
            <a:r>
              <a:rPr lang="en-US" dirty="0" err="1"/>
              <a:t>Lemstrom</a:t>
            </a:r>
            <a:r>
              <a:rPr lang="en-US" dirty="0"/>
              <a:t> (2000), Hsu et al. (1998), Rolland (1999)</a:t>
            </a:r>
          </a:p>
        </p:txBody>
      </p:sp>
    </p:spTree>
  </p:cSld>
  <p:clrMapOvr>
    <a:masterClrMapping/>
  </p:clrMapOvr>
  <p:transition advTm="5271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fontScale="90000"/>
          </a:bodyPr>
          <a:lstStyle/>
          <a:p>
            <a:r>
              <a:rPr lang="en-US"/>
              <a:t>Problems with the string-based approach - Edit distance</a:t>
            </a:r>
          </a:p>
        </p:txBody>
      </p:sp>
      <p:sp>
        <p:nvSpPr>
          <p:cNvPr id="78851" name="Rectangle 3"/>
          <p:cNvSpPr>
            <a:spLocks noGrp="1" noChangeArrowheads="1"/>
          </p:cNvSpPr>
          <p:nvPr>
            <p:ph type="body" idx="1"/>
          </p:nvPr>
        </p:nvSpPr>
        <p:spPr>
          <a:xfrm>
            <a:off x="838200" y="3429000"/>
            <a:ext cx="8110538" cy="3260725"/>
          </a:xfrm>
        </p:spPr>
        <p:txBody>
          <a:bodyPr>
            <a:spAutoFit/>
          </a:bodyPr>
          <a:lstStyle/>
          <a:p>
            <a:r>
              <a:rPr lang="en-US"/>
              <a:t>B is an embellished version of A</a:t>
            </a:r>
          </a:p>
          <a:p>
            <a:r>
              <a:rPr lang="en-US"/>
              <a:t>If both patterns represented as strings </a:t>
            </a:r>
          </a:p>
          <a:p>
            <a:pPr lvl="1"/>
            <a:r>
              <a:rPr lang="en-US"/>
              <a:t>each symbol represents pitch of note </a:t>
            </a:r>
          </a:p>
          <a:p>
            <a:pPr lvl="1"/>
            <a:r>
              <a:rPr lang="en-US"/>
              <a:t>then edit distance between A and B is 9</a:t>
            </a:r>
          </a:p>
          <a:p>
            <a:r>
              <a:rPr lang="en-US"/>
              <a:t>If allow pattern with 9 differences to count as a match, then get many spurious hits</a:t>
            </a:r>
          </a:p>
        </p:txBody>
      </p:sp>
      <p:pic>
        <p:nvPicPr>
          <p:cNvPr id="78852" name="Picture 4" descr="cant-find-this"/>
          <p:cNvPicPr>
            <a:picLocks noChangeAspect="1" noChangeArrowheads="1"/>
          </p:cNvPicPr>
          <p:nvPr/>
        </p:nvPicPr>
        <p:blipFill>
          <a:blip r:embed="rId5"/>
          <a:srcRect/>
          <a:stretch>
            <a:fillRect/>
          </a:stretch>
        </p:blipFill>
        <p:spPr bwMode="auto">
          <a:xfrm>
            <a:off x="1371600" y="1905000"/>
            <a:ext cx="6972300" cy="1077913"/>
          </a:xfrm>
          <a:prstGeom prst="rect">
            <a:avLst/>
          </a:prstGeom>
          <a:noFill/>
        </p:spPr>
      </p:pic>
      <p:pic>
        <p:nvPicPr>
          <p:cNvPr id="78855" name="MacOS">
            <a:hlinkClick r:id="" action="ppaction://media"/>
          </p:cNvPr>
          <p:cNvPicPr>
            <a:picLocks noRot="1" noChangeAspect="1" noChangeArrowheads="1"/>
          </p:cNvPicPr>
          <p:nvPr>
            <a:audioFile r:link="rId1"/>
          </p:nvPr>
        </p:nvPicPr>
        <p:blipFill>
          <a:blip r:embed="rId6"/>
          <a:srcRect/>
          <a:stretch>
            <a:fillRect/>
          </a:stretch>
        </p:blipFill>
        <p:spPr bwMode="auto">
          <a:xfrm>
            <a:off x="2124075" y="1844675"/>
            <a:ext cx="304800" cy="304800"/>
          </a:xfrm>
          <a:prstGeom prst="rect">
            <a:avLst/>
          </a:prstGeom>
          <a:noFill/>
        </p:spPr>
      </p:pic>
      <p:pic>
        <p:nvPicPr>
          <p:cNvPr id="78856" name="MacOS">
            <a:hlinkClick r:id="" action="ppaction://media"/>
          </p:cNvPr>
          <p:cNvPicPr>
            <a:picLocks noRot="1" noChangeAspect="1" noChangeArrowheads="1"/>
          </p:cNvPicPr>
          <p:nvPr>
            <a:audioFile r:link="rId2"/>
          </p:nvPr>
        </p:nvPicPr>
        <p:blipFill>
          <a:blip r:embed="rId6"/>
          <a:srcRect/>
          <a:stretch>
            <a:fillRect/>
          </a:stretch>
        </p:blipFill>
        <p:spPr bwMode="auto">
          <a:xfrm>
            <a:off x="4500563" y="1844675"/>
            <a:ext cx="304800" cy="304800"/>
          </a:xfrm>
          <a:prstGeom prst="rect">
            <a:avLst/>
          </a:prstGeom>
          <a:noFill/>
        </p:spPr>
      </p:pic>
    </p:spTree>
  </p:cSld>
  <p:clrMapOvr>
    <a:masterClrMapping/>
  </p:clrMapOvr>
  <p:transition advTm="77114"/>
  <p:timing>
    <p:tnLst>
      <p:par>
        <p:cTn id="1" dur="indefinite" restart="never" nodeType="tmRoot">
          <p:childTnLst>
            <p:seq concurrent="1" nextAc="seek">
              <p:cTn id="2" restart="whenNotActive" fill="hold" evtFilter="cancelBubble" nodeType="interactiveSeq">
                <p:stCondLst>
                  <p:cond evt="onClick" delay="0">
                    <p:tgtEl>
                      <p:spTgt spid="7885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0" fill="hold"/>
                                        <p:tgtEl>
                                          <p:spTgt spid="78855"/>
                                        </p:tgtEl>
                                      </p:cBhvr>
                                    </p:cmd>
                                  </p:childTnLst>
                                </p:cTn>
                              </p:par>
                            </p:childTnLst>
                          </p:cTn>
                        </p:par>
                      </p:childTnLst>
                    </p:cTn>
                  </p:par>
                </p:childTnLst>
              </p:cTn>
              <p:nextCondLst>
                <p:cond evt="onClick" delay="0">
                  <p:tgtEl>
                    <p:spTgt spid="7885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8855"/>
                </p:tgtEl>
              </p:cMediaNode>
            </p:audio>
            <p:seq concurrent="1" nextAc="seek">
              <p:cTn id="8" restart="whenNotActive" fill="hold" evtFilter="cancelBubble" nodeType="interactiveSeq">
                <p:stCondLst>
                  <p:cond evt="onClick" delay="0">
                    <p:tgtEl>
                      <p:spTgt spid="7885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390" fill="hold"/>
                                        <p:tgtEl>
                                          <p:spTgt spid="78856"/>
                                        </p:tgtEl>
                                      </p:cBhvr>
                                    </p:cmd>
                                  </p:childTnLst>
                                </p:cTn>
                              </p:par>
                            </p:childTnLst>
                          </p:cTn>
                        </p:par>
                      </p:childTnLst>
                    </p:cTn>
                  </p:par>
                </p:childTnLst>
              </p:cTn>
              <p:nextCondLst>
                <p:cond evt="onClick" delay="0">
                  <p:tgtEl>
                    <p:spTgt spid="7885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885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TotalTime>
  <Words>4545</Words>
  <Application>Microsoft Macintosh PowerPoint</Application>
  <PresentationFormat>On-screen Show (4:3)</PresentationFormat>
  <Paragraphs>272</Paragraphs>
  <Slides>25</Slides>
  <Notes>22</Notes>
  <HiddenSlides>0</HiddenSlides>
  <MMClips>18</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Office Theme</vt:lpstr>
      <vt:lpstr>Equation</vt:lpstr>
      <vt:lpstr>Worksheet</vt:lpstr>
      <vt:lpstr>Algorithms for pattern matching and pattern discovery in music</vt:lpstr>
      <vt:lpstr>Uses of musical pattern discovery algorithms</vt:lpstr>
      <vt:lpstr>Importance of repeated patterns in music analysis and cognition</vt:lpstr>
      <vt:lpstr>Most musical repetitions are neither perceived nor intended</vt:lpstr>
      <vt:lpstr>Interesting musical repetitions are structurally diverse</vt:lpstr>
      <vt:lpstr>Example of repeated motive</vt:lpstr>
      <vt:lpstr>Example of thematic transformation Diminution, Transposition, Inversion</vt:lpstr>
      <vt:lpstr>String-based algorithms for discovering musical patterns</vt:lpstr>
      <vt:lpstr>Problems with the string-based approach - Edit distance</vt:lpstr>
      <vt:lpstr>Problems with string-based approach - Polyphony</vt:lpstr>
      <vt:lpstr>Using multidimensional point sets to represent music (1)</vt:lpstr>
      <vt:lpstr>Using multidimensional point sets to represent music (2)</vt:lpstr>
      <vt:lpstr>SIA - Discovering all maximal translatable patterns (MTPs)</vt:lpstr>
      <vt:lpstr>SIATEC - Discovering all occurrences of all MTPs</vt:lpstr>
      <vt:lpstr>Absolute running times of SIA and SIATEC</vt:lpstr>
      <vt:lpstr>Need for heuristics to isolate  interesting MTPs</vt:lpstr>
      <vt:lpstr>Heuristics for isolating musical themes and motives</vt:lpstr>
      <vt:lpstr>COSIATEC - Data compression using SIATEC</vt:lpstr>
      <vt:lpstr>Using COSIATEC for finding themes and motives in music</vt:lpstr>
      <vt:lpstr>SIAM - Pattern matching using SIA</vt:lpstr>
      <vt:lpstr>Improving SIAM Ukkonen, Lemström &amp; Mäkinen (2003)</vt:lpstr>
      <vt:lpstr>Improving SIAM - MSM (Clifford et al., 2006)</vt:lpstr>
      <vt:lpstr>Evaluating MSM:  Precision-Recall</vt:lpstr>
      <vt:lpstr>Evaluating MSM: Running time</vt:lpstr>
      <vt:lpstr>References</vt:lpstr>
    </vt:vector>
  </TitlesOfParts>
  <Company>IMI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Algorithms for pattern matching and pattern discovery in music</dc:title>
  <dc:creator>David Meredith</dc:creator>
  <cp:lastModifiedBy>David Meredith</cp:lastModifiedBy>
  <cp:revision>21</cp:revision>
  <dcterms:created xsi:type="dcterms:W3CDTF">2010-12-06T21:41:09Z</dcterms:created>
  <dcterms:modified xsi:type="dcterms:W3CDTF">2010-12-06T21:44:38Z</dcterms:modified>
</cp:coreProperties>
</file>