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embeddings/oleObject1.bin" ContentType="application/vnd.openxmlformats-officedocument.oleObject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Default Extension="vml" ContentType="application/vnd.openxmlformats-officedocument.vmlDrawing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Default Extension="wmf" ContentType="image/x-wmf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3" d="100"/>
          <a:sy n="113" d="100"/>
        </p:scale>
        <p:origin x="-7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D5636-05FC-2648-A9A4-788F9467E685}" type="datetimeFigureOut">
              <a:rPr lang="en-US" smtClean="0"/>
              <a:pPr/>
              <a:t>2/2/11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083C-F5FA-C446-9B53-941BCA29BF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D5636-05FC-2648-A9A4-788F9467E685}" type="datetimeFigureOut">
              <a:rPr lang="en-US" smtClean="0"/>
              <a:pPr/>
              <a:t>2/2/11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083C-F5FA-C446-9B53-941BCA29BF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D5636-05FC-2648-A9A4-788F9467E685}" type="datetimeFigureOut">
              <a:rPr lang="en-US" smtClean="0"/>
              <a:pPr/>
              <a:t>2/2/11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083C-F5FA-C446-9B53-941BCA29BF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D5636-05FC-2648-A9A4-788F9467E685}" type="datetimeFigureOut">
              <a:rPr lang="en-US" smtClean="0"/>
              <a:pPr/>
              <a:t>2/2/11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083C-F5FA-C446-9B53-941BCA29BF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D5636-05FC-2648-A9A4-788F9467E685}" type="datetimeFigureOut">
              <a:rPr lang="en-US" smtClean="0"/>
              <a:pPr/>
              <a:t>2/2/11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083C-F5FA-C446-9B53-941BCA29BF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D5636-05FC-2648-A9A4-788F9467E685}" type="datetimeFigureOut">
              <a:rPr lang="en-US" smtClean="0"/>
              <a:pPr/>
              <a:t>2/2/11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083C-F5FA-C446-9B53-941BCA29BF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D5636-05FC-2648-A9A4-788F9467E685}" type="datetimeFigureOut">
              <a:rPr lang="en-US" smtClean="0"/>
              <a:pPr/>
              <a:t>2/2/11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083C-F5FA-C446-9B53-941BCA29BF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D5636-05FC-2648-A9A4-788F9467E685}" type="datetimeFigureOut">
              <a:rPr lang="en-US" smtClean="0"/>
              <a:pPr/>
              <a:t>2/2/11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083C-F5FA-C446-9B53-941BCA29BF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D5636-05FC-2648-A9A4-788F9467E685}" type="datetimeFigureOut">
              <a:rPr lang="en-US" smtClean="0"/>
              <a:pPr/>
              <a:t>2/2/11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083C-F5FA-C446-9B53-941BCA29BF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D5636-05FC-2648-A9A4-788F9467E685}" type="datetimeFigureOut">
              <a:rPr lang="en-US" smtClean="0"/>
              <a:pPr/>
              <a:t>2/2/11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083C-F5FA-C446-9B53-941BCA29BF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D5636-05FC-2648-A9A4-788F9467E685}" type="datetimeFigureOut">
              <a:rPr lang="en-US" smtClean="0"/>
              <a:pPr/>
              <a:t>2/2/11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083C-F5FA-C446-9B53-941BCA29BF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D5636-05FC-2648-A9A4-788F9467E685}" type="datetimeFigureOut">
              <a:rPr lang="en-US" smtClean="0"/>
              <a:pPr/>
              <a:t>2/2/11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53083C-F5FA-C446-9B53-941BCA29BFB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image" Target="../media/image6.png"/><Relationship Id="rId5" Type="http://schemas.openxmlformats.org/officeDocument/2006/relationships/image" Target="../media/image2.png"/><Relationship Id="rId1" Type="http://schemas.openxmlformats.org/officeDocument/2006/relationships/audio" Target="file://localhost/Users/dave/Documents/Work/Teaching/PhD%20course%20on%20Sound%20and%20Music/Metre%20and%20grouping/grouping_MIDI/good_mozart.mid" TargetMode="External"/><Relationship Id="rId2" Type="http://schemas.openxmlformats.org/officeDocument/2006/relationships/audio" Target="file://localhost/Users/dave/Documents/Work/Teaching/PhD%20course%20on%20Sound%20and%20Music/Metre%20and%20grouping/grouping_MIDI/bad_mozart.mid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file://localhost/Users/dave/Documents/Work/Teaching/PhD%20course%20on%20Sound%20and%20Music/Metre%20and%20grouping/grouping_MIDI/slide5c.mid" TargetMode="External"/><Relationship Id="rId4" Type="http://schemas.openxmlformats.org/officeDocument/2006/relationships/audio" Target="file://localhost/Users/dave/Documents/Work/Teaching/PhD%20course%20on%20Sound%20and%20Music/Metre%20and%20grouping/grouping_MIDI/slide5d.mid" TargetMode="External"/><Relationship Id="rId5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7" Type="http://schemas.openxmlformats.org/officeDocument/2006/relationships/image" Target="../media/image2.png"/><Relationship Id="rId1" Type="http://schemas.openxmlformats.org/officeDocument/2006/relationships/audio" Target="file://localhost/Users/dave/Documents/Work/Teaching/PhD%20course%20on%20Sound%20and%20Music/Metre%20and%20grouping/grouping_MIDI/slide5a.mid" TargetMode="External"/><Relationship Id="rId2" Type="http://schemas.openxmlformats.org/officeDocument/2006/relationships/audio" Target="file://localhost/Users/dave/Documents/Work/Teaching/PhD%20course%20on%20Sound%20and%20Music/Metre%20and%20grouping/grouping_MIDI/slide5b.mid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2.png"/><Relationship Id="rId1" Type="http://schemas.openxmlformats.org/officeDocument/2006/relationships/audio" Target="file://localhost/Users/dave/Documents/Work/Teaching/PhD%20course%20on%20Sound%20and%20Music/Metre%20and%20grouping/grouping_MIDI/liszt.mid" TargetMode="External"/><Relationship Id="rId2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file://localhost/Users/dave/Documents/Work/Teaching/PhD%20course%20on%20Sound%20and%20Music/Metre%20and%20grouping/grouping_MIDI/gpr2-ex-c.mid" TargetMode="External"/><Relationship Id="rId4" Type="http://schemas.openxmlformats.org/officeDocument/2006/relationships/audio" Target="file://localhost/Users/dave/Documents/Work/Teaching/PhD%20course%20on%20Sound%20and%20Music/Metre%20and%20grouping/grouping_MIDI/gpr2-ex-d.mid" TargetMode="External"/><Relationship Id="rId5" Type="http://schemas.openxmlformats.org/officeDocument/2006/relationships/audio" Target="file://localhost/Users/dave/Documents/Work/Teaching/PhD%20course%20on%20Sound%20and%20Music/Metre%20and%20grouping/grouping_MIDI/gpr2-ex-e.mid" TargetMode="External"/><Relationship Id="rId6" Type="http://schemas.openxmlformats.org/officeDocument/2006/relationships/audio" Target="file://localhost/Users/dave/Documents/Work/Teaching/PhD%20course%20on%20Sound%20and%20Music/Metre%20and%20grouping/grouping_MIDI/gpr2-ex-f.mid" TargetMode="External"/><Relationship Id="rId7" Type="http://schemas.openxmlformats.org/officeDocument/2006/relationships/slideLayout" Target="../slideLayouts/slideLayout2.xml"/><Relationship Id="rId8" Type="http://schemas.openxmlformats.org/officeDocument/2006/relationships/image" Target="../media/image13.png"/><Relationship Id="rId9" Type="http://schemas.openxmlformats.org/officeDocument/2006/relationships/image" Target="../media/image14.png"/><Relationship Id="rId10" Type="http://schemas.openxmlformats.org/officeDocument/2006/relationships/image" Target="../media/image2.png"/><Relationship Id="rId1" Type="http://schemas.openxmlformats.org/officeDocument/2006/relationships/audio" Target="file://localhost/Users/dave/Documents/Work/Teaching/PhD%20course%20on%20Sound%20and%20Music/Metre%20and%20grouping/grouping_MIDI/gpr2-ex-a.mid" TargetMode="External"/><Relationship Id="rId2" Type="http://schemas.openxmlformats.org/officeDocument/2006/relationships/audio" Target="file://localhost/Users/dave/Documents/Work/Teaching/PhD%20course%20on%20Sound%20and%20Music/Metre%20and%20grouping/grouping_MIDI/gpr2-ex-b.mid" TargetMode="External"/></Relationships>
</file>

<file path=ppt/slides/_rels/slide18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6.png"/><Relationship Id="rId12" Type="http://schemas.openxmlformats.org/officeDocument/2006/relationships/image" Target="../media/image2.png"/><Relationship Id="rId1" Type="http://schemas.openxmlformats.org/officeDocument/2006/relationships/audio" Target="file://localhost/Users/dave/Documents/Work/Teaching/PhD%20course%20on%20Sound%20and%20Music/Metre%20and%20grouping/grouping_MIDI/gpr3-ex-a.mid" TargetMode="External"/><Relationship Id="rId2" Type="http://schemas.openxmlformats.org/officeDocument/2006/relationships/audio" Target="file://localhost/Users/dave/Documents/Work/Teaching/PhD%20course%20on%20Sound%20and%20Music/Metre%20and%20grouping/grouping_MIDI/gpr3-ex-b.mid" TargetMode="External"/><Relationship Id="rId3" Type="http://schemas.openxmlformats.org/officeDocument/2006/relationships/audio" Target="file://localhost/Users/dave/Documents/Work/Teaching/PhD%20course%20on%20Sound%20and%20Music/Metre%20and%20grouping/grouping_MIDI/gpr3-ex-c.mid" TargetMode="External"/><Relationship Id="rId4" Type="http://schemas.openxmlformats.org/officeDocument/2006/relationships/audio" Target="file://localhost/Users/dave/Documents/Work/Teaching/PhD%20course%20on%20Sound%20and%20Music/Metre%20and%20grouping/grouping_MIDI/gpr3-ex-d.mid" TargetMode="External"/><Relationship Id="rId5" Type="http://schemas.openxmlformats.org/officeDocument/2006/relationships/audio" Target="file://localhost/Users/dave/Documents/Work/Teaching/PhD%20course%20on%20Sound%20and%20Music/Metre%20and%20grouping/grouping_MIDI/gpr3-ex-e.mid" TargetMode="External"/><Relationship Id="rId6" Type="http://schemas.openxmlformats.org/officeDocument/2006/relationships/audio" Target="file://localhost/Users/dave/Documents/Work/Teaching/PhD%20course%20on%20Sound%20and%20Music/Metre%20and%20grouping/grouping_MIDI/gpr3-ex-f.mid" TargetMode="External"/><Relationship Id="rId7" Type="http://schemas.openxmlformats.org/officeDocument/2006/relationships/audio" Target="file://localhost/Users/dave/Documents/Work/Teaching/PhD%20course%20on%20Sound%20and%20Music/Metre%20and%20grouping/grouping_MIDI/gpr3-ex-g.mid" TargetMode="External"/><Relationship Id="rId8" Type="http://schemas.openxmlformats.org/officeDocument/2006/relationships/audio" Target="file://localhost/Users/dave/Documents/Work/Teaching/PhD%20course%20on%20Sound%20and%20Music/Metre%20and%20grouping/grouping_MIDI/gpr3-ex-h.mid" TargetMode="External"/><Relationship Id="rId9" Type="http://schemas.openxmlformats.org/officeDocument/2006/relationships/slideLayout" Target="../slideLayouts/slideLayout2.xml"/><Relationship Id="rId10" Type="http://schemas.openxmlformats.org/officeDocument/2006/relationships/image" Target="../media/image15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4" Type="http://schemas.openxmlformats.org/officeDocument/2006/relationships/image" Target="../media/image2.png"/><Relationship Id="rId1" Type="http://schemas.openxmlformats.org/officeDocument/2006/relationships/audio" Target="file://localhost/Users/dave/Documents/Work/Teaching/PhD%20course%20on%20Sound%20and%20Music/Metre%20and%20grouping/grouping_MIDI/beethoven.mid" TargetMode="External"/><Relationship Id="rId2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4" Type="http://schemas.openxmlformats.org/officeDocument/2006/relationships/image" Target="../media/image2.png"/><Relationship Id="rId1" Type="http://schemas.openxmlformats.org/officeDocument/2006/relationships/audio" Target="file://localhost/Users/dave/Documents/Work/Teaching/PhD%20course%20on%20Sound%20and%20Music/Metre%20and%20grouping/grouping_MIDI/deliege1.mid" TargetMode="External"/><Relationship Id="rId2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4" Type="http://schemas.openxmlformats.org/officeDocument/2006/relationships/image" Target="../media/image2.png"/><Relationship Id="rId1" Type="http://schemas.openxmlformats.org/officeDocument/2006/relationships/audio" Target="file://localhost/Users/dave/Documents/Work/Teaching/PhD%20course%20on%20Sound%20and%20Music/Metre%20and%20grouping/grouping_MIDI/deliege2.mid" TargetMode="External"/><Relationship Id="rId2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audio" Target="file://localhost/Users/dave/Documents/Work/Teaching/PhD%20course%20on%20Sound%20and%20Music/Metre%20and%20grouping/grouping_MIDI/mozart.mid" TargetMode="Externa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Grouping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David Meredith</a:t>
            </a:r>
          </a:p>
          <a:p>
            <a:r>
              <a:rPr lang="en-US" dirty="0" smtClean="0"/>
              <a:t>Aalborg University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544520"/>
            <a:ext cx="8229600" cy="155148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Well-</a:t>
            </a:r>
            <a:r>
              <a:rPr lang="en-US" dirty="0" err="1" smtClean="0"/>
              <a:t>formedness</a:t>
            </a:r>
            <a:r>
              <a:rPr lang="en-US" dirty="0" smtClean="0"/>
              <a:t> is not enough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99960"/>
            <a:ext cx="8229600" cy="2915759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GWFRs</a:t>
            </a:r>
            <a:r>
              <a:rPr lang="en-US" smtClean="0"/>
              <a:t> are not </a:t>
            </a:r>
            <a:r>
              <a:rPr lang="en-US" dirty="0" smtClean="0"/>
              <a:t>enough to predict the grouping structure that we hear</a:t>
            </a:r>
          </a:p>
          <a:p>
            <a:r>
              <a:rPr lang="en-US" dirty="0" smtClean="0"/>
              <a:t>Need preference rules to isolate the well-formed analyses that correspond best to what we hear</a:t>
            </a:r>
          </a:p>
          <a:p>
            <a:r>
              <a:rPr lang="en-US" dirty="0" smtClean="0"/>
              <a:t>Both structures above are well-formed, but the lower one is certainly not what we hear</a:t>
            </a:r>
          </a:p>
          <a:p>
            <a:pPr lvl="1"/>
            <a:r>
              <a:rPr lang="en-US" dirty="0" smtClean="0"/>
              <a:t>Can check this by playing with gaps at the group boundaries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7150" y="1542560"/>
            <a:ext cx="6489700" cy="2057400"/>
          </a:xfrm>
          <a:prstGeom prst="rect">
            <a:avLst/>
          </a:prstGeom>
        </p:spPr>
      </p:pic>
      <p:pic>
        <p:nvPicPr>
          <p:cNvPr id="6" name="good_mozart.mid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1077913" y="1829195"/>
            <a:ext cx="249237" cy="249237"/>
          </a:xfrm>
          <a:prstGeom prst="rect">
            <a:avLst/>
          </a:prstGeom>
        </p:spPr>
      </p:pic>
      <p:pic>
        <p:nvPicPr>
          <p:cNvPr id="7" name="bad_mozart.mid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5"/>
          <a:stretch>
            <a:fillRect/>
          </a:stretch>
        </p:blipFill>
        <p:spPr>
          <a:xfrm>
            <a:off x="1077913" y="2820729"/>
            <a:ext cx="249237" cy="2492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0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120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Gestalt principles of proximity and similarity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Principles governing musical grouping seem to be similar to those governing grouping in vision</a:t>
            </a:r>
          </a:p>
          <a:p>
            <a:r>
              <a:rPr lang="en-US" dirty="0" smtClean="0"/>
              <a:t>Gestalt theory (Wertheimer, 1938; </a:t>
            </a:r>
            <a:r>
              <a:rPr lang="en-US" dirty="0" err="1" smtClean="0"/>
              <a:t>Köhler</a:t>
            </a:r>
            <a:r>
              <a:rPr lang="en-US" dirty="0" smtClean="0"/>
              <a:t>, 1947; </a:t>
            </a:r>
            <a:r>
              <a:rPr lang="en-US" dirty="0" err="1" smtClean="0"/>
              <a:t>Koffka</a:t>
            </a:r>
            <a:r>
              <a:rPr lang="en-US" dirty="0" smtClean="0"/>
              <a:t>, 1935) proposes that grouping of elements in a visual scene governed by a small number of principles</a:t>
            </a:r>
          </a:p>
          <a:p>
            <a:r>
              <a:rPr lang="en-US" dirty="0" smtClean="0"/>
              <a:t>The principles of proximity and similarity seem to be operating in the perception of musical grouping structure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Gestalt principle of proximity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3280"/>
            <a:ext cx="8229600" cy="3889446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I</a:t>
            </a:r>
            <a:r>
              <a:rPr lang="en-US" dirty="0" smtClean="0"/>
              <a:t>n the left figure, we see a group of two circles on the left and 1 circle on the right</a:t>
            </a:r>
          </a:p>
          <a:p>
            <a:r>
              <a:rPr lang="en-US" dirty="0" smtClean="0"/>
              <a:t>In the middle figure, we see a single circle on the left and two circles on the right</a:t>
            </a:r>
          </a:p>
          <a:p>
            <a:r>
              <a:rPr lang="en-US" dirty="0" smtClean="0"/>
              <a:t>In the right figure, we see a group of three circles, with none separated more from the others</a:t>
            </a:r>
          </a:p>
          <a:p>
            <a:r>
              <a:rPr lang="en-US" dirty="0" smtClean="0"/>
              <a:t>In the left image, we do not, for example, see a single circle on the left and then a group of two circles with a large gap between them</a:t>
            </a:r>
          </a:p>
          <a:p>
            <a:r>
              <a:rPr lang="en-US" dirty="0" smtClean="0"/>
              <a:t>This suggests that elements are grouped according to proximity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1600200"/>
            <a:ext cx="6553200" cy="927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Gestalt principle of similarity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91220"/>
            <a:ext cx="8229600" cy="3790481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In the left figure, we see a group of three squares and a group of two circles</a:t>
            </a:r>
          </a:p>
          <a:p>
            <a:r>
              <a:rPr lang="en-US" dirty="0" smtClean="0"/>
              <a:t>In the right figure, we see a group of two squares and three circles</a:t>
            </a:r>
          </a:p>
          <a:p>
            <a:r>
              <a:rPr lang="en-US" dirty="0" smtClean="0"/>
              <a:t>In the left image, we do not, for example, see a group of two squares and a group containing two circles and a square</a:t>
            </a:r>
          </a:p>
          <a:p>
            <a:r>
              <a:rPr lang="en-US" dirty="0" smtClean="0"/>
              <a:t>Suggests that we group elements by similarity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3950" y="1600200"/>
            <a:ext cx="4356100" cy="927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Similarity and proximity in music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740"/>
            <a:ext cx="8229600" cy="39913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Wertheimer (1938) himself observed that similarity and proximity seem to operate in music</a:t>
            </a:r>
          </a:p>
          <a:p>
            <a:r>
              <a:rPr lang="en-US" dirty="0" smtClean="0"/>
              <a:t>In A and B, proximity in </a:t>
            </a:r>
            <a:r>
              <a:rPr lang="en-US" i="1" dirty="0" smtClean="0"/>
              <a:t>time</a:t>
            </a:r>
            <a:r>
              <a:rPr lang="en-US" dirty="0" smtClean="0"/>
              <a:t> is operating</a:t>
            </a:r>
          </a:p>
          <a:p>
            <a:pPr lvl="1"/>
            <a:r>
              <a:rPr lang="en-US" dirty="0" smtClean="0"/>
              <a:t>In A, the third note is heard to be grouped with the first two, whereas in B it is heard to be grouped with last two</a:t>
            </a:r>
          </a:p>
          <a:p>
            <a:r>
              <a:rPr lang="en-US" dirty="0" smtClean="0"/>
              <a:t>In C and D, similarity in </a:t>
            </a:r>
            <a:r>
              <a:rPr lang="en-US" i="1" dirty="0" smtClean="0"/>
              <a:t>pitch</a:t>
            </a:r>
            <a:r>
              <a:rPr lang="en-US" dirty="0" smtClean="0"/>
              <a:t> is operating</a:t>
            </a:r>
          </a:p>
          <a:p>
            <a:pPr lvl="1"/>
            <a:r>
              <a:rPr lang="en-US" dirty="0" smtClean="0"/>
              <a:t>C is a group of 2 Fs followed by a group of 4 Cs</a:t>
            </a:r>
          </a:p>
          <a:p>
            <a:pPr lvl="1"/>
            <a:r>
              <a:rPr lang="en-US" dirty="0" smtClean="0"/>
              <a:t>D is a group of 4 Fs followed by a group of 2 Cs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1" y="1600200"/>
            <a:ext cx="8229600" cy="5346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76267" y="1451745"/>
            <a:ext cx="318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639073" y="145174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618385" y="145174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614196" y="1451745"/>
            <a:ext cx="326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pic>
        <p:nvPicPr>
          <p:cNvPr id="9" name="slide5a.mid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7"/>
          <a:stretch>
            <a:fillRect/>
          </a:stretch>
        </p:blipFill>
        <p:spPr>
          <a:xfrm>
            <a:off x="994496" y="1475581"/>
            <a:ext cx="249237" cy="249237"/>
          </a:xfrm>
          <a:prstGeom prst="rect">
            <a:avLst/>
          </a:prstGeom>
        </p:spPr>
      </p:pic>
      <p:pic>
        <p:nvPicPr>
          <p:cNvPr id="10" name="slide5b.mid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7"/>
          <a:stretch>
            <a:fillRect/>
          </a:stretch>
        </p:blipFill>
        <p:spPr>
          <a:xfrm>
            <a:off x="2951979" y="1475581"/>
            <a:ext cx="249237" cy="249237"/>
          </a:xfrm>
          <a:prstGeom prst="rect">
            <a:avLst/>
          </a:prstGeom>
        </p:spPr>
      </p:pic>
      <p:pic>
        <p:nvPicPr>
          <p:cNvPr id="11" name="slide5c.mid">
            <a:hlinkClick r:id="" action="ppaction://media"/>
          </p:cNvPr>
          <p:cNvPicPr>
            <a:picLocks noRot="1" noChangeAspect="1"/>
          </p:cNvPicPr>
          <p:nvPr>
            <a:audioFile r:link="rId3"/>
          </p:nvPr>
        </p:nvPicPr>
        <p:blipFill>
          <a:blip r:embed="rId7"/>
          <a:stretch>
            <a:fillRect/>
          </a:stretch>
        </p:blipFill>
        <p:spPr>
          <a:xfrm>
            <a:off x="4931291" y="1475581"/>
            <a:ext cx="249237" cy="249237"/>
          </a:xfrm>
          <a:prstGeom prst="rect">
            <a:avLst/>
          </a:prstGeom>
        </p:spPr>
      </p:pic>
      <p:pic>
        <p:nvPicPr>
          <p:cNvPr id="12" name="slide5d.mid">
            <a:hlinkClick r:id="" action="ppaction://media"/>
          </p:cNvPr>
          <p:cNvPicPr>
            <a:picLocks noRot="1" noChangeAspect="1"/>
          </p:cNvPicPr>
          <p:nvPr>
            <a:audioFile r:link="rId4"/>
          </p:nvPr>
        </p:nvPicPr>
        <p:blipFill>
          <a:blip r:embed="rId7"/>
          <a:stretch>
            <a:fillRect/>
          </a:stretch>
        </p:blipFill>
        <p:spPr>
          <a:xfrm>
            <a:off x="6940878" y="1475581"/>
            <a:ext cx="249237" cy="2492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000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4000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4000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4000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>
                <p:cTn id="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Gestalt principles can compete or reinforce each other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27300"/>
            <a:ext cx="8229600" cy="3598863"/>
          </a:xfrm>
        </p:spPr>
        <p:txBody>
          <a:bodyPr/>
          <a:lstStyle/>
          <a:p>
            <a:r>
              <a:rPr lang="en-US" dirty="0" smtClean="0"/>
              <a:t>On the left, proximity and similarity reinforce each other</a:t>
            </a:r>
          </a:p>
          <a:p>
            <a:r>
              <a:rPr lang="en-US" dirty="0" smtClean="0"/>
              <a:t>On the right, the principles compete, giving rise to </a:t>
            </a:r>
            <a:r>
              <a:rPr lang="en-US" i="1" dirty="0" smtClean="0"/>
              <a:t>ambiguity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7600" y="1600200"/>
            <a:ext cx="2184400" cy="9271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600200"/>
            <a:ext cx="2184400" cy="927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err="1" smtClean="0"/>
              <a:t>Lerdahl</a:t>
            </a:r>
            <a:r>
              <a:rPr lang="en-US" sz="3200" dirty="0" smtClean="0"/>
              <a:t> and </a:t>
            </a:r>
            <a:r>
              <a:rPr lang="en-US" sz="3200" dirty="0" err="1" smtClean="0"/>
              <a:t>Jackendoff’s</a:t>
            </a:r>
            <a:r>
              <a:rPr lang="en-US" sz="3200" dirty="0" smtClean="0"/>
              <a:t> </a:t>
            </a:r>
            <a:br>
              <a:rPr lang="en-US" sz="3200" dirty="0" smtClean="0"/>
            </a:br>
            <a:r>
              <a:rPr lang="en-US" sz="3200" dirty="0" smtClean="0"/>
              <a:t>Local Detail Grouping Preference Rules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46530"/>
            <a:ext cx="8229600" cy="257963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GPR 1: “</a:t>
            </a:r>
            <a:r>
              <a:rPr lang="en-US" i="1" dirty="0" smtClean="0"/>
              <a:t>Avoid analyses with very small groups – the smaller, the less preferable.</a:t>
            </a:r>
            <a:r>
              <a:rPr lang="en-US" dirty="0" smtClean="0"/>
              <a:t>” (p.43)</a:t>
            </a:r>
          </a:p>
          <a:p>
            <a:pPr lvl="1"/>
            <a:r>
              <a:rPr lang="en-US" dirty="0" smtClean="0"/>
              <a:t>A single event can only act as a group if it is strongly isolated or functions as a motive by itself</a:t>
            </a:r>
          </a:p>
          <a:p>
            <a:pPr lvl="1"/>
            <a:r>
              <a:rPr lang="en-US" dirty="0" smtClean="0"/>
              <a:t>Example above might be a rare exception to GPR 1 (from Liszt’s Sonata in B minor)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4617" y="1483618"/>
            <a:ext cx="7001072" cy="1922058"/>
          </a:xfrm>
          <a:prstGeom prst="rect">
            <a:avLst/>
          </a:prstGeom>
        </p:spPr>
      </p:pic>
      <p:pic>
        <p:nvPicPr>
          <p:cNvPr id="5" name="liszt.mid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15380" y="2223776"/>
            <a:ext cx="249237" cy="2492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40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err="1" smtClean="0"/>
              <a:t>Lerdahl</a:t>
            </a:r>
            <a:r>
              <a:rPr lang="en-US" sz="3200" dirty="0" smtClean="0"/>
              <a:t> and </a:t>
            </a:r>
            <a:r>
              <a:rPr lang="en-US" sz="3200" dirty="0" err="1" smtClean="0"/>
              <a:t>Jackendoff’s</a:t>
            </a:r>
            <a:r>
              <a:rPr lang="en-US" sz="3200" dirty="0" smtClean="0"/>
              <a:t> </a:t>
            </a:r>
            <a:br>
              <a:rPr lang="en-US" sz="3200" dirty="0" smtClean="0"/>
            </a:br>
            <a:r>
              <a:rPr lang="en-US" sz="3200" dirty="0" smtClean="0"/>
              <a:t>Local Detail Grouping Preference Rules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81500"/>
            <a:ext cx="8229600" cy="3977844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GPR 2 (Proximity): “</a:t>
            </a:r>
            <a:r>
              <a:rPr lang="en-US" i="1" dirty="0" smtClean="0"/>
              <a:t>Consider a sequence of four notes n</a:t>
            </a:r>
            <a:r>
              <a:rPr lang="en-US" i="1" baseline="-25000" dirty="0" smtClean="0"/>
              <a:t>1</a:t>
            </a:r>
            <a:r>
              <a:rPr lang="en-US" i="1" dirty="0" smtClean="0"/>
              <a:t>, n</a:t>
            </a:r>
            <a:r>
              <a:rPr lang="en-US" i="1" baseline="-25000" dirty="0" smtClean="0"/>
              <a:t>2</a:t>
            </a:r>
            <a:r>
              <a:rPr lang="en-US" i="1" dirty="0" smtClean="0"/>
              <a:t>, n</a:t>
            </a:r>
            <a:r>
              <a:rPr lang="en-US" i="1" baseline="-25000" dirty="0" smtClean="0"/>
              <a:t>3</a:t>
            </a:r>
            <a:r>
              <a:rPr lang="en-US" i="1" dirty="0" smtClean="0"/>
              <a:t>, n</a:t>
            </a:r>
            <a:r>
              <a:rPr lang="en-US" i="1" baseline="-25000" dirty="0" smtClean="0"/>
              <a:t>4</a:t>
            </a:r>
            <a:r>
              <a:rPr lang="en-US" i="1" dirty="0" smtClean="0"/>
              <a:t>. All else being equal, the transition n</a:t>
            </a:r>
            <a:r>
              <a:rPr lang="en-US" i="1" baseline="-25000" dirty="0" smtClean="0"/>
              <a:t>2</a:t>
            </a:r>
            <a:r>
              <a:rPr lang="en-US" i="1" dirty="0" smtClean="0"/>
              <a:t>-n</a:t>
            </a:r>
            <a:r>
              <a:rPr lang="en-US" i="1" baseline="-25000" dirty="0" smtClean="0"/>
              <a:t>3</a:t>
            </a:r>
            <a:r>
              <a:rPr lang="en-US" i="1" dirty="0" smtClean="0"/>
              <a:t> may be heard as a group boundary if</a:t>
            </a:r>
          </a:p>
          <a:p>
            <a:pPr lvl="1"/>
            <a:r>
              <a:rPr lang="en-US" i="1" dirty="0" smtClean="0"/>
              <a:t>a. (Slur/Rest) the interval of time from the end of n</a:t>
            </a:r>
            <a:r>
              <a:rPr lang="en-US" i="1" baseline="-25000" dirty="0" smtClean="0"/>
              <a:t>2</a:t>
            </a:r>
            <a:r>
              <a:rPr lang="en-US" i="1" dirty="0" smtClean="0"/>
              <a:t> to the beginning of n</a:t>
            </a:r>
            <a:r>
              <a:rPr lang="en-US" i="1" baseline="-25000" dirty="0" smtClean="0"/>
              <a:t>3</a:t>
            </a:r>
            <a:r>
              <a:rPr lang="en-US" i="1" dirty="0" smtClean="0"/>
              <a:t> is greater than that from the end of n</a:t>
            </a:r>
            <a:r>
              <a:rPr lang="en-US" i="1" baseline="-25000" dirty="0" smtClean="0"/>
              <a:t>1</a:t>
            </a:r>
            <a:r>
              <a:rPr lang="en-US" i="1" dirty="0" smtClean="0"/>
              <a:t> to the beginning of n</a:t>
            </a:r>
            <a:r>
              <a:rPr lang="en-US" i="1" baseline="-25000" dirty="0" smtClean="0"/>
              <a:t>2</a:t>
            </a:r>
            <a:r>
              <a:rPr lang="en-US" i="1" dirty="0" smtClean="0"/>
              <a:t> and that from the end of n</a:t>
            </a:r>
            <a:r>
              <a:rPr lang="en-US" i="1" baseline="-25000" dirty="0" smtClean="0"/>
              <a:t>3</a:t>
            </a:r>
            <a:r>
              <a:rPr lang="en-US" i="1" dirty="0" smtClean="0"/>
              <a:t> to the beginning of n</a:t>
            </a:r>
            <a:r>
              <a:rPr lang="en-US" i="1" baseline="-25000" dirty="0" smtClean="0"/>
              <a:t>4</a:t>
            </a:r>
            <a:r>
              <a:rPr lang="en-US" i="1" dirty="0" smtClean="0"/>
              <a:t>, or if</a:t>
            </a:r>
          </a:p>
          <a:p>
            <a:pPr lvl="1"/>
            <a:r>
              <a:rPr lang="en-US" i="1" dirty="0" err="1" smtClean="0"/>
              <a:t>b</a:t>
            </a:r>
            <a:r>
              <a:rPr lang="en-US" i="1" dirty="0" smtClean="0"/>
              <a:t>. (Attack-Point) the interval of time between the attack points of n</a:t>
            </a:r>
            <a:r>
              <a:rPr lang="en-US" i="1" baseline="-25000" dirty="0" smtClean="0"/>
              <a:t>2</a:t>
            </a:r>
            <a:r>
              <a:rPr lang="en-US" i="1" dirty="0" smtClean="0"/>
              <a:t> and n</a:t>
            </a:r>
            <a:r>
              <a:rPr lang="en-US" i="1" baseline="-25000" dirty="0" smtClean="0"/>
              <a:t>3</a:t>
            </a:r>
            <a:r>
              <a:rPr lang="en-US" i="1" dirty="0" smtClean="0"/>
              <a:t> is greater than that between the attack points of n</a:t>
            </a:r>
            <a:r>
              <a:rPr lang="en-US" i="1" baseline="-25000" dirty="0" smtClean="0"/>
              <a:t>1</a:t>
            </a:r>
            <a:r>
              <a:rPr lang="en-US" i="1" dirty="0" smtClean="0"/>
              <a:t> and n</a:t>
            </a:r>
            <a:r>
              <a:rPr lang="en-US" i="1" baseline="-25000" dirty="0" smtClean="0"/>
              <a:t>2</a:t>
            </a:r>
            <a:r>
              <a:rPr lang="en-US" i="1" dirty="0" smtClean="0"/>
              <a:t> and that between the attack points of n</a:t>
            </a:r>
            <a:r>
              <a:rPr lang="en-US" i="1" baseline="-25000" dirty="0" smtClean="0"/>
              <a:t>3</a:t>
            </a:r>
            <a:r>
              <a:rPr lang="en-US" i="1" dirty="0" smtClean="0"/>
              <a:t> and n</a:t>
            </a:r>
            <a:r>
              <a:rPr lang="en-US" i="1" baseline="-25000" dirty="0" smtClean="0"/>
              <a:t>4</a:t>
            </a:r>
            <a:r>
              <a:rPr lang="en-US" i="1" dirty="0" smtClean="0"/>
              <a:t>.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This is </a:t>
            </a:r>
            <a:r>
              <a:rPr lang="en-US" dirty="0" err="1" smtClean="0"/>
              <a:t>L&amp;J’s</a:t>
            </a:r>
            <a:r>
              <a:rPr lang="en-US" dirty="0" smtClean="0"/>
              <a:t> version of the Gestalt principle of proximity</a:t>
            </a:r>
          </a:p>
          <a:p>
            <a:r>
              <a:rPr lang="en-US" dirty="0" smtClean="0"/>
              <a:t>GPR 2 does NOT apply in the cases below. Why?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7200" y="1417638"/>
            <a:ext cx="8229600" cy="66386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57200" y="6059344"/>
            <a:ext cx="8229600" cy="715617"/>
          </a:xfrm>
          <a:prstGeom prst="rect">
            <a:avLst/>
          </a:prstGeom>
        </p:spPr>
      </p:pic>
      <p:pic>
        <p:nvPicPr>
          <p:cNvPr id="7" name="gpr2-ex-a.mid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10"/>
          <a:stretch>
            <a:fillRect/>
          </a:stretch>
        </p:blipFill>
        <p:spPr>
          <a:xfrm>
            <a:off x="1105115" y="1293019"/>
            <a:ext cx="249237" cy="249237"/>
          </a:xfrm>
          <a:prstGeom prst="rect">
            <a:avLst/>
          </a:prstGeom>
        </p:spPr>
      </p:pic>
      <p:pic>
        <p:nvPicPr>
          <p:cNvPr id="8" name="gpr2-ex-b.mid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10"/>
          <a:stretch>
            <a:fillRect/>
          </a:stretch>
        </p:blipFill>
        <p:spPr>
          <a:xfrm>
            <a:off x="3280533" y="1293019"/>
            <a:ext cx="249237" cy="249237"/>
          </a:xfrm>
          <a:prstGeom prst="rect">
            <a:avLst/>
          </a:prstGeom>
        </p:spPr>
      </p:pic>
      <p:pic>
        <p:nvPicPr>
          <p:cNvPr id="9" name="gpr2-ex-c.mid">
            <a:hlinkClick r:id="" action="ppaction://media"/>
          </p:cNvPr>
          <p:cNvPicPr>
            <a:picLocks noRot="1" noChangeAspect="1"/>
          </p:cNvPicPr>
          <p:nvPr>
            <a:audioFile r:link="rId3"/>
          </p:nvPr>
        </p:nvPicPr>
        <p:blipFill>
          <a:blip r:embed="rId10"/>
          <a:stretch>
            <a:fillRect/>
          </a:stretch>
        </p:blipFill>
        <p:spPr>
          <a:xfrm>
            <a:off x="5804153" y="1293019"/>
            <a:ext cx="249237" cy="249237"/>
          </a:xfrm>
          <a:prstGeom prst="rect">
            <a:avLst/>
          </a:prstGeom>
        </p:spPr>
      </p:pic>
      <p:pic>
        <p:nvPicPr>
          <p:cNvPr id="10" name="gpr2-ex-d.mid">
            <a:hlinkClick r:id="" action="ppaction://media"/>
          </p:cNvPr>
          <p:cNvPicPr>
            <a:picLocks noRot="1" noChangeAspect="1"/>
          </p:cNvPicPr>
          <p:nvPr>
            <a:audioFile r:link="rId4"/>
          </p:nvPr>
        </p:nvPicPr>
        <p:blipFill>
          <a:blip r:embed="rId10"/>
          <a:stretch>
            <a:fillRect/>
          </a:stretch>
        </p:blipFill>
        <p:spPr>
          <a:xfrm>
            <a:off x="1105115" y="5942067"/>
            <a:ext cx="249237" cy="249237"/>
          </a:xfrm>
          <a:prstGeom prst="rect">
            <a:avLst/>
          </a:prstGeom>
        </p:spPr>
      </p:pic>
      <p:pic>
        <p:nvPicPr>
          <p:cNvPr id="11" name="gpr2-ex-e.mid">
            <a:hlinkClick r:id="" action="ppaction://media"/>
          </p:cNvPr>
          <p:cNvPicPr>
            <a:picLocks noRot="1" noChangeAspect="1"/>
          </p:cNvPicPr>
          <p:nvPr>
            <a:audioFile r:link="rId5"/>
          </p:nvPr>
        </p:nvPicPr>
        <p:blipFill>
          <a:blip r:embed="rId10"/>
          <a:stretch>
            <a:fillRect/>
          </a:stretch>
        </p:blipFill>
        <p:spPr>
          <a:xfrm>
            <a:off x="3280533" y="5942067"/>
            <a:ext cx="249237" cy="249237"/>
          </a:xfrm>
          <a:prstGeom prst="rect">
            <a:avLst/>
          </a:prstGeom>
        </p:spPr>
      </p:pic>
      <p:pic>
        <p:nvPicPr>
          <p:cNvPr id="12" name="gpr2-ex-f.mid">
            <a:hlinkClick r:id="" action="ppaction://media"/>
          </p:cNvPr>
          <p:cNvPicPr>
            <a:picLocks noRot="1" noChangeAspect="1"/>
          </p:cNvPicPr>
          <p:nvPr>
            <a:audioFile r:link="rId6"/>
          </p:nvPr>
        </p:nvPicPr>
        <p:blipFill>
          <a:blip r:embed="rId10"/>
          <a:stretch>
            <a:fillRect/>
          </a:stretch>
        </p:blipFill>
        <p:spPr>
          <a:xfrm>
            <a:off x="5804153" y="5942067"/>
            <a:ext cx="249237" cy="2492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6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400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3860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3313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0" dur="4000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audio>
              <p:cMediaNode>
                <p:cTn id="3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6" dur="3672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>
                <p:cTn id="3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err="1" smtClean="0"/>
              <a:t>Lerdahl</a:t>
            </a:r>
            <a:r>
              <a:rPr lang="en-US" sz="3200" dirty="0" smtClean="0"/>
              <a:t> and </a:t>
            </a:r>
            <a:r>
              <a:rPr lang="en-US" sz="3200" dirty="0" err="1" smtClean="0"/>
              <a:t>Jackendoff’s</a:t>
            </a:r>
            <a:r>
              <a:rPr lang="en-US" sz="3200" dirty="0" smtClean="0"/>
              <a:t> </a:t>
            </a:r>
            <a:br>
              <a:rPr lang="en-US" sz="3200" dirty="0" smtClean="0"/>
            </a:br>
            <a:r>
              <a:rPr lang="en-US" sz="3200" dirty="0" smtClean="0"/>
              <a:t>Local Detail Grouping Preference Rules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477203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GPR 3 (Change): </a:t>
            </a:r>
            <a:r>
              <a:rPr lang="en-US" i="1" dirty="0" smtClean="0"/>
              <a:t>“Consider a sequence of four notes n</a:t>
            </a:r>
            <a:r>
              <a:rPr lang="en-US" i="1" baseline="-25000" dirty="0" smtClean="0"/>
              <a:t>1</a:t>
            </a:r>
            <a:r>
              <a:rPr lang="en-US" i="1" dirty="0" smtClean="0"/>
              <a:t>, n</a:t>
            </a:r>
            <a:r>
              <a:rPr lang="en-US" i="1" baseline="-25000" dirty="0" smtClean="0"/>
              <a:t>2</a:t>
            </a:r>
            <a:r>
              <a:rPr lang="en-US" i="1" dirty="0" smtClean="0"/>
              <a:t>, n</a:t>
            </a:r>
            <a:r>
              <a:rPr lang="en-US" i="1" baseline="-25000" dirty="0" smtClean="0"/>
              <a:t>3</a:t>
            </a:r>
            <a:r>
              <a:rPr lang="en-US" i="1" dirty="0" smtClean="0"/>
              <a:t>, n</a:t>
            </a:r>
            <a:r>
              <a:rPr lang="en-US" i="1" baseline="-25000" dirty="0" smtClean="0"/>
              <a:t>4</a:t>
            </a:r>
            <a:r>
              <a:rPr lang="en-US" i="1" dirty="0" smtClean="0"/>
              <a:t>. All else being equal, the transition n</a:t>
            </a:r>
            <a:r>
              <a:rPr lang="en-US" i="1" baseline="-25000" dirty="0" smtClean="0"/>
              <a:t>2</a:t>
            </a:r>
            <a:r>
              <a:rPr lang="en-US" i="1" dirty="0" smtClean="0"/>
              <a:t>-n</a:t>
            </a:r>
            <a:r>
              <a:rPr lang="en-US" i="1" baseline="-25000" dirty="0" smtClean="0"/>
              <a:t>3</a:t>
            </a:r>
            <a:r>
              <a:rPr lang="en-US" i="1" dirty="0" smtClean="0"/>
              <a:t> may be heard as a group boundary if</a:t>
            </a:r>
          </a:p>
          <a:p>
            <a:pPr lvl="1"/>
            <a:r>
              <a:rPr lang="en-US" i="1" dirty="0" smtClean="0"/>
              <a:t>a. (Register) the transition n</a:t>
            </a:r>
            <a:r>
              <a:rPr lang="en-US" i="1" baseline="-25000" dirty="0" smtClean="0"/>
              <a:t>2</a:t>
            </a:r>
            <a:r>
              <a:rPr lang="en-US" i="1" dirty="0" smtClean="0"/>
              <a:t>-n</a:t>
            </a:r>
            <a:r>
              <a:rPr lang="en-US" i="1" baseline="-25000" dirty="0" smtClean="0"/>
              <a:t>3</a:t>
            </a:r>
            <a:r>
              <a:rPr lang="en-US" i="1" dirty="0" smtClean="0"/>
              <a:t> involves a greater intervallic distance than both n</a:t>
            </a:r>
            <a:r>
              <a:rPr lang="en-US" i="1" baseline="-25000" dirty="0" smtClean="0"/>
              <a:t>1</a:t>
            </a:r>
            <a:r>
              <a:rPr lang="en-US" i="1" dirty="0" smtClean="0"/>
              <a:t>-n</a:t>
            </a:r>
            <a:r>
              <a:rPr lang="en-US" i="1" baseline="-25000" dirty="0" smtClean="0"/>
              <a:t>2</a:t>
            </a:r>
            <a:r>
              <a:rPr lang="en-US" i="1" dirty="0" smtClean="0"/>
              <a:t> and n</a:t>
            </a:r>
            <a:r>
              <a:rPr lang="en-US" i="1" baseline="-25000" dirty="0" smtClean="0"/>
              <a:t>3</a:t>
            </a:r>
            <a:r>
              <a:rPr lang="en-US" i="1" dirty="0" smtClean="0"/>
              <a:t>-n</a:t>
            </a:r>
            <a:r>
              <a:rPr lang="en-US" i="1" baseline="-25000" dirty="0" smtClean="0"/>
              <a:t>4</a:t>
            </a:r>
            <a:r>
              <a:rPr lang="en-US" i="1" dirty="0" smtClean="0"/>
              <a:t>, or if</a:t>
            </a:r>
          </a:p>
          <a:p>
            <a:pPr lvl="1"/>
            <a:r>
              <a:rPr lang="en-US" i="1" dirty="0" err="1" smtClean="0"/>
              <a:t>b</a:t>
            </a:r>
            <a:r>
              <a:rPr lang="en-US" i="1" dirty="0" smtClean="0"/>
              <a:t>. (Dynamics) the transition n</a:t>
            </a:r>
            <a:r>
              <a:rPr lang="en-US" i="1" baseline="-25000" dirty="0" smtClean="0"/>
              <a:t>2</a:t>
            </a:r>
            <a:r>
              <a:rPr lang="en-US" i="1" dirty="0" smtClean="0"/>
              <a:t>-n</a:t>
            </a:r>
            <a:r>
              <a:rPr lang="en-US" i="1" baseline="-25000" dirty="0" smtClean="0"/>
              <a:t>3</a:t>
            </a:r>
            <a:r>
              <a:rPr lang="en-US" i="1" dirty="0" smtClean="0"/>
              <a:t> involves a change in dynamics and n</a:t>
            </a:r>
            <a:r>
              <a:rPr lang="en-US" i="1" baseline="-25000" dirty="0" smtClean="0"/>
              <a:t>1</a:t>
            </a:r>
            <a:r>
              <a:rPr lang="en-US" i="1" dirty="0" smtClean="0"/>
              <a:t>-n</a:t>
            </a:r>
            <a:r>
              <a:rPr lang="en-US" i="1" baseline="-25000" dirty="0" smtClean="0"/>
              <a:t>2</a:t>
            </a:r>
            <a:r>
              <a:rPr lang="en-US" i="1" dirty="0" smtClean="0"/>
              <a:t> and n</a:t>
            </a:r>
            <a:r>
              <a:rPr lang="en-US" i="1" baseline="-25000" dirty="0" smtClean="0"/>
              <a:t>3</a:t>
            </a:r>
            <a:r>
              <a:rPr lang="en-US" i="1" dirty="0" smtClean="0"/>
              <a:t>-n</a:t>
            </a:r>
            <a:r>
              <a:rPr lang="en-US" i="1" baseline="-25000" dirty="0" smtClean="0"/>
              <a:t>4</a:t>
            </a:r>
            <a:r>
              <a:rPr lang="en-US" i="1" dirty="0" smtClean="0"/>
              <a:t> do not, or if</a:t>
            </a:r>
          </a:p>
          <a:p>
            <a:pPr lvl="1"/>
            <a:r>
              <a:rPr lang="en-US" i="1" dirty="0" err="1" smtClean="0"/>
              <a:t>c</a:t>
            </a:r>
            <a:r>
              <a:rPr lang="en-US" i="1" dirty="0" smtClean="0"/>
              <a:t>. (Articulation) the transition n</a:t>
            </a:r>
            <a:r>
              <a:rPr lang="en-US" i="1" baseline="-25000" dirty="0" smtClean="0"/>
              <a:t>2</a:t>
            </a:r>
            <a:r>
              <a:rPr lang="en-US" i="1" dirty="0" smtClean="0"/>
              <a:t>-n</a:t>
            </a:r>
            <a:r>
              <a:rPr lang="en-US" i="1" baseline="-25000" dirty="0" smtClean="0"/>
              <a:t>3</a:t>
            </a:r>
            <a:r>
              <a:rPr lang="en-US" i="1" dirty="0" smtClean="0"/>
              <a:t> involves a change in articulation and n</a:t>
            </a:r>
            <a:r>
              <a:rPr lang="en-US" i="1" baseline="-25000" dirty="0" smtClean="0"/>
              <a:t>1</a:t>
            </a:r>
            <a:r>
              <a:rPr lang="en-US" i="1" dirty="0" smtClean="0"/>
              <a:t>-n</a:t>
            </a:r>
            <a:r>
              <a:rPr lang="en-US" i="1" baseline="-25000" dirty="0" smtClean="0"/>
              <a:t>2</a:t>
            </a:r>
            <a:r>
              <a:rPr lang="en-US" i="1" dirty="0" smtClean="0"/>
              <a:t> and n</a:t>
            </a:r>
            <a:r>
              <a:rPr lang="en-US" i="1" baseline="-25000" dirty="0" smtClean="0"/>
              <a:t>3</a:t>
            </a:r>
            <a:r>
              <a:rPr lang="en-US" i="1" dirty="0" smtClean="0"/>
              <a:t>-n</a:t>
            </a:r>
            <a:r>
              <a:rPr lang="en-US" i="1" baseline="-25000" dirty="0" smtClean="0"/>
              <a:t>4</a:t>
            </a:r>
            <a:r>
              <a:rPr lang="en-US" i="1" dirty="0" smtClean="0"/>
              <a:t> do not, or if</a:t>
            </a:r>
          </a:p>
          <a:p>
            <a:pPr lvl="1"/>
            <a:r>
              <a:rPr lang="en-US" i="1" dirty="0" err="1" smtClean="0"/>
              <a:t>d</a:t>
            </a:r>
            <a:r>
              <a:rPr lang="en-US" i="1" dirty="0" smtClean="0"/>
              <a:t>. (Length) n</a:t>
            </a:r>
            <a:r>
              <a:rPr lang="en-US" i="1" baseline="-25000" dirty="0" smtClean="0"/>
              <a:t>2</a:t>
            </a:r>
            <a:r>
              <a:rPr lang="en-US" i="1" dirty="0" smtClean="0"/>
              <a:t> and n</a:t>
            </a:r>
            <a:r>
              <a:rPr lang="en-US" i="1" baseline="-25000" dirty="0" smtClean="0"/>
              <a:t>3</a:t>
            </a:r>
            <a:r>
              <a:rPr lang="en-US" i="1" dirty="0" smtClean="0"/>
              <a:t> are of different lengths and both pairs n</a:t>
            </a:r>
            <a:r>
              <a:rPr lang="en-US" i="1" baseline="-25000" dirty="0" smtClean="0"/>
              <a:t>1</a:t>
            </a:r>
            <a:r>
              <a:rPr lang="en-US" i="1" dirty="0" smtClean="0"/>
              <a:t>, n</a:t>
            </a:r>
            <a:r>
              <a:rPr lang="en-US" i="1" baseline="-25000" dirty="0" smtClean="0"/>
              <a:t>2</a:t>
            </a:r>
            <a:r>
              <a:rPr lang="en-US" i="1" dirty="0" smtClean="0"/>
              <a:t> and n</a:t>
            </a:r>
            <a:r>
              <a:rPr lang="en-US" i="1" baseline="-25000" dirty="0" smtClean="0"/>
              <a:t>3</a:t>
            </a:r>
            <a:r>
              <a:rPr lang="en-US" i="1" dirty="0" smtClean="0"/>
              <a:t>, n</a:t>
            </a:r>
            <a:r>
              <a:rPr lang="en-US" i="1" baseline="-25000" dirty="0" smtClean="0"/>
              <a:t>4</a:t>
            </a:r>
            <a:r>
              <a:rPr lang="en-US" i="1" dirty="0" smtClean="0"/>
              <a:t> do not differ in length.”</a:t>
            </a:r>
          </a:p>
          <a:p>
            <a:r>
              <a:rPr lang="en-US" i="1" dirty="0" smtClean="0"/>
              <a:t>“One might add further cases to deal with such things as change in timbre or instrumentation.”</a:t>
            </a:r>
            <a:r>
              <a:rPr lang="en-US" dirty="0" smtClean="0"/>
              <a:t> (p.46)</a:t>
            </a:r>
          </a:p>
          <a:p>
            <a:r>
              <a:rPr lang="en-US" dirty="0" smtClean="0"/>
              <a:t>GPR 3 does not predict any grouping boundaries in the examples below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5400" y="1600200"/>
            <a:ext cx="9118600" cy="762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5927255"/>
            <a:ext cx="9144000" cy="7493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09253" y="1415534"/>
            <a:ext cx="854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GPR 3a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622586" y="1417638"/>
            <a:ext cx="865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GPR 3b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420459" y="1417638"/>
            <a:ext cx="8416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GPR 3c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494920" y="1417638"/>
            <a:ext cx="865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GPR 3d</a:t>
            </a:r>
            <a:endParaRPr lang="en-US" dirty="0"/>
          </a:p>
        </p:txBody>
      </p:sp>
      <p:pic>
        <p:nvPicPr>
          <p:cNvPr id="10" name="gpr3-ex-a.mid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12"/>
          <a:stretch>
            <a:fillRect/>
          </a:stretch>
        </p:blipFill>
        <p:spPr>
          <a:xfrm>
            <a:off x="1563874" y="1475581"/>
            <a:ext cx="249237" cy="249237"/>
          </a:xfrm>
          <a:prstGeom prst="rect">
            <a:avLst/>
          </a:prstGeom>
        </p:spPr>
      </p:pic>
      <p:pic>
        <p:nvPicPr>
          <p:cNvPr id="11" name="gpr3-ex-b.mid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12"/>
          <a:stretch>
            <a:fillRect/>
          </a:stretch>
        </p:blipFill>
        <p:spPr>
          <a:xfrm>
            <a:off x="3487915" y="1475581"/>
            <a:ext cx="249237" cy="249237"/>
          </a:xfrm>
          <a:prstGeom prst="rect">
            <a:avLst/>
          </a:prstGeom>
        </p:spPr>
      </p:pic>
      <p:pic>
        <p:nvPicPr>
          <p:cNvPr id="12" name="gpr3-ex-c.mid">
            <a:hlinkClick r:id="" action="ppaction://media"/>
          </p:cNvPr>
          <p:cNvPicPr>
            <a:picLocks noRot="1" noChangeAspect="1"/>
          </p:cNvPicPr>
          <p:nvPr>
            <a:audioFile r:link="rId3"/>
          </p:nvPr>
        </p:nvPicPr>
        <p:blipFill>
          <a:blip r:embed="rId12"/>
          <a:stretch>
            <a:fillRect/>
          </a:stretch>
        </p:blipFill>
        <p:spPr>
          <a:xfrm>
            <a:off x="5262118" y="1475581"/>
            <a:ext cx="249237" cy="249237"/>
          </a:xfrm>
          <a:prstGeom prst="rect">
            <a:avLst/>
          </a:prstGeom>
        </p:spPr>
      </p:pic>
      <p:pic>
        <p:nvPicPr>
          <p:cNvPr id="13" name="gpr3-ex-d.mid">
            <a:hlinkClick r:id="" action="ppaction://media"/>
          </p:cNvPr>
          <p:cNvPicPr>
            <a:picLocks noRot="1" noChangeAspect="1"/>
          </p:cNvPicPr>
          <p:nvPr>
            <a:audioFile r:link="rId4"/>
          </p:nvPr>
        </p:nvPicPr>
        <p:blipFill>
          <a:blip r:embed="rId12"/>
          <a:stretch>
            <a:fillRect/>
          </a:stretch>
        </p:blipFill>
        <p:spPr>
          <a:xfrm>
            <a:off x="7360249" y="1475581"/>
            <a:ext cx="249237" cy="249237"/>
          </a:xfrm>
          <a:prstGeom prst="rect">
            <a:avLst/>
          </a:prstGeom>
        </p:spPr>
      </p:pic>
      <p:pic>
        <p:nvPicPr>
          <p:cNvPr id="14" name="gpr3-ex-e.mid">
            <a:hlinkClick r:id="" action="ppaction://media"/>
          </p:cNvPr>
          <p:cNvPicPr>
            <a:picLocks noRot="1" noChangeAspect="1"/>
          </p:cNvPicPr>
          <p:nvPr>
            <a:audioFile r:link="rId5"/>
          </p:nvPr>
        </p:nvPicPr>
        <p:blipFill>
          <a:blip r:embed="rId12"/>
          <a:stretch>
            <a:fillRect/>
          </a:stretch>
        </p:blipFill>
        <p:spPr>
          <a:xfrm>
            <a:off x="535152" y="5786141"/>
            <a:ext cx="249237" cy="249237"/>
          </a:xfrm>
          <a:prstGeom prst="rect">
            <a:avLst/>
          </a:prstGeom>
        </p:spPr>
      </p:pic>
      <p:pic>
        <p:nvPicPr>
          <p:cNvPr id="15" name="gpr3-ex-f.mid">
            <a:hlinkClick r:id="" action="ppaction://media"/>
          </p:cNvPr>
          <p:cNvPicPr>
            <a:picLocks noRot="1" noChangeAspect="1"/>
          </p:cNvPicPr>
          <p:nvPr>
            <a:audioFile r:link="rId6"/>
          </p:nvPr>
        </p:nvPicPr>
        <p:blipFill>
          <a:blip r:embed="rId12"/>
          <a:stretch>
            <a:fillRect/>
          </a:stretch>
        </p:blipFill>
        <p:spPr>
          <a:xfrm>
            <a:off x="2415497" y="5786141"/>
            <a:ext cx="249237" cy="249237"/>
          </a:xfrm>
          <a:prstGeom prst="rect">
            <a:avLst/>
          </a:prstGeom>
        </p:spPr>
      </p:pic>
      <p:pic>
        <p:nvPicPr>
          <p:cNvPr id="16" name="gpr3-ex-g.mid">
            <a:hlinkClick r:id="" action="ppaction://media"/>
          </p:cNvPr>
          <p:cNvPicPr>
            <a:picLocks noRot="1" noChangeAspect="1"/>
          </p:cNvPicPr>
          <p:nvPr>
            <a:audioFile r:link="rId7"/>
          </p:nvPr>
        </p:nvPicPr>
        <p:blipFill>
          <a:blip r:embed="rId12"/>
          <a:stretch>
            <a:fillRect/>
          </a:stretch>
        </p:blipFill>
        <p:spPr>
          <a:xfrm>
            <a:off x="4288981" y="5786141"/>
            <a:ext cx="249237" cy="249237"/>
          </a:xfrm>
          <a:prstGeom prst="rect">
            <a:avLst/>
          </a:prstGeom>
        </p:spPr>
      </p:pic>
      <p:pic>
        <p:nvPicPr>
          <p:cNvPr id="17" name="gpr3-ex-h.mid">
            <a:hlinkClick r:id="" action="ppaction://media"/>
          </p:cNvPr>
          <p:cNvPicPr>
            <a:picLocks noRot="1" noChangeAspect="1"/>
          </p:cNvPicPr>
          <p:nvPr>
            <a:audioFile r:link="rId8"/>
          </p:nvPr>
        </p:nvPicPr>
        <p:blipFill>
          <a:blip r:embed="rId12"/>
          <a:stretch>
            <a:fillRect/>
          </a:stretch>
        </p:blipFill>
        <p:spPr>
          <a:xfrm>
            <a:off x="6379462" y="5786141"/>
            <a:ext cx="249237" cy="2492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35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4000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4000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4172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audio>
              <p:cMediaNode>
                <p:cTn id="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3"/>
                </p:tgtEl>
              </p:cMediaNode>
            </p:audio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0" dur="3265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audio>
              <p:cMediaNode>
                <p:cTn id="3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"/>
                </p:tgtEl>
              </p:cMediaNode>
            </p:audio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6" dur="4000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audio>
              <p:cMediaNode>
                <p:cTn id="3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2" dur="4000" fill="hold"/>
                                        <p:tgtEl>
                                          <p:spTgt spid="1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audio>
              <p:cMediaNode>
                <p:cTn id="4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"/>
                </p:tgtEl>
              </p:cMediaNode>
            </p:audio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8" dur="4782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audio>
              <p:cMediaNode>
                <p:cTn id="4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Applying the local detail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60472"/>
            <a:ext cx="8229600" cy="3065691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All places where </a:t>
            </a:r>
            <a:r>
              <a:rPr lang="en-US" dirty="0" err="1" smtClean="0"/>
              <a:t>GPRs</a:t>
            </a:r>
            <a:r>
              <a:rPr lang="en-US" dirty="0" smtClean="0"/>
              <a:t> 1-3 apply are indeed group boundaries, except</a:t>
            </a:r>
          </a:p>
          <a:p>
            <a:pPr lvl="1"/>
            <a:r>
              <a:rPr lang="en-US" dirty="0" smtClean="0"/>
              <a:t>transition from 8 to 9</a:t>
            </a:r>
          </a:p>
          <a:p>
            <a:pPr lvl="1"/>
            <a:r>
              <a:rPr lang="en-US" dirty="0" smtClean="0"/>
              <a:t>transition from 9 to 10</a:t>
            </a:r>
          </a:p>
          <a:p>
            <a:pPr lvl="2"/>
            <a:r>
              <a:rPr lang="en-US" dirty="0" smtClean="0"/>
              <a:t>do not hear because 10-11 is more salient and both would lead to a 1-note group (conflicting with GPR 1)</a:t>
            </a:r>
          </a:p>
          <a:p>
            <a:pPr lvl="1"/>
            <a:r>
              <a:rPr lang="en-US" dirty="0" smtClean="0"/>
              <a:t>transition from 18 to 19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00200"/>
            <a:ext cx="8229600" cy="1460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Musical grouping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51682"/>
            <a:ext cx="8229600" cy="3496001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Listeners automatically chunk or “segment” music into structural units of various sizes</a:t>
            </a:r>
          </a:p>
          <a:p>
            <a:pPr lvl="1"/>
            <a:r>
              <a:rPr lang="en-US" dirty="0" smtClean="0"/>
              <a:t>e.g., motives, themes, phrases, sections, movements</a:t>
            </a:r>
          </a:p>
          <a:p>
            <a:r>
              <a:rPr lang="en-US" dirty="0" smtClean="0"/>
              <a:t>Such a structural unit is called a </a:t>
            </a:r>
            <a:r>
              <a:rPr lang="en-US" i="1" dirty="0" smtClean="0"/>
              <a:t>group</a:t>
            </a:r>
            <a:r>
              <a:rPr lang="en-US" dirty="0" smtClean="0"/>
              <a:t> (</a:t>
            </a:r>
            <a:r>
              <a:rPr lang="en-US" dirty="0" err="1" smtClean="0"/>
              <a:t>Lerdahl</a:t>
            </a:r>
            <a:r>
              <a:rPr lang="en-US" dirty="0" smtClean="0"/>
              <a:t> and </a:t>
            </a:r>
            <a:r>
              <a:rPr lang="en-US" dirty="0" err="1" smtClean="0"/>
              <a:t>Jackendoff</a:t>
            </a:r>
            <a:r>
              <a:rPr lang="en-US" dirty="0" smtClean="0"/>
              <a:t>, 1983, p.12)</a:t>
            </a:r>
          </a:p>
          <a:p>
            <a:r>
              <a:rPr lang="en-US" dirty="0" smtClean="0"/>
              <a:t>Some types of group indicated in scores</a:t>
            </a:r>
          </a:p>
          <a:p>
            <a:pPr lvl="1"/>
            <a:r>
              <a:rPr lang="en-US" dirty="0" smtClean="0"/>
              <a:t>e.g., by breath marks, phrase marks, slurs</a:t>
            </a:r>
          </a:p>
          <a:p>
            <a:r>
              <a:rPr lang="en-US" dirty="0" smtClean="0"/>
              <a:t>Wind players often breathe at group </a:t>
            </a:r>
            <a:r>
              <a:rPr lang="en-US" i="1" dirty="0" smtClean="0"/>
              <a:t>boundaries</a:t>
            </a:r>
          </a:p>
          <a:p>
            <a:r>
              <a:rPr lang="en-US" dirty="0" smtClean="0"/>
              <a:t>Performers often slow down at the ends of larger groups</a:t>
            </a:r>
          </a:p>
          <a:p>
            <a:r>
              <a:rPr lang="en-US" i="1" dirty="0" smtClean="0"/>
              <a:t>Grouping structure</a:t>
            </a:r>
            <a:r>
              <a:rPr lang="en-US" dirty="0" smtClean="0"/>
              <a:t> is way that a piece is perceived to be segmented into structural units at various time scales</a:t>
            </a:r>
            <a:endParaRPr lang="en-US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00200"/>
            <a:ext cx="8229600" cy="1551482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err="1" smtClean="0"/>
              <a:t>Lerdahl</a:t>
            </a:r>
            <a:r>
              <a:rPr lang="en-US" sz="3600" dirty="0" smtClean="0"/>
              <a:t> and </a:t>
            </a:r>
            <a:r>
              <a:rPr lang="en-US" sz="3600" dirty="0" err="1" smtClean="0"/>
              <a:t>Jackendoff’s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Larger-level grouping rules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0260"/>
            <a:ext cx="8229600" cy="32178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GPR 4 (Intensification): “</a:t>
            </a:r>
            <a:r>
              <a:rPr lang="en-US" i="1" dirty="0" smtClean="0"/>
              <a:t>Where the effects picked out by </a:t>
            </a:r>
            <a:r>
              <a:rPr lang="en-US" i="1" dirty="0" err="1" smtClean="0"/>
              <a:t>GPRs</a:t>
            </a:r>
            <a:r>
              <a:rPr lang="en-US" i="1" dirty="0" smtClean="0"/>
              <a:t> 2 and 3 are relatively more pronounced, a larger-level group boundary may be placed.</a:t>
            </a:r>
            <a:r>
              <a:rPr lang="en-US" dirty="0" smtClean="0"/>
              <a:t>” (p.50)</a:t>
            </a:r>
          </a:p>
          <a:p>
            <a:pPr lvl="1"/>
            <a:r>
              <a:rPr lang="en-US" dirty="0" smtClean="0"/>
              <a:t>In example above, GPR 2 predicts boundaries between each set of triplets</a:t>
            </a:r>
          </a:p>
          <a:p>
            <a:pPr lvl="1"/>
            <a:r>
              <a:rPr lang="en-US" dirty="0" smtClean="0"/>
              <a:t>Gap between 3</a:t>
            </a:r>
            <a:r>
              <a:rPr lang="en-US" baseline="30000" dirty="0" smtClean="0"/>
              <a:t>rd</a:t>
            </a:r>
            <a:r>
              <a:rPr lang="en-US" dirty="0" smtClean="0"/>
              <a:t> and 4</a:t>
            </a:r>
            <a:r>
              <a:rPr lang="en-US" baseline="30000" dirty="0" smtClean="0"/>
              <a:t>th</a:t>
            </a:r>
            <a:r>
              <a:rPr lang="en-US" dirty="0" smtClean="0"/>
              <a:t> set of triplets much bigger, so GPR 4 predicts a higher-level boundary here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6200" y="1600200"/>
            <a:ext cx="6451600" cy="1308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Lerdahl</a:t>
            </a:r>
            <a:r>
              <a:rPr lang="en-US" dirty="0" smtClean="0"/>
              <a:t> and </a:t>
            </a:r>
            <a:r>
              <a:rPr lang="en-US" dirty="0" err="1" smtClean="0"/>
              <a:t>Jackendoff’s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Larger-level grouping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23215"/>
            <a:ext cx="8229600" cy="320294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GPR 5 (Symmetry): “</a:t>
            </a:r>
            <a:r>
              <a:rPr lang="en-US" i="1" dirty="0" smtClean="0"/>
              <a:t>Prefer grouping analyses that most closely approach the ideal subdivision of groups into two parts of equal length.</a:t>
            </a:r>
            <a:r>
              <a:rPr lang="en-US" dirty="0" smtClean="0"/>
              <a:t>” (p.49)</a:t>
            </a:r>
          </a:p>
          <a:p>
            <a:pPr lvl="1"/>
            <a:r>
              <a:rPr lang="en-US" dirty="0" smtClean="0"/>
              <a:t>GPR 5 applies in example above between notes 10 and 11</a:t>
            </a:r>
          </a:p>
          <a:p>
            <a:pPr lvl="1"/>
            <a:r>
              <a:rPr lang="en-US" dirty="0" smtClean="0"/>
              <a:t>Also operates at 6-7 and 16-17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00200"/>
            <a:ext cx="8229600" cy="13230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Lerdahl</a:t>
            </a:r>
            <a:r>
              <a:rPr lang="en-US" dirty="0" smtClean="0"/>
              <a:t> and </a:t>
            </a:r>
            <a:r>
              <a:rPr lang="en-US" dirty="0" err="1" smtClean="0"/>
              <a:t>Jackendoff’s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Larger-level grouping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59000"/>
            <a:ext cx="8229600" cy="3967163"/>
          </a:xfrm>
        </p:spPr>
        <p:txBody>
          <a:bodyPr/>
          <a:lstStyle/>
          <a:p>
            <a:r>
              <a:rPr lang="en-US" dirty="0" smtClean="0"/>
              <a:t>GPR 6 (Parallelism): “</a:t>
            </a:r>
            <a:r>
              <a:rPr lang="en-US" i="1" dirty="0" smtClean="0"/>
              <a:t>Where two or more segments of music can be construed as parallel, they preferably form parallel parts of groups.</a:t>
            </a:r>
            <a:r>
              <a:rPr lang="en-US" dirty="0" smtClean="0"/>
              <a:t>” (p.51)</a:t>
            </a:r>
          </a:p>
          <a:p>
            <a:pPr lvl="1"/>
            <a:r>
              <a:rPr lang="en-US" dirty="0" smtClean="0"/>
              <a:t>Any two groups that </a:t>
            </a:r>
            <a:r>
              <a:rPr lang="en-US" i="1" dirty="0" smtClean="0"/>
              <a:t>begin</a:t>
            </a:r>
            <a:r>
              <a:rPr lang="en-US" dirty="0" smtClean="0"/>
              <a:t> in a similar way can be construed as parallel (hence “parts of groups”)</a:t>
            </a:r>
          </a:p>
          <a:p>
            <a:pPr lvl="2"/>
            <a:r>
              <a:rPr lang="en-US" dirty="0" smtClean="0"/>
              <a:t>e.g., bars 1-2, 3-4, 5-6 in example above from Beethoven’s Quartet Op.18, No.1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" y="1600200"/>
            <a:ext cx="9118600" cy="558800"/>
          </a:xfrm>
          <a:prstGeom prst="rect">
            <a:avLst/>
          </a:prstGeom>
        </p:spPr>
      </p:pic>
      <p:pic>
        <p:nvPicPr>
          <p:cNvPr id="5" name="beethoven.mid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57200" y="1475581"/>
            <a:ext cx="249237" cy="2492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Deliège’s</a:t>
            </a:r>
            <a:r>
              <a:rPr lang="en-US" dirty="0" smtClean="0"/>
              <a:t> (1987) Experiments on </a:t>
            </a:r>
            <a:r>
              <a:rPr lang="en-US" dirty="0" err="1" smtClean="0"/>
              <a:t>L&amp;J’s</a:t>
            </a:r>
            <a:r>
              <a:rPr lang="en-US" dirty="0" smtClean="0"/>
              <a:t> grouping theory: Experiment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Deliège</a:t>
            </a:r>
            <a:r>
              <a:rPr lang="en-US" dirty="0" smtClean="0"/>
              <a:t> carried out two experiments on </a:t>
            </a:r>
            <a:r>
              <a:rPr lang="en-US" dirty="0" err="1" smtClean="0"/>
              <a:t>L&amp;J’s</a:t>
            </a:r>
            <a:r>
              <a:rPr lang="en-US" dirty="0" smtClean="0"/>
              <a:t> grouping theory</a:t>
            </a:r>
          </a:p>
          <a:p>
            <a:r>
              <a:rPr lang="en-US" dirty="0" smtClean="0"/>
              <a:t>In Experiment 1, subjects listened to extracts from instrumental works and marked perceived groups on paper</a:t>
            </a:r>
          </a:p>
          <a:p>
            <a:r>
              <a:rPr lang="en-US" dirty="0" smtClean="0"/>
              <a:t>Allowed to listen to examples as many times as necessary </a:t>
            </a:r>
          </a:p>
          <a:p>
            <a:pPr lvl="1"/>
            <a:r>
              <a:rPr lang="en-US" dirty="0" smtClean="0"/>
              <a:t>number of times noted by experimenter</a:t>
            </a:r>
          </a:p>
          <a:p>
            <a:r>
              <a:rPr lang="en-US" dirty="0" smtClean="0"/>
              <a:t>Compared subjects’ analyses with those predicted by </a:t>
            </a:r>
            <a:r>
              <a:rPr lang="en-US" dirty="0" err="1" smtClean="0"/>
              <a:t>GPRs</a:t>
            </a:r>
            <a:r>
              <a:rPr lang="en-US" dirty="0" smtClean="0"/>
              <a:t> 2 and 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Deliège’s</a:t>
            </a:r>
            <a:r>
              <a:rPr lang="en-US" dirty="0" smtClean="0"/>
              <a:t> (1987) Experiments on </a:t>
            </a:r>
            <a:r>
              <a:rPr lang="en-US" dirty="0" err="1" smtClean="0"/>
              <a:t>L&amp;J’s</a:t>
            </a:r>
            <a:r>
              <a:rPr lang="en-US" dirty="0" smtClean="0"/>
              <a:t> grouping theory: Experiment 1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Results of experiment 1 were:</a:t>
            </a:r>
          </a:p>
          <a:p>
            <a:pPr lvl="1"/>
            <a:r>
              <a:rPr lang="en-US" dirty="0" smtClean="0"/>
              <a:t>Both musicians and non-musicians were significantly in agreement with rules</a:t>
            </a:r>
          </a:p>
          <a:p>
            <a:pPr lvl="1"/>
            <a:r>
              <a:rPr lang="en-US" dirty="0" smtClean="0"/>
              <a:t>Musicians were significantly </a:t>
            </a:r>
            <a:r>
              <a:rPr lang="en-US" i="1" dirty="0" smtClean="0"/>
              <a:t>more</a:t>
            </a:r>
            <a:r>
              <a:rPr lang="en-US" dirty="0" smtClean="0"/>
              <a:t> in agreement with rules than non-musicians</a:t>
            </a:r>
          </a:p>
          <a:p>
            <a:pPr lvl="1"/>
            <a:r>
              <a:rPr lang="en-US" dirty="0" smtClean="0"/>
              <a:t>Non-musicians did not need significantly more repetitions than musicians</a:t>
            </a:r>
          </a:p>
          <a:p>
            <a:pPr lvl="1"/>
            <a:r>
              <a:rPr lang="en-US" dirty="0" smtClean="0"/>
              <a:t>All subjects needed significantly more repetitions when responses </a:t>
            </a:r>
            <a:r>
              <a:rPr lang="en-US" i="1" dirty="0" smtClean="0"/>
              <a:t>not</a:t>
            </a:r>
            <a:r>
              <a:rPr lang="en-US" dirty="0" smtClean="0"/>
              <a:t> in agreement with rules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Deliège’s</a:t>
            </a:r>
            <a:r>
              <a:rPr lang="en-US" dirty="0" smtClean="0"/>
              <a:t> (1987) Experiments on </a:t>
            </a:r>
            <a:r>
              <a:rPr lang="en-US" dirty="0" err="1" smtClean="0"/>
              <a:t>L&amp;J’s</a:t>
            </a:r>
            <a:r>
              <a:rPr lang="en-US" dirty="0" smtClean="0"/>
              <a:t> grouping theory: Experiment 1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Recall that L&amp;J suggested addition of further part to GPR3 to account for change in timbre</a:t>
            </a:r>
          </a:p>
          <a:p>
            <a:r>
              <a:rPr lang="en-US" dirty="0" err="1" smtClean="0"/>
              <a:t>Deliège</a:t>
            </a:r>
            <a:r>
              <a:rPr lang="en-US" dirty="0" smtClean="0"/>
              <a:t> found three rules to be particularly important</a:t>
            </a:r>
          </a:p>
          <a:p>
            <a:pPr lvl="1"/>
            <a:r>
              <a:rPr lang="en-US" dirty="0" smtClean="0"/>
              <a:t>GPR 2b, Attack-Point</a:t>
            </a:r>
          </a:p>
          <a:p>
            <a:pPr lvl="1"/>
            <a:r>
              <a:rPr lang="en-US" dirty="0" smtClean="0"/>
              <a:t>GPR 3b, Change in dynamics</a:t>
            </a:r>
          </a:p>
          <a:p>
            <a:pPr lvl="1"/>
            <a:r>
              <a:rPr lang="en-US" dirty="0" smtClean="0"/>
              <a:t>a version of GPR 3 for change in timbre</a:t>
            </a:r>
          </a:p>
          <a:p>
            <a:r>
              <a:rPr lang="en-US" dirty="0" smtClean="0"/>
              <a:t>Other rules used less by everyone, but </a:t>
            </a:r>
            <a:r>
              <a:rPr lang="en-US" i="1" dirty="0" smtClean="0"/>
              <a:t>much</a:t>
            </a:r>
            <a:r>
              <a:rPr lang="en-US" dirty="0" smtClean="0"/>
              <a:t> less by non-musicians</a:t>
            </a:r>
          </a:p>
          <a:p>
            <a:r>
              <a:rPr lang="en-US" dirty="0" smtClean="0"/>
              <a:t>Results imply that all subjects use primarily the relative lengths of events and changes in loudness and timbre to infer grouping structure</a:t>
            </a:r>
          </a:p>
          <a:p>
            <a:r>
              <a:rPr lang="en-US" dirty="0" smtClean="0"/>
              <a:t>Musical training makes people sensitive to other cues too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Deliège</a:t>
            </a:r>
            <a:r>
              <a:rPr lang="en-US" dirty="0" smtClean="0"/>
              <a:t> (1987): GPR 3d or GPR 2b?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13000"/>
            <a:ext cx="8229600" cy="416124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GPR 3d predicts a group boundary between end of sequence of short notes and start of sequence of longer notes</a:t>
            </a:r>
          </a:p>
          <a:p>
            <a:r>
              <a:rPr lang="en-US" dirty="0" smtClean="0"/>
              <a:t>But listener only knows first long note is first in a sequence of long notes when he hears the beginning of the 3</a:t>
            </a:r>
            <a:r>
              <a:rPr lang="en-US" baseline="30000" dirty="0" smtClean="0"/>
              <a:t>rd</a:t>
            </a:r>
            <a:r>
              <a:rPr lang="en-US" dirty="0" smtClean="0"/>
              <a:t> long note</a:t>
            </a:r>
          </a:p>
          <a:p>
            <a:r>
              <a:rPr lang="en-US" dirty="0" smtClean="0"/>
              <a:t>GPR 3d therefore implies that listener retrospectively hears a group boundary before the first long note when he hears the 3</a:t>
            </a:r>
            <a:r>
              <a:rPr lang="en-US" baseline="30000" dirty="0" smtClean="0"/>
              <a:t>rd</a:t>
            </a:r>
            <a:r>
              <a:rPr lang="en-US" dirty="0" smtClean="0"/>
              <a:t> long note</a:t>
            </a:r>
          </a:p>
          <a:p>
            <a:r>
              <a:rPr lang="en-US" dirty="0" err="1" smtClean="0"/>
              <a:t>Deliège</a:t>
            </a:r>
            <a:r>
              <a:rPr lang="en-US" dirty="0" smtClean="0"/>
              <a:t> actually found listeners hear a boundary after the first long note</a:t>
            </a:r>
          </a:p>
          <a:p>
            <a:pPr lvl="1"/>
            <a:r>
              <a:rPr lang="en-US" dirty="0" smtClean="0"/>
              <a:t>Seems to be a modified form of GPR 2b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1450" y="1600200"/>
            <a:ext cx="3721100" cy="812800"/>
          </a:xfrm>
          <a:prstGeom prst="rect">
            <a:avLst/>
          </a:prstGeom>
        </p:spPr>
      </p:pic>
      <p:pic>
        <p:nvPicPr>
          <p:cNvPr id="5" name="deliege1.mid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2462213" y="1862186"/>
            <a:ext cx="249237" cy="2492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50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Deliège’s</a:t>
            </a:r>
            <a:r>
              <a:rPr lang="en-US" dirty="0" smtClean="0"/>
              <a:t> second experiment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68538"/>
            <a:ext cx="8229600" cy="4280172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L&amp;J do not provide any measure of rule strength to allow for resolution of conflict between preference rules</a:t>
            </a:r>
          </a:p>
          <a:p>
            <a:r>
              <a:rPr lang="en-US" dirty="0" err="1" smtClean="0"/>
              <a:t>Deliège</a:t>
            </a:r>
            <a:r>
              <a:rPr lang="en-US" dirty="0" smtClean="0"/>
              <a:t> presented subjects with scales modified to investigate effects of GPRS conflicting with each other</a:t>
            </a:r>
          </a:p>
          <a:p>
            <a:r>
              <a:rPr lang="en-US" dirty="0" smtClean="0"/>
              <a:t>Listeners were forced to choose one group boundary when rules predicted two (see example above)</a:t>
            </a:r>
          </a:p>
          <a:p>
            <a:r>
              <a:rPr lang="en-US" dirty="0" smtClean="0"/>
              <a:t>Found 93% of non-musicians and 97% musicians responded in accordance with rules (i.e., chose one of the two predicted boundaries)</a:t>
            </a:r>
          </a:p>
          <a:p>
            <a:r>
              <a:rPr lang="en-US" dirty="0" smtClean="0"/>
              <a:t>Musicians responded significantly more in agreement with rules</a:t>
            </a:r>
          </a:p>
          <a:p>
            <a:r>
              <a:rPr lang="en-US" dirty="0" smtClean="0"/>
              <a:t>Change in timbre was the most frequently used cue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7900" y="1417638"/>
            <a:ext cx="4648200" cy="850900"/>
          </a:xfrm>
          <a:prstGeom prst="rect">
            <a:avLst/>
          </a:prstGeom>
        </p:spPr>
      </p:pic>
      <p:pic>
        <p:nvPicPr>
          <p:cNvPr id="5" name="deliege2.mid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1998663" y="1715531"/>
            <a:ext cx="249237" cy="2492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00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Deliège</a:t>
            </a:r>
            <a:r>
              <a:rPr lang="en-US" dirty="0"/>
              <a:t>, I. (1987). Grouping conditions in listening to music: An approach to </a:t>
            </a:r>
            <a:r>
              <a:rPr lang="en-US" dirty="0" err="1"/>
              <a:t>Lerdahl</a:t>
            </a:r>
            <a:r>
              <a:rPr lang="en-US" dirty="0"/>
              <a:t> and </a:t>
            </a:r>
            <a:r>
              <a:rPr lang="en-US" dirty="0" err="1"/>
              <a:t>Jackendoff’s</a:t>
            </a:r>
            <a:r>
              <a:rPr lang="en-US" dirty="0"/>
              <a:t> Grouping Preference Rules. </a:t>
            </a:r>
            <a:r>
              <a:rPr lang="en-US" i="1" dirty="0" smtClean="0"/>
              <a:t>Music Perception</a:t>
            </a:r>
            <a:r>
              <a:rPr lang="en-US" dirty="0"/>
              <a:t>, 4(4), 325–360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 smtClean="0"/>
              <a:t>Koffka</a:t>
            </a:r>
            <a:r>
              <a:rPr lang="en-US" dirty="0"/>
              <a:t>, K. (1935). </a:t>
            </a:r>
            <a:r>
              <a:rPr lang="en-US" i="1" dirty="0"/>
              <a:t>Principles of Gestalt Psychology</a:t>
            </a:r>
            <a:r>
              <a:rPr lang="en-US" dirty="0"/>
              <a:t>. Harcourt, Brace and World, New York.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Köhler</a:t>
            </a:r>
            <a:r>
              <a:rPr lang="en-US" dirty="0"/>
              <a:t>, W. (1947). </a:t>
            </a:r>
            <a:r>
              <a:rPr lang="en-US" i="1" dirty="0"/>
              <a:t>Gestalt Psychology</a:t>
            </a:r>
            <a:r>
              <a:rPr lang="en-US" dirty="0"/>
              <a:t>. </a:t>
            </a:r>
            <a:r>
              <a:rPr lang="en-US" dirty="0" err="1"/>
              <a:t>Liveright</a:t>
            </a:r>
            <a:r>
              <a:rPr lang="en-US" dirty="0"/>
              <a:t>, New York</a:t>
            </a:r>
            <a:r>
              <a:rPr lang="en-US" dirty="0" smtClean="0"/>
              <a:t>.</a:t>
            </a:r>
          </a:p>
          <a:p>
            <a:r>
              <a:rPr lang="en-US" dirty="0" err="1"/>
              <a:t>Lerdahl</a:t>
            </a:r>
            <a:r>
              <a:rPr lang="en-US" dirty="0"/>
              <a:t>, F. and </a:t>
            </a:r>
            <a:r>
              <a:rPr lang="en-US" dirty="0" err="1"/>
              <a:t>Jackendoff</a:t>
            </a:r>
            <a:r>
              <a:rPr lang="en-US" dirty="0"/>
              <a:t>, R. (1983). </a:t>
            </a:r>
            <a:r>
              <a:rPr lang="en-US" i="1" dirty="0"/>
              <a:t>A Generative Theory of Tonal Music</a:t>
            </a:r>
            <a:r>
              <a:rPr lang="en-US" dirty="0"/>
              <a:t>. MIT Press, Cambridge, MA</a:t>
            </a:r>
            <a:r>
              <a:rPr lang="en-US" dirty="0" smtClean="0"/>
              <a:t>.</a:t>
            </a:r>
          </a:p>
          <a:p>
            <a:r>
              <a:rPr lang="en-US" dirty="0"/>
              <a:t>Wertheimer, M. (1938). Laws of organization in perceptual forms. In W. D. Ellis, editor, </a:t>
            </a:r>
            <a:r>
              <a:rPr lang="en-US" i="1" dirty="0"/>
              <a:t>A Source Book of Gestalt Psychology</a:t>
            </a:r>
            <a:r>
              <a:rPr lang="en-US" dirty="0"/>
              <a:t>. </a:t>
            </a:r>
            <a:r>
              <a:rPr lang="en-US" dirty="0" err="1"/>
              <a:t>Routledge</a:t>
            </a:r>
            <a:r>
              <a:rPr lang="en-US" dirty="0"/>
              <a:t> and Keegan Paul, London. Originally published in 1923.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Musical grouping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51682"/>
            <a:ext cx="8229600" cy="2974481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“</a:t>
            </a:r>
            <a:r>
              <a:rPr lang="en-US" i="1" dirty="0" smtClean="0"/>
              <a:t>Grouping can be viewed as the most basic component of musical understanding [because once a listener has] construed a grouping structure [he or she] has gone a long way towards ‘making sense’ of it</a:t>
            </a:r>
            <a:r>
              <a:rPr lang="en-US" dirty="0" smtClean="0"/>
              <a:t>” (</a:t>
            </a:r>
            <a:r>
              <a:rPr lang="en-US" dirty="0" err="1" smtClean="0"/>
              <a:t>Lerdahl</a:t>
            </a:r>
            <a:r>
              <a:rPr lang="en-US" dirty="0" smtClean="0"/>
              <a:t> and </a:t>
            </a:r>
            <a:r>
              <a:rPr lang="en-US" dirty="0" err="1" smtClean="0"/>
              <a:t>Jackendoff</a:t>
            </a:r>
            <a:r>
              <a:rPr lang="en-US" dirty="0" smtClean="0"/>
              <a:t>, 1983, p.13)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00200"/>
            <a:ext cx="8229600" cy="155148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Musical grouping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51682"/>
            <a:ext cx="8229600" cy="2974481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Listen to the fragment above</a:t>
            </a:r>
          </a:p>
          <a:p>
            <a:r>
              <a:rPr lang="en-US" dirty="0" smtClean="0"/>
              <a:t>The whole fragment forms a structural unit or group</a:t>
            </a:r>
          </a:p>
          <a:p>
            <a:r>
              <a:rPr lang="en-US" dirty="0" smtClean="0"/>
              <a:t>Naturally divides into two, equal-length phrases</a:t>
            </a:r>
          </a:p>
          <a:p>
            <a:r>
              <a:rPr lang="en-US" dirty="0" smtClean="0"/>
              <a:t>Each phrase divides into three ‘motives’ which are groups at a smaller level than the phrase</a:t>
            </a:r>
          </a:p>
          <a:p>
            <a:r>
              <a:rPr lang="en-US" dirty="0" smtClean="0"/>
              <a:t>How can we infer the grouping structure of a musical passage from its ‘surface’?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600200"/>
            <a:ext cx="8229600" cy="1551482"/>
          </a:xfrm>
          <a:prstGeom prst="rect">
            <a:avLst/>
          </a:prstGeom>
        </p:spPr>
      </p:pic>
      <p:pic>
        <p:nvPicPr>
          <p:cNvPr id="5" name="mozart.mid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207963" y="2109618"/>
            <a:ext cx="249237" cy="2492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20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4856"/>
            <a:ext cx="8229600" cy="860402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Lerdahl</a:t>
            </a:r>
            <a:r>
              <a:rPr lang="en-US" sz="2800" dirty="0" smtClean="0"/>
              <a:t> and </a:t>
            </a:r>
            <a:r>
              <a:rPr lang="en-US" sz="2800" dirty="0" err="1" smtClean="0"/>
              <a:t>Jackendoff’s</a:t>
            </a:r>
            <a:r>
              <a:rPr lang="en-US" sz="2800" dirty="0" smtClean="0"/>
              <a:t> (1983)</a:t>
            </a:r>
            <a:r>
              <a:rPr lang="en-US" sz="2800" dirty="0" smtClean="0"/>
              <a:t> </a:t>
            </a:r>
            <a:br>
              <a:rPr lang="en-US" sz="2800" dirty="0" smtClean="0"/>
            </a:br>
            <a:r>
              <a:rPr lang="en-US" sz="2800" i="1" dirty="0" smtClean="0"/>
              <a:t>Generative </a:t>
            </a:r>
            <a:r>
              <a:rPr lang="en-US" sz="2800" i="1" dirty="0" smtClean="0"/>
              <a:t>Theory of Tonal Music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899777"/>
            <a:ext cx="8229600" cy="168192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Four interacting modules</a:t>
            </a:r>
          </a:p>
          <a:p>
            <a:pPr lvl="1"/>
            <a:r>
              <a:rPr lang="en-US" b="1" i="1" dirty="0" smtClean="0"/>
              <a:t>Grouping structure</a:t>
            </a:r>
            <a:r>
              <a:rPr lang="en-US" b="1" dirty="0" smtClean="0"/>
              <a:t>: motives, themes, phrases, sections</a:t>
            </a:r>
          </a:p>
          <a:p>
            <a:pPr lvl="1"/>
            <a:r>
              <a:rPr lang="en-US" i="1" dirty="0" smtClean="0"/>
              <a:t>Metrical structure</a:t>
            </a:r>
            <a:r>
              <a:rPr lang="en-US" dirty="0" smtClean="0"/>
              <a:t>: “hierarchical pattern of beats”</a:t>
            </a:r>
          </a:p>
          <a:p>
            <a:pPr lvl="1"/>
            <a:r>
              <a:rPr lang="en-US" i="1" dirty="0" smtClean="0"/>
              <a:t>Time-span reduction</a:t>
            </a:r>
            <a:r>
              <a:rPr lang="en-US" dirty="0" smtClean="0"/>
              <a:t>: how some events elaborate or depend on other events</a:t>
            </a:r>
          </a:p>
          <a:p>
            <a:pPr lvl="1"/>
            <a:r>
              <a:rPr lang="en-US" i="1" dirty="0" err="1" smtClean="0"/>
              <a:t>Prolongational</a:t>
            </a:r>
            <a:r>
              <a:rPr lang="en-US" i="1" dirty="0" smtClean="0"/>
              <a:t> reduction</a:t>
            </a:r>
            <a:r>
              <a:rPr lang="en-US" dirty="0" smtClean="0"/>
              <a:t>: the “ebb-and-flow of tension”</a:t>
            </a:r>
          </a:p>
          <a:p>
            <a:r>
              <a:rPr lang="en-US" dirty="0" smtClean="0"/>
              <a:t>Each module contains </a:t>
            </a:r>
            <a:r>
              <a:rPr lang="en-US" i="1" dirty="0" smtClean="0"/>
              <a:t>well-</a:t>
            </a:r>
            <a:r>
              <a:rPr lang="en-US" i="1" dirty="0" err="1" smtClean="0"/>
              <a:t>formedness</a:t>
            </a:r>
            <a:r>
              <a:rPr lang="en-US" i="1" dirty="0" smtClean="0"/>
              <a:t> rules</a:t>
            </a:r>
            <a:r>
              <a:rPr lang="en-US" dirty="0" smtClean="0"/>
              <a:t> and </a:t>
            </a:r>
            <a:r>
              <a:rPr lang="en-US" i="1" dirty="0" smtClean="0"/>
              <a:t>preference rules</a:t>
            </a:r>
            <a:endParaRPr lang="en-US" dirty="0"/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852667" y="995259"/>
          <a:ext cx="7469265" cy="3904518"/>
        </p:xfrm>
        <a:graphic>
          <a:graphicData uri="http://schemas.openxmlformats.org/presentationml/2006/ole">
            <p:oleObj spid="_x0000_s18434" name="UML Diagram" r:id="rId3" imgW="8565480" imgH="447912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Lerdahl</a:t>
            </a:r>
            <a:r>
              <a:rPr lang="en-US" dirty="0" smtClean="0"/>
              <a:t> and </a:t>
            </a:r>
            <a:r>
              <a:rPr lang="en-US" dirty="0" err="1" smtClean="0"/>
              <a:t>Jackendoff’s</a:t>
            </a:r>
            <a:r>
              <a:rPr lang="en-US" dirty="0" smtClean="0"/>
              <a:t> (1983) theory of grouping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Musical grouping is an “</a:t>
            </a:r>
            <a:r>
              <a:rPr lang="en-US" i="1" dirty="0" smtClean="0"/>
              <a:t>auditory analog of the partitioning of the visual field into objects, parts of objects, and parts of parts of objects</a:t>
            </a:r>
            <a:r>
              <a:rPr lang="en-US" dirty="0" smtClean="0"/>
              <a:t>” (p.36)</a:t>
            </a:r>
          </a:p>
          <a:p>
            <a:r>
              <a:rPr lang="en-US" dirty="0" smtClean="0"/>
              <a:t>Theory of grouping “</a:t>
            </a:r>
            <a:r>
              <a:rPr lang="en-US" i="1" dirty="0" smtClean="0"/>
              <a:t>seems to consist largely of general conditions for auditory pattern perception that have far broader application than for music alone</a:t>
            </a:r>
            <a:r>
              <a:rPr lang="en-US" dirty="0" smtClean="0"/>
              <a:t>” (p.36)</a:t>
            </a:r>
          </a:p>
          <a:p>
            <a:r>
              <a:rPr lang="en-US" dirty="0" smtClean="0"/>
              <a:t>“</a:t>
            </a:r>
            <a:r>
              <a:rPr lang="en-US" i="1" dirty="0" smtClean="0"/>
              <a:t>A listener needs to know relatively little about a musical idiom in order to assign grouping structure to pieces in that idiom</a:t>
            </a:r>
            <a:r>
              <a:rPr lang="en-US" dirty="0" smtClean="0"/>
              <a:t>” (p.36)</a:t>
            </a:r>
          </a:p>
          <a:p>
            <a:r>
              <a:rPr lang="en-US" dirty="0" smtClean="0"/>
              <a:t>Theory can only cope with </a:t>
            </a:r>
            <a:r>
              <a:rPr lang="en-US" dirty="0" err="1" smtClean="0"/>
              <a:t>homorhythmic</a:t>
            </a:r>
            <a:r>
              <a:rPr lang="en-US" dirty="0" smtClean="0"/>
              <a:t> music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Lerdahl</a:t>
            </a:r>
            <a:r>
              <a:rPr lang="en-US" dirty="0" smtClean="0"/>
              <a:t> and </a:t>
            </a:r>
            <a:r>
              <a:rPr lang="en-US" dirty="0" err="1" smtClean="0"/>
              <a:t>Jackendoff’s</a:t>
            </a:r>
            <a:r>
              <a:rPr lang="en-US" dirty="0" smtClean="0"/>
              <a:t> grouping well-</a:t>
            </a:r>
            <a:r>
              <a:rPr lang="en-US" dirty="0" err="1" smtClean="0"/>
              <a:t>formedness</a:t>
            </a:r>
            <a:r>
              <a:rPr lang="en-US" dirty="0" smtClean="0"/>
              <a:t>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51682"/>
            <a:ext cx="8229600" cy="3706318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Theory consists of 5 well-</a:t>
            </a:r>
            <a:r>
              <a:rPr lang="en-US" dirty="0" err="1" smtClean="0"/>
              <a:t>formedness</a:t>
            </a:r>
            <a:r>
              <a:rPr lang="en-US" dirty="0" smtClean="0"/>
              <a:t> rules, 7 preference rules and 2 transformational rules</a:t>
            </a:r>
          </a:p>
          <a:p>
            <a:r>
              <a:rPr lang="en-US" dirty="0" smtClean="0"/>
              <a:t>GWFR 1: “</a:t>
            </a:r>
            <a:r>
              <a:rPr lang="en-US" i="1" dirty="0" smtClean="0"/>
              <a:t>Any contiguous sequence of pitch-events, drum beats, or the like can constitute a group, and only contiguous sequences can constitute a group.</a:t>
            </a:r>
            <a:r>
              <a:rPr lang="en-US" dirty="0" smtClean="0"/>
              <a:t>” (p.37)</a:t>
            </a:r>
          </a:p>
          <a:p>
            <a:pPr lvl="1"/>
            <a:r>
              <a:rPr lang="en-US" dirty="0" smtClean="0"/>
              <a:t>Means we can represent a group with a slur</a:t>
            </a:r>
          </a:p>
          <a:p>
            <a:r>
              <a:rPr lang="en-US" dirty="0" smtClean="0"/>
              <a:t>GWFR 2: “</a:t>
            </a:r>
            <a:r>
              <a:rPr lang="en-US" i="1" dirty="0" smtClean="0"/>
              <a:t>A piece constitutes a group.” </a:t>
            </a:r>
            <a:r>
              <a:rPr lang="en-US" dirty="0" smtClean="0"/>
              <a:t>(p.38)</a:t>
            </a:r>
          </a:p>
          <a:p>
            <a:r>
              <a:rPr lang="en-US" dirty="0" smtClean="0"/>
              <a:t>GWFR 3: “</a:t>
            </a:r>
            <a:r>
              <a:rPr lang="en-US" i="1" dirty="0" smtClean="0"/>
              <a:t>A group may contain smaller groups.</a:t>
            </a:r>
            <a:r>
              <a:rPr lang="en-US" dirty="0" smtClean="0"/>
              <a:t>” (p.38)</a:t>
            </a:r>
          </a:p>
          <a:p>
            <a:pPr lvl="1"/>
            <a:r>
              <a:rPr lang="en-US" dirty="0" smtClean="0"/>
              <a:t>e.g., sections are split into phrases, which are split into motives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00200"/>
            <a:ext cx="8229600" cy="15514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Lerdahl</a:t>
            </a:r>
            <a:r>
              <a:rPr lang="en-US" dirty="0" smtClean="0"/>
              <a:t> and </a:t>
            </a:r>
            <a:r>
              <a:rPr lang="en-US" dirty="0" err="1" smtClean="0"/>
              <a:t>Jackendoff’s</a:t>
            </a:r>
            <a:r>
              <a:rPr lang="en-US" dirty="0" smtClean="0"/>
              <a:t> theory of grouping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04233"/>
            <a:ext cx="8229600" cy="357952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GWFR 4: “</a:t>
            </a:r>
            <a:r>
              <a:rPr lang="en-US" i="1" dirty="0" smtClean="0"/>
              <a:t>If a group G</a:t>
            </a:r>
            <a:r>
              <a:rPr lang="en-US" i="1" baseline="-25000" dirty="0" smtClean="0"/>
              <a:t>1</a:t>
            </a:r>
            <a:r>
              <a:rPr lang="en-US" i="1" dirty="0" smtClean="0"/>
              <a:t> contains part of a group G</a:t>
            </a:r>
            <a:r>
              <a:rPr lang="en-US" i="1" baseline="-25000" dirty="0" smtClean="0"/>
              <a:t>2</a:t>
            </a:r>
            <a:r>
              <a:rPr lang="en-US" i="1" dirty="0" smtClean="0"/>
              <a:t>, then it must contain all of G</a:t>
            </a:r>
            <a:r>
              <a:rPr lang="en-US" i="1" baseline="-25000" dirty="0" smtClean="0"/>
              <a:t>2</a:t>
            </a:r>
            <a:r>
              <a:rPr lang="en-US" dirty="0" smtClean="0"/>
              <a:t>” (p.38)</a:t>
            </a:r>
          </a:p>
          <a:p>
            <a:pPr lvl="1"/>
            <a:r>
              <a:rPr lang="en-US" dirty="0" smtClean="0"/>
              <a:t>A higher-level group cannot start or end in the middle of a lower-level group</a:t>
            </a:r>
          </a:p>
          <a:p>
            <a:pPr lvl="2"/>
            <a:r>
              <a:rPr lang="en-US" dirty="0" smtClean="0"/>
              <a:t>A boundary between adjacent groups must also be a boundary between groups at lower structural levels</a:t>
            </a:r>
          </a:p>
          <a:p>
            <a:pPr lvl="1"/>
            <a:r>
              <a:rPr lang="en-US" dirty="0" smtClean="0"/>
              <a:t>Adjacent groups in the same level cannot overlap</a:t>
            </a:r>
          </a:p>
          <a:p>
            <a:pPr lvl="2"/>
            <a:r>
              <a:rPr lang="en-US" dirty="0" smtClean="0"/>
              <a:t>In fact they can in certain special cases covered by the transformational rules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4950" y="1765148"/>
            <a:ext cx="6134100" cy="787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Lerdahl</a:t>
            </a:r>
            <a:r>
              <a:rPr lang="en-US" dirty="0" smtClean="0"/>
              <a:t> and </a:t>
            </a:r>
            <a:r>
              <a:rPr lang="en-US" dirty="0" err="1" smtClean="0"/>
              <a:t>Jackendoff’s</a:t>
            </a:r>
            <a:r>
              <a:rPr lang="en-US" dirty="0" smtClean="0"/>
              <a:t> theory of grouping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00125"/>
            <a:ext cx="8229600" cy="292603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GWFR 5: “</a:t>
            </a:r>
            <a:r>
              <a:rPr lang="en-US" i="1" dirty="0" smtClean="0"/>
              <a:t>If a group G</a:t>
            </a:r>
            <a:r>
              <a:rPr lang="en-US" i="1" baseline="-25000" dirty="0" smtClean="0"/>
              <a:t>1</a:t>
            </a:r>
            <a:r>
              <a:rPr lang="en-US" i="1" dirty="0" smtClean="0"/>
              <a:t> contains a smaller group G</a:t>
            </a:r>
            <a:r>
              <a:rPr lang="en-US" i="1" baseline="-25000" dirty="0" smtClean="0"/>
              <a:t>2</a:t>
            </a:r>
            <a:r>
              <a:rPr lang="en-US" i="1" dirty="0" smtClean="0"/>
              <a:t>, then G</a:t>
            </a:r>
            <a:r>
              <a:rPr lang="en-US" i="1" baseline="-25000" dirty="0" smtClean="0"/>
              <a:t>1</a:t>
            </a:r>
            <a:r>
              <a:rPr lang="en-US" i="1" dirty="0" smtClean="0"/>
              <a:t> must be exhaustively partitioned into smaller groups.</a:t>
            </a:r>
            <a:r>
              <a:rPr lang="en-US" dirty="0" smtClean="0"/>
              <a:t>” (</a:t>
            </a:r>
            <a:r>
              <a:rPr lang="en-US" dirty="0" err="1" smtClean="0"/>
              <a:t>p</a:t>
            </a:r>
            <a:r>
              <a:rPr lang="en-US" dirty="0" smtClean="0"/>
              <a:t>. 38)</a:t>
            </a:r>
          </a:p>
          <a:p>
            <a:pPr lvl="1"/>
            <a:r>
              <a:rPr lang="en-US" dirty="0" smtClean="0"/>
              <a:t>The situation shown above cannot happen</a:t>
            </a:r>
          </a:p>
          <a:p>
            <a:pPr lvl="1"/>
            <a:r>
              <a:rPr lang="en-US" dirty="0" smtClean="0"/>
              <a:t>If both A and B are group boundaries, then there must be a group that starts at A and ends at B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9900" y="1944450"/>
            <a:ext cx="3124200" cy="6477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063735" y="1699035"/>
            <a:ext cx="478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854182" y="199916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</TotalTime>
  <Words>2447</Words>
  <Application>Microsoft Macintosh PowerPoint</Application>
  <PresentationFormat>On-screen Show (4:3)</PresentationFormat>
  <Paragraphs>165</Paragraphs>
  <Slides>28</Slides>
  <Notes>0</Notes>
  <HiddenSlides>0</HiddenSlides>
  <MMClips>25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Office Theme</vt:lpstr>
      <vt:lpstr>UML Diagram</vt:lpstr>
      <vt:lpstr>Grouping</vt:lpstr>
      <vt:lpstr>Musical grouping structure</vt:lpstr>
      <vt:lpstr>Musical grouping structure</vt:lpstr>
      <vt:lpstr>Musical grouping structure</vt:lpstr>
      <vt:lpstr>Lerdahl and Jackendoff’s (1983)  Generative Theory of Tonal Music</vt:lpstr>
      <vt:lpstr>Lerdahl and Jackendoff’s (1983) theory of grouping structure</vt:lpstr>
      <vt:lpstr>Lerdahl and Jackendoff’s grouping well-formedness rules</vt:lpstr>
      <vt:lpstr>Lerdahl and Jackendoff’s theory of grouping structure</vt:lpstr>
      <vt:lpstr>Lerdahl and Jackendoff’s theory of grouping structure</vt:lpstr>
      <vt:lpstr>Well-formedness is not enough</vt:lpstr>
      <vt:lpstr>Gestalt principles of proximity and similarity</vt:lpstr>
      <vt:lpstr>Gestalt principle of proximity</vt:lpstr>
      <vt:lpstr>Gestalt principle of similarity</vt:lpstr>
      <vt:lpstr>Similarity and proximity in music</vt:lpstr>
      <vt:lpstr>Gestalt principles can compete or reinforce each other</vt:lpstr>
      <vt:lpstr>Lerdahl and Jackendoff’s  Local Detail Grouping Preference Rules</vt:lpstr>
      <vt:lpstr>Lerdahl and Jackendoff’s  Local Detail Grouping Preference Rules</vt:lpstr>
      <vt:lpstr>Lerdahl and Jackendoff’s  Local Detail Grouping Preference Rules</vt:lpstr>
      <vt:lpstr>Applying the local detail rules</vt:lpstr>
      <vt:lpstr>Lerdahl and Jackendoff’s Larger-level grouping rules</vt:lpstr>
      <vt:lpstr>Lerdahl and Jackendoff’s Larger-level grouping rules</vt:lpstr>
      <vt:lpstr>Lerdahl and Jackendoff’s Larger-level grouping rules</vt:lpstr>
      <vt:lpstr>Deliège’s (1987) Experiments on L&amp;J’s grouping theory: Experiment 1</vt:lpstr>
      <vt:lpstr>Deliège’s (1987) Experiments on L&amp;J’s grouping theory: Experiment 1 Results</vt:lpstr>
      <vt:lpstr>Deliège’s (1987) Experiments on L&amp;J’s grouping theory: Experiment 1 Results</vt:lpstr>
      <vt:lpstr>Deliège (1987): GPR 3d or GPR 2b?</vt:lpstr>
      <vt:lpstr>Deliège’s second experiment</vt:lpstr>
      <vt:lpstr>References</vt:lpstr>
    </vt:vector>
  </TitlesOfParts>
  <Company>IMI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Grouping</dc:title>
  <dc:creator>David Meredith</dc:creator>
  <cp:lastModifiedBy>David Meredith</cp:lastModifiedBy>
  <cp:revision>65</cp:revision>
  <dcterms:created xsi:type="dcterms:W3CDTF">2011-02-02T19:48:27Z</dcterms:created>
  <dcterms:modified xsi:type="dcterms:W3CDTF">2011-02-02T19:54:44Z</dcterms:modified>
</cp:coreProperties>
</file>