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3" d="100"/>
          <a:sy n="113" d="100"/>
        </p:scale>
        <p:origin x="-75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A7707614-B64B-AE41-801A-F189FB9B80DA}"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A7707614-B64B-AE41-801A-F189FB9B80DA}" type="datetimeFigureOut">
              <a:rPr lang="en-US" smtClean="0"/>
              <a:pPr/>
              <a:t>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A7707614-B64B-AE41-801A-F189FB9B80DA}" type="datetimeFigureOut">
              <a:rPr lang="en-US" smtClean="0"/>
              <a:pPr/>
              <a:t>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A7707614-B64B-AE41-801A-F189FB9B80DA}" type="datetimeFigureOut">
              <a:rPr lang="en-US" smtClean="0"/>
              <a:pPr/>
              <a:t>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07614-B64B-AE41-801A-F189FB9B80DA}" type="datetimeFigureOut">
              <a:rPr lang="en-US" smtClean="0"/>
              <a:pPr/>
              <a:t>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7707614-B64B-AE41-801A-F189FB9B80DA}" type="datetimeFigureOut">
              <a:rPr lang="en-US" smtClean="0"/>
              <a:pPr/>
              <a:t>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7707614-B64B-AE41-801A-F189FB9B80DA}" type="datetimeFigureOut">
              <a:rPr lang="en-US" smtClean="0"/>
              <a:pPr/>
              <a:t>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07614-B64B-AE41-801A-F189FB9B80DA}" type="datetimeFigureOut">
              <a:rPr lang="en-US" smtClean="0"/>
              <a:pPr/>
              <a:t>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C42AD-2894-0D49-9DFD-0D1F89E17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e@create.aau.d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9893"/>
            <a:ext cx="7772400" cy="1060557"/>
          </a:xfrm>
        </p:spPr>
        <p:txBody>
          <a:bodyPr/>
          <a:lstStyle/>
          <a:p>
            <a:r>
              <a:rPr lang="en-US" dirty="0" smtClean="0"/>
              <a:t>The Visual Cortex</a:t>
            </a:r>
            <a:endParaRPr lang="en-US" dirty="0"/>
          </a:p>
        </p:txBody>
      </p:sp>
      <p:sp>
        <p:nvSpPr>
          <p:cNvPr id="3" name="Subtitle 2"/>
          <p:cNvSpPr>
            <a:spLocks noGrp="1"/>
          </p:cNvSpPr>
          <p:nvPr>
            <p:ph type="subTitle" idx="1"/>
          </p:nvPr>
        </p:nvSpPr>
        <p:spPr/>
        <p:txBody>
          <a:bodyPr>
            <a:normAutofit/>
          </a:bodyPr>
          <a:lstStyle/>
          <a:p>
            <a:r>
              <a:rPr lang="en-US" dirty="0" smtClean="0"/>
              <a:t>David </a:t>
            </a:r>
            <a:r>
              <a:rPr lang="en-US" dirty="0" smtClean="0"/>
              <a:t>Meredith</a:t>
            </a:r>
          </a:p>
          <a:p>
            <a:r>
              <a:rPr lang="en-US" dirty="0" smtClean="0"/>
              <a:t>Aalborg University</a:t>
            </a:r>
            <a:endParaRPr lang="en-US" dirty="0" smtClean="0"/>
          </a:p>
          <a:p>
            <a:r>
              <a:rPr lang="en-US" dirty="0" smtClean="0">
                <a:hlinkClick r:id="rId2"/>
              </a:rPr>
              <a:t>dave@create.aau.dk</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3687968" y="192131"/>
            <a:ext cx="1893907" cy="23477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05971"/>
          </a:xfrm>
        </p:spPr>
        <p:txBody>
          <a:bodyPr>
            <a:normAutofit fontScale="90000"/>
          </a:bodyPr>
          <a:lstStyle/>
          <a:p>
            <a:r>
              <a:rPr lang="en-US" dirty="0" smtClean="0"/>
              <a:t>Tuned cells act as </a:t>
            </a:r>
            <a:r>
              <a:rPr lang="en-US" i="1" dirty="0" smtClean="0"/>
              <a:t>filters</a:t>
            </a:r>
            <a:endParaRPr lang="en-US" i="1" dirty="0"/>
          </a:p>
        </p:txBody>
      </p:sp>
      <p:pic>
        <p:nvPicPr>
          <p:cNvPr id="4" name="Picture 3"/>
          <p:cNvPicPr>
            <a:picLocks noChangeAspect="1"/>
          </p:cNvPicPr>
          <p:nvPr/>
        </p:nvPicPr>
        <p:blipFill>
          <a:blip r:embed="rId2"/>
          <a:stretch>
            <a:fillRect/>
          </a:stretch>
        </p:blipFill>
        <p:spPr>
          <a:xfrm>
            <a:off x="865023" y="658371"/>
            <a:ext cx="7351388" cy="61234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Organisation</a:t>
            </a:r>
            <a:r>
              <a:rPr lang="en-US" dirty="0" smtClean="0"/>
              <a:t> of primary visual cortex</a:t>
            </a:r>
            <a:endParaRPr lang="en-US" dirty="0"/>
          </a:p>
        </p:txBody>
      </p:sp>
      <p:sp>
        <p:nvSpPr>
          <p:cNvPr id="3" name="Content Placeholder 2"/>
          <p:cNvSpPr>
            <a:spLocks noGrp="1"/>
          </p:cNvSpPr>
          <p:nvPr>
            <p:ph idx="1"/>
          </p:nvPr>
        </p:nvSpPr>
        <p:spPr>
          <a:xfrm>
            <a:off x="5386402" y="1600200"/>
            <a:ext cx="3300398" cy="4525963"/>
          </a:xfrm>
        </p:spPr>
        <p:txBody>
          <a:bodyPr>
            <a:normAutofit fontScale="77500" lnSpcReduction="20000"/>
          </a:bodyPr>
          <a:lstStyle/>
          <a:p>
            <a:r>
              <a:rPr lang="en-US" dirty="0" smtClean="0"/>
              <a:t>Like LGN, V1 has </a:t>
            </a:r>
            <a:r>
              <a:rPr lang="en-US" dirty="0" err="1"/>
              <a:t>r</a:t>
            </a:r>
            <a:r>
              <a:rPr lang="en-US" dirty="0" err="1" smtClean="0"/>
              <a:t>etinotopic</a:t>
            </a:r>
            <a:r>
              <a:rPr lang="en-US" dirty="0" smtClean="0"/>
              <a:t> </a:t>
            </a:r>
            <a:r>
              <a:rPr lang="en-US" dirty="0" err="1" smtClean="0"/>
              <a:t>organisation</a:t>
            </a:r>
            <a:endParaRPr lang="en-US" dirty="0" smtClean="0"/>
          </a:p>
          <a:p>
            <a:pPr lvl="1"/>
            <a:r>
              <a:rPr lang="en-US" dirty="0" smtClean="0"/>
              <a:t>Receptive fields of nearby V1 cells are nearby in the retina</a:t>
            </a:r>
          </a:p>
          <a:p>
            <a:r>
              <a:rPr lang="en-US" dirty="0" smtClean="0"/>
              <a:t>Each V1 maps half of the visual field</a:t>
            </a:r>
          </a:p>
          <a:p>
            <a:pPr lvl="1"/>
            <a:r>
              <a:rPr lang="en-US" dirty="0" smtClean="0"/>
              <a:t>Only a small overlap</a:t>
            </a:r>
          </a:p>
          <a:p>
            <a:pPr lvl="1"/>
            <a:r>
              <a:rPr lang="en-US" dirty="0" smtClean="0"/>
              <a:t>Your left </a:t>
            </a:r>
            <a:r>
              <a:rPr lang="en-US" dirty="0" err="1" smtClean="0"/>
              <a:t>hemifield</a:t>
            </a:r>
            <a:r>
              <a:rPr lang="en-US" dirty="0" smtClean="0"/>
              <a:t> is processed by your right V1 and vice versa</a:t>
            </a:r>
          </a:p>
        </p:txBody>
      </p:sp>
      <p:pic>
        <p:nvPicPr>
          <p:cNvPr id="4" name="Picture 3"/>
          <p:cNvPicPr>
            <a:picLocks noChangeAspect="1"/>
          </p:cNvPicPr>
          <p:nvPr/>
        </p:nvPicPr>
        <p:blipFill>
          <a:blip r:embed="rId2"/>
          <a:stretch>
            <a:fillRect/>
          </a:stretch>
        </p:blipFill>
        <p:spPr>
          <a:xfrm>
            <a:off x="457199" y="1600200"/>
            <a:ext cx="4929203" cy="45259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405"/>
          </a:xfrm>
        </p:spPr>
        <p:txBody>
          <a:bodyPr>
            <a:normAutofit/>
          </a:bodyPr>
          <a:lstStyle/>
          <a:p>
            <a:r>
              <a:rPr lang="en-US" dirty="0" smtClean="0"/>
              <a:t>Cortical magnification factor</a:t>
            </a:r>
            <a:endParaRPr lang="en-US" dirty="0"/>
          </a:p>
        </p:txBody>
      </p:sp>
      <p:sp>
        <p:nvSpPr>
          <p:cNvPr id="3" name="Content Placeholder 2"/>
          <p:cNvSpPr>
            <a:spLocks noGrp="1"/>
          </p:cNvSpPr>
          <p:nvPr>
            <p:ph idx="1"/>
          </p:nvPr>
        </p:nvSpPr>
        <p:spPr>
          <a:xfrm>
            <a:off x="5386402" y="1600200"/>
            <a:ext cx="3300398" cy="4946779"/>
          </a:xfrm>
        </p:spPr>
        <p:txBody>
          <a:bodyPr>
            <a:normAutofit fontScale="47500" lnSpcReduction="20000"/>
          </a:bodyPr>
          <a:lstStyle/>
          <a:p>
            <a:r>
              <a:rPr lang="en-US" dirty="0" smtClean="0"/>
              <a:t>Many more V1 cells dedicated to centre of field of view (fovea) than peripheral view</a:t>
            </a:r>
          </a:p>
          <a:p>
            <a:r>
              <a:rPr lang="en-US" dirty="0" smtClean="0"/>
              <a:t>Number of V1 cells per square degree of field of view decreases as move further from centre</a:t>
            </a:r>
          </a:p>
          <a:p>
            <a:r>
              <a:rPr lang="en-US" dirty="0" smtClean="0"/>
              <a:t>Whole field of view is 20000 deg</a:t>
            </a:r>
            <a:r>
              <a:rPr lang="en-US" baseline="30000" dirty="0" smtClean="0"/>
              <a:t>2</a:t>
            </a:r>
          </a:p>
          <a:p>
            <a:r>
              <a:rPr lang="en-US" dirty="0" smtClean="0"/>
              <a:t>Fovea covers about 1 deg</a:t>
            </a:r>
            <a:r>
              <a:rPr lang="en-US" baseline="30000" dirty="0" smtClean="0"/>
              <a:t>2</a:t>
            </a:r>
          </a:p>
          <a:p>
            <a:r>
              <a:rPr lang="en-US" dirty="0" smtClean="0"/>
              <a:t>If evenly distributed, fovea would account for 1/20000 of area of V1</a:t>
            </a:r>
          </a:p>
          <a:p>
            <a:r>
              <a:rPr lang="en-US" dirty="0" smtClean="0"/>
              <a:t>Actually accounts for 1/10 of V1</a:t>
            </a:r>
          </a:p>
          <a:p>
            <a:r>
              <a:rPr lang="en-US" b="1" dirty="0" smtClean="0"/>
              <a:t>2000 times its fair share!</a:t>
            </a:r>
          </a:p>
          <a:p>
            <a:r>
              <a:rPr lang="en-US" dirty="0" smtClean="0"/>
              <a:t>We say that the </a:t>
            </a:r>
            <a:r>
              <a:rPr lang="en-US" b="1" i="1" dirty="0" smtClean="0"/>
              <a:t>cortical magnification factor</a:t>
            </a:r>
            <a:r>
              <a:rPr lang="en-US" b="1" dirty="0" smtClean="0"/>
              <a:t> is 2000 </a:t>
            </a:r>
            <a:r>
              <a:rPr lang="en-US" dirty="0" smtClean="0"/>
              <a:t>for the centre of our field of view</a:t>
            </a:r>
          </a:p>
          <a:p>
            <a:r>
              <a:rPr lang="en-US" dirty="0" smtClean="0"/>
              <a:t>If the resolution over the whole field of view was as high as it is at the centre, our brain would have to weigh 10 </a:t>
            </a:r>
            <a:r>
              <a:rPr lang="en-US" dirty="0" err="1" smtClean="0"/>
              <a:t>tonnes</a:t>
            </a:r>
            <a:r>
              <a:rPr lang="en-US" dirty="0" smtClean="0"/>
              <a:t>!</a:t>
            </a:r>
          </a:p>
          <a:p>
            <a:r>
              <a:rPr lang="en-US" dirty="0" smtClean="0"/>
              <a:t>But this isn’t necessary because if we need to see something in high resolution, we can move our eyes so that it falls on the fovea</a:t>
            </a:r>
            <a:endParaRPr lang="en-US" dirty="0"/>
          </a:p>
        </p:txBody>
      </p:sp>
      <p:pic>
        <p:nvPicPr>
          <p:cNvPr id="4" name="Picture 3"/>
          <p:cNvPicPr>
            <a:picLocks noChangeAspect="1"/>
          </p:cNvPicPr>
          <p:nvPr/>
        </p:nvPicPr>
        <p:blipFill>
          <a:blip r:embed="rId2"/>
          <a:stretch>
            <a:fillRect/>
          </a:stretch>
        </p:blipFill>
        <p:spPr>
          <a:xfrm>
            <a:off x="457199" y="1600200"/>
            <a:ext cx="4929203" cy="45259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385"/>
          </a:xfrm>
        </p:spPr>
        <p:txBody>
          <a:bodyPr>
            <a:normAutofit fontScale="90000"/>
          </a:bodyPr>
          <a:lstStyle/>
          <a:p>
            <a:r>
              <a:rPr lang="en-US" dirty="0" smtClean="0"/>
              <a:t>Orientation columns</a:t>
            </a:r>
            <a:endParaRPr lang="en-US" dirty="0"/>
          </a:p>
        </p:txBody>
      </p:sp>
      <p:sp>
        <p:nvSpPr>
          <p:cNvPr id="3" name="Content Placeholder 2"/>
          <p:cNvSpPr>
            <a:spLocks noGrp="1"/>
          </p:cNvSpPr>
          <p:nvPr>
            <p:ph idx="1"/>
          </p:nvPr>
        </p:nvSpPr>
        <p:spPr>
          <a:xfrm>
            <a:off x="4611040" y="967024"/>
            <a:ext cx="4075760" cy="5159140"/>
          </a:xfrm>
        </p:spPr>
        <p:txBody>
          <a:bodyPr>
            <a:normAutofit fontScale="47500" lnSpcReduction="20000"/>
          </a:bodyPr>
          <a:lstStyle/>
          <a:p>
            <a:r>
              <a:rPr lang="en-US" dirty="0" smtClean="0"/>
              <a:t>Hubel and Wiesel found that the cortical cells in a column at right angles to the surface all had the same orientation (blue line)</a:t>
            </a:r>
          </a:p>
          <a:p>
            <a:r>
              <a:rPr lang="en-US" dirty="0" smtClean="0"/>
              <a:t>When electrode inserted at an angle, characteristic orientation progresses in an orderly manner (pink line)</a:t>
            </a:r>
          </a:p>
          <a:p>
            <a:r>
              <a:rPr lang="en-US" dirty="0" smtClean="0"/>
              <a:t>Cells therefore </a:t>
            </a:r>
            <a:r>
              <a:rPr lang="en-US" dirty="0" err="1" smtClean="0"/>
              <a:t>organised</a:t>
            </a:r>
            <a:r>
              <a:rPr lang="en-US" dirty="0" smtClean="0"/>
              <a:t> into </a:t>
            </a:r>
            <a:r>
              <a:rPr lang="en-US" i="1" dirty="0" smtClean="0"/>
              <a:t>orientation columns</a:t>
            </a:r>
          </a:p>
          <a:p>
            <a:r>
              <a:rPr lang="en-US" dirty="0" smtClean="0"/>
              <a:t>A whole set of columns covering all orientations is called a </a:t>
            </a:r>
            <a:r>
              <a:rPr lang="en-US" i="1" dirty="0" err="1" smtClean="0"/>
              <a:t>hypercolumn</a:t>
            </a:r>
            <a:endParaRPr lang="en-US" dirty="0" smtClean="0"/>
          </a:p>
          <a:p>
            <a:r>
              <a:rPr lang="en-US" dirty="0" smtClean="0"/>
              <a:t>Each column is about 1 mm</a:t>
            </a:r>
            <a:r>
              <a:rPr lang="en-US" baseline="30000" dirty="0" smtClean="0"/>
              <a:t>2</a:t>
            </a:r>
            <a:r>
              <a:rPr lang="en-US" dirty="0" smtClean="0"/>
              <a:t> of the cortical surface</a:t>
            </a:r>
          </a:p>
          <a:p>
            <a:r>
              <a:rPr lang="en-US" dirty="0" smtClean="0"/>
              <a:t>Adjacent </a:t>
            </a:r>
            <a:r>
              <a:rPr lang="en-US" dirty="0" err="1" smtClean="0"/>
              <a:t>hypercolumns</a:t>
            </a:r>
            <a:r>
              <a:rPr lang="en-US" dirty="0" smtClean="0"/>
              <a:t> code adjacent areas in the visual field</a:t>
            </a:r>
          </a:p>
          <a:p>
            <a:r>
              <a:rPr lang="en-US" dirty="0" err="1" smtClean="0"/>
              <a:t>Hypercolumns</a:t>
            </a:r>
            <a:r>
              <a:rPr lang="en-US" dirty="0" smtClean="0"/>
              <a:t> in the centre of the field code small area </a:t>
            </a:r>
          </a:p>
          <a:p>
            <a:r>
              <a:rPr lang="en-US" dirty="0" err="1"/>
              <a:t>H</a:t>
            </a:r>
            <a:r>
              <a:rPr lang="en-US" dirty="0" err="1" smtClean="0"/>
              <a:t>ypercolumns</a:t>
            </a:r>
            <a:r>
              <a:rPr lang="en-US" dirty="0" smtClean="0"/>
              <a:t> coding peripheral field code larger areas</a:t>
            </a:r>
          </a:p>
          <a:p>
            <a:r>
              <a:rPr lang="en-US" dirty="0" smtClean="0"/>
              <a:t>So we see a line of a particular orientation in a particular place because a particular cell fires!</a:t>
            </a:r>
          </a:p>
          <a:p>
            <a:r>
              <a:rPr lang="en-US" dirty="0" smtClean="0"/>
              <a:t>How far can this idea be taken? Is there a cell that fires when we see a dog and another cell firing when you see your grandmother? This idea is called the </a:t>
            </a:r>
            <a:r>
              <a:rPr lang="en-US" i="1" dirty="0" smtClean="0"/>
              <a:t>grandmother cell hypothesis</a:t>
            </a:r>
            <a:endParaRPr lang="en-US" dirty="0"/>
          </a:p>
        </p:txBody>
      </p:sp>
      <p:pic>
        <p:nvPicPr>
          <p:cNvPr id="4" name="Picture 3"/>
          <p:cNvPicPr>
            <a:picLocks noChangeAspect="1"/>
          </p:cNvPicPr>
          <p:nvPr/>
        </p:nvPicPr>
        <p:blipFill>
          <a:blip r:embed="rId2"/>
          <a:stretch>
            <a:fillRect/>
          </a:stretch>
        </p:blipFill>
        <p:spPr>
          <a:xfrm>
            <a:off x="457200" y="967024"/>
            <a:ext cx="4153840" cy="51591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selectivity</a:t>
            </a:r>
            <a:endParaRPr lang="en-US" dirty="0"/>
          </a:p>
        </p:txBody>
      </p:sp>
      <p:sp>
        <p:nvSpPr>
          <p:cNvPr id="3" name="Content Placeholder 2"/>
          <p:cNvSpPr>
            <a:spLocks noGrp="1"/>
          </p:cNvSpPr>
          <p:nvPr>
            <p:ph idx="1"/>
          </p:nvPr>
        </p:nvSpPr>
        <p:spPr>
          <a:xfrm>
            <a:off x="4681464" y="1417638"/>
            <a:ext cx="4005335" cy="4708525"/>
          </a:xfrm>
        </p:spPr>
        <p:txBody>
          <a:bodyPr>
            <a:normAutofit fontScale="92500" lnSpcReduction="20000"/>
          </a:bodyPr>
          <a:lstStyle/>
          <a:p>
            <a:r>
              <a:rPr lang="en-US" dirty="0" smtClean="0"/>
              <a:t>How can a single V1 cell be tuned for a particular orientation?</a:t>
            </a:r>
          </a:p>
          <a:p>
            <a:r>
              <a:rPr lang="en-US" dirty="0" smtClean="0"/>
              <a:t>LGN cells have circular receptive fields, so cannot distinguish between different orientations</a:t>
            </a:r>
          </a:p>
          <a:p>
            <a:r>
              <a:rPr lang="en-US" dirty="0" smtClean="0"/>
              <a:t>We need receptive fields of a different shape!</a:t>
            </a:r>
            <a:endParaRPr lang="en-US" dirty="0"/>
          </a:p>
        </p:txBody>
      </p:sp>
      <p:pic>
        <p:nvPicPr>
          <p:cNvPr id="4" name="Picture 3"/>
          <p:cNvPicPr>
            <a:picLocks noChangeAspect="1"/>
          </p:cNvPicPr>
          <p:nvPr/>
        </p:nvPicPr>
        <p:blipFill>
          <a:blip r:embed="rId2"/>
          <a:stretch>
            <a:fillRect/>
          </a:stretch>
        </p:blipFill>
        <p:spPr>
          <a:xfrm>
            <a:off x="457200" y="1417638"/>
            <a:ext cx="4224265" cy="49990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2290"/>
          </a:xfrm>
        </p:spPr>
        <p:txBody>
          <a:bodyPr/>
          <a:lstStyle/>
          <a:p>
            <a:r>
              <a:rPr lang="en-US" dirty="0" smtClean="0"/>
              <a:t>Bar-detecting receptive fields</a:t>
            </a:r>
            <a:endParaRPr lang="en-US" dirty="0"/>
          </a:p>
        </p:txBody>
      </p:sp>
      <p:sp>
        <p:nvSpPr>
          <p:cNvPr id="3" name="Content Placeholder 2"/>
          <p:cNvSpPr>
            <a:spLocks noGrp="1"/>
          </p:cNvSpPr>
          <p:nvPr>
            <p:ph idx="1"/>
          </p:nvPr>
        </p:nvSpPr>
        <p:spPr>
          <a:xfrm>
            <a:off x="457200" y="3425359"/>
            <a:ext cx="8229600" cy="2700804"/>
          </a:xfrm>
        </p:spPr>
        <p:txBody>
          <a:bodyPr>
            <a:normAutofit fontScale="85000" lnSpcReduction="20000"/>
          </a:bodyPr>
          <a:lstStyle/>
          <a:p>
            <a:r>
              <a:rPr lang="en-US" dirty="0" smtClean="0"/>
              <a:t>Some V1 cells have receptive fields that only give a strong response when there is a bar in a particular orientation</a:t>
            </a:r>
          </a:p>
          <a:p>
            <a:pPr lvl="1"/>
            <a:r>
              <a:rPr lang="en-US" dirty="0" smtClean="0"/>
              <a:t>Give a weaker response if the bar is tilted at a slightly different angle from that to which the cell is tuned</a:t>
            </a:r>
          </a:p>
          <a:p>
            <a:r>
              <a:rPr lang="en-US" dirty="0" smtClean="0"/>
              <a:t>Tilted receptive fields respond best to bars tilted at the same angle</a:t>
            </a:r>
            <a:endParaRPr lang="en-US" dirty="0"/>
          </a:p>
        </p:txBody>
      </p:sp>
      <p:pic>
        <p:nvPicPr>
          <p:cNvPr id="4" name="Picture 3"/>
          <p:cNvPicPr>
            <a:picLocks noChangeAspect="1"/>
          </p:cNvPicPr>
          <p:nvPr/>
        </p:nvPicPr>
        <p:blipFill>
          <a:blip r:embed="rId2"/>
          <a:stretch>
            <a:fillRect/>
          </a:stretch>
        </p:blipFill>
        <p:spPr>
          <a:xfrm>
            <a:off x="2682755" y="1036928"/>
            <a:ext cx="3786592" cy="23884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 and edge detectors</a:t>
            </a:r>
            <a:endParaRPr lang="en-US" dirty="0"/>
          </a:p>
        </p:txBody>
      </p:sp>
      <p:pic>
        <p:nvPicPr>
          <p:cNvPr id="4" name="Picture 3"/>
          <p:cNvPicPr>
            <a:picLocks noChangeAspect="1"/>
          </p:cNvPicPr>
          <p:nvPr/>
        </p:nvPicPr>
        <p:blipFill>
          <a:blip r:embed="rId2"/>
          <a:stretch>
            <a:fillRect/>
          </a:stretch>
        </p:blipFill>
        <p:spPr>
          <a:xfrm>
            <a:off x="1261197" y="1417638"/>
            <a:ext cx="6615636" cy="50304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V1 Simple cell</a:t>
            </a:r>
            <a:endParaRPr lang="en-US" dirty="0"/>
          </a:p>
        </p:txBody>
      </p:sp>
      <p:sp>
        <p:nvSpPr>
          <p:cNvPr id="3" name="Content Placeholder 2"/>
          <p:cNvSpPr>
            <a:spLocks noGrp="1"/>
          </p:cNvSpPr>
          <p:nvPr>
            <p:ph idx="1"/>
          </p:nvPr>
        </p:nvSpPr>
        <p:spPr>
          <a:xfrm>
            <a:off x="6011372" y="1600200"/>
            <a:ext cx="2675427" cy="4525963"/>
          </a:xfrm>
        </p:spPr>
        <p:txBody>
          <a:bodyPr>
            <a:normAutofit fontScale="62500" lnSpcReduction="20000"/>
          </a:bodyPr>
          <a:lstStyle/>
          <a:p>
            <a:r>
              <a:rPr lang="en-US" dirty="0" smtClean="0"/>
              <a:t>A V1 cell that detects bars will receive input from a number of LGN cells </a:t>
            </a:r>
          </a:p>
          <a:p>
            <a:r>
              <a:rPr lang="en-US" dirty="0" smtClean="0"/>
              <a:t>The </a:t>
            </a:r>
            <a:r>
              <a:rPr lang="en-US" dirty="0" err="1" smtClean="0"/>
              <a:t>RFs</a:t>
            </a:r>
            <a:r>
              <a:rPr lang="en-US" dirty="0" smtClean="0"/>
              <a:t> of these  LGN cells are arranged as three lines of cells, the middle line with ON-centre </a:t>
            </a:r>
            <a:r>
              <a:rPr lang="en-US" dirty="0" err="1" smtClean="0"/>
              <a:t>RFs</a:t>
            </a:r>
            <a:r>
              <a:rPr lang="en-US" dirty="0" smtClean="0"/>
              <a:t> and the outer lines with OFF-centre </a:t>
            </a:r>
            <a:r>
              <a:rPr lang="en-US" dirty="0" err="1" smtClean="0"/>
              <a:t>RFs</a:t>
            </a:r>
            <a:endParaRPr lang="en-US" dirty="0" smtClean="0"/>
          </a:p>
          <a:p>
            <a:r>
              <a:rPr lang="en-US" dirty="0" smtClean="0"/>
              <a:t>Such a V1 cell that receives input from a set of adjacent LGN cells is called a </a:t>
            </a:r>
            <a:r>
              <a:rPr lang="en-US" i="1" dirty="0" smtClean="0"/>
              <a:t>simple cell</a:t>
            </a:r>
            <a:endParaRPr lang="en-US" dirty="0"/>
          </a:p>
        </p:txBody>
      </p:sp>
      <p:pic>
        <p:nvPicPr>
          <p:cNvPr id="4" name="Picture 3"/>
          <p:cNvPicPr>
            <a:picLocks noChangeAspect="1"/>
          </p:cNvPicPr>
          <p:nvPr/>
        </p:nvPicPr>
        <p:blipFill>
          <a:blip r:embed="rId2"/>
          <a:stretch>
            <a:fillRect/>
          </a:stretch>
        </p:blipFill>
        <p:spPr>
          <a:xfrm>
            <a:off x="457200" y="1600200"/>
            <a:ext cx="5554173" cy="452596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V1 Complex cell</a:t>
            </a:r>
            <a:endParaRPr lang="en-US" dirty="0"/>
          </a:p>
        </p:txBody>
      </p:sp>
      <p:sp>
        <p:nvSpPr>
          <p:cNvPr id="3" name="Content Placeholder 2"/>
          <p:cNvSpPr>
            <a:spLocks noGrp="1"/>
          </p:cNvSpPr>
          <p:nvPr>
            <p:ph idx="1"/>
          </p:nvPr>
        </p:nvSpPr>
        <p:spPr>
          <a:xfrm>
            <a:off x="4544326" y="1600200"/>
            <a:ext cx="4142473" cy="4799596"/>
          </a:xfrm>
        </p:spPr>
        <p:txBody>
          <a:bodyPr>
            <a:normAutofit fontScale="70000" lnSpcReduction="20000"/>
          </a:bodyPr>
          <a:lstStyle/>
          <a:p>
            <a:r>
              <a:rPr lang="en-US" dirty="0" smtClean="0"/>
              <a:t>A V1 simple cell only responds maximally to a bar when it is in a specific location within the cell’s receptive field</a:t>
            </a:r>
          </a:p>
          <a:p>
            <a:pPr lvl="1"/>
            <a:r>
              <a:rPr lang="en-US" dirty="0" smtClean="0"/>
              <a:t>This is called </a:t>
            </a:r>
            <a:r>
              <a:rPr lang="en-US" i="1" dirty="0" smtClean="0"/>
              <a:t>phase sensitivity</a:t>
            </a:r>
          </a:p>
          <a:p>
            <a:r>
              <a:rPr lang="en-US" dirty="0" smtClean="0"/>
              <a:t>A V1 complex cell can respond maximally to a bar with a specific orientation if it occurs </a:t>
            </a:r>
            <a:r>
              <a:rPr lang="en-US" i="1" dirty="0" smtClean="0"/>
              <a:t>anywhere</a:t>
            </a:r>
            <a:r>
              <a:rPr lang="en-US" dirty="0" smtClean="0"/>
              <a:t> in the cell’s receptive field</a:t>
            </a:r>
          </a:p>
          <a:p>
            <a:pPr lvl="1"/>
            <a:r>
              <a:rPr lang="en-US" dirty="0" smtClean="0"/>
              <a:t>This is called </a:t>
            </a:r>
            <a:r>
              <a:rPr lang="en-US" i="1" dirty="0" smtClean="0"/>
              <a:t>phase insensitivity</a:t>
            </a:r>
            <a:r>
              <a:rPr lang="en-US" dirty="0" smtClean="0"/>
              <a:t> </a:t>
            </a:r>
          </a:p>
          <a:p>
            <a:r>
              <a:rPr lang="en-US" dirty="0" smtClean="0"/>
              <a:t>Complex cell performs OR operation on inputs from a number of simple cells</a:t>
            </a:r>
            <a:endParaRPr lang="en-US" dirty="0"/>
          </a:p>
        </p:txBody>
      </p:sp>
      <p:pic>
        <p:nvPicPr>
          <p:cNvPr id="4" name="Picture 3"/>
          <p:cNvPicPr>
            <a:picLocks noChangeAspect="1"/>
          </p:cNvPicPr>
          <p:nvPr/>
        </p:nvPicPr>
        <p:blipFill>
          <a:blip r:embed="rId2"/>
          <a:stretch>
            <a:fillRect/>
          </a:stretch>
        </p:blipFill>
        <p:spPr>
          <a:xfrm>
            <a:off x="457200" y="1600200"/>
            <a:ext cx="4087126" cy="47995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3817"/>
          </a:xfrm>
        </p:spPr>
        <p:txBody>
          <a:bodyPr/>
          <a:lstStyle/>
          <a:p>
            <a:r>
              <a:rPr lang="en-US" dirty="0" smtClean="0"/>
              <a:t>V1 </a:t>
            </a:r>
            <a:r>
              <a:rPr lang="en-US" dirty="0" err="1" smtClean="0"/>
              <a:t>Hypercomplex</a:t>
            </a:r>
            <a:r>
              <a:rPr lang="en-US" dirty="0" smtClean="0"/>
              <a:t> cells</a:t>
            </a:r>
            <a:endParaRPr lang="en-US" dirty="0"/>
          </a:p>
        </p:txBody>
      </p:sp>
      <p:sp>
        <p:nvSpPr>
          <p:cNvPr id="3" name="Content Placeholder 2"/>
          <p:cNvSpPr>
            <a:spLocks noGrp="1"/>
          </p:cNvSpPr>
          <p:nvPr>
            <p:ph idx="1"/>
          </p:nvPr>
        </p:nvSpPr>
        <p:spPr>
          <a:xfrm>
            <a:off x="3870496" y="1148455"/>
            <a:ext cx="4816303" cy="5329435"/>
          </a:xfrm>
        </p:spPr>
        <p:txBody>
          <a:bodyPr>
            <a:normAutofit fontScale="85000" lnSpcReduction="10000"/>
          </a:bodyPr>
          <a:lstStyle/>
          <a:p>
            <a:r>
              <a:rPr lang="en-US" dirty="0" smtClean="0"/>
              <a:t>Each simple cell integrates input from a number of LGN cells, each with a circular RF</a:t>
            </a:r>
          </a:p>
          <a:p>
            <a:r>
              <a:rPr lang="en-US" dirty="0" smtClean="0"/>
              <a:t>Each complex cell integrates input from a number of simple cells, each with a rectangular RF</a:t>
            </a:r>
          </a:p>
          <a:p>
            <a:r>
              <a:rPr lang="en-US" dirty="0" smtClean="0"/>
              <a:t>A </a:t>
            </a:r>
            <a:r>
              <a:rPr lang="en-US" i="1" dirty="0" err="1" smtClean="0"/>
              <a:t>hypercomplex</a:t>
            </a:r>
            <a:r>
              <a:rPr lang="en-US" i="1" dirty="0" smtClean="0"/>
              <a:t> </a:t>
            </a:r>
            <a:r>
              <a:rPr lang="en-US" dirty="0" smtClean="0"/>
              <a:t>cell integrates input from a number of complex cells so that it responds maximally to a bar with a particular orientation </a:t>
            </a:r>
            <a:r>
              <a:rPr lang="en-US" i="1" dirty="0" smtClean="0"/>
              <a:t>and length</a:t>
            </a:r>
            <a:endParaRPr lang="en-US" dirty="0"/>
          </a:p>
        </p:txBody>
      </p:sp>
      <p:pic>
        <p:nvPicPr>
          <p:cNvPr id="4" name="Picture 3"/>
          <p:cNvPicPr>
            <a:picLocks noChangeAspect="1"/>
          </p:cNvPicPr>
          <p:nvPr/>
        </p:nvPicPr>
        <p:blipFill>
          <a:blip r:embed="rId2"/>
          <a:stretch>
            <a:fillRect/>
          </a:stretch>
        </p:blipFill>
        <p:spPr>
          <a:xfrm>
            <a:off x="457200" y="1148455"/>
            <a:ext cx="3413297" cy="53294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a:t>
            </a:r>
            <a:endParaRPr lang="en-US" dirty="0"/>
          </a:p>
        </p:txBody>
      </p:sp>
      <p:sp>
        <p:nvSpPr>
          <p:cNvPr id="3" name="Content Placeholder 2"/>
          <p:cNvSpPr>
            <a:spLocks noGrp="1"/>
          </p:cNvSpPr>
          <p:nvPr>
            <p:ph idx="1"/>
          </p:nvPr>
        </p:nvSpPr>
        <p:spPr/>
        <p:txBody>
          <a:bodyPr/>
          <a:lstStyle/>
          <a:p>
            <a:r>
              <a:rPr lang="en-US" dirty="0" smtClean="0"/>
              <a:t>This lecture is based on Chapter 3 of</a:t>
            </a:r>
          </a:p>
          <a:p>
            <a:pPr lvl="1"/>
            <a:r>
              <a:rPr lang="en-US" dirty="0" smtClean="0"/>
              <a:t>Snowden, R., Thompson, P. and </a:t>
            </a:r>
            <a:r>
              <a:rPr lang="en-US" dirty="0" err="1" smtClean="0"/>
              <a:t>Troscianko</a:t>
            </a:r>
            <a:r>
              <a:rPr lang="en-US" dirty="0" smtClean="0"/>
              <a:t>, T. (2006). </a:t>
            </a:r>
            <a:r>
              <a:rPr lang="en-US" i="1" dirty="0" smtClean="0"/>
              <a:t>Basic Vision: An Introduction to Visual Perception</a:t>
            </a:r>
            <a:r>
              <a:rPr lang="en-US" dirty="0" smtClean="0"/>
              <a:t>. OUP. ISBN: 978-0-19-928670-6.</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features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As we move higher up the visual pathway, the stimulus to which a cell responds becomes more and more complex and specific</a:t>
            </a:r>
          </a:p>
          <a:p>
            <a:pPr lvl="1"/>
            <a:r>
              <a:rPr lang="en-US" dirty="0" smtClean="0"/>
              <a:t>LGN: Edges and bars without orientation</a:t>
            </a:r>
          </a:p>
          <a:p>
            <a:pPr lvl="1"/>
            <a:r>
              <a:rPr lang="en-US" dirty="0" smtClean="0"/>
              <a:t>Simple cells: bars or edges in a particular place with a particular orientation</a:t>
            </a:r>
          </a:p>
          <a:p>
            <a:pPr lvl="1"/>
            <a:r>
              <a:rPr lang="en-US" dirty="0" smtClean="0"/>
              <a:t>Complex cells: bars or edges in the RF of the cell with a particular orientation</a:t>
            </a:r>
          </a:p>
          <a:p>
            <a:pPr lvl="1"/>
            <a:r>
              <a:rPr lang="en-US" dirty="0" err="1" smtClean="0"/>
              <a:t>Hypercomplex</a:t>
            </a:r>
            <a:r>
              <a:rPr lang="en-US" dirty="0" smtClean="0"/>
              <a:t> cell: bars or edges with a particular orientation and length</a:t>
            </a:r>
          </a:p>
          <a:p>
            <a:r>
              <a:rPr lang="en-US" i="1" dirty="0" smtClean="0"/>
              <a:t>Trigger feature </a:t>
            </a:r>
            <a:r>
              <a:rPr lang="en-US" dirty="0" smtClean="0"/>
              <a:t>is what a cell responds maximally to</a:t>
            </a:r>
          </a:p>
          <a:p>
            <a:r>
              <a:rPr lang="en-US" dirty="0" smtClean="0"/>
              <a:t>Some cells have even more complex trigger features</a:t>
            </a:r>
          </a:p>
          <a:p>
            <a:pPr lvl="1"/>
            <a:r>
              <a:rPr lang="en-US" dirty="0" smtClean="0"/>
              <a:t>e.g., rightward-moving line at 15 degrees to the vertical in this particular region of the visual field</a:t>
            </a:r>
          </a:p>
          <a:p>
            <a:pPr lvl="1"/>
            <a:r>
              <a:rPr lang="en-US" dirty="0" err="1" smtClean="0"/>
              <a:t>Letvinn</a:t>
            </a:r>
            <a:r>
              <a:rPr lang="en-US" dirty="0" smtClean="0"/>
              <a:t> </a:t>
            </a:r>
            <a:r>
              <a:rPr lang="en-US" i="1" dirty="0" smtClean="0"/>
              <a:t>et al. </a:t>
            </a:r>
            <a:r>
              <a:rPr lang="en-US" dirty="0" smtClean="0"/>
              <a:t>(1959): bug detectors in frogs that respond only to small, dark, convex objects moving rapidly</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doctrine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Barlow (1972):</a:t>
            </a:r>
          </a:p>
          <a:p>
            <a:pPr lvl="1">
              <a:buNone/>
            </a:pPr>
            <a:r>
              <a:rPr lang="en-US" i="1" dirty="0" smtClean="0"/>
              <a:t>“Just as physical stimuli directly cause receptors to initiate neural activity, so the active high-level cells directly and simply cause the elements of our perception”</a:t>
            </a:r>
          </a:p>
          <a:p>
            <a:r>
              <a:rPr lang="en-US" dirty="0" smtClean="0"/>
              <a:t>Hypothesis that for each thing we can recognize there is a cell at some high-level in the visual pathway that responds specifically to this thing</a:t>
            </a:r>
          </a:p>
          <a:p>
            <a:r>
              <a:rPr lang="en-US" dirty="0" smtClean="0"/>
              <a:t>Not much evidence for this – very hard to find evidence since we can’t know beforehand what thing a particular cell codes for and we can’t test the cell on all possible things!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70188" y="274638"/>
            <a:ext cx="5616612" cy="1143000"/>
          </a:xfrm>
        </p:spPr>
        <p:txBody>
          <a:bodyPr/>
          <a:lstStyle/>
          <a:p>
            <a:r>
              <a:rPr lang="en-US" dirty="0" smtClean="0"/>
              <a:t>Face cells</a:t>
            </a:r>
            <a:endParaRPr lang="en-US" dirty="0"/>
          </a:p>
        </p:txBody>
      </p:sp>
      <p:sp>
        <p:nvSpPr>
          <p:cNvPr id="3" name="Content Placeholder 2"/>
          <p:cNvSpPr>
            <a:spLocks noGrp="1"/>
          </p:cNvSpPr>
          <p:nvPr>
            <p:ph idx="1"/>
          </p:nvPr>
        </p:nvSpPr>
        <p:spPr>
          <a:xfrm>
            <a:off x="3070188" y="1600200"/>
            <a:ext cx="5616612" cy="4525963"/>
          </a:xfrm>
        </p:spPr>
        <p:txBody>
          <a:bodyPr>
            <a:normAutofit fontScale="92500" lnSpcReduction="20000"/>
          </a:bodyPr>
          <a:lstStyle/>
          <a:p>
            <a:r>
              <a:rPr lang="en-US" dirty="0" smtClean="0"/>
              <a:t>Face-selective cells in the inferior temporal lobe of the primate brain</a:t>
            </a:r>
          </a:p>
          <a:p>
            <a:pPr lvl="1"/>
            <a:r>
              <a:rPr lang="en-US" dirty="0" smtClean="0"/>
              <a:t>Just a few synapses away from the striate cortex</a:t>
            </a:r>
          </a:p>
          <a:p>
            <a:r>
              <a:rPr lang="en-US" dirty="0" smtClean="0"/>
              <a:t>Removing eyes (in the picture, not the animal) reduces response</a:t>
            </a:r>
          </a:p>
          <a:p>
            <a:r>
              <a:rPr lang="en-US" dirty="0" smtClean="0"/>
              <a:t>Cannot </a:t>
            </a:r>
            <a:r>
              <a:rPr lang="en-US" i="1" dirty="0" smtClean="0"/>
              <a:t>prove </a:t>
            </a:r>
            <a:r>
              <a:rPr lang="en-US" dirty="0" smtClean="0"/>
              <a:t>that cell doesn’t also respond to something else too</a:t>
            </a:r>
            <a:endParaRPr lang="en-US" dirty="0"/>
          </a:p>
        </p:txBody>
      </p:sp>
      <p:pic>
        <p:nvPicPr>
          <p:cNvPr id="5" name="Picture 4"/>
          <p:cNvPicPr>
            <a:picLocks noChangeAspect="1"/>
          </p:cNvPicPr>
          <p:nvPr/>
        </p:nvPicPr>
        <p:blipFill>
          <a:blip r:embed="rId2"/>
          <a:stretch>
            <a:fillRect/>
          </a:stretch>
        </p:blipFill>
        <p:spPr>
          <a:xfrm>
            <a:off x="457200" y="274638"/>
            <a:ext cx="2612988" cy="62614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Grandmother Cell Hypothesis</a:t>
            </a:r>
            <a:endParaRPr lang="en-US" dirty="0"/>
          </a:p>
        </p:txBody>
      </p:sp>
      <p:sp>
        <p:nvSpPr>
          <p:cNvPr id="3" name="Content Placeholder 2"/>
          <p:cNvSpPr>
            <a:spLocks noGrp="1"/>
          </p:cNvSpPr>
          <p:nvPr>
            <p:ph idx="1"/>
          </p:nvPr>
        </p:nvSpPr>
        <p:spPr/>
        <p:txBody>
          <a:bodyPr>
            <a:normAutofit lnSpcReduction="10000"/>
          </a:bodyPr>
          <a:lstStyle/>
          <a:p>
            <a:r>
              <a:rPr lang="en-US" dirty="0" smtClean="0"/>
              <a:t>If we have cells that respond to faces, maybe we have cells that respond to individual people, such as one’s grandmother</a:t>
            </a:r>
          </a:p>
          <a:p>
            <a:r>
              <a:rPr lang="en-US" dirty="0" smtClean="0"/>
              <a:t>Such a cell would be very specific – responding to a particular person</a:t>
            </a:r>
          </a:p>
          <a:p>
            <a:r>
              <a:rPr lang="en-US" dirty="0" smtClean="0"/>
              <a:t>But it would also be very general, since it must respond to your grandmother regardless of where she is or what angle you’re looking at her from or what she is wearing</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Grandmother cell hypothesis</a:t>
            </a:r>
            <a:endParaRPr lang="en-US" dirty="0"/>
          </a:p>
        </p:txBody>
      </p:sp>
      <p:sp>
        <p:nvSpPr>
          <p:cNvPr id="3" name="Content Placeholder 2"/>
          <p:cNvSpPr>
            <a:spLocks noGrp="1"/>
          </p:cNvSpPr>
          <p:nvPr>
            <p:ph idx="1"/>
          </p:nvPr>
        </p:nvSpPr>
        <p:spPr/>
        <p:txBody>
          <a:bodyPr>
            <a:normAutofit lnSpcReduction="10000"/>
          </a:bodyPr>
          <a:lstStyle/>
          <a:p>
            <a:r>
              <a:rPr lang="en-US" dirty="0" smtClean="0"/>
              <a:t>Proposal that there is a specific cell that responds to each thing that we can recognize is implausible</a:t>
            </a:r>
          </a:p>
          <a:p>
            <a:r>
              <a:rPr lang="en-US" dirty="0" smtClean="0"/>
              <a:t>Suggests that if we delete that cell, we would lose the ability to recognize the thing that it codes for</a:t>
            </a:r>
          </a:p>
          <a:p>
            <a:r>
              <a:rPr lang="en-US" dirty="0" smtClean="0"/>
              <a:t>In practice, it seems that different things are coded in a </a:t>
            </a:r>
            <a:r>
              <a:rPr lang="en-US" i="1" dirty="0" smtClean="0"/>
              <a:t>distributed</a:t>
            </a:r>
            <a:r>
              <a:rPr lang="en-US" dirty="0" smtClean="0"/>
              <a:t> way – as a pattern of activation over a whole area of cells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Columnar </a:t>
            </a:r>
            <a:r>
              <a:rPr lang="en-US" dirty="0" err="1" smtClean="0"/>
              <a:t>organisation</a:t>
            </a:r>
            <a:r>
              <a:rPr lang="en-US" dirty="0" smtClean="0"/>
              <a:t> in V1</a:t>
            </a:r>
            <a:endParaRPr lang="en-US" dirty="0"/>
          </a:p>
        </p:txBody>
      </p:sp>
      <p:sp>
        <p:nvSpPr>
          <p:cNvPr id="3" name="Content Placeholder 2"/>
          <p:cNvSpPr>
            <a:spLocks noGrp="1"/>
          </p:cNvSpPr>
          <p:nvPr>
            <p:ph idx="1"/>
          </p:nvPr>
        </p:nvSpPr>
        <p:spPr>
          <a:xfrm>
            <a:off x="457200" y="3995207"/>
            <a:ext cx="8229600" cy="2130956"/>
          </a:xfrm>
        </p:spPr>
        <p:txBody>
          <a:bodyPr>
            <a:normAutofit fontScale="55000" lnSpcReduction="20000"/>
          </a:bodyPr>
          <a:lstStyle/>
          <a:p>
            <a:r>
              <a:rPr lang="en-US" dirty="0" smtClean="0"/>
              <a:t>Each cell in the LGN is </a:t>
            </a:r>
            <a:r>
              <a:rPr lang="en-US" i="1" dirty="0" smtClean="0"/>
              <a:t>monocular</a:t>
            </a:r>
            <a:r>
              <a:rPr lang="en-US" dirty="0" smtClean="0"/>
              <a:t> – it receives information from only one eye</a:t>
            </a:r>
          </a:p>
          <a:p>
            <a:r>
              <a:rPr lang="en-US" dirty="0" smtClean="0"/>
              <a:t>V1 cells that receive information directly from LGN are also monocular</a:t>
            </a:r>
          </a:p>
          <a:p>
            <a:pPr lvl="1"/>
            <a:r>
              <a:rPr lang="en-US" dirty="0" smtClean="0"/>
              <a:t>Arranged in </a:t>
            </a:r>
            <a:r>
              <a:rPr lang="en-US" i="1" dirty="0" smtClean="0"/>
              <a:t>ocular dominance columns</a:t>
            </a:r>
            <a:r>
              <a:rPr lang="en-US" dirty="0" smtClean="0"/>
              <a:t> alternating between the eyes</a:t>
            </a:r>
          </a:p>
          <a:p>
            <a:r>
              <a:rPr lang="en-US" dirty="0" smtClean="0"/>
              <a:t>A is a high-resolution image of the cortical surface</a:t>
            </a:r>
          </a:p>
          <a:p>
            <a:r>
              <a:rPr lang="en-US" dirty="0" smtClean="0"/>
              <a:t>B shows that blood flow is in stripes when one eye is stimulated, showing that cells associated with each eye are arranged in columns</a:t>
            </a:r>
          </a:p>
          <a:p>
            <a:r>
              <a:rPr lang="en-US" dirty="0" smtClean="0"/>
              <a:t>C </a:t>
            </a:r>
            <a:r>
              <a:rPr lang="en-US" dirty="0" err="1" smtClean="0"/>
              <a:t>colour</a:t>
            </a:r>
            <a:r>
              <a:rPr lang="en-US" dirty="0" smtClean="0"/>
              <a:t> coding of orientation columns in a monkey (two rows are from different monkeys)</a:t>
            </a:r>
            <a:endParaRPr lang="en-US" dirty="0"/>
          </a:p>
        </p:txBody>
      </p:sp>
      <p:pic>
        <p:nvPicPr>
          <p:cNvPr id="4" name="Picture 3"/>
          <p:cNvPicPr>
            <a:picLocks noChangeAspect="1"/>
          </p:cNvPicPr>
          <p:nvPr/>
        </p:nvPicPr>
        <p:blipFill>
          <a:blip r:embed="rId2"/>
          <a:stretch>
            <a:fillRect/>
          </a:stretch>
        </p:blipFill>
        <p:spPr>
          <a:xfrm>
            <a:off x="1867106" y="1417638"/>
            <a:ext cx="5403816" cy="25775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Binocular cells and other properties of V1 cells</a:t>
            </a:r>
            <a:endParaRPr lang="en-US" dirty="0"/>
          </a:p>
        </p:txBody>
      </p:sp>
      <p:sp>
        <p:nvSpPr>
          <p:cNvPr id="3" name="Content Placeholder 2"/>
          <p:cNvSpPr>
            <a:spLocks noGrp="1"/>
          </p:cNvSpPr>
          <p:nvPr>
            <p:ph idx="1"/>
          </p:nvPr>
        </p:nvSpPr>
        <p:spPr/>
        <p:txBody>
          <a:bodyPr>
            <a:normAutofit lnSpcReduction="10000"/>
          </a:bodyPr>
          <a:lstStyle/>
          <a:p>
            <a:r>
              <a:rPr lang="en-US" dirty="0" smtClean="0"/>
              <a:t>V1 begins to put information from both eyes together to give a single view of the world</a:t>
            </a:r>
          </a:p>
          <a:p>
            <a:r>
              <a:rPr lang="en-US" dirty="0" smtClean="0"/>
              <a:t>70% of V1 cells are binocular</a:t>
            </a:r>
          </a:p>
          <a:p>
            <a:r>
              <a:rPr lang="en-US" dirty="0" smtClean="0"/>
              <a:t>Nearly all cells in later </a:t>
            </a:r>
            <a:r>
              <a:rPr lang="en-US" dirty="0" err="1" smtClean="0"/>
              <a:t>extrastriate</a:t>
            </a:r>
            <a:r>
              <a:rPr lang="en-US" dirty="0" smtClean="0"/>
              <a:t> areas are binocular</a:t>
            </a:r>
          </a:p>
          <a:p>
            <a:r>
              <a:rPr lang="en-US" dirty="0" smtClean="0"/>
              <a:t>Combining information from both eyes allows for depth perception</a:t>
            </a:r>
          </a:p>
          <a:p>
            <a:r>
              <a:rPr lang="en-US" dirty="0" smtClean="0"/>
              <a:t>Some cells are directionally selective (see slide 8) and send information on to area V5</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V1 – The </a:t>
            </a:r>
            <a:r>
              <a:rPr lang="en-US" dirty="0" err="1" smtClean="0"/>
              <a:t>Extrastriate</a:t>
            </a:r>
            <a:r>
              <a:rPr lang="en-US" dirty="0" smtClean="0"/>
              <a:t> Areas</a:t>
            </a:r>
            <a:endParaRPr lang="en-US" dirty="0"/>
          </a:p>
        </p:txBody>
      </p:sp>
      <p:sp>
        <p:nvSpPr>
          <p:cNvPr id="3" name="Content Placeholder 2"/>
          <p:cNvSpPr>
            <a:spLocks noGrp="1"/>
          </p:cNvSpPr>
          <p:nvPr>
            <p:ph idx="1"/>
          </p:nvPr>
        </p:nvSpPr>
        <p:spPr>
          <a:xfrm>
            <a:off x="5382426" y="1600200"/>
            <a:ext cx="3304374" cy="4525963"/>
          </a:xfrm>
        </p:spPr>
        <p:txBody>
          <a:bodyPr>
            <a:normAutofit fontScale="85000" lnSpcReduction="20000"/>
          </a:bodyPr>
          <a:lstStyle/>
          <a:p>
            <a:r>
              <a:rPr lang="en-US" dirty="0" smtClean="0"/>
              <a:t>V1 is </a:t>
            </a:r>
            <a:r>
              <a:rPr lang="en-US" dirty="0" err="1" smtClean="0"/>
              <a:t>retinotopic</a:t>
            </a:r>
            <a:endParaRPr lang="en-US" dirty="0" smtClean="0"/>
          </a:p>
          <a:p>
            <a:r>
              <a:rPr lang="en-US" dirty="0" smtClean="0"/>
              <a:t>V1 cells code for orientation, direction of motion, binocular disparity, </a:t>
            </a:r>
            <a:r>
              <a:rPr lang="en-US" dirty="0" err="1" smtClean="0"/>
              <a:t>colour</a:t>
            </a:r>
            <a:r>
              <a:rPr lang="en-US" dirty="0" smtClean="0"/>
              <a:t>, etc.</a:t>
            </a:r>
          </a:p>
          <a:p>
            <a:r>
              <a:rPr lang="en-US" dirty="0" smtClean="0"/>
              <a:t>V2 is next to V1 and is also </a:t>
            </a:r>
            <a:r>
              <a:rPr lang="en-US" dirty="0" err="1" smtClean="0"/>
              <a:t>retinotopic</a:t>
            </a:r>
            <a:endParaRPr lang="en-US" dirty="0" smtClean="0"/>
          </a:p>
          <a:p>
            <a:r>
              <a:rPr lang="en-US" dirty="0" smtClean="0"/>
              <a:t>More than 30 visual areas beyond V1 in the </a:t>
            </a:r>
            <a:r>
              <a:rPr lang="en-US" dirty="0" err="1" smtClean="0"/>
              <a:t>extrastriate</a:t>
            </a:r>
            <a:r>
              <a:rPr lang="en-US" dirty="0" smtClean="0"/>
              <a:t> cortex</a:t>
            </a:r>
            <a:endParaRPr lang="en-US" dirty="0"/>
          </a:p>
        </p:txBody>
      </p:sp>
      <p:pic>
        <p:nvPicPr>
          <p:cNvPr id="4" name="Picture 3"/>
          <p:cNvPicPr>
            <a:picLocks noChangeAspect="1"/>
          </p:cNvPicPr>
          <p:nvPr/>
        </p:nvPicPr>
        <p:blipFill>
          <a:blip r:embed="rId2"/>
          <a:stretch>
            <a:fillRect/>
          </a:stretch>
        </p:blipFill>
        <p:spPr>
          <a:xfrm>
            <a:off x="457199" y="1600199"/>
            <a:ext cx="4925227" cy="45259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Extrastriate</a:t>
            </a:r>
            <a:r>
              <a:rPr lang="en-US" dirty="0" smtClean="0"/>
              <a:t> Visual Cortex</a:t>
            </a:r>
            <a:endParaRPr lang="en-US" dirty="0"/>
          </a:p>
        </p:txBody>
      </p:sp>
      <p:sp>
        <p:nvSpPr>
          <p:cNvPr id="3" name="Content Placeholder 2"/>
          <p:cNvSpPr>
            <a:spLocks noGrp="1"/>
          </p:cNvSpPr>
          <p:nvPr>
            <p:ph idx="1"/>
          </p:nvPr>
        </p:nvSpPr>
        <p:spPr>
          <a:xfrm>
            <a:off x="4893890" y="1600200"/>
            <a:ext cx="3792910" cy="4525963"/>
          </a:xfrm>
        </p:spPr>
        <p:txBody>
          <a:bodyPr>
            <a:normAutofit fontScale="77500" lnSpcReduction="20000"/>
          </a:bodyPr>
          <a:lstStyle/>
          <a:p>
            <a:r>
              <a:rPr lang="en-US" dirty="0" smtClean="0"/>
              <a:t>Over 30 areas of cortex dedicated to vision</a:t>
            </a:r>
          </a:p>
          <a:p>
            <a:r>
              <a:rPr lang="en-US" dirty="0" smtClean="0"/>
              <a:t>Why so many?</a:t>
            </a:r>
          </a:p>
          <a:p>
            <a:r>
              <a:rPr lang="en-US" dirty="0" smtClean="0"/>
              <a:t>Maybe each region specialized for particular aspect of vision, e.g.</a:t>
            </a:r>
          </a:p>
          <a:p>
            <a:pPr lvl="1"/>
            <a:r>
              <a:rPr lang="en-US" dirty="0" smtClean="0"/>
              <a:t>V3: form perception</a:t>
            </a:r>
          </a:p>
          <a:p>
            <a:pPr lvl="1"/>
            <a:r>
              <a:rPr lang="en-US" dirty="0" smtClean="0"/>
              <a:t>V4: </a:t>
            </a:r>
            <a:r>
              <a:rPr lang="en-US" dirty="0" err="1" smtClean="0"/>
              <a:t>colour</a:t>
            </a:r>
            <a:r>
              <a:rPr lang="en-US" dirty="0" smtClean="0"/>
              <a:t> perception</a:t>
            </a:r>
          </a:p>
          <a:p>
            <a:pPr lvl="1"/>
            <a:r>
              <a:rPr lang="en-US" dirty="0" smtClean="0"/>
              <a:t>V5: motion perception</a:t>
            </a:r>
          </a:p>
          <a:p>
            <a:pPr lvl="1"/>
            <a:r>
              <a:rPr lang="en-US" dirty="0" smtClean="0"/>
              <a:t>V9: eye movements</a:t>
            </a:r>
          </a:p>
          <a:p>
            <a:pPr lvl="1"/>
            <a:r>
              <a:rPr lang="en-US" dirty="0" smtClean="0"/>
              <a:t>But this is a simplification!</a:t>
            </a:r>
            <a:endParaRPr lang="en-US" dirty="0"/>
          </a:p>
        </p:txBody>
      </p:sp>
      <p:pic>
        <p:nvPicPr>
          <p:cNvPr id="4" name="Picture 3"/>
          <p:cNvPicPr>
            <a:picLocks noChangeAspect="1"/>
          </p:cNvPicPr>
          <p:nvPr/>
        </p:nvPicPr>
        <p:blipFill>
          <a:blip r:embed="rId2"/>
          <a:stretch>
            <a:fillRect/>
          </a:stretch>
        </p:blipFill>
        <p:spPr>
          <a:xfrm>
            <a:off x="457200" y="1600200"/>
            <a:ext cx="4436690" cy="37528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between visual areas</a:t>
            </a:r>
            <a:endParaRPr lang="en-US" dirty="0"/>
          </a:p>
        </p:txBody>
      </p:sp>
      <p:sp>
        <p:nvSpPr>
          <p:cNvPr id="3" name="Content Placeholder 2"/>
          <p:cNvSpPr>
            <a:spLocks noGrp="1"/>
          </p:cNvSpPr>
          <p:nvPr>
            <p:ph idx="1"/>
          </p:nvPr>
        </p:nvSpPr>
        <p:spPr>
          <a:xfrm>
            <a:off x="4108230" y="1600200"/>
            <a:ext cx="4578569" cy="4525963"/>
          </a:xfrm>
        </p:spPr>
        <p:txBody>
          <a:bodyPr>
            <a:normAutofit fontScale="85000" lnSpcReduction="10000"/>
          </a:bodyPr>
          <a:lstStyle/>
          <a:p>
            <a:r>
              <a:rPr lang="en-US" dirty="0" smtClean="0"/>
              <a:t>Connections between visual areas are very complex</a:t>
            </a:r>
          </a:p>
          <a:p>
            <a:r>
              <a:rPr lang="en-US" dirty="0" smtClean="0"/>
              <a:t>Both bottom-up and top-down connections</a:t>
            </a:r>
          </a:p>
          <a:p>
            <a:pPr lvl="1"/>
            <a:r>
              <a:rPr lang="en-US" dirty="0" smtClean="0"/>
              <a:t>Higher regions can control how lower regions respond to input</a:t>
            </a:r>
          </a:p>
          <a:p>
            <a:r>
              <a:rPr lang="en-US" dirty="0" smtClean="0"/>
              <a:t>So no area can be totally isolated and responsible for a single aspect of vision</a:t>
            </a:r>
            <a:endParaRPr lang="en-US" dirty="0"/>
          </a:p>
        </p:txBody>
      </p:sp>
      <p:pic>
        <p:nvPicPr>
          <p:cNvPr id="4" name="Picture 3"/>
          <p:cNvPicPr>
            <a:picLocks noChangeAspect="1"/>
          </p:cNvPicPr>
          <p:nvPr/>
        </p:nvPicPr>
        <p:blipFill>
          <a:blip r:embed="rId2"/>
          <a:stretch>
            <a:fillRect/>
          </a:stretch>
        </p:blipFill>
        <p:spPr>
          <a:xfrm>
            <a:off x="457200" y="1600200"/>
            <a:ext cx="3651031" cy="45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Visual Cortex</a:t>
            </a:r>
            <a:endParaRPr lang="en-US" dirty="0"/>
          </a:p>
        </p:txBody>
      </p:sp>
      <p:sp>
        <p:nvSpPr>
          <p:cNvPr id="3" name="Content Placeholder 2"/>
          <p:cNvSpPr>
            <a:spLocks noGrp="1"/>
          </p:cNvSpPr>
          <p:nvPr>
            <p:ph idx="1"/>
          </p:nvPr>
        </p:nvSpPr>
        <p:spPr>
          <a:xfrm>
            <a:off x="5701930" y="1417638"/>
            <a:ext cx="2984869" cy="5087938"/>
          </a:xfrm>
        </p:spPr>
        <p:txBody>
          <a:bodyPr/>
          <a:lstStyle/>
          <a:p>
            <a:r>
              <a:rPr lang="en-US" dirty="0" err="1" smtClean="0"/>
              <a:t>fMRI</a:t>
            </a:r>
            <a:r>
              <a:rPr lang="en-US" dirty="0" smtClean="0"/>
              <a:t> maps of the human visual cortex</a:t>
            </a:r>
          </a:p>
          <a:p>
            <a:pPr marL="1371600" lvl="2" indent="-457200">
              <a:buFont typeface="+mj-lt"/>
              <a:buAutoNum type="alphaUcPeriod"/>
            </a:pPr>
            <a:r>
              <a:rPr lang="en-US" dirty="0" err="1" smtClean="0"/>
              <a:t>Photopic</a:t>
            </a:r>
            <a:r>
              <a:rPr lang="en-US" dirty="0" smtClean="0"/>
              <a:t> vision</a:t>
            </a:r>
          </a:p>
          <a:p>
            <a:pPr marL="1371600" lvl="2" indent="-457200">
              <a:buFont typeface="+mj-lt"/>
              <a:buAutoNum type="alphaUcPeriod"/>
            </a:pPr>
            <a:r>
              <a:rPr lang="en-US" dirty="0" err="1" smtClean="0"/>
              <a:t>Scotopic</a:t>
            </a:r>
            <a:r>
              <a:rPr lang="en-US" dirty="0" smtClean="0"/>
              <a:t> vision</a:t>
            </a:r>
          </a:p>
          <a:p>
            <a:pPr marL="1371600" lvl="2" indent="-457200">
              <a:buFont typeface="+mj-lt"/>
              <a:buAutoNum type="alphaUcPeriod"/>
            </a:pPr>
            <a:r>
              <a:rPr lang="en-US" dirty="0" smtClean="0"/>
              <a:t>Fovea only</a:t>
            </a:r>
          </a:p>
          <a:p>
            <a:pPr marL="1371600" lvl="2" indent="-457200">
              <a:buFont typeface="+mj-lt"/>
              <a:buAutoNum type="alphaUcPeriod"/>
            </a:pPr>
            <a:r>
              <a:rPr lang="en-US" dirty="0" smtClean="0"/>
              <a:t>Peripheral vision</a:t>
            </a:r>
            <a:endParaRPr lang="en-US" dirty="0"/>
          </a:p>
        </p:txBody>
      </p:sp>
      <p:pic>
        <p:nvPicPr>
          <p:cNvPr id="4" name="Picture 3"/>
          <p:cNvPicPr>
            <a:picLocks noChangeAspect="1"/>
          </p:cNvPicPr>
          <p:nvPr/>
        </p:nvPicPr>
        <p:blipFill>
          <a:blip r:embed="rId2"/>
          <a:stretch>
            <a:fillRect/>
          </a:stretch>
        </p:blipFill>
        <p:spPr>
          <a:xfrm>
            <a:off x="457200" y="1417638"/>
            <a:ext cx="5244731" cy="50879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“what” and “where” pathways</a:t>
            </a:r>
            <a:endParaRPr lang="en-US" dirty="0"/>
          </a:p>
        </p:txBody>
      </p:sp>
      <p:sp>
        <p:nvSpPr>
          <p:cNvPr id="3" name="Content Placeholder 2"/>
          <p:cNvSpPr>
            <a:spLocks noGrp="1"/>
          </p:cNvSpPr>
          <p:nvPr>
            <p:ph idx="1"/>
          </p:nvPr>
        </p:nvSpPr>
        <p:spPr>
          <a:xfrm>
            <a:off x="457200" y="3597621"/>
            <a:ext cx="8229600" cy="2528542"/>
          </a:xfrm>
        </p:spPr>
        <p:txBody>
          <a:bodyPr>
            <a:normAutofit fontScale="55000" lnSpcReduction="20000"/>
          </a:bodyPr>
          <a:lstStyle/>
          <a:p>
            <a:r>
              <a:rPr lang="en-US" dirty="0" smtClean="0"/>
              <a:t>Simplified map of connections between visual areas</a:t>
            </a:r>
          </a:p>
          <a:p>
            <a:r>
              <a:rPr lang="en-US" dirty="0" smtClean="0"/>
              <a:t>Start with </a:t>
            </a:r>
            <a:r>
              <a:rPr lang="en-US" dirty="0" err="1" smtClean="0"/>
              <a:t>parvo</a:t>
            </a:r>
            <a:r>
              <a:rPr lang="en-US" dirty="0" smtClean="0"/>
              <a:t>-, </a:t>
            </a:r>
            <a:r>
              <a:rPr lang="en-US" dirty="0" err="1" smtClean="0"/>
              <a:t>magno</a:t>
            </a:r>
            <a:r>
              <a:rPr lang="en-US" dirty="0" smtClean="0"/>
              <a:t>- and </a:t>
            </a:r>
            <a:r>
              <a:rPr lang="en-US" dirty="0" err="1" smtClean="0"/>
              <a:t>koniocellular</a:t>
            </a:r>
            <a:r>
              <a:rPr lang="en-US" dirty="0" smtClean="0"/>
              <a:t> streams from the LGN</a:t>
            </a:r>
          </a:p>
          <a:p>
            <a:r>
              <a:rPr lang="en-US" dirty="0" smtClean="0"/>
              <a:t>Roughly speaking,</a:t>
            </a:r>
          </a:p>
          <a:p>
            <a:pPr lvl="1"/>
            <a:r>
              <a:rPr lang="en-US" dirty="0" smtClean="0"/>
              <a:t>M-cells project to V5, which projects to a “where” pathway</a:t>
            </a:r>
          </a:p>
          <a:p>
            <a:pPr lvl="1"/>
            <a:r>
              <a:rPr lang="en-US" dirty="0" smtClean="0"/>
              <a:t>P-cells project to V4, which projects to a “what” pathway</a:t>
            </a:r>
          </a:p>
          <a:p>
            <a:r>
              <a:rPr lang="en-US" dirty="0" smtClean="0"/>
              <a:t>V5 cells triggered by movement, selective for speed and direction</a:t>
            </a:r>
          </a:p>
          <a:p>
            <a:r>
              <a:rPr lang="en-US" dirty="0" smtClean="0"/>
              <a:t>V4 cells may be triggered by </a:t>
            </a:r>
            <a:r>
              <a:rPr lang="en-US" dirty="0" err="1" smtClean="0"/>
              <a:t>colour</a:t>
            </a:r>
            <a:endParaRPr lang="en-US" dirty="0" smtClean="0"/>
          </a:p>
          <a:p>
            <a:r>
              <a:rPr lang="en-US" dirty="0" smtClean="0"/>
              <a:t>How are all the different features of a scene (e.g., </a:t>
            </a:r>
            <a:r>
              <a:rPr lang="en-US" dirty="0" err="1" smtClean="0"/>
              <a:t>colour</a:t>
            </a:r>
            <a:r>
              <a:rPr lang="en-US" dirty="0" smtClean="0"/>
              <a:t>, movement) integrated into a single percept?</a:t>
            </a:r>
            <a:endParaRPr lang="en-US" dirty="0"/>
          </a:p>
        </p:txBody>
      </p:sp>
      <p:pic>
        <p:nvPicPr>
          <p:cNvPr id="4" name="Picture 3"/>
          <p:cNvPicPr>
            <a:picLocks noChangeAspect="1"/>
          </p:cNvPicPr>
          <p:nvPr/>
        </p:nvPicPr>
        <p:blipFill>
          <a:blip r:embed="rId2"/>
          <a:stretch>
            <a:fillRect/>
          </a:stretch>
        </p:blipFill>
        <p:spPr>
          <a:xfrm>
            <a:off x="2624495" y="1417638"/>
            <a:ext cx="3889040" cy="217998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Illusory Contours</a:t>
            </a:r>
            <a:endParaRPr lang="en-US" dirty="0"/>
          </a:p>
        </p:txBody>
      </p:sp>
      <p:sp>
        <p:nvSpPr>
          <p:cNvPr id="3" name="Content Placeholder 2"/>
          <p:cNvSpPr>
            <a:spLocks noGrp="1"/>
          </p:cNvSpPr>
          <p:nvPr>
            <p:ph idx="1"/>
          </p:nvPr>
        </p:nvSpPr>
        <p:spPr>
          <a:xfrm>
            <a:off x="457200" y="3611976"/>
            <a:ext cx="8229600" cy="2994073"/>
          </a:xfrm>
        </p:spPr>
        <p:txBody>
          <a:bodyPr>
            <a:normAutofit fontScale="85000" lnSpcReduction="20000"/>
          </a:bodyPr>
          <a:lstStyle/>
          <a:p>
            <a:r>
              <a:rPr lang="en-US" dirty="0" err="1" smtClean="0"/>
              <a:t>Kanisza</a:t>
            </a:r>
            <a:r>
              <a:rPr lang="en-US" dirty="0" smtClean="0"/>
              <a:t> triangle (at left)</a:t>
            </a:r>
          </a:p>
          <a:p>
            <a:pPr lvl="1"/>
            <a:r>
              <a:rPr lang="en-US" dirty="0" smtClean="0"/>
              <a:t>seen as a triangle occluding 3 circles</a:t>
            </a:r>
          </a:p>
          <a:p>
            <a:pPr lvl="1"/>
            <a:r>
              <a:rPr lang="en-US" dirty="0" smtClean="0"/>
              <a:t>not as 3 </a:t>
            </a:r>
            <a:r>
              <a:rPr lang="en-US" dirty="0" err="1" smtClean="0"/>
              <a:t>pacmen</a:t>
            </a:r>
            <a:r>
              <a:rPr lang="en-US" dirty="0" smtClean="0"/>
              <a:t> on a collision course</a:t>
            </a:r>
          </a:p>
          <a:p>
            <a:r>
              <a:rPr lang="en-US" dirty="0" smtClean="0"/>
              <a:t>Vertical sloping lines between line segments</a:t>
            </a:r>
          </a:p>
          <a:p>
            <a:r>
              <a:rPr lang="en-US" dirty="0" smtClean="0"/>
              <a:t>V1 cells do not respond to illusory contours</a:t>
            </a:r>
          </a:p>
          <a:p>
            <a:r>
              <a:rPr lang="en-US" dirty="0" smtClean="0"/>
              <a:t>Some V2 cells respond to illusory contours like they were real lines</a:t>
            </a:r>
            <a:endParaRPr lang="en-US" dirty="0"/>
          </a:p>
        </p:txBody>
      </p:sp>
      <p:pic>
        <p:nvPicPr>
          <p:cNvPr id="4" name="Picture 3"/>
          <p:cNvPicPr>
            <a:picLocks noChangeAspect="1"/>
          </p:cNvPicPr>
          <p:nvPr/>
        </p:nvPicPr>
        <p:blipFill>
          <a:blip r:embed="rId2"/>
          <a:stretch>
            <a:fillRect/>
          </a:stretch>
        </p:blipFill>
        <p:spPr>
          <a:xfrm>
            <a:off x="2895600" y="1295400"/>
            <a:ext cx="3421728" cy="219433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V2 cells responding to illusory contours</a:t>
            </a:r>
            <a:endParaRPr lang="en-US" dirty="0"/>
          </a:p>
        </p:txBody>
      </p:sp>
      <p:sp>
        <p:nvSpPr>
          <p:cNvPr id="3" name="Content Placeholder 2"/>
          <p:cNvSpPr>
            <a:spLocks noGrp="1"/>
          </p:cNvSpPr>
          <p:nvPr>
            <p:ph idx="1"/>
          </p:nvPr>
        </p:nvSpPr>
        <p:spPr>
          <a:xfrm>
            <a:off x="457200" y="4528716"/>
            <a:ext cx="8229600" cy="2182192"/>
          </a:xfrm>
        </p:spPr>
        <p:txBody>
          <a:bodyPr>
            <a:normAutofit fontScale="55000" lnSpcReduction="20000"/>
          </a:bodyPr>
          <a:lstStyle/>
          <a:p>
            <a:r>
              <a:rPr lang="en-US" dirty="0" smtClean="0"/>
              <a:t>V2 cell responds well to a, </a:t>
            </a:r>
            <a:r>
              <a:rPr lang="en-US" dirty="0" err="1" smtClean="0"/>
              <a:t>b</a:t>
            </a:r>
            <a:r>
              <a:rPr lang="en-US" dirty="0" smtClean="0"/>
              <a:t> and </a:t>
            </a:r>
            <a:r>
              <a:rPr lang="en-US" dirty="0" err="1" smtClean="0"/>
              <a:t>d</a:t>
            </a:r>
            <a:endParaRPr lang="en-US" dirty="0" smtClean="0"/>
          </a:p>
          <a:p>
            <a:r>
              <a:rPr lang="en-US" dirty="0" smtClean="0"/>
              <a:t>In </a:t>
            </a:r>
            <a:r>
              <a:rPr lang="en-US" dirty="0" err="1" smtClean="0"/>
              <a:t>c</a:t>
            </a:r>
            <a:r>
              <a:rPr lang="en-US" dirty="0" smtClean="0"/>
              <a:t>, interrupting line prevents perception of contour</a:t>
            </a:r>
          </a:p>
          <a:p>
            <a:r>
              <a:rPr lang="en-US" dirty="0" smtClean="0"/>
              <a:t>Can explain with </a:t>
            </a:r>
            <a:r>
              <a:rPr lang="en-US" dirty="0" err="1" smtClean="0"/>
              <a:t>hypercomplex</a:t>
            </a:r>
            <a:r>
              <a:rPr lang="en-US" dirty="0" smtClean="0"/>
              <a:t> cells:</a:t>
            </a:r>
          </a:p>
          <a:p>
            <a:pPr lvl="1"/>
            <a:r>
              <a:rPr lang="en-US" dirty="0" smtClean="0"/>
              <a:t>Two cells shown would be highly excited</a:t>
            </a:r>
          </a:p>
          <a:p>
            <a:pPr lvl="1"/>
            <a:r>
              <a:rPr lang="en-US" dirty="0" smtClean="0"/>
              <a:t>Mind hypothesizes that there is something covering the region between the two cells, but that if there wasn’t, these would also be excited by a vertical line</a:t>
            </a:r>
          </a:p>
          <a:p>
            <a:pPr lvl="1"/>
            <a:r>
              <a:rPr lang="en-US" dirty="0" smtClean="0"/>
              <a:t>Seems that two aligned hyper-complex cells must cause intermediate </a:t>
            </a:r>
            <a:r>
              <a:rPr lang="en-US" dirty="0" err="1" smtClean="0"/>
              <a:t>hypercomplex</a:t>
            </a:r>
            <a:r>
              <a:rPr lang="en-US" dirty="0" smtClean="0"/>
              <a:t> cells to be stimulated</a:t>
            </a:r>
            <a:endParaRPr lang="en-US" dirty="0"/>
          </a:p>
        </p:txBody>
      </p:sp>
      <p:pic>
        <p:nvPicPr>
          <p:cNvPr id="4" name="Picture 3"/>
          <p:cNvPicPr>
            <a:picLocks noChangeAspect="1"/>
          </p:cNvPicPr>
          <p:nvPr/>
        </p:nvPicPr>
        <p:blipFill>
          <a:blip r:embed="rId2"/>
          <a:stretch>
            <a:fillRect/>
          </a:stretch>
        </p:blipFill>
        <p:spPr>
          <a:xfrm>
            <a:off x="2162397" y="1600200"/>
            <a:ext cx="4747309" cy="29285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More than half of the cortex dedicated to seeing the world</a:t>
            </a:r>
          </a:p>
          <a:p>
            <a:r>
              <a:rPr lang="en-US" dirty="0" smtClean="0"/>
              <a:t>LGN and retinal ganglion receptive fields are concentric and antagonistic</a:t>
            </a:r>
          </a:p>
          <a:p>
            <a:pPr lvl="1"/>
            <a:r>
              <a:rPr lang="en-US" dirty="0" smtClean="0"/>
              <a:t>Individually, these cells can detect points of light and edges (but not the edge’s orientation or the direction of the gradient across the edge)</a:t>
            </a:r>
          </a:p>
          <a:p>
            <a:r>
              <a:rPr lang="en-US" dirty="0" smtClean="0"/>
              <a:t>Now consider how multiple cells with circular receptive fields can work together to perform more complicated tasks</a:t>
            </a:r>
          </a:p>
          <a:p>
            <a:r>
              <a:rPr lang="en-US" dirty="0"/>
              <a:t>D</a:t>
            </a:r>
            <a:r>
              <a:rPr lang="en-US" dirty="0" smtClean="0"/>
              <a:t>etection of orientation of edges and bars</a:t>
            </a:r>
          </a:p>
          <a:p>
            <a:r>
              <a:rPr lang="en-US" dirty="0"/>
              <a:t>D</a:t>
            </a:r>
            <a:r>
              <a:rPr lang="en-US" dirty="0" smtClean="0"/>
              <a:t>etection of faces and even more complex things</a:t>
            </a:r>
          </a:p>
          <a:p>
            <a:r>
              <a:rPr lang="en-US" dirty="0" smtClean="0"/>
              <a:t>Is there a grandmother cell?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650"/>
          </a:xfrm>
        </p:spPr>
        <p:txBody>
          <a:bodyPr>
            <a:normAutofit fontScale="90000"/>
          </a:bodyPr>
          <a:lstStyle/>
          <a:p>
            <a:r>
              <a:rPr lang="en-US" dirty="0" smtClean="0"/>
              <a:t>The Primary Visual Cortex (V1)</a:t>
            </a:r>
            <a:endParaRPr lang="en-US" dirty="0"/>
          </a:p>
        </p:txBody>
      </p:sp>
      <p:sp>
        <p:nvSpPr>
          <p:cNvPr id="3" name="Content Placeholder 2"/>
          <p:cNvSpPr>
            <a:spLocks noGrp="1"/>
          </p:cNvSpPr>
          <p:nvPr>
            <p:ph idx="1"/>
          </p:nvPr>
        </p:nvSpPr>
        <p:spPr>
          <a:xfrm>
            <a:off x="6265521" y="1000288"/>
            <a:ext cx="2421279" cy="5652365"/>
          </a:xfrm>
        </p:spPr>
        <p:txBody>
          <a:bodyPr>
            <a:normAutofit fontScale="77500" lnSpcReduction="20000"/>
          </a:bodyPr>
          <a:lstStyle/>
          <a:p>
            <a:r>
              <a:rPr lang="en-US" dirty="0" smtClean="0"/>
              <a:t>In the </a:t>
            </a:r>
            <a:r>
              <a:rPr lang="en-US" i="1" dirty="0" smtClean="0"/>
              <a:t>occipital lobe</a:t>
            </a:r>
            <a:r>
              <a:rPr lang="en-US" dirty="0" smtClean="0"/>
              <a:t> at the back of the brain</a:t>
            </a:r>
          </a:p>
          <a:p>
            <a:r>
              <a:rPr lang="en-US" dirty="0" smtClean="0"/>
              <a:t>Largest of the visual areas</a:t>
            </a:r>
          </a:p>
          <a:p>
            <a:r>
              <a:rPr lang="en-US" dirty="0" smtClean="0"/>
              <a:t>AKA “striate cortex” because it looks </a:t>
            </a:r>
            <a:r>
              <a:rPr lang="en-US" dirty="0" err="1" smtClean="0"/>
              <a:t>stripey</a:t>
            </a:r>
            <a:r>
              <a:rPr lang="en-US" dirty="0" smtClean="0"/>
              <a:t> under a microscope</a:t>
            </a:r>
          </a:p>
          <a:p>
            <a:r>
              <a:rPr lang="en-US" dirty="0" smtClean="0"/>
              <a:t>In a cat, also called “area 17” and in a monkey it is called V1</a:t>
            </a:r>
          </a:p>
        </p:txBody>
      </p:sp>
      <p:pic>
        <p:nvPicPr>
          <p:cNvPr id="4" name="Picture 3"/>
          <p:cNvPicPr>
            <a:picLocks noChangeAspect="1"/>
          </p:cNvPicPr>
          <p:nvPr/>
        </p:nvPicPr>
        <p:blipFill>
          <a:blip r:embed="rId2"/>
          <a:stretch>
            <a:fillRect/>
          </a:stretch>
        </p:blipFill>
        <p:spPr>
          <a:xfrm>
            <a:off x="457200" y="1000288"/>
            <a:ext cx="5808321" cy="56523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2764"/>
          </a:xfrm>
        </p:spPr>
        <p:txBody>
          <a:bodyPr>
            <a:normAutofit fontScale="90000"/>
          </a:bodyPr>
          <a:lstStyle/>
          <a:p>
            <a:r>
              <a:rPr lang="en-US" dirty="0" smtClean="0"/>
              <a:t>The layers of V1</a:t>
            </a:r>
            <a:endParaRPr lang="en-US" dirty="0"/>
          </a:p>
        </p:txBody>
      </p:sp>
      <p:sp>
        <p:nvSpPr>
          <p:cNvPr id="3" name="Content Placeholder 2"/>
          <p:cNvSpPr>
            <a:spLocks noGrp="1"/>
          </p:cNvSpPr>
          <p:nvPr>
            <p:ph idx="1"/>
          </p:nvPr>
        </p:nvSpPr>
        <p:spPr>
          <a:xfrm>
            <a:off x="5747222" y="873816"/>
            <a:ext cx="2939578" cy="5615724"/>
          </a:xfrm>
        </p:spPr>
        <p:txBody>
          <a:bodyPr>
            <a:normAutofit fontScale="77500" lnSpcReduction="20000"/>
          </a:bodyPr>
          <a:lstStyle/>
          <a:p>
            <a:r>
              <a:rPr lang="en-US" dirty="0" smtClean="0"/>
              <a:t>Some layers receive information from the LGN</a:t>
            </a:r>
          </a:p>
          <a:p>
            <a:r>
              <a:rPr lang="en-US" dirty="0" smtClean="0"/>
              <a:t>Some layers send on information to higher visual areas</a:t>
            </a:r>
          </a:p>
          <a:p>
            <a:r>
              <a:rPr lang="en-US" dirty="0" smtClean="0"/>
              <a:t>Layer 6 sends information back to the LGN</a:t>
            </a:r>
          </a:p>
          <a:p>
            <a:r>
              <a:rPr lang="en-US" dirty="0" smtClean="0"/>
              <a:t>Input from left eye separated from input from right eye</a:t>
            </a:r>
          </a:p>
          <a:p>
            <a:r>
              <a:rPr lang="en-US" dirty="0" smtClean="0"/>
              <a:t>M-, P- and K-cell pathways project to different layers</a:t>
            </a:r>
            <a:endParaRPr lang="en-US" dirty="0"/>
          </a:p>
        </p:txBody>
      </p:sp>
      <p:pic>
        <p:nvPicPr>
          <p:cNvPr id="4" name="Picture 3"/>
          <p:cNvPicPr>
            <a:picLocks noChangeAspect="1"/>
          </p:cNvPicPr>
          <p:nvPr/>
        </p:nvPicPr>
        <p:blipFill>
          <a:blip r:embed="rId2"/>
          <a:stretch>
            <a:fillRect/>
          </a:stretch>
        </p:blipFill>
        <p:spPr>
          <a:xfrm>
            <a:off x="457199" y="873815"/>
            <a:ext cx="5290023" cy="56157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selectivity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When recorded, cells in V1 do not respond to spots of light</a:t>
            </a:r>
          </a:p>
          <a:p>
            <a:r>
              <a:rPr lang="en-US" dirty="0" smtClean="0"/>
              <a:t>Hubel and Wiesel (Hubel 1963, Hubel and Wiesel 1977) found that single cells in V1 respond to </a:t>
            </a:r>
            <a:r>
              <a:rPr lang="en-US" i="1" dirty="0" smtClean="0"/>
              <a:t>line segments</a:t>
            </a:r>
            <a:r>
              <a:rPr lang="en-US" dirty="0" smtClean="0"/>
              <a:t> </a:t>
            </a:r>
            <a:r>
              <a:rPr lang="en-US" i="1" dirty="0" smtClean="0"/>
              <a:t>at a particular orientation</a:t>
            </a:r>
          </a:p>
          <a:p>
            <a:pPr lvl="1"/>
            <a:r>
              <a:rPr lang="en-US" dirty="0" smtClean="0"/>
              <a:t>e.g., one cell might respond to a line at 15 degrees from vertical while another responds best to horizontal lines</a:t>
            </a:r>
          </a:p>
          <a:p>
            <a:r>
              <a:rPr lang="en-US" dirty="0" smtClean="0"/>
              <a:t>Each cell is </a:t>
            </a:r>
            <a:r>
              <a:rPr lang="en-US" i="1" dirty="0" smtClean="0"/>
              <a:t>tuned</a:t>
            </a:r>
            <a:r>
              <a:rPr lang="en-US" dirty="0" smtClean="0"/>
              <a:t> more or less sharply to a particular orientation</a:t>
            </a:r>
          </a:p>
          <a:p>
            <a:pPr lvl="1"/>
            <a:r>
              <a:rPr lang="en-US" dirty="0" smtClean="0"/>
              <a:t>responds less strongly to other orientations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17622"/>
          </a:xfrm>
        </p:spPr>
        <p:txBody>
          <a:bodyPr>
            <a:normAutofit fontScale="90000"/>
          </a:bodyPr>
          <a:lstStyle/>
          <a:p>
            <a:r>
              <a:rPr lang="en-US" dirty="0" smtClean="0"/>
              <a:t>Orientation selectivity</a:t>
            </a:r>
            <a:endParaRPr lang="en-US" dirty="0"/>
          </a:p>
        </p:txBody>
      </p:sp>
      <p:pic>
        <p:nvPicPr>
          <p:cNvPr id="4" name="Picture 3"/>
          <p:cNvPicPr>
            <a:picLocks noChangeAspect="1"/>
          </p:cNvPicPr>
          <p:nvPr/>
        </p:nvPicPr>
        <p:blipFill>
          <a:blip r:embed="rId2"/>
          <a:stretch>
            <a:fillRect/>
          </a:stretch>
        </p:blipFill>
        <p:spPr>
          <a:xfrm>
            <a:off x="853372" y="792260"/>
            <a:ext cx="7407980" cy="59703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9178"/>
          </a:xfrm>
        </p:spPr>
        <p:txBody>
          <a:bodyPr>
            <a:normAutofit fontScale="90000"/>
          </a:bodyPr>
          <a:lstStyle/>
          <a:p>
            <a:r>
              <a:rPr lang="en-US" dirty="0" smtClean="0"/>
              <a:t>Tuning in vision</a:t>
            </a:r>
            <a:endParaRPr lang="en-US" dirty="0"/>
          </a:p>
        </p:txBody>
      </p:sp>
      <p:sp>
        <p:nvSpPr>
          <p:cNvPr id="3" name="Content Placeholder 2"/>
          <p:cNvSpPr>
            <a:spLocks noGrp="1"/>
          </p:cNvSpPr>
          <p:nvPr>
            <p:ph idx="1"/>
          </p:nvPr>
        </p:nvSpPr>
        <p:spPr>
          <a:xfrm>
            <a:off x="457200" y="3483723"/>
            <a:ext cx="8229600" cy="3087374"/>
          </a:xfrm>
        </p:spPr>
        <p:txBody>
          <a:bodyPr>
            <a:normAutofit fontScale="77500" lnSpcReduction="20000"/>
          </a:bodyPr>
          <a:lstStyle/>
          <a:p>
            <a:r>
              <a:rPr lang="en-US" dirty="0" smtClean="0"/>
              <a:t>Say a cell is </a:t>
            </a:r>
            <a:r>
              <a:rPr lang="en-US" i="1" dirty="0" smtClean="0"/>
              <a:t>tuned</a:t>
            </a:r>
            <a:r>
              <a:rPr lang="en-US" dirty="0" smtClean="0"/>
              <a:t> to a particular stimulus when it responds more strongly to that stimulus than it does to others</a:t>
            </a:r>
          </a:p>
          <a:p>
            <a:r>
              <a:rPr lang="en-US" dirty="0" smtClean="0"/>
              <a:t>A cell that is tuned to bars at a particular orientation will also respond quite strongly to bars at a slightly different orientation</a:t>
            </a:r>
          </a:p>
          <a:p>
            <a:r>
              <a:rPr lang="en-US" dirty="0" smtClean="0"/>
              <a:t>A cell that is </a:t>
            </a:r>
            <a:r>
              <a:rPr lang="en-US" i="1" dirty="0" smtClean="0"/>
              <a:t>sharply</a:t>
            </a:r>
            <a:r>
              <a:rPr lang="en-US" dirty="0" smtClean="0"/>
              <a:t> tuned to a particular orientation is said to have a </a:t>
            </a:r>
            <a:r>
              <a:rPr lang="en-US" i="1" dirty="0" smtClean="0"/>
              <a:t>narrow bandwidth</a:t>
            </a:r>
          </a:p>
          <a:p>
            <a:r>
              <a:rPr lang="en-US" dirty="0" smtClean="0"/>
              <a:t>The broader the bandwidth of a cell, the less sharply tuned it is</a:t>
            </a:r>
            <a:endParaRPr lang="en-US" dirty="0"/>
          </a:p>
        </p:txBody>
      </p:sp>
      <p:pic>
        <p:nvPicPr>
          <p:cNvPr id="4" name="Picture 3"/>
          <p:cNvPicPr>
            <a:picLocks noChangeAspect="1"/>
          </p:cNvPicPr>
          <p:nvPr/>
        </p:nvPicPr>
        <p:blipFill>
          <a:blip r:embed="rId2"/>
          <a:stretch>
            <a:fillRect/>
          </a:stretch>
        </p:blipFill>
        <p:spPr>
          <a:xfrm>
            <a:off x="1895767" y="873816"/>
            <a:ext cx="5351850" cy="26099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1254</TotalTime>
  <Words>2048</Words>
  <Application>Microsoft Macintosh PowerPoint</Application>
  <PresentationFormat>On-screen Show (4:3)</PresentationFormat>
  <Paragraphs>179</Paragraphs>
  <Slides>32</Slides>
  <Notes>0</Notes>
  <HiddenSlides>0</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The Visual Cortex</vt:lpstr>
      <vt:lpstr>Source</vt:lpstr>
      <vt:lpstr>The Visual Cortex</vt:lpstr>
      <vt:lpstr>Overview</vt:lpstr>
      <vt:lpstr>The Primary Visual Cortex (V1)</vt:lpstr>
      <vt:lpstr>The layers of V1</vt:lpstr>
      <vt:lpstr>Orientation selectivity</vt:lpstr>
      <vt:lpstr>Orientation selectivity</vt:lpstr>
      <vt:lpstr>Tuning in vision</vt:lpstr>
      <vt:lpstr>Tuned cells act as filters</vt:lpstr>
      <vt:lpstr>Organisation of primary visual cortex</vt:lpstr>
      <vt:lpstr>Cortical magnification factor</vt:lpstr>
      <vt:lpstr>Orientation columns</vt:lpstr>
      <vt:lpstr>Orientation selectivity</vt:lpstr>
      <vt:lpstr>Bar-detecting receptive fields</vt:lpstr>
      <vt:lpstr>Bar and edge detectors</vt:lpstr>
      <vt:lpstr>V1 Simple cell</vt:lpstr>
      <vt:lpstr>V1 Complex cell</vt:lpstr>
      <vt:lpstr>V1 Hypercomplex cells</vt:lpstr>
      <vt:lpstr>Trigger features</vt:lpstr>
      <vt:lpstr>Neural doctrine</vt:lpstr>
      <vt:lpstr>Face cells</vt:lpstr>
      <vt:lpstr>The Grandmother Cell Hypothesis</vt:lpstr>
      <vt:lpstr>Grandmother cell hypothesis</vt:lpstr>
      <vt:lpstr>Columnar organisation in V1</vt:lpstr>
      <vt:lpstr>Binocular cells and other properties of V1 cells</vt:lpstr>
      <vt:lpstr>Beyond V1 – The Extrastriate Areas</vt:lpstr>
      <vt:lpstr>Extrastriate Visual Cortex</vt:lpstr>
      <vt:lpstr>Connections between visual areas</vt:lpstr>
      <vt:lpstr>The “what” and “where” pathways</vt:lpstr>
      <vt:lpstr>Illusory Contours</vt:lpstr>
      <vt:lpstr>V2 cells responding to illusory contours</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Meredith</dc:creator>
  <cp:lastModifiedBy>David Meredith</cp:lastModifiedBy>
  <cp:revision>63</cp:revision>
  <dcterms:created xsi:type="dcterms:W3CDTF">2011-02-07T13:38:03Z</dcterms:created>
  <dcterms:modified xsi:type="dcterms:W3CDTF">2011-02-07T13:38:22Z</dcterms:modified>
</cp:coreProperties>
</file>