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80" r:id="rId11"/>
    <p:sldId id="279" r:id="rId12"/>
    <p:sldId id="266" r:id="rId13"/>
    <p:sldId id="274" r:id="rId14"/>
    <p:sldId id="267" r:id="rId15"/>
    <p:sldId id="268" r:id="rId16"/>
    <p:sldId id="270" r:id="rId17"/>
    <p:sldId id="271" r:id="rId18"/>
    <p:sldId id="281" r:id="rId19"/>
    <p:sldId id="272" r:id="rId20"/>
    <p:sldId id="273" r:id="rId21"/>
    <p:sldId id="275" r:id="rId22"/>
    <p:sldId id="276" r:id="rId23"/>
    <p:sldId id="282" r:id="rId24"/>
    <p:sldId id="283" r:id="rId25"/>
    <p:sldId id="277" r:id="rId26"/>
    <p:sldId id="278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9833" autoAdjust="0"/>
  </p:normalViewPr>
  <p:slideViewPr>
    <p:cSldViewPr snapToGrid="0" snapToObjects="1">
      <p:cViewPr varScale="1">
        <p:scale>
          <a:sx n="111" d="100"/>
          <a:sy n="111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76C6E-6B79-BD4F-9F4B-C0906ED25DAA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8809C-1C13-CF4D-B037-3E9D59FD00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8809C-1C13-CF4D-B037-3E9D59FD008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5DFE8-2239-714C-B5FB-F0707A2F641F}" type="datetimeFigureOut">
              <a:rPr lang="en-US" smtClean="0"/>
              <a:pPr/>
              <a:t>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5FCB2-4F31-D34C-B40E-7BA13E8D88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27249"/>
            <a:ext cx="7772400" cy="890137"/>
          </a:xfrm>
        </p:spPr>
        <p:txBody>
          <a:bodyPr/>
          <a:lstStyle/>
          <a:p>
            <a:r>
              <a:rPr lang="en-US" dirty="0" smtClean="0"/>
              <a:t>The Eye and Beyond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59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David Meredith</a:t>
            </a:r>
            <a:br>
              <a:rPr lang="en-US" dirty="0" smtClean="0"/>
            </a:br>
            <a:r>
              <a:rPr lang="en-US" smtClean="0"/>
              <a:t>Aalborg </a:t>
            </a:r>
            <a:r>
              <a:rPr lang="en-US" smtClean="0"/>
              <a:t>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888" y="294491"/>
            <a:ext cx="3344717" cy="3532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Myopia or </a:t>
            </a:r>
            <a:r>
              <a:rPr lang="en-US" dirty="0" err="1" smtClean="0"/>
              <a:t>hypermetropia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0063"/>
                <a:gridCol w="1724526"/>
                <a:gridCol w="165501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Problem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Myopia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Hypermetropia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Cornea too convex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Webdings" charset="2"/>
                        <a:cs typeface="Webdings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Cornea not convex enough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Eye too short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Eye too long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Lens cannot get thin enough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Lens cannot get thick enough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Ciliary</a:t>
                      </a:r>
                      <a:r>
                        <a:rPr lang="en-US" dirty="0" smtClean="0"/>
                        <a:t> muscles too weak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Myopia or </a:t>
            </a:r>
            <a:r>
              <a:rPr lang="en-US" dirty="0" err="1" smtClean="0"/>
              <a:t>hypermetropia</a:t>
            </a:r>
            <a:r>
              <a:rPr lang="en-US" dirty="0" smtClean="0"/>
              <a:t>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0063"/>
                <a:gridCol w="1724526"/>
                <a:gridCol w="165501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Problem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Myopia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Hypermetropia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Cornea too convex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Webdings" charset="2"/>
                          <a:cs typeface="Webdings" charset="2"/>
                        </a:rPr>
                        <a:t>✔</a:t>
                      </a:r>
                      <a:endParaRPr lang="en-US" dirty="0">
                        <a:latin typeface="Webdings" charset="2"/>
                        <a:cs typeface="Webdings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Cornea not convex enough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✔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Eye too short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Eye too long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✔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Lens cannot get thin enough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Lens cannot get thick enough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✔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Ciliary</a:t>
                      </a:r>
                      <a:r>
                        <a:rPr lang="en-US" dirty="0" smtClean="0"/>
                        <a:t> muscles too weak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✔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17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retina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50806"/>
            <a:ext cx="8229600" cy="237930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Light approaches from below in diagram</a:t>
            </a:r>
          </a:p>
          <a:p>
            <a:r>
              <a:rPr lang="en-US" dirty="0" smtClean="0"/>
              <a:t>Light-sensitive photo-pigments in outer segments of photo-receptors (top)</a:t>
            </a:r>
          </a:p>
          <a:p>
            <a:r>
              <a:rPr lang="en-US" dirty="0" smtClean="0"/>
              <a:t>Light travels through nerves before reaching receptors</a:t>
            </a:r>
          </a:p>
          <a:p>
            <a:pPr lvl="1"/>
            <a:r>
              <a:rPr lang="en-US" dirty="0" smtClean="0"/>
              <a:t>Allows blood to reach photo-receptors more easily</a:t>
            </a:r>
          </a:p>
          <a:p>
            <a:r>
              <a:rPr lang="en-US" dirty="0" smtClean="0"/>
              <a:t>Octopus has receptors in front of nerve </a:t>
            </a:r>
            <a:r>
              <a:rPr lang="en-US" dirty="0" err="1" smtClean="0"/>
              <a:t>fibres</a:t>
            </a:r>
            <a:endParaRPr lang="en-US" dirty="0" smtClean="0"/>
          </a:p>
          <a:p>
            <a:pPr lvl="1"/>
            <a:r>
              <a:rPr lang="en-US" dirty="0" smtClean="0"/>
              <a:t>Is our arrangement accidental? But works well so never selected out?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24" y="966402"/>
            <a:ext cx="6310304" cy="318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17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retina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50806"/>
            <a:ext cx="8229600" cy="237930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Neural processing begins when light reaches outer segments of photoreceptors</a:t>
            </a:r>
          </a:p>
          <a:p>
            <a:r>
              <a:rPr lang="en-US" dirty="0" smtClean="0"/>
              <a:t>Photoreceptors synapse onto </a:t>
            </a:r>
            <a:r>
              <a:rPr lang="en-US" i="1" dirty="0" smtClean="0"/>
              <a:t>bipolar cells</a:t>
            </a:r>
            <a:r>
              <a:rPr lang="en-US" dirty="0" smtClean="0"/>
              <a:t> which synapse onto </a:t>
            </a:r>
            <a:r>
              <a:rPr lang="en-US" i="1" dirty="0" smtClean="0"/>
              <a:t>retinal ganglion cells</a:t>
            </a:r>
          </a:p>
          <a:p>
            <a:r>
              <a:rPr lang="en-US" dirty="0" smtClean="0"/>
              <a:t>Ganglion cells carry information to cortex</a:t>
            </a:r>
          </a:p>
          <a:p>
            <a:r>
              <a:rPr lang="en-US" i="1" dirty="0" smtClean="0"/>
              <a:t>Horizontal cells </a:t>
            </a:r>
            <a:r>
              <a:rPr lang="en-US" dirty="0" smtClean="0"/>
              <a:t>and </a:t>
            </a:r>
            <a:r>
              <a:rPr lang="en-US" i="1" dirty="0" err="1" smtClean="0"/>
              <a:t>amacrine</a:t>
            </a:r>
            <a:r>
              <a:rPr lang="en-US" i="1" dirty="0" smtClean="0"/>
              <a:t> cells</a:t>
            </a:r>
            <a:r>
              <a:rPr lang="en-US" dirty="0" smtClean="0"/>
              <a:t> connect across retina, regulating the activity in the bipolar cells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24" y="966402"/>
            <a:ext cx="6310304" cy="318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854"/>
            <a:ext cx="8229600" cy="759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Photoreceptors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3684" y="1034091"/>
            <a:ext cx="4743115" cy="509207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types of receptor: </a:t>
            </a:r>
            <a:r>
              <a:rPr lang="en-US" i="1" dirty="0" smtClean="0"/>
              <a:t>rods</a:t>
            </a:r>
            <a:r>
              <a:rPr lang="en-US" dirty="0" smtClean="0"/>
              <a:t> and </a:t>
            </a:r>
            <a:r>
              <a:rPr lang="en-US" i="1" dirty="0" smtClean="0"/>
              <a:t>cones</a:t>
            </a:r>
          </a:p>
          <a:p>
            <a:r>
              <a:rPr lang="en-US" dirty="0" smtClean="0"/>
              <a:t>Rods contain </a:t>
            </a:r>
            <a:r>
              <a:rPr lang="en-US" dirty="0" err="1" smtClean="0"/>
              <a:t>rhodopsin</a:t>
            </a:r>
            <a:endParaRPr lang="en-US" dirty="0" smtClean="0"/>
          </a:p>
          <a:p>
            <a:pPr lvl="1"/>
            <a:r>
              <a:rPr lang="en-US" dirty="0" err="1" smtClean="0"/>
              <a:t>rhodopsin</a:t>
            </a:r>
            <a:r>
              <a:rPr lang="en-US" dirty="0" smtClean="0"/>
              <a:t> is purple, so it absorbs green light best</a:t>
            </a:r>
          </a:p>
          <a:p>
            <a:r>
              <a:rPr lang="en-US" dirty="0" smtClean="0"/>
              <a:t>Three types of cone:</a:t>
            </a:r>
          </a:p>
          <a:p>
            <a:pPr lvl="1"/>
            <a:r>
              <a:rPr lang="en-US" i="1" dirty="0" smtClean="0"/>
              <a:t>red</a:t>
            </a:r>
            <a:r>
              <a:rPr lang="en-US" dirty="0" smtClean="0"/>
              <a:t>: sensitive to long wavelengths</a:t>
            </a:r>
          </a:p>
          <a:p>
            <a:pPr lvl="1"/>
            <a:r>
              <a:rPr lang="en-US" i="1" dirty="0" smtClean="0"/>
              <a:t>green</a:t>
            </a:r>
            <a:r>
              <a:rPr lang="en-US" dirty="0" smtClean="0"/>
              <a:t>: sensitive to medium wavelengths</a:t>
            </a:r>
          </a:p>
          <a:p>
            <a:pPr lvl="1"/>
            <a:r>
              <a:rPr lang="en-US" i="1" dirty="0" smtClean="0"/>
              <a:t>blue</a:t>
            </a:r>
            <a:r>
              <a:rPr lang="en-US" dirty="0" smtClean="0"/>
              <a:t>: sensitive to short wavelengths</a:t>
            </a:r>
            <a:endParaRPr lang="en-US" i="1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61" y="2508940"/>
            <a:ext cx="3341723" cy="294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854"/>
            <a:ext cx="8229600" cy="759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Photoreceptors – the rods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3684" y="1034091"/>
            <a:ext cx="4743115" cy="509207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Rods respond well to dim light</a:t>
            </a:r>
          </a:p>
          <a:p>
            <a:r>
              <a:rPr lang="en-US" dirty="0" smtClean="0"/>
              <a:t>As illumination increases, activity in rods increases to a maximum which is reached while light is still quite dim</a:t>
            </a:r>
          </a:p>
          <a:p>
            <a:r>
              <a:rPr lang="en-US" dirty="0" smtClean="0"/>
              <a:t>So rods not much use in bright light</a:t>
            </a:r>
          </a:p>
          <a:p>
            <a:r>
              <a:rPr lang="en-US" dirty="0" smtClean="0"/>
              <a:t>When only rods are operating, we call it </a:t>
            </a:r>
            <a:r>
              <a:rPr lang="en-US" i="1" dirty="0" err="1" smtClean="0"/>
              <a:t>scotopic</a:t>
            </a:r>
            <a:r>
              <a:rPr lang="en-US" i="1" dirty="0" smtClean="0"/>
              <a:t> vision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84" y="2198309"/>
            <a:ext cx="3031655" cy="267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854"/>
            <a:ext cx="8229600" cy="759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Photoreceptors – the cones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3684" y="1034091"/>
            <a:ext cx="4743115" cy="509207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Cones are less sensitive to light than rods, so don’t respond very much in dim conditions</a:t>
            </a:r>
          </a:p>
          <a:p>
            <a:r>
              <a:rPr lang="en-US" dirty="0" smtClean="0"/>
              <a:t>Responsible for most daytime vision</a:t>
            </a:r>
          </a:p>
          <a:p>
            <a:r>
              <a:rPr lang="en-US" dirty="0" smtClean="0"/>
              <a:t>When only cones are operating, we call it </a:t>
            </a:r>
            <a:r>
              <a:rPr lang="en-US" i="1" dirty="0" err="1" smtClean="0"/>
              <a:t>photopic</a:t>
            </a:r>
            <a:r>
              <a:rPr lang="en-US" i="1" dirty="0" smtClean="0"/>
              <a:t> vision</a:t>
            </a:r>
          </a:p>
          <a:p>
            <a:r>
              <a:rPr lang="en-US" dirty="0" smtClean="0"/>
              <a:t>When both rods and cones are operating, we call it </a:t>
            </a:r>
            <a:r>
              <a:rPr lang="en-US" i="1" dirty="0" err="1" smtClean="0"/>
              <a:t>mesopic</a:t>
            </a:r>
            <a:r>
              <a:rPr lang="en-US" i="1" dirty="0" smtClean="0"/>
              <a:t> vision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84" y="2198309"/>
            <a:ext cx="3031655" cy="267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854"/>
            <a:ext cx="8229600" cy="759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Adaptation - Bleaching of rods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3684" y="1034091"/>
            <a:ext cx="4743115" cy="509207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 bright daylight, rods adapt to being at maximum activation and become </a:t>
            </a:r>
            <a:r>
              <a:rPr lang="en-US" i="1" dirty="0" smtClean="0"/>
              <a:t>bleached</a:t>
            </a:r>
            <a:endParaRPr lang="en-US" dirty="0" smtClean="0"/>
          </a:p>
          <a:p>
            <a:r>
              <a:rPr lang="en-US" dirty="0" smtClean="0"/>
              <a:t>If suddenly go into the dark, takes some time for rods to start working again</a:t>
            </a:r>
          </a:p>
          <a:p>
            <a:r>
              <a:rPr lang="en-US" dirty="0" smtClean="0"/>
              <a:t>But cones cannot operate in the dark</a:t>
            </a:r>
          </a:p>
          <a:p>
            <a:r>
              <a:rPr lang="en-US" dirty="0" smtClean="0"/>
              <a:t>So it takes some time before we can see, if we suddenly go from bright light to darkness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84" y="2198309"/>
            <a:ext cx="3031655" cy="267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Test!</a:t>
            </a:r>
            <a:endParaRPr lang="en-US" dirty="0"/>
          </a:p>
        </p:txBody>
      </p:sp>
      <p:pic>
        <p:nvPicPr>
          <p:cNvPr id="6" name="Content Placeholder 5" descr="Lec1bTest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3172" b="-13172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Give the correct names for A to F</a:t>
            </a:r>
          </a:p>
          <a:p>
            <a:r>
              <a:rPr lang="en-US" dirty="0" smtClean="0"/>
              <a:t>What does the arrow G signify?</a:t>
            </a:r>
          </a:p>
          <a:p>
            <a:r>
              <a:rPr lang="en-US" dirty="0" smtClean="0"/>
              <a:t>Which direction is light coming from?</a:t>
            </a:r>
          </a:p>
          <a:p>
            <a:r>
              <a:rPr lang="en-US" dirty="0" smtClean="0"/>
              <a:t>When you’ve written down your answers, stick the post-it to the desk!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854"/>
            <a:ext cx="8229600" cy="759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Purkinje 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1200" y="860307"/>
            <a:ext cx="5435599" cy="55753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Rods are most sensitive to green light</a:t>
            </a:r>
          </a:p>
          <a:p>
            <a:r>
              <a:rPr lang="en-US" dirty="0" smtClean="0"/>
              <a:t>Cones are most sensitive to yellow light</a:t>
            </a:r>
          </a:p>
          <a:p>
            <a:r>
              <a:rPr lang="en-US" dirty="0" smtClean="0"/>
              <a:t>Purkinje shift</a:t>
            </a:r>
          </a:p>
          <a:p>
            <a:pPr lvl="1"/>
            <a:r>
              <a:rPr lang="en-US" dirty="0" smtClean="0"/>
              <a:t>Red is relatively brighter than green in daylight but the reverse in low illumination</a:t>
            </a:r>
          </a:p>
          <a:p>
            <a:pPr lvl="2"/>
            <a:r>
              <a:rPr lang="en-US" dirty="0" smtClean="0"/>
              <a:t>The leaves of a red rose in low illumination will look relatively bright, compared with the rose which will look dark</a:t>
            </a:r>
          </a:p>
          <a:p>
            <a:r>
              <a:rPr lang="en-US" dirty="0" smtClean="0"/>
              <a:t>What </a:t>
            </a:r>
            <a:r>
              <a:rPr lang="en-US" dirty="0" err="1" smtClean="0"/>
              <a:t>colour</a:t>
            </a:r>
            <a:r>
              <a:rPr lang="en-US" dirty="0" smtClean="0"/>
              <a:t> light  should you use just before briefing pilots for a night mission?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60307"/>
            <a:ext cx="2794000" cy="557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for 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lecture is based on Chapter 1 of</a:t>
            </a:r>
          </a:p>
          <a:p>
            <a:pPr lvl="1"/>
            <a:r>
              <a:rPr lang="da-DK" dirty="0" err="1"/>
              <a:t>Snowden</a:t>
            </a:r>
            <a:r>
              <a:rPr lang="da-DK" dirty="0"/>
              <a:t>, R., Thompson, P. &amp; </a:t>
            </a:r>
            <a:r>
              <a:rPr lang="da-DK" dirty="0" err="1"/>
              <a:t>Troscianko</a:t>
            </a:r>
            <a:r>
              <a:rPr lang="da-DK" dirty="0"/>
              <a:t>, T. (2006). </a:t>
            </a:r>
            <a:r>
              <a:rPr lang="da-DK" i="1" dirty="0" err="1"/>
              <a:t>Basic</a:t>
            </a:r>
            <a:r>
              <a:rPr lang="da-DK" i="1" dirty="0"/>
              <a:t> Vision: An </a:t>
            </a:r>
            <a:r>
              <a:rPr lang="da-DK" i="1" dirty="0" err="1"/>
              <a:t>Introduction</a:t>
            </a:r>
            <a:r>
              <a:rPr lang="da-DK" i="1" dirty="0"/>
              <a:t> to Visual Perception</a:t>
            </a:r>
            <a:r>
              <a:rPr lang="da-DK" dirty="0"/>
              <a:t>. OUP. (ISBN: 978-0199286706)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Radial distribution of rods and cones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88" y="1600200"/>
            <a:ext cx="5211011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Cones heavily concentrated in centre of retina – the </a:t>
            </a:r>
            <a:r>
              <a:rPr lang="en-US" i="1" dirty="0" smtClean="0"/>
              <a:t>fovea</a:t>
            </a:r>
            <a:endParaRPr lang="en-US" dirty="0" smtClean="0"/>
          </a:p>
          <a:p>
            <a:r>
              <a:rPr lang="en-US" dirty="0" smtClean="0"/>
              <a:t>No rods in fovea</a:t>
            </a:r>
          </a:p>
          <a:p>
            <a:r>
              <a:rPr lang="en-US" dirty="0" smtClean="0"/>
              <a:t>Rods most concentrated 12-15 degrees into periphery</a:t>
            </a:r>
          </a:p>
          <a:p>
            <a:r>
              <a:rPr lang="en-US" dirty="0" smtClean="0"/>
              <a:t>So cannot see a star if you look straight at it</a:t>
            </a:r>
          </a:p>
          <a:p>
            <a:r>
              <a:rPr lang="en-US" dirty="0" smtClean="0"/>
              <a:t>Blind spot is where nerve cells and blood vessels leave the eye</a:t>
            </a:r>
          </a:p>
          <a:p>
            <a:pPr lvl="1"/>
            <a:r>
              <a:rPr lang="en-US" dirty="0" smtClean="0"/>
              <a:t>about 12-15 degrees into periphery</a:t>
            </a:r>
          </a:p>
          <a:p>
            <a:pPr lvl="1"/>
            <a:r>
              <a:rPr lang="en-US" dirty="0" smtClean="0"/>
              <a:t>no receptors, so blind in this area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73744"/>
            <a:ext cx="3018589" cy="260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Retinal ganglion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8854" y="1600200"/>
            <a:ext cx="5197945" cy="495032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Two types of retinal ganglion cells: </a:t>
            </a:r>
            <a:endParaRPr lang="en-US" i="1" dirty="0" smtClean="0"/>
          </a:p>
          <a:p>
            <a:pPr lvl="1"/>
            <a:r>
              <a:rPr lang="en-US" dirty="0" smtClean="0"/>
              <a:t>large, </a:t>
            </a:r>
            <a:r>
              <a:rPr lang="en-US" i="1" dirty="0" smtClean="0"/>
              <a:t>M cells </a:t>
            </a:r>
            <a:r>
              <a:rPr lang="en-US" dirty="0" smtClean="0"/>
              <a:t>(for </a:t>
            </a:r>
            <a:r>
              <a:rPr lang="en-US" i="1" dirty="0" err="1" smtClean="0"/>
              <a:t>magnocellular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small, </a:t>
            </a:r>
            <a:r>
              <a:rPr lang="en-US" i="1" dirty="0" smtClean="0"/>
              <a:t>P</a:t>
            </a:r>
            <a:r>
              <a:rPr lang="en-US" dirty="0" smtClean="0"/>
              <a:t> </a:t>
            </a:r>
            <a:r>
              <a:rPr lang="en-US" i="1" dirty="0" smtClean="0"/>
              <a:t>cells</a:t>
            </a:r>
            <a:r>
              <a:rPr lang="en-US" dirty="0" smtClean="0"/>
              <a:t> (for </a:t>
            </a:r>
            <a:r>
              <a:rPr lang="en-US" i="1" dirty="0" err="1" smtClean="0"/>
              <a:t>parvocellular</a:t>
            </a:r>
            <a:r>
              <a:rPr lang="en-US" dirty="0" smtClean="0"/>
              <a:t>)</a:t>
            </a:r>
          </a:p>
          <a:p>
            <a:r>
              <a:rPr lang="en-US" dirty="0" smtClean="0"/>
              <a:t>P cells distinguish between signals from red and green cones</a:t>
            </a:r>
          </a:p>
          <a:p>
            <a:pPr lvl="1"/>
            <a:r>
              <a:rPr lang="en-US" dirty="0" smtClean="0"/>
              <a:t>e.g., some P cells excited by red cones, inhibited by green cones</a:t>
            </a:r>
          </a:p>
          <a:p>
            <a:r>
              <a:rPr lang="en-US" dirty="0" smtClean="0"/>
              <a:t>M cells do not distinguish between signals from red and green cones</a:t>
            </a:r>
          </a:p>
          <a:p>
            <a:r>
              <a:rPr lang="en-US" dirty="0" smtClean="0"/>
              <a:t>Therefore P cells carry information about </a:t>
            </a:r>
            <a:r>
              <a:rPr lang="en-US" dirty="0" err="1" smtClean="0"/>
              <a:t>colour</a:t>
            </a:r>
            <a:endParaRPr lang="en-US" dirty="0" smtClean="0"/>
          </a:p>
          <a:p>
            <a:r>
              <a:rPr lang="en-US" dirty="0" smtClean="0"/>
              <a:t>M cells carry information about dynamic aspects of vision – movement, flicker, etc.</a:t>
            </a:r>
          </a:p>
          <a:p>
            <a:r>
              <a:rPr lang="en-US" dirty="0" smtClean="0"/>
              <a:t>All ganglion cells lead to the </a:t>
            </a:r>
            <a:r>
              <a:rPr lang="en-US" i="1" dirty="0" smtClean="0"/>
              <a:t>lateral </a:t>
            </a:r>
            <a:r>
              <a:rPr lang="en-US" i="1" dirty="0" err="1" smtClean="0"/>
              <a:t>geniculate</a:t>
            </a:r>
            <a:r>
              <a:rPr lang="en-US" i="1" dirty="0" smtClean="0"/>
              <a:t> nucleus </a:t>
            </a:r>
            <a:r>
              <a:rPr lang="en-US" dirty="0" smtClean="0"/>
              <a:t>(</a:t>
            </a:r>
            <a:r>
              <a:rPr lang="en-US" i="1" dirty="0" smtClean="0"/>
              <a:t>LGN</a:t>
            </a:r>
            <a:r>
              <a:rPr lang="en-US" dirty="0" smtClean="0"/>
              <a:t>)</a:t>
            </a:r>
          </a:p>
          <a:p>
            <a:r>
              <a:rPr lang="en-US" dirty="0" smtClean="0"/>
              <a:t>M and P cells lead to different areas of the LGN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98309"/>
            <a:ext cx="3031655" cy="2676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 nerve and optic 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104" y="1600200"/>
            <a:ext cx="4328695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Optic nerve goes from blind spot to visual cortex at back of head</a:t>
            </a:r>
          </a:p>
          <a:p>
            <a:r>
              <a:rPr lang="en-US" dirty="0" smtClean="0"/>
              <a:t>Nerves from two eyes converge at </a:t>
            </a:r>
            <a:r>
              <a:rPr lang="en-US" i="1" dirty="0" smtClean="0"/>
              <a:t>optic chiasm </a:t>
            </a:r>
            <a:r>
              <a:rPr lang="en-US" dirty="0" smtClean="0"/>
              <a:t>where there is a partial </a:t>
            </a:r>
            <a:r>
              <a:rPr lang="en-US" i="1" dirty="0" err="1" smtClean="0"/>
              <a:t>decussation</a:t>
            </a:r>
            <a:endParaRPr lang="en-US" i="1" dirty="0" smtClean="0"/>
          </a:p>
          <a:p>
            <a:pPr lvl="1"/>
            <a:r>
              <a:rPr lang="en-US" dirty="0" smtClean="0"/>
              <a:t>nasal </a:t>
            </a:r>
            <a:r>
              <a:rPr lang="en-US" dirty="0" err="1" smtClean="0"/>
              <a:t>fibres</a:t>
            </a:r>
            <a:r>
              <a:rPr lang="en-US" dirty="0" smtClean="0"/>
              <a:t> cross sides</a:t>
            </a:r>
          </a:p>
          <a:p>
            <a:r>
              <a:rPr lang="en-US" dirty="0" smtClean="0"/>
              <a:t>After chiasm, left-side </a:t>
            </a:r>
            <a:r>
              <a:rPr lang="en-US" dirty="0" err="1" smtClean="0"/>
              <a:t>fibres</a:t>
            </a:r>
            <a:r>
              <a:rPr lang="en-US" dirty="0" smtClean="0"/>
              <a:t> encode right visual field and vice versa</a:t>
            </a:r>
          </a:p>
          <a:p>
            <a:r>
              <a:rPr lang="en-US" dirty="0" smtClean="0"/>
              <a:t>After chiasm, optic nerve is called </a:t>
            </a:r>
            <a:r>
              <a:rPr lang="en-US" i="1" dirty="0" smtClean="0"/>
              <a:t>optic tract</a:t>
            </a:r>
          </a:p>
          <a:p>
            <a:r>
              <a:rPr lang="en-US" dirty="0" smtClean="0"/>
              <a:t>Cutting an optic nerve blinds one eye, cutting an optic tract gives you </a:t>
            </a:r>
            <a:r>
              <a:rPr lang="en-US" i="1" dirty="0" err="1" smtClean="0"/>
              <a:t>hemianopia</a:t>
            </a:r>
            <a:r>
              <a:rPr lang="en-US" dirty="0" smtClean="0"/>
              <a:t>: unable to see one side of the visual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900905" cy="3941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Lesioning</a:t>
            </a:r>
            <a:r>
              <a:rPr lang="en-US" dirty="0" smtClean="0"/>
              <a:t> at different points in the visual pathway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What would be the effects of </a:t>
            </a:r>
            <a:r>
              <a:rPr lang="en-US" dirty="0" err="1" smtClean="0"/>
              <a:t>lesioning</a:t>
            </a:r>
            <a:r>
              <a:rPr lang="en-US" dirty="0" smtClean="0"/>
              <a:t> at the points marked 1 to 6 in the diagram?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463" b="-546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Lesioning</a:t>
            </a:r>
            <a:r>
              <a:rPr lang="en-US" dirty="0" smtClean="0"/>
              <a:t> at different points in the visual pathway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078" y="1600200"/>
            <a:ext cx="6343191" cy="453384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6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Lateral </a:t>
            </a:r>
            <a:r>
              <a:rPr lang="en-US" dirty="0" err="1" smtClean="0"/>
              <a:t>geniculate</a:t>
            </a:r>
            <a:r>
              <a:rPr lang="en-US" dirty="0" smtClean="0"/>
              <a:t> nucleus (LGN)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69443"/>
            <a:ext cx="8229599" cy="32248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Information from different eyes goes into different layers in the LGN</a:t>
            </a:r>
          </a:p>
          <a:p>
            <a:r>
              <a:rPr lang="en-US" dirty="0" smtClean="0"/>
              <a:t>In left LGN</a:t>
            </a:r>
          </a:p>
          <a:p>
            <a:pPr lvl="1"/>
            <a:r>
              <a:rPr lang="en-US" dirty="0" smtClean="0"/>
              <a:t>layers 1, 4 &amp; 6 are </a:t>
            </a:r>
            <a:r>
              <a:rPr lang="en-US" i="1" dirty="0" err="1" smtClean="0"/>
              <a:t>contralateral</a:t>
            </a:r>
            <a:endParaRPr lang="en-US" i="1" dirty="0" smtClean="0"/>
          </a:p>
          <a:p>
            <a:pPr lvl="1"/>
            <a:r>
              <a:rPr lang="en-US" dirty="0" smtClean="0"/>
              <a:t>layers 2, 3 &amp; 5 are </a:t>
            </a:r>
            <a:r>
              <a:rPr lang="en-US" i="1" dirty="0" err="1" smtClean="0"/>
              <a:t>ipsilateral</a:t>
            </a:r>
            <a:endParaRPr lang="en-US" i="1" dirty="0" smtClean="0"/>
          </a:p>
          <a:p>
            <a:r>
              <a:rPr lang="en-US" dirty="0" smtClean="0"/>
              <a:t>Layers 3 &amp; 4 seem to be the same as layers 5 &amp; 6</a:t>
            </a:r>
          </a:p>
          <a:p>
            <a:pPr lvl="1"/>
            <a:r>
              <a:rPr lang="en-US" dirty="0" smtClean="0"/>
              <a:t>Redundancy?</a:t>
            </a:r>
          </a:p>
          <a:p>
            <a:r>
              <a:rPr lang="en-US" i="1" dirty="0" err="1" smtClean="0"/>
              <a:t>Retinotopic</a:t>
            </a:r>
            <a:r>
              <a:rPr lang="en-US" i="1" dirty="0" smtClean="0"/>
              <a:t> mapping </a:t>
            </a:r>
            <a:r>
              <a:rPr lang="en-US" dirty="0" smtClean="0"/>
              <a:t>in each layer – ganglion cells adjacent in the retina project to adjacent cells in </a:t>
            </a:r>
            <a:r>
              <a:rPr lang="en-US" smtClean="0"/>
              <a:t>the LGN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58" y="1020836"/>
            <a:ext cx="5192312" cy="2448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6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 and P layers in LGN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973608"/>
            <a:ext cx="8229600" cy="188439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Animal fixates on centre and moves eye to ‘odd one out’</a:t>
            </a:r>
          </a:p>
          <a:p>
            <a:r>
              <a:rPr lang="en-US" dirty="0" smtClean="0"/>
              <a:t>Small area of LGN </a:t>
            </a:r>
            <a:r>
              <a:rPr lang="en-US" dirty="0" err="1" smtClean="0"/>
              <a:t>lesioned</a:t>
            </a:r>
            <a:r>
              <a:rPr lang="en-US" dirty="0" smtClean="0"/>
              <a:t>, corresponding to small field area</a:t>
            </a:r>
          </a:p>
          <a:p>
            <a:r>
              <a:rPr lang="en-US" dirty="0" smtClean="0"/>
              <a:t>P layer lesion destroys detection of targets defined by </a:t>
            </a:r>
            <a:r>
              <a:rPr lang="en-US" dirty="0" err="1" smtClean="0"/>
              <a:t>colour</a:t>
            </a:r>
            <a:r>
              <a:rPr lang="en-US" dirty="0" smtClean="0"/>
              <a:t>, fine detailed texture or subtle change in shape</a:t>
            </a:r>
          </a:p>
          <a:p>
            <a:r>
              <a:rPr lang="en-US" dirty="0" smtClean="0"/>
              <a:t>M layer lesion removes detection of moving or flickering targets</a:t>
            </a:r>
          </a:p>
          <a:p>
            <a:r>
              <a:rPr lang="en-US" dirty="0" smtClean="0"/>
              <a:t>Gross change of shape or </a:t>
            </a:r>
            <a:r>
              <a:rPr lang="en-US" dirty="0" err="1" smtClean="0"/>
              <a:t>stereopsis</a:t>
            </a:r>
            <a:r>
              <a:rPr lang="en-US" dirty="0" smtClean="0"/>
              <a:t> survived both types of lesion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349" y="890266"/>
            <a:ext cx="6460984" cy="4083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8595" y="4458995"/>
            <a:ext cx="204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Schiller </a:t>
            </a:r>
            <a:r>
              <a:rPr lang="en-US" i="1" dirty="0" smtClean="0"/>
              <a:t>et al.</a:t>
            </a:r>
            <a:r>
              <a:rPr lang="en-US" dirty="0" smtClean="0"/>
              <a:t> (1990)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Schiller, P. H., </a:t>
            </a:r>
            <a:r>
              <a:rPr lang="en-US" dirty="0" err="1" smtClean="0"/>
              <a:t>Logothetis</a:t>
            </a:r>
            <a:r>
              <a:rPr lang="en-US" dirty="0" smtClean="0"/>
              <a:t>, N.K., and Charles, E. R. (1990). Functions of the </a:t>
            </a:r>
            <a:r>
              <a:rPr lang="en-US" dirty="0" err="1" smtClean="0"/>
              <a:t>colour</a:t>
            </a:r>
            <a:r>
              <a:rPr lang="en-US" dirty="0" smtClean="0"/>
              <a:t>-opponent and broad-band channels of the visual system. </a:t>
            </a:r>
            <a:r>
              <a:rPr lang="en-US" i="1" dirty="0" smtClean="0"/>
              <a:t>Nature</a:t>
            </a:r>
            <a:r>
              <a:rPr lang="en-US" dirty="0" smtClean="0"/>
              <a:t>, 343, 68—70.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Eye produces an upside-down (inverted) image on the retina</a:t>
            </a:r>
          </a:p>
          <a:p>
            <a:r>
              <a:rPr lang="en-US" dirty="0" smtClean="0"/>
              <a:t>How does this upside-down image get converted into a percept?</a:t>
            </a:r>
          </a:p>
          <a:p>
            <a:r>
              <a:rPr lang="en-US" dirty="0" smtClean="0"/>
              <a:t>Retina turns the upside-down image into electrical nerve signals, representing information about the scene that is used by the brain to create a model of the world outside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eye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147106" y="1600200"/>
            <a:ext cx="453969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smtClean="0"/>
              <a:t>Cornea</a:t>
            </a:r>
            <a:r>
              <a:rPr lang="en-US" dirty="0" smtClean="0"/>
              <a:t> is transparent lens through which light enters eye</a:t>
            </a:r>
          </a:p>
          <a:p>
            <a:pPr lvl="1"/>
            <a:r>
              <a:rPr lang="en-US" dirty="0" smtClean="0"/>
              <a:t>¾ of focusing power comes from cornea</a:t>
            </a:r>
          </a:p>
          <a:p>
            <a:pPr lvl="1"/>
            <a:r>
              <a:rPr lang="en-US" dirty="0" smtClean="0"/>
              <a:t>¼ of focusing power comes from the </a:t>
            </a:r>
            <a:r>
              <a:rPr lang="en-US" i="1" dirty="0" smtClean="0"/>
              <a:t>lens</a:t>
            </a:r>
            <a:r>
              <a:rPr lang="en-US" dirty="0" smtClean="0"/>
              <a:t> itself</a:t>
            </a:r>
          </a:p>
          <a:p>
            <a:r>
              <a:rPr lang="en-US" dirty="0" smtClean="0"/>
              <a:t>Cornea and lens focus light onto a sensor array at the back of the eye called the </a:t>
            </a:r>
            <a:r>
              <a:rPr lang="en-US" i="1" dirty="0" smtClean="0"/>
              <a:t>retina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16" y="1720564"/>
            <a:ext cx="3617190" cy="1758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16" y="3676484"/>
            <a:ext cx="3617190" cy="2313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4390" y="1386312"/>
            <a:ext cx="4612410" cy="50171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lens bends or </a:t>
            </a:r>
            <a:r>
              <a:rPr lang="en-US" i="1" dirty="0" smtClean="0"/>
              <a:t>refracts</a:t>
            </a:r>
            <a:r>
              <a:rPr lang="en-US" dirty="0" smtClean="0"/>
              <a:t> light</a:t>
            </a:r>
          </a:p>
          <a:p>
            <a:r>
              <a:rPr lang="en-US" dirty="0" smtClean="0"/>
              <a:t>It must</a:t>
            </a:r>
          </a:p>
          <a:p>
            <a:pPr lvl="1"/>
            <a:r>
              <a:rPr lang="en-US" dirty="0" smtClean="0"/>
              <a:t>be curved</a:t>
            </a:r>
          </a:p>
          <a:p>
            <a:pPr lvl="1"/>
            <a:r>
              <a:rPr lang="en-US" dirty="0" smtClean="0"/>
              <a:t>be made of stuff through which light travels more slowly than it does in air</a:t>
            </a:r>
          </a:p>
          <a:p>
            <a:pPr lvl="2"/>
            <a:r>
              <a:rPr lang="en-US" dirty="0" smtClean="0"/>
              <a:t>it must have a higher </a:t>
            </a:r>
            <a:r>
              <a:rPr lang="en-US" i="1" dirty="0" smtClean="0"/>
              <a:t>refractive index</a:t>
            </a:r>
            <a:r>
              <a:rPr lang="en-US" dirty="0" smtClean="0"/>
              <a:t> than air</a:t>
            </a:r>
          </a:p>
          <a:p>
            <a:r>
              <a:rPr lang="en-US" dirty="0" smtClean="0"/>
              <a:t>Light going from air into a lens is like a car driving from tarmac onto sand</a:t>
            </a:r>
          </a:p>
          <a:p>
            <a:pPr lvl="1"/>
            <a:r>
              <a:rPr lang="en-US" dirty="0" smtClean="0"/>
              <a:t>The right-hand wheels slow down before the left-hand wheels so the direction of the car changes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62546"/>
            <a:ext cx="3617190" cy="2313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76483"/>
            <a:ext cx="3617190" cy="254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2509"/>
          </a:xfrm>
        </p:spPr>
        <p:txBody>
          <a:bodyPr/>
          <a:lstStyle/>
          <a:p>
            <a:r>
              <a:rPr lang="en-US" dirty="0" smtClean="0"/>
              <a:t>Seeing underwater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430" y="1167148"/>
            <a:ext cx="4923570" cy="5319962"/>
          </a:xfrm>
        </p:spPr>
        <p:txBody>
          <a:bodyPr>
            <a:normAutofit/>
          </a:bodyPr>
          <a:lstStyle/>
          <a:p>
            <a:r>
              <a:rPr lang="en-US" dirty="0" smtClean="0"/>
              <a:t>Water and cornea have similar refractive indices, so light not bent very much</a:t>
            </a:r>
          </a:p>
          <a:p>
            <a:r>
              <a:rPr lang="en-US" dirty="0" smtClean="0"/>
              <a:t>Hard to focus underwater</a:t>
            </a:r>
          </a:p>
          <a:p>
            <a:r>
              <a:rPr lang="en-US" dirty="0" smtClean="0"/>
              <a:t>Wearing goggles produces air-cornea boundary again</a:t>
            </a:r>
          </a:p>
          <a:p>
            <a:r>
              <a:rPr lang="en-US" dirty="0" smtClean="0"/>
              <a:t>Fish have more bulging eyes that bend the light more so they can focus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7147"/>
            <a:ext cx="3509230" cy="5319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77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Iris and pupil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61721"/>
            <a:ext cx="8229600" cy="349522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Iris provides an adjustable aperture</a:t>
            </a:r>
          </a:p>
          <a:p>
            <a:pPr lvl="1"/>
            <a:r>
              <a:rPr lang="en-US" dirty="0" smtClean="0"/>
              <a:t>in bright light, iris constricts making pupil small</a:t>
            </a:r>
          </a:p>
          <a:p>
            <a:pPr lvl="1"/>
            <a:r>
              <a:rPr lang="en-US" dirty="0" smtClean="0"/>
              <a:t>in low light, iris relaxes making pupil large</a:t>
            </a:r>
          </a:p>
          <a:p>
            <a:r>
              <a:rPr lang="en-US" dirty="0" smtClean="0"/>
              <a:t>Pupil size also changes depth of field</a:t>
            </a:r>
          </a:p>
          <a:p>
            <a:pPr lvl="1"/>
            <a:r>
              <a:rPr lang="en-US" dirty="0" smtClean="0"/>
              <a:t>Large pupil -&gt; narrow depth of field</a:t>
            </a:r>
          </a:p>
          <a:p>
            <a:pPr lvl="1"/>
            <a:r>
              <a:rPr lang="en-US" dirty="0" smtClean="0"/>
              <a:t>Small pupil -&gt; large depth of field</a:t>
            </a:r>
          </a:p>
          <a:p>
            <a:r>
              <a:rPr lang="en-US" dirty="0" smtClean="0"/>
              <a:t>Pupil also dilates when we’re aroused or on drugs</a:t>
            </a:r>
          </a:p>
          <a:p>
            <a:r>
              <a:rPr lang="en-US" dirty="0" smtClean="0"/>
              <a:t>Women with large pupils are supposed to be more attractive and deadly nightshade causes the pupils to dilate when applied to the eyes</a:t>
            </a:r>
          </a:p>
          <a:p>
            <a:pPr lvl="1"/>
            <a:r>
              <a:rPr lang="en-US" dirty="0" smtClean="0"/>
              <a:t>hence the </a:t>
            </a:r>
            <a:r>
              <a:rPr lang="en-US" dirty="0"/>
              <a:t>L</a:t>
            </a:r>
            <a:r>
              <a:rPr lang="en-US" dirty="0" smtClean="0"/>
              <a:t>atin name, </a:t>
            </a:r>
            <a:r>
              <a:rPr lang="en-US" i="1" dirty="0" smtClean="0"/>
              <a:t>belladonna</a:t>
            </a:r>
          </a:p>
          <a:p>
            <a:r>
              <a:rPr lang="en-US" dirty="0" smtClean="0"/>
              <a:t>Chinese jade dealers are also </a:t>
            </a:r>
            <a:r>
              <a:rPr lang="en-US" dirty="0" err="1" smtClean="0"/>
              <a:t>rumoured</a:t>
            </a:r>
            <a:r>
              <a:rPr lang="en-US" dirty="0" smtClean="0"/>
              <a:t> to use pupil size to determine how interested the customer is in a piece of jade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936" y="647783"/>
            <a:ext cx="3617190" cy="2313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10" y="1417638"/>
            <a:ext cx="7711497" cy="5172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Emmetropic</a:t>
            </a:r>
            <a:r>
              <a:rPr lang="en-US" dirty="0" smtClean="0"/>
              <a:t> vision, myopia &amp; </a:t>
            </a:r>
            <a:r>
              <a:rPr lang="en-US" dirty="0" err="1" smtClean="0"/>
              <a:t>hypermetropia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2320" y="1600200"/>
            <a:ext cx="5264480" cy="477411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(a) </a:t>
            </a:r>
            <a:r>
              <a:rPr lang="en-US" dirty="0" err="1" smtClean="0"/>
              <a:t>Emmetropic</a:t>
            </a:r>
            <a:r>
              <a:rPr lang="en-US" dirty="0" smtClean="0"/>
              <a:t> vision</a:t>
            </a:r>
          </a:p>
          <a:p>
            <a:pPr lvl="1"/>
            <a:r>
              <a:rPr lang="en-US" dirty="0" smtClean="0"/>
              <a:t>cornea right curviness and eye right length for lens to focus close and distant objects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 Myopia (short-</a:t>
            </a:r>
            <a:r>
              <a:rPr lang="en-US" dirty="0" err="1" smtClean="0"/>
              <a:t>sightednes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distant objects focused in front of retina</a:t>
            </a:r>
          </a:p>
          <a:p>
            <a:pPr lvl="1"/>
            <a:r>
              <a:rPr lang="en-US" dirty="0" smtClean="0"/>
              <a:t>eye too long, cornea too curvy or lens not thin enough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c</a:t>
            </a:r>
            <a:r>
              <a:rPr lang="en-US" dirty="0" smtClean="0"/>
              <a:t>) </a:t>
            </a:r>
            <a:r>
              <a:rPr lang="en-US" dirty="0" err="1" smtClean="0"/>
              <a:t>Hypermetropia</a:t>
            </a:r>
            <a:r>
              <a:rPr lang="en-US" dirty="0" smtClean="0"/>
              <a:t> (long-sightedness)</a:t>
            </a:r>
          </a:p>
          <a:p>
            <a:pPr lvl="1"/>
            <a:r>
              <a:rPr lang="en-US" dirty="0" smtClean="0"/>
              <a:t>close objects focused behind the retina</a:t>
            </a:r>
          </a:p>
          <a:p>
            <a:pPr lvl="1"/>
            <a:r>
              <a:rPr lang="en-US" dirty="0" smtClean="0"/>
              <a:t>eye too short, cornea not curvy enough, or lens can’t get thick enough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8" y="1600200"/>
            <a:ext cx="3085432" cy="4774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1454</Words>
  <Application>Microsoft Macintosh PowerPoint</Application>
  <PresentationFormat>On-screen Show (4:3)</PresentationFormat>
  <Paragraphs>171</Paragraphs>
  <Slides>27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The Eye and Beyond</vt:lpstr>
      <vt:lpstr>Reading for this lecture</vt:lpstr>
      <vt:lpstr>Overview</vt:lpstr>
      <vt:lpstr>The eye</vt:lpstr>
      <vt:lpstr>Lenses</vt:lpstr>
      <vt:lpstr>Seeing underwater</vt:lpstr>
      <vt:lpstr>Iris and pupil</vt:lpstr>
      <vt:lpstr>The lens</vt:lpstr>
      <vt:lpstr>Emmetropic vision, myopia &amp; hypermetropia</vt:lpstr>
      <vt:lpstr>Myopia or hypermetropia?</vt:lpstr>
      <vt:lpstr>Myopia or hypermetropia?</vt:lpstr>
      <vt:lpstr>The retina</vt:lpstr>
      <vt:lpstr>The retina</vt:lpstr>
      <vt:lpstr>Photoreceptors</vt:lpstr>
      <vt:lpstr>Photoreceptors – the rods</vt:lpstr>
      <vt:lpstr>Photoreceptors – the cones</vt:lpstr>
      <vt:lpstr>Adaptation - Bleaching of rods</vt:lpstr>
      <vt:lpstr>Test!</vt:lpstr>
      <vt:lpstr>Purkinje shift</vt:lpstr>
      <vt:lpstr>Radial distribution of rods and cones</vt:lpstr>
      <vt:lpstr>Retinal ganglion cells</vt:lpstr>
      <vt:lpstr>Optic nerve and optic tract</vt:lpstr>
      <vt:lpstr>Lesioning at different points in the visual pathway</vt:lpstr>
      <vt:lpstr>Lesioning at different points in the visual pathway</vt:lpstr>
      <vt:lpstr>Lateral geniculate nucleus (LGN)</vt:lpstr>
      <vt:lpstr>M and P layers in LGN</vt:lpstr>
      <vt:lpstr>Reference</vt:lpstr>
    </vt:vector>
  </TitlesOfParts>
  <Company>IMI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Eye and Beyond</dc:title>
  <dc:creator>David Meredith</dc:creator>
  <cp:lastModifiedBy>David Meredith</cp:lastModifiedBy>
  <cp:revision>58</cp:revision>
  <dcterms:created xsi:type="dcterms:W3CDTF">2011-02-03T16:15:47Z</dcterms:created>
  <dcterms:modified xsi:type="dcterms:W3CDTF">2011-02-03T16:15:59Z</dcterms:modified>
</cp:coreProperties>
</file>