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slides/slide25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128" y="-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12830-1A38-D446-98A5-5B00ABD6E6D2}" type="datetimeFigureOut">
              <a:rPr lang="en-US" smtClean="0"/>
              <a:pPr/>
              <a:t>2/3/11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43165-711A-B44C-B33D-50E4DFDA84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12830-1A38-D446-98A5-5B00ABD6E6D2}" type="datetimeFigureOut">
              <a:rPr lang="en-US" smtClean="0"/>
              <a:pPr/>
              <a:t>2/3/11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43165-711A-B44C-B33D-50E4DFDA84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12830-1A38-D446-98A5-5B00ABD6E6D2}" type="datetimeFigureOut">
              <a:rPr lang="en-US" smtClean="0"/>
              <a:pPr/>
              <a:t>2/3/11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43165-711A-B44C-B33D-50E4DFDA84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12830-1A38-D446-98A5-5B00ABD6E6D2}" type="datetimeFigureOut">
              <a:rPr lang="en-US" smtClean="0"/>
              <a:pPr/>
              <a:t>2/3/11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43165-711A-B44C-B33D-50E4DFDA84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12830-1A38-D446-98A5-5B00ABD6E6D2}" type="datetimeFigureOut">
              <a:rPr lang="en-US" smtClean="0"/>
              <a:pPr/>
              <a:t>2/3/11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43165-711A-B44C-B33D-50E4DFDA84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12830-1A38-D446-98A5-5B00ABD6E6D2}" type="datetimeFigureOut">
              <a:rPr lang="en-US" smtClean="0"/>
              <a:pPr/>
              <a:t>2/3/11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43165-711A-B44C-B33D-50E4DFDA84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12830-1A38-D446-98A5-5B00ABD6E6D2}" type="datetimeFigureOut">
              <a:rPr lang="en-US" smtClean="0"/>
              <a:pPr/>
              <a:t>2/3/11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43165-711A-B44C-B33D-50E4DFDA84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12830-1A38-D446-98A5-5B00ABD6E6D2}" type="datetimeFigureOut">
              <a:rPr lang="en-US" smtClean="0"/>
              <a:pPr/>
              <a:t>2/3/11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43165-711A-B44C-B33D-50E4DFDA84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12830-1A38-D446-98A5-5B00ABD6E6D2}" type="datetimeFigureOut">
              <a:rPr lang="en-US" smtClean="0"/>
              <a:pPr/>
              <a:t>2/3/11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43165-711A-B44C-B33D-50E4DFDA84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12830-1A38-D446-98A5-5B00ABD6E6D2}" type="datetimeFigureOut">
              <a:rPr lang="en-US" smtClean="0"/>
              <a:pPr/>
              <a:t>2/3/11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43165-711A-B44C-B33D-50E4DFDA84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12830-1A38-D446-98A5-5B00ABD6E6D2}" type="datetimeFigureOut">
              <a:rPr lang="en-US" smtClean="0"/>
              <a:pPr/>
              <a:t>2/3/11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43165-711A-B44C-B33D-50E4DFDA84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12830-1A38-D446-98A5-5B00ABD6E6D2}" type="datetimeFigureOut">
              <a:rPr lang="en-US" smtClean="0"/>
              <a:pPr/>
              <a:t>2/3/11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43165-711A-B44C-B33D-50E4DFDA84F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752850"/>
            <a:ext cx="7772400" cy="1022350"/>
          </a:xfrm>
        </p:spPr>
        <p:txBody>
          <a:bodyPr/>
          <a:lstStyle/>
          <a:p>
            <a:r>
              <a:rPr lang="en-US" dirty="0" smtClean="0"/>
              <a:t>Introduction to Visual Perception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4681" y="4914900"/>
            <a:ext cx="6706474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David Meredith</a:t>
            </a:r>
            <a:br>
              <a:rPr lang="en-US" dirty="0" smtClean="0"/>
            </a:br>
            <a:r>
              <a:rPr lang="en-US" smtClean="0"/>
              <a:t>Aalborg </a:t>
            </a:r>
            <a:r>
              <a:rPr lang="en-US" smtClean="0"/>
              <a:t>University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292100"/>
            <a:ext cx="5041900" cy="370508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Night vision – what do you see now?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175" y="1303338"/>
            <a:ext cx="5099050" cy="535203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Night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low illumination, you cannot see </a:t>
            </a:r>
            <a:r>
              <a:rPr lang="en-US" dirty="0" err="1" smtClean="0"/>
              <a:t>colour</a:t>
            </a:r>
            <a:endParaRPr lang="en-US" dirty="0" smtClean="0"/>
          </a:p>
          <a:p>
            <a:r>
              <a:rPr lang="en-US" dirty="0" smtClean="0"/>
              <a:t>Green-</a:t>
            </a:r>
            <a:r>
              <a:rPr lang="en-US" dirty="0" err="1" smtClean="0"/>
              <a:t>ness</a:t>
            </a:r>
            <a:r>
              <a:rPr lang="en-US" dirty="0" smtClean="0"/>
              <a:t> is an invention of the brain, produced only when there is enough illumination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2525" cy="120970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6045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have we evolved to see </a:t>
            </a:r>
            <a:r>
              <a:rPr lang="en-US" dirty="0" err="1" smtClean="0"/>
              <a:t>colour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Distinguishing between red and green allows us to do (important) things that we could not otherwise do</a:t>
            </a:r>
          </a:p>
          <a:p>
            <a:pPr lvl="1"/>
            <a:r>
              <a:rPr lang="en-US" dirty="0" smtClean="0"/>
              <a:t>e.g., tell the difference between ripe and unripe fruit</a:t>
            </a:r>
          </a:p>
          <a:p>
            <a:r>
              <a:rPr lang="en-US" dirty="0" smtClean="0"/>
              <a:t>Dogs normally don’t pick fruit, so perhaps not as useful to them</a:t>
            </a:r>
          </a:p>
          <a:p>
            <a:r>
              <a:rPr lang="en-US" dirty="0" smtClean="0"/>
              <a:t>Goldfish don’t pick fruit either, but they can tell the difference between red and green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47800" cy="147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00" y="0"/>
            <a:ext cx="1651000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038"/>
            <a:ext cx="8229600" cy="538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Active information retrieval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49701"/>
            <a:ext cx="8229600" cy="217646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Even when looking at a stationary picture, eyes move 3-4 times per second</a:t>
            </a:r>
          </a:p>
          <a:p>
            <a:r>
              <a:rPr lang="en-US" dirty="0" smtClean="0"/>
              <a:t>Move from one point of interest to another</a:t>
            </a:r>
          </a:p>
          <a:p>
            <a:r>
              <a:rPr lang="en-US" dirty="0" smtClean="0"/>
              <a:t>Good detail only in centre of view</a:t>
            </a:r>
          </a:p>
          <a:p>
            <a:r>
              <a:rPr lang="en-US" dirty="0" smtClean="0"/>
              <a:t>Use peripheral view to grab information about potentially interesting parts of scene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0" y="792163"/>
            <a:ext cx="4820078" cy="315753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7818" y="274638"/>
            <a:ext cx="4548981" cy="690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Acuity decreases with eccentricity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7818" y="1600200"/>
            <a:ext cx="4548982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Central vision gives really good detail</a:t>
            </a:r>
          </a:p>
          <a:p>
            <a:r>
              <a:rPr lang="en-US" dirty="0" smtClean="0"/>
              <a:t>As move away from centre, vision gets worse and worse</a:t>
            </a:r>
          </a:p>
          <a:p>
            <a:r>
              <a:rPr lang="en-US" dirty="0" smtClean="0"/>
              <a:t>Can only see one small area clearly at any one time</a:t>
            </a:r>
          </a:p>
          <a:p>
            <a:r>
              <a:rPr lang="en-US" dirty="0" smtClean="0"/>
              <a:t>So need to move our eyes around to get a full picture</a:t>
            </a:r>
          </a:p>
          <a:p>
            <a:r>
              <a:rPr lang="en-US" dirty="0" smtClean="0"/>
              <a:t>How do we decide where to look next?</a:t>
            </a:r>
          </a:p>
          <a:p>
            <a:r>
              <a:rPr lang="en-US" dirty="0" smtClean="0"/>
              <a:t>Use poorly seen information to guide eye movements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4743"/>
            <a:ext cx="3985419" cy="614271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the tables the same shape?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50" y="1774825"/>
            <a:ext cx="6319097" cy="4121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Are the parallelograms the same shape?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2190750"/>
            <a:ext cx="7807684" cy="30797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3550" y="274638"/>
            <a:ext cx="542925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Vision is clever, not stupid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Tries to </a:t>
            </a:r>
            <a:r>
              <a:rPr lang="en-US" i="1" dirty="0" smtClean="0"/>
              <a:t>interpret</a:t>
            </a:r>
            <a:r>
              <a:rPr lang="en-US" dirty="0" smtClean="0"/>
              <a:t> the input in the most useful way</a:t>
            </a:r>
          </a:p>
          <a:p>
            <a:r>
              <a:rPr lang="en-US" dirty="0" smtClean="0"/>
              <a:t>When you see a picture of a table, you interpret the picture as a representation of a 3d situation</a:t>
            </a:r>
          </a:p>
          <a:p>
            <a:r>
              <a:rPr lang="en-US" dirty="0" smtClean="0"/>
              <a:t>When you see a picture of an abstract shape, there is no motivation to interpret it as a representation of a 3d situation</a:t>
            </a:r>
          </a:p>
          <a:p>
            <a:r>
              <a:rPr lang="en-US" dirty="0" smtClean="0"/>
              <a:t>So vision’s job is </a:t>
            </a:r>
            <a:r>
              <a:rPr lang="en-US" b="1" dirty="0" smtClean="0"/>
              <a:t>not </a:t>
            </a:r>
            <a:r>
              <a:rPr lang="en-US" dirty="0" smtClean="0"/>
              <a:t>to tell us about the image of the scene projected on the retina</a:t>
            </a:r>
          </a:p>
          <a:p>
            <a:r>
              <a:rPr lang="en-US" dirty="0" smtClean="0"/>
              <a:t>Vision’s job is to tell us what is really out there in the world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33550" cy="11305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274638"/>
            <a:ext cx="1648184" cy="650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she look happy?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50" y="1417638"/>
            <a:ext cx="4339752" cy="491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now?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050" y="1417638"/>
            <a:ext cx="4540250" cy="5141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 for this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lecture is based on Chapter </a:t>
            </a:r>
            <a:r>
              <a:rPr lang="en-US" smtClean="0"/>
              <a:t>0 of</a:t>
            </a:r>
          </a:p>
          <a:p>
            <a:pPr lvl="1"/>
            <a:r>
              <a:rPr lang="da-DK" dirty="0" err="1"/>
              <a:t>Snowden</a:t>
            </a:r>
            <a:r>
              <a:rPr lang="da-DK" dirty="0"/>
              <a:t>, R., Thompson, P. &amp; </a:t>
            </a:r>
            <a:r>
              <a:rPr lang="da-DK" dirty="0" err="1"/>
              <a:t>Troscianko</a:t>
            </a:r>
            <a:r>
              <a:rPr lang="da-DK" dirty="0"/>
              <a:t>, T. (2006). </a:t>
            </a:r>
            <a:r>
              <a:rPr lang="da-DK" i="1" dirty="0" err="1"/>
              <a:t>Basic</a:t>
            </a:r>
            <a:r>
              <a:rPr lang="da-DK" i="1" dirty="0"/>
              <a:t> Vision: An </a:t>
            </a:r>
            <a:r>
              <a:rPr lang="da-DK" i="1" dirty="0" err="1"/>
              <a:t>Introduction</a:t>
            </a:r>
            <a:r>
              <a:rPr lang="da-DK" i="1" dirty="0"/>
              <a:t> to Visual Perception</a:t>
            </a:r>
            <a:r>
              <a:rPr lang="da-DK" dirty="0"/>
              <a:t>. OUP. (ISBN: 978-0199286706)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brains are particularly good at recognizing the main features of a face (eyes, mouth) when they are the right way up, but not when they’re upside-down</a:t>
            </a:r>
          </a:p>
          <a:p>
            <a:r>
              <a:rPr lang="en-US" dirty="0" smtClean="0"/>
              <a:t>When we see a face, our brain tries to process it as though it is the right way up (faces usually are in the real world!)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30"/>
            <a:ext cx="1377950" cy="15605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280" y="0"/>
            <a:ext cx="1394720" cy="157956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Adelson</a:t>
            </a:r>
            <a:r>
              <a:rPr lang="en-US" dirty="0" smtClean="0"/>
              <a:t> Illusion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0" y="3175000"/>
            <a:ext cx="2247900" cy="93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50" y="2082737"/>
            <a:ext cx="4413250" cy="363232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is an illusion not an illusion?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We “incorrectly” perceive B as being lighter than A</a:t>
            </a:r>
          </a:p>
          <a:p>
            <a:r>
              <a:rPr lang="en-US" dirty="0" smtClean="0"/>
              <a:t>But is this really incorrect?</a:t>
            </a:r>
          </a:p>
          <a:p>
            <a:r>
              <a:rPr lang="en-US" dirty="0" smtClean="0"/>
              <a:t>We </a:t>
            </a:r>
            <a:r>
              <a:rPr lang="en-US" i="1" dirty="0" smtClean="0"/>
              <a:t>interpret</a:t>
            </a:r>
            <a:r>
              <a:rPr lang="en-US" dirty="0" smtClean="0"/>
              <a:t> the image on the page as though it were a 3d scene and in the real scene, A would be darker than B because of the shadows</a:t>
            </a:r>
          </a:p>
          <a:p>
            <a:r>
              <a:rPr lang="en-US" dirty="0" smtClean="0"/>
              <a:t>Misinterpreting scenes in the real world would certainly be an illusion, e.g.,</a:t>
            </a:r>
          </a:p>
          <a:p>
            <a:pPr lvl="1"/>
            <a:r>
              <a:rPr lang="en-US" dirty="0" smtClean="0"/>
              <a:t>underestimating our speed in fog</a:t>
            </a:r>
          </a:p>
          <a:p>
            <a:pPr lvl="1"/>
            <a:r>
              <a:rPr lang="en-US" dirty="0" smtClean="0"/>
              <a:t>underestimating distance under water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1600200"/>
            <a:ext cx="47244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Y</a:t>
            </a:r>
            <a:r>
              <a:rPr lang="en-US" dirty="0" smtClean="0"/>
              <a:t>ou’ve been driving on a motorway for a while, then turn onto a minor road where you have to drive more slowly</a:t>
            </a:r>
          </a:p>
          <a:p>
            <a:r>
              <a:rPr lang="en-US" dirty="0" smtClean="0"/>
              <a:t>Everything now seems to go too slowly</a:t>
            </a:r>
          </a:p>
          <a:p>
            <a:r>
              <a:rPr lang="en-US" dirty="0" smtClean="0"/>
              <a:t>This is </a:t>
            </a:r>
            <a:r>
              <a:rPr lang="en-US" i="1" dirty="0" smtClean="0"/>
              <a:t>adaptation</a:t>
            </a:r>
            <a:endParaRPr lang="en-US" dirty="0" smtClean="0"/>
          </a:p>
          <a:p>
            <a:r>
              <a:rPr lang="en-US" dirty="0" smtClean="0"/>
              <a:t>Many accidents caused by this illusion</a:t>
            </a:r>
          </a:p>
          <a:p>
            <a:r>
              <a:rPr lang="en-US" dirty="0" smtClean="0"/>
              <a:t>By studying it and understanding it, we can find solutions that can save lives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3505200" cy="3098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neglect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96348"/>
            <a:ext cx="8229600" cy="212981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When the system breaks, it can tell us a lot about how it works</a:t>
            </a:r>
          </a:p>
          <a:p>
            <a:r>
              <a:rPr lang="en-US" dirty="0" smtClean="0"/>
              <a:t>A patient with visual neglect only sees one half of the visual field</a:t>
            </a:r>
          </a:p>
          <a:p>
            <a:pPr lvl="1"/>
            <a:r>
              <a:rPr lang="en-US" dirty="0" smtClean="0"/>
              <a:t>only copies half a cat (and doesn’t notice it has two tails!)</a:t>
            </a:r>
          </a:p>
          <a:p>
            <a:pPr lvl="1"/>
            <a:r>
              <a:rPr lang="en-US" dirty="0" smtClean="0"/>
              <a:t>only eats half the food on their plate</a:t>
            </a:r>
          </a:p>
          <a:p>
            <a:r>
              <a:rPr lang="en-US" dirty="0" smtClean="0"/>
              <a:t>Tells us that there is something in a normally functioning brain that ensures that we pay attention to both sides of our visual field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00" y="1341438"/>
            <a:ext cx="4521200" cy="239614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“vision” include?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Vision includes</a:t>
            </a:r>
          </a:p>
          <a:p>
            <a:pPr lvl="1"/>
            <a:r>
              <a:rPr lang="en-US" dirty="0" smtClean="0"/>
              <a:t>Conscious vision</a:t>
            </a:r>
          </a:p>
          <a:p>
            <a:pPr lvl="2"/>
            <a:r>
              <a:rPr lang="en-US" dirty="0" smtClean="0"/>
              <a:t>Vision that you’re aware of</a:t>
            </a:r>
          </a:p>
          <a:p>
            <a:pPr lvl="1"/>
            <a:r>
              <a:rPr lang="en-US" dirty="0" smtClean="0"/>
              <a:t>Unconscious vision</a:t>
            </a:r>
          </a:p>
          <a:p>
            <a:pPr lvl="2"/>
            <a:r>
              <a:rPr lang="en-US" dirty="0" smtClean="0"/>
              <a:t>Vision you’re not aware of</a:t>
            </a:r>
          </a:p>
          <a:p>
            <a:pPr lvl="3"/>
            <a:r>
              <a:rPr lang="en-US" dirty="0" smtClean="0"/>
              <a:t>e.g., unconsciously “seeing” the leg of a chair and avoiding it while you’re walking around a room</a:t>
            </a:r>
          </a:p>
          <a:p>
            <a:r>
              <a:rPr lang="en-US" dirty="0" smtClean="0"/>
              <a:t>Vision perhaps starts when the light hitting the photoreceptors is </a:t>
            </a:r>
            <a:r>
              <a:rPr lang="en-US" i="1" dirty="0" err="1" smtClean="0"/>
              <a:t>transduced</a:t>
            </a:r>
            <a:r>
              <a:rPr lang="en-US" dirty="0" smtClean="0"/>
              <a:t> into electrical nerve signals that are sent to the brain</a:t>
            </a:r>
          </a:p>
          <a:p>
            <a:r>
              <a:rPr lang="en-US" dirty="0" smtClean="0"/>
              <a:t>So vision happens (mostly) </a:t>
            </a:r>
            <a:r>
              <a:rPr lang="en-US" i="1" dirty="0" smtClean="0"/>
              <a:t>in the brain</a:t>
            </a:r>
            <a:r>
              <a:rPr lang="en-US" dirty="0" smtClean="0"/>
              <a:t>, not the eye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Vision and the brain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7790" y="774700"/>
            <a:ext cx="4779010" cy="53514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At left, cortex of primate “unrolled”</a:t>
            </a:r>
          </a:p>
          <a:p>
            <a:r>
              <a:rPr lang="en-US" dirty="0" smtClean="0"/>
              <a:t>Parts that are involved in vision are </a:t>
            </a:r>
            <a:r>
              <a:rPr lang="en-US" dirty="0" err="1" smtClean="0"/>
              <a:t>coloured</a:t>
            </a:r>
            <a:endParaRPr lang="en-US" dirty="0" smtClean="0"/>
          </a:p>
          <a:p>
            <a:pPr lvl="1"/>
            <a:r>
              <a:rPr lang="en-US" dirty="0" smtClean="0"/>
              <a:t>over 50% of cortex involved in vision</a:t>
            </a:r>
          </a:p>
          <a:p>
            <a:pPr lvl="1"/>
            <a:r>
              <a:rPr lang="en-US" dirty="0" smtClean="0"/>
              <a:t>rest of senses use about 10% of cortex</a:t>
            </a:r>
          </a:p>
          <a:p>
            <a:pPr lvl="1"/>
            <a:r>
              <a:rPr lang="en-US" dirty="0" smtClean="0"/>
              <a:t>10-20% used for body movement</a:t>
            </a:r>
          </a:p>
          <a:p>
            <a:r>
              <a:rPr lang="en-US" dirty="0" smtClean="0"/>
              <a:t>Not much left for hard sums!</a:t>
            </a:r>
          </a:p>
          <a:p>
            <a:pPr lvl="1"/>
            <a:r>
              <a:rPr lang="en-US" dirty="0" smtClean="0"/>
              <a:t>That’s why they’re hard!</a:t>
            </a:r>
          </a:p>
          <a:p>
            <a:r>
              <a:rPr lang="en-US" dirty="0" smtClean="0"/>
              <a:t>Vision is “easy” because so much of our brain is dedicated to it</a:t>
            </a:r>
          </a:p>
          <a:p>
            <a:r>
              <a:rPr lang="en-US" dirty="0" smtClean="0"/>
              <a:t>Over 30 areas, each making a different contribution to vision</a:t>
            </a:r>
          </a:p>
          <a:p>
            <a:pPr lvl="1"/>
            <a:r>
              <a:rPr lang="en-US" dirty="0" smtClean="0"/>
              <a:t>e.g., MT contains cells that only fire when something is moving in the visual field</a:t>
            </a:r>
          </a:p>
          <a:p>
            <a:pPr lvl="1"/>
            <a:r>
              <a:rPr lang="en-US" dirty="0" smtClean="0"/>
              <a:t>if this part is damaged, the person ceases to be able to see motion</a:t>
            </a:r>
          </a:p>
          <a:p>
            <a:r>
              <a:rPr lang="en-US" dirty="0" smtClean="0"/>
              <a:t>Information from the different areas has to be integrated to give a unified percept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81200"/>
            <a:ext cx="3450590" cy="29337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3112"/>
          </a:xfrm>
        </p:spPr>
        <p:txBody>
          <a:bodyPr/>
          <a:lstStyle/>
          <a:p>
            <a:r>
              <a:rPr lang="en-US" dirty="0" smtClean="0"/>
              <a:t>Vision must be easy, right?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67050"/>
            <a:ext cx="8229600" cy="305911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Vision must be easy - with just a glance, we can tell</a:t>
            </a:r>
          </a:p>
          <a:p>
            <a:pPr lvl="1"/>
            <a:r>
              <a:rPr lang="en-US" dirty="0" smtClean="0"/>
              <a:t>that it’s likely to rain because there are clouds on the horizon</a:t>
            </a:r>
          </a:p>
          <a:p>
            <a:pPr lvl="1"/>
            <a:r>
              <a:rPr lang="en-US" dirty="0" smtClean="0"/>
              <a:t>that someone we’ve never seen before is unhappy</a:t>
            </a:r>
          </a:p>
          <a:p>
            <a:pPr lvl="1"/>
            <a:r>
              <a:rPr lang="en-US" dirty="0" smtClean="0"/>
              <a:t>who someone is even if they are almost completely covered up</a:t>
            </a:r>
          </a:p>
          <a:p>
            <a:pPr lvl="1"/>
            <a:r>
              <a:rPr lang="en-US" dirty="0" smtClean="0"/>
              <a:t>whether a dog in the distance is a German Shepherd or an Afghan Hound, just from its silhouette or by the way it moves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40" y="1047750"/>
            <a:ext cx="2692400" cy="2019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911" y="1047750"/>
            <a:ext cx="1968500" cy="2019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411" y="1047750"/>
            <a:ext cx="1514475" cy="2019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400" y="1047750"/>
            <a:ext cx="2692400" cy="20193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 is really hard!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6101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We manage to do all the (apparently) simple things on the previous slide by using the following process: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Balls of light (photons) are shot out in all directions from a light source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 tiny fraction of these balls bounce off objects around us.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 tiny fraction of the balls that bounce off these objects find their way into our eyes where they bounce off an array of sensors that send information to our brain</a:t>
            </a:r>
          </a:p>
          <a:p>
            <a:pPr marL="571500" indent="-514350"/>
            <a:r>
              <a:rPr lang="en-US" dirty="0" smtClean="0"/>
              <a:t>Analogous to a person with a net catching balls and then, by inspecting the contents of the net, doing all the things that </a:t>
            </a:r>
            <a:r>
              <a:rPr lang="en-US" smtClean="0"/>
              <a:t>vision does</a:t>
            </a:r>
          </a:p>
          <a:p>
            <a:pPr marL="57150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46300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see?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475" y="1417638"/>
            <a:ext cx="5708650" cy="48062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Did you see this?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997" y="1379537"/>
            <a:ext cx="5725403" cy="47367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 is active, not passive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Brain constantly trying to </a:t>
            </a:r>
            <a:r>
              <a:rPr lang="en-US" i="1" dirty="0" smtClean="0"/>
              <a:t>make sense of </a:t>
            </a:r>
            <a:r>
              <a:rPr lang="en-US" dirty="0" smtClean="0"/>
              <a:t> the information it receives from the eyes</a:t>
            </a:r>
          </a:p>
          <a:p>
            <a:r>
              <a:rPr lang="en-US" dirty="0" smtClean="0"/>
              <a:t>Once you see the picture as a dog, it’s hard to go back to seeing it as just random spots</a:t>
            </a:r>
          </a:p>
          <a:p>
            <a:r>
              <a:rPr lang="en-US" dirty="0" smtClean="0"/>
              <a:t>The eye may be like a camera in that it basically focuses the light onto an array of sensors that record the pattern of hue, luminance etc.</a:t>
            </a:r>
          </a:p>
          <a:p>
            <a:r>
              <a:rPr lang="en-US" dirty="0" smtClean="0"/>
              <a:t>But </a:t>
            </a:r>
            <a:r>
              <a:rPr lang="en-US" i="1" dirty="0" smtClean="0"/>
              <a:t>vision</a:t>
            </a:r>
            <a:r>
              <a:rPr lang="en-US" dirty="0" smtClean="0"/>
              <a:t> does much more than that</a:t>
            </a:r>
          </a:p>
          <a:p>
            <a:r>
              <a:rPr lang="en-US" b="1" dirty="0" smtClean="0"/>
              <a:t>Vision gives us the necessary information for us to behave appropriately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7255" cy="1092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Write down what you see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0" y="1417638"/>
            <a:ext cx="4616450" cy="484549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Colour</a:t>
            </a:r>
            <a:r>
              <a:rPr lang="en-US" dirty="0" smtClean="0"/>
              <a:t> blindness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Previous slide shows an Ishihara plate for testing </a:t>
            </a:r>
            <a:r>
              <a:rPr lang="en-US" dirty="0" err="1" smtClean="0"/>
              <a:t>colour</a:t>
            </a:r>
            <a:r>
              <a:rPr lang="en-US" dirty="0" smtClean="0"/>
              <a:t>-blindness</a:t>
            </a:r>
          </a:p>
          <a:p>
            <a:pPr lvl="1"/>
            <a:r>
              <a:rPr lang="en-US" dirty="0" smtClean="0"/>
              <a:t>If you couldn’t see the number 74, then you may be red-green </a:t>
            </a:r>
            <a:r>
              <a:rPr lang="en-US" dirty="0" err="1" smtClean="0"/>
              <a:t>colour</a:t>
            </a:r>
            <a:r>
              <a:rPr lang="en-US" dirty="0" smtClean="0"/>
              <a:t> blind</a:t>
            </a:r>
          </a:p>
          <a:p>
            <a:r>
              <a:rPr lang="en-US" dirty="0" smtClean="0"/>
              <a:t>Dogs and cats are red-green </a:t>
            </a:r>
            <a:r>
              <a:rPr lang="en-US" dirty="0" err="1" smtClean="0"/>
              <a:t>colour</a:t>
            </a:r>
            <a:r>
              <a:rPr lang="en-US" dirty="0" smtClean="0"/>
              <a:t> blind</a:t>
            </a:r>
          </a:p>
          <a:p>
            <a:pPr lvl="1"/>
            <a:r>
              <a:rPr lang="en-US" dirty="0" smtClean="0"/>
              <a:t>As are most other mammals (horses, cattle, etc.)</a:t>
            </a:r>
          </a:p>
          <a:p>
            <a:pPr lvl="1"/>
            <a:r>
              <a:rPr lang="en-US" dirty="0" smtClean="0"/>
              <a:t>Don’t shake a green rag at a bull!</a:t>
            </a:r>
          </a:p>
          <a:p>
            <a:r>
              <a:rPr lang="en-US" dirty="0" smtClean="0"/>
              <a:t>Many fish can distinguish red from green</a:t>
            </a:r>
          </a:p>
          <a:p>
            <a:r>
              <a:rPr lang="en-US" dirty="0" smtClean="0"/>
              <a:t>Directly depends on physiology </a:t>
            </a:r>
          </a:p>
          <a:p>
            <a:pPr lvl="1"/>
            <a:r>
              <a:rPr lang="en-US" dirty="0" smtClean="0"/>
              <a:t>The types of cones you have – more later!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98600" cy="157295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1242</Words>
  <Application>Microsoft Macintosh PowerPoint</Application>
  <PresentationFormat>On-screen Show (4:3)</PresentationFormat>
  <Paragraphs>111</Paragraphs>
  <Slides>26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Introduction to Visual Perception </vt:lpstr>
      <vt:lpstr>Reading for this lecture</vt:lpstr>
      <vt:lpstr>Vision must be easy, right?</vt:lpstr>
      <vt:lpstr>Vision is really hard!</vt:lpstr>
      <vt:lpstr>What do you see?</vt:lpstr>
      <vt:lpstr>Did you see this?</vt:lpstr>
      <vt:lpstr>Vision is active, not passive</vt:lpstr>
      <vt:lpstr>Write down what you see</vt:lpstr>
      <vt:lpstr>Colour blindness</vt:lpstr>
      <vt:lpstr>Night vision – what do you see now?</vt:lpstr>
      <vt:lpstr>Night vision</vt:lpstr>
      <vt:lpstr>Why have we evolved to see colour?</vt:lpstr>
      <vt:lpstr>Active information retrieval</vt:lpstr>
      <vt:lpstr>Acuity decreases with eccentricity</vt:lpstr>
      <vt:lpstr>Are the tables the same shape?</vt:lpstr>
      <vt:lpstr>Are the parallelograms the same shape?</vt:lpstr>
      <vt:lpstr>Vision is clever, not stupid</vt:lpstr>
      <vt:lpstr>Does she look happy?</vt:lpstr>
      <vt:lpstr>What about now?</vt:lpstr>
      <vt:lpstr>Face recognition</vt:lpstr>
      <vt:lpstr>The Adelson Illusion</vt:lpstr>
      <vt:lpstr>When is an illusion not an illusion?</vt:lpstr>
      <vt:lpstr>Adaptation</vt:lpstr>
      <vt:lpstr>Visual neglect</vt:lpstr>
      <vt:lpstr>What does “vision” include?</vt:lpstr>
      <vt:lpstr>Vision and the brain</vt:lpstr>
    </vt:vector>
  </TitlesOfParts>
  <Company>IMI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Visual Perception </dc:title>
  <dc:creator>David Meredith</dc:creator>
  <cp:lastModifiedBy>David Meredith</cp:lastModifiedBy>
  <cp:revision>46</cp:revision>
  <dcterms:created xsi:type="dcterms:W3CDTF">2011-02-03T16:14:44Z</dcterms:created>
  <dcterms:modified xsi:type="dcterms:W3CDTF">2011-02-03T16:14:57Z</dcterms:modified>
</cp:coreProperties>
</file>