
<file path=[Content_Types].xml><?xml version="1.0" encoding="utf-8"?>
<Types xmlns="http://schemas.openxmlformats.org/package/2006/content-types">
  <Override PartName="/ppt/slides/slide45.xml" ContentType="application/vnd.openxmlformats-officedocument.presentationml.slide+xml"/>
  <Override PartName="/ppt/slides/slide53.xml" ContentType="application/vnd.openxmlformats-officedocument.presentationml.slide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slides/slide46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slides/slide54.xml" ContentType="application/vnd.openxmlformats-officedocument.presentationml.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50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47.xml" ContentType="application/vnd.openxmlformats-officedocument.presentationml.slide+xml"/>
  <Override PartName="/ppt/slides/slide43.xml" ContentType="application/vnd.openxmlformats-officedocument.presentationml.slide+xml"/>
  <Override PartName="/ppt/slides/slide5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48.xml" ContentType="application/vnd.openxmlformats-officedocument.presentationml.slide+xml"/>
  <Override PartName="/ppt/slides/slide20.xml" ContentType="application/vnd.openxmlformats-officedocument.presentationml.slide+xml"/>
  <Override PartName="/ppt/slides/slide44.xml" ContentType="application/vnd.openxmlformats-officedocument.presentationml.slide+xml"/>
  <Override PartName="/ppt/slides/slide52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9.xml" ContentType="application/vnd.openxmlformats-officedocument.presentationml.slide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63" r:id="rId3"/>
    <p:sldId id="264" r:id="rId4"/>
    <p:sldId id="257" r:id="rId5"/>
    <p:sldId id="258" r:id="rId6"/>
    <p:sldId id="259" r:id="rId7"/>
    <p:sldId id="260" r:id="rId8"/>
    <p:sldId id="261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6850" autoAdjust="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7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B9665-AC52-194A-9BBC-3081F3764009}" type="datetimeFigureOut">
              <a:rPr lang="en-US" smtClean="0"/>
              <a:pPr/>
              <a:t>11/15/10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49C7-308C-594C-B252-B5F4F3584C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B9665-AC52-194A-9BBC-3081F3764009}" type="datetimeFigureOut">
              <a:rPr lang="en-US" smtClean="0"/>
              <a:pPr/>
              <a:t>11/15/10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49C7-308C-594C-B252-B5F4F3584C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B9665-AC52-194A-9BBC-3081F3764009}" type="datetimeFigureOut">
              <a:rPr lang="en-US" smtClean="0"/>
              <a:pPr/>
              <a:t>11/15/10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49C7-308C-594C-B252-B5F4F3584C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B9665-AC52-194A-9BBC-3081F3764009}" type="datetimeFigureOut">
              <a:rPr lang="en-US" smtClean="0"/>
              <a:pPr/>
              <a:t>11/15/10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49C7-308C-594C-B252-B5F4F3584C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B9665-AC52-194A-9BBC-3081F3764009}" type="datetimeFigureOut">
              <a:rPr lang="en-US" smtClean="0"/>
              <a:pPr/>
              <a:t>11/15/10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49C7-308C-594C-B252-B5F4F3584C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B9665-AC52-194A-9BBC-3081F3764009}" type="datetimeFigureOut">
              <a:rPr lang="en-US" smtClean="0"/>
              <a:pPr/>
              <a:t>11/15/10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49C7-308C-594C-B252-B5F4F3584C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B9665-AC52-194A-9BBC-3081F3764009}" type="datetimeFigureOut">
              <a:rPr lang="en-US" smtClean="0"/>
              <a:pPr/>
              <a:t>11/15/10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49C7-308C-594C-B252-B5F4F3584C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B9665-AC52-194A-9BBC-3081F3764009}" type="datetimeFigureOut">
              <a:rPr lang="en-US" smtClean="0"/>
              <a:pPr/>
              <a:t>11/15/10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49C7-308C-594C-B252-B5F4F3584C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B9665-AC52-194A-9BBC-3081F3764009}" type="datetimeFigureOut">
              <a:rPr lang="en-US" smtClean="0"/>
              <a:pPr/>
              <a:t>11/15/10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49C7-308C-594C-B252-B5F4F3584C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B9665-AC52-194A-9BBC-3081F3764009}" type="datetimeFigureOut">
              <a:rPr lang="en-US" smtClean="0"/>
              <a:pPr/>
              <a:t>11/15/10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49C7-308C-594C-B252-B5F4F3584C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B9665-AC52-194A-9BBC-3081F3764009}" type="datetimeFigureOut">
              <a:rPr lang="en-US" smtClean="0"/>
              <a:pPr/>
              <a:t>11/15/10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49C7-308C-594C-B252-B5F4F3584C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B9665-AC52-194A-9BBC-3081F3764009}" type="datetimeFigureOut">
              <a:rPr lang="en-US" smtClean="0"/>
              <a:pPr/>
              <a:t>11/15/10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449C7-308C-594C-B252-B5F4F3584C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ave@imi.aau.dk" TargetMode="Externa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mea.create.aau.dk/course/view.php?id=26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hyperlink" Target="http://developer.apple.com/library/ios/%23documentation/UserExperience/Conceptual/MobileHIG/Introduction/Introduction.html%23//apple_ref/doc/uid/TP40006556" TargetMode="External"/><Relationship Id="rId12" Type="http://schemas.openxmlformats.org/officeDocument/2006/relationships/hyperlink" Target="http://developer.apple.com/library/ios/%23featuredarticles/ViewControllerPGforiPhoneOS/Introduction/Introduction.html%23//apple_ref/doc/uid/TP40007457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eveloper.apple.com/library/ios/%23referencelibrary/GettingStarted/Learning_Objective-C_A_Primer/index.html%23//apple_ref/doc/uid/TP40007594" TargetMode="External"/><Relationship Id="rId3" Type="http://schemas.openxmlformats.org/officeDocument/2006/relationships/hyperlink" Target="http://developer.apple.com/library/ios/%23documentation/iPhone/Conceptual/iPhone101/Articles/00_Introduction.html%23//apple_ref/doc/uid/TP40007514" TargetMode="External"/><Relationship Id="rId4" Type="http://schemas.openxmlformats.org/officeDocument/2006/relationships/hyperlink" Target="http://developer.apple.com/library/ios/%23documentation/DeveloperTools/Conceptual/XcodeWorkspace/000-Introduction/Introduction.html%23//apple_ref/doc/uid/TP40006920" TargetMode="External"/><Relationship Id="rId5" Type="http://schemas.openxmlformats.org/officeDocument/2006/relationships/hyperlink" Target="http://developer.apple.com/library/ios/%23documentation/Cocoa/Conceptual/ObjectiveC/Introduction/introObjectiveC.html%23//apple_ref/doc/uid/TP30001163" TargetMode="External"/><Relationship Id="rId6" Type="http://schemas.openxmlformats.org/officeDocument/2006/relationships/hyperlink" Target="http://developer.apple.com/library/ios/%23documentation/Cocoa/Conceptual/OOP_ObjC/Introduction/Introduction.html%23//apple_ref/doc/uid/TP40005149" TargetMode="External"/><Relationship Id="rId7" Type="http://schemas.openxmlformats.org/officeDocument/2006/relationships/hyperlink" Target="http://developer.apple.com/library/ios/%23referencelibrary/GettingStarted/URL_iPhone_OS_Overview/index.html" TargetMode="External"/><Relationship Id="rId8" Type="http://schemas.openxmlformats.org/officeDocument/2006/relationships/hyperlink" Target="http://developer.apple.com/library/ios/%23documentation/Miscellaneous/Conceptual/iPhoneOSTechOverview/Introduction/Introduction.html%23//apple_ref/doc/uid/TP40007898" TargetMode="External"/><Relationship Id="rId9" Type="http://schemas.openxmlformats.org/officeDocument/2006/relationships/hyperlink" Target="http://developer.apple.com/library/ios/%23documentation/Cocoa/Conceptual/CocoaFundamentals/Introduction/Introduction.html%23//apple_ref/doc/uid/TP40002974" TargetMode="External"/><Relationship Id="rId10" Type="http://schemas.openxmlformats.org/officeDocument/2006/relationships/hyperlink" Target="http://developer.apple.com/library/ios/%23documentation/iPhone/Conceptual/iPhoneOSProgrammingGuide/Introduction/Introduction.html%23//apple_ref/doc/uid/TP40007072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eveloper.apple.com/library/ios/%23referencelibrary/GettingStarted/Learning_Objective-C_A_Primer/index.html%23//apple_ref/doc/uid/TP40007594" TargetMode="External"/><Relationship Id="rId4" Type="http://schemas.openxmlformats.org/officeDocument/2006/relationships/hyperlink" Target="http://developer.apple.com/library/ios/%23documentation/iPhone/Conceptual/iPhone101/Articles/00_Introduction.html%23//apple_ref/doc/uid/TP40007514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eveloper.apple.com/library/ios/%23documentation/Cocoa/Conceptual/CocoaFundamentals/Introduction/Introduction.html%23//apple_ref/doc/uid/TP40002974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iOS</a:t>
            </a:r>
            <a:r>
              <a:rPr lang="en-US" dirty="0" smtClean="0"/>
              <a:t> Programming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GB" sz="2400" dirty="0" smtClean="0"/>
              <a:t>Medialogy, Semester 7, 2010</a:t>
            </a:r>
          </a:p>
          <a:p>
            <a:pPr>
              <a:lnSpc>
                <a:spcPct val="80000"/>
              </a:lnSpc>
            </a:pPr>
            <a:r>
              <a:rPr lang="en-GB" sz="2400" dirty="0" smtClean="0"/>
              <a:t>Aalborg University, Aalborg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hlinkClick r:id="rId2"/>
              </a:rPr>
              <a:t>http://mea.create.aau.dk/course/view.php?id=26</a:t>
            </a:r>
            <a:endParaRPr lang="en-GB" sz="2400" dirty="0" smtClean="0"/>
          </a:p>
          <a:p>
            <a:pPr>
              <a:lnSpc>
                <a:spcPct val="80000"/>
              </a:lnSpc>
            </a:pPr>
            <a:r>
              <a:rPr lang="en-GB" sz="2400" dirty="0" smtClean="0"/>
              <a:t>David Meredith </a:t>
            </a:r>
            <a:r>
              <a:rPr lang="en-GB" sz="2400" dirty="0" smtClean="0">
                <a:hlinkClick r:id="rId3"/>
              </a:rPr>
              <a:t>dave@create.aau.dk</a:t>
            </a:r>
            <a:endParaRPr lang="en-GB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7577" y="602615"/>
            <a:ext cx="2364605" cy="1909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Objective-C: A Primer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239125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Objective-C is a superset of ANSI C that supports object-oriented programming</a:t>
            </a:r>
          </a:p>
          <a:p>
            <a:r>
              <a:rPr lang="en-US" dirty="0" smtClean="0"/>
              <a:t>Objective-C is used to build Cocoa and Cocoa Touch applications</a:t>
            </a:r>
          </a:p>
          <a:p>
            <a:r>
              <a:rPr lang="en-US" dirty="0" smtClean="0"/>
              <a:t>To include a header file in your source code, you use the </a:t>
            </a:r>
            <a:r>
              <a:rPr lang="en-US" b="1" dirty="0" smtClean="0"/>
              <a:t>#import</a:t>
            </a:r>
            <a:r>
              <a:rPr lang="en-US" dirty="0" smtClean="0"/>
              <a:t> directive</a:t>
            </a:r>
          </a:p>
          <a:p>
            <a:pPr lvl="1"/>
            <a:r>
              <a:rPr lang="en-US" dirty="0" smtClean="0"/>
              <a:t>This does the same as </a:t>
            </a:r>
            <a:r>
              <a:rPr lang="en-US" b="1" dirty="0" smtClean="0"/>
              <a:t>#include</a:t>
            </a:r>
            <a:r>
              <a:rPr lang="en-US" dirty="0" smtClean="0"/>
              <a:t> except that it makes sure the same file is not included more than once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3808890"/>
          <a:ext cx="8229600" cy="2660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8608"/>
                <a:gridCol w="6900992"/>
              </a:tblGrid>
              <a:tr h="665121">
                <a:tc>
                  <a:txBody>
                    <a:bodyPr/>
                    <a:lstStyle/>
                    <a:p>
                      <a:r>
                        <a:rPr lang="en-US" dirty="0" smtClean="0"/>
                        <a:t>Extension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Source type</a:t>
                      </a:r>
                      <a:endParaRPr lang="en-US" dirty="0"/>
                    </a:p>
                  </a:txBody>
                  <a:tcPr/>
                </a:tc>
              </a:tr>
              <a:tr h="665121">
                <a:tc>
                  <a:txBody>
                    <a:bodyPr/>
                    <a:lstStyle/>
                    <a:p>
                      <a:r>
                        <a:rPr lang="en-US" dirty="0" smtClean="0"/>
                        <a:t>.</a:t>
                      </a:r>
                      <a:r>
                        <a:rPr lang="en-US" dirty="0" err="1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Header files. Header files contain class, type, function and constant</a:t>
                      </a:r>
                      <a:r>
                        <a:rPr lang="en-US" baseline="0" dirty="0" smtClean="0"/>
                        <a:t> declarations</a:t>
                      </a:r>
                      <a:endParaRPr lang="en-US" dirty="0"/>
                    </a:p>
                  </a:txBody>
                  <a:tcPr/>
                </a:tc>
              </a:tr>
              <a:tr h="665121">
                <a:tc>
                  <a:txBody>
                    <a:bodyPr/>
                    <a:lstStyle/>
                    <a:p>
                      <a:r>
                        <a:rPr lang="en-US" dirty="0" smtClean="0"/>
                        <a:t>.</a:t>
                      </a:r>
                      <a:r>
                        <a:rPr lang="en-US" dirty="0" err="1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Source files</a:t>
                      </a:r>
                      <a:r>
                        <a:rPr lang="en-US" baseline="0" dirty="0" smtClean="0"/>
                        <a:t> that contain Objective-C and/or C code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</a:tr>
              <a:tr h="665121">
                <a:tc>
                  <a:txBody>
                    <a:bodyPr/>
                    <a:lstStyle/>
                    <a:p>
                      <a:r>
                        <a:rPr lang="en-US" dirty="0" smtClean="0"/>
                        <a:t>.mm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Source files</a:t>
                      </a:r>
                      <a:r>
                        <a:rPr lang="en-US" baseline="0" dirty="0" smtClean="0"/>
                        <a:t> that contain C++ code (as well as, possibly, C code and Objective-C code)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92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94419"/>
            <a:ext cx="8229600" cy="243174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 class in Objective-C is defined in </a:t>
            </a:r>
            <a:r>
              <a:rPr lang="en-US" i="1" dirty="0" smtClean="0"/>
              <a:t>two</a:t>
            </a:r>
            <a:r>
              <a:rPr lang="en-US" dirty="0" smtClean="0"/>
              <a:t> parts:</a:t>
            </a:r>
          </a:p>
          <a:p>
            <a:pPr lvl="1"/>
            <a:r>
              <a:rPr lang="en-US" dirty="0" smtClean="0"/>
              <a:t>an </a:t>
            </a:r>
            <a:r>
              <a:rPr lang="en-US" i="1" dirty="0" smtClean="0"/>
              <a:t>interface</a:t>
            </a:r>
            <a:r>
              <a:rPr lang="en-US" dirty="0" smtClean="0"/>
              <a:t> part in a header file (.</a:t>
            </a:r>
            <a:r>
              <a:rPr lang="en-US" dirty="0" err="1" smtClean="0"/>
              <a:t>h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an </a:t>
            </a:r>
            <a:r>
              <a:rPr lang="en-US" i="1" dirty="0" smtClean="0"/>
              <a:t>implementation </a:t>
            </a:r>
            <a:r>
              <a:rPr lang="en-US" dirty="0" smtClean="0"/>
              <a:t>part in a .</a:t>
            </a:r>
            <a:r>
              <a:rPr lang="en-US" dirty="0" err="1" smtClean="0"/>
              <a:t>m</a:t>
            </a:r>
            <a:r>
              <a:rPr lang="en-US" dirty="0" smtClean="0"/>
              <a:t> or .mm file</a:t>
            </a:r>
          </a:p>
          <a:p>
            <a:r>
              <a:rPr lang="en-US" dirty="0" smtClean="0"/>
              <a:t>Interface</a:t>
            </a:r>
          </a:p>
          <a:p>
            <a:pPr lvl="1"/>
            <a:r>
              <a:rPr lang="en-US" dirty="0" smtClean="0"/>
              <a:t>declares class and public methods</a:t>
            </a:r>
          </a:p>
          <a:p>
            <a:pPr lvl="1"/>
            <a:r>
              <a:rPr lang="en-US" dirty="0" smtClean="0"/>
              <a:t>declares instance variables and properties</a:t>
            </a:r>
          </a:p>
          <a:p>
            <a:r>
              <a:rPr lang="en-US" dirty="0" smtClean="0"/>
              <a:t>Implementation contains definitions of methods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700" y="963919"/>
            <a:ext cx="6578600" cy="2730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and weak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90725"/>
            <a:ext cx="8229600" cy="426392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Objective-C allows both strong and weak typing</a:t>
            </a:r>
          </a:p>
          <a:p>
            <a:pPr lvl="1"/>
            <a:r>
              <a:rPr lang="en-US" dirty="0" smtClean="0"/>
              <a:t>A strong type includes the class name in the variable declaration</a:t>
            </a:r>
          </a:p>
          <a:p>
            <a:pPr lvl="1"/>
            <a:r>
              <a:rPr lang="en-US" dirty="0" smtClean="0"/>
              <a:t>A weakly typed variable is declared to be of type id</a:t>
            </a:r>
          </a:p>
          <a:p>
            <a:r>
              <a:rPr lang="en-US" dirty="0" smtClean="0"/>
              <a:t>Weak typing can be used in collection classes where the collection needs to be able to contain any type of object</a:t>
            </a:r>
          </a:p>
          <a:p>
            <a:r>
              <a:rPr lang="en-US" dirty="0" smtClean="0"/>
              <a:t>Use the syntax</a:t>
            </a:r>
            <a:br>
              <a:rPr lang="en-US" dirty="0" smtClean="0"/>
            </a:br>
            <a:r>
              <a:rPr lang="en-US" b="1" dirty="0" err="1" smtClean="0"/>
              <a:t>ClassName</a:t>
            </a:r>
            <a:r>
              <a:rPr lang="en-US" b="1" dirty="0" smtClean="0"/>
              <a:t> *</a:t>
            </a:r>
            <a:r>
              <a:rPr lang="en-US" b="1" dirty="0" err="1" smtClean="0"/>
              <a:t>var</a:t>
            </a:r>
            <a:r>
              <a:rPr lang="en-US" b="1" dirty="0" smtClean="0"/>
              <a:t>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indicate that </a:t>
            </a:r>
            <a:r>
              <a:rPr lang="en-US" dirty="0" err="1" smtClean="0"/>
              <a:t>var</a:t>
            </a:r>
            <a:r>
              <a:rPr lang="en-US" dirty="0" smtClean="0"/>
              <a:t> is a pointer to an object of type </a:t>
            </a:r>
            <a:r>
              <a:rPr lang="en-US" dirty="0" err="1" smtClean="0"/>
              <a:t>ClassName</a:t>
            </a:r>
            <a:endParaRPr lang="en-US" dirty="0" smtClean="0"/>
          </a:p>
          <a:p>
            <a:pPr lvl="1"/>
            <a:r>
              <a:rPr lang="en-US" dirty="0" smtClean="0"/>
              <a:t>Object references in Objective-C must always be pointers</a:t>
            </a:r>
          </a:p>
          <a:p>
            <a:r>
              <a:rPr lang="en-US" dirty="0" smtClean="0"/>
              <a:t>An id-type variable does not need a star</a:t>
            </a:r>
          </a:p>
          <a:p>
            <a:pPr lvl="1"/>
            <a:r>
              <a:rPr lang="en-US" dirty="0" smtClean="0"/>
              <a:t>id-type variables are automatically pointers</a:t>
            </a:r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80323" y="1417638"/>
            <a:ext cx="5576621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err="1" smtClean="0">
                <a:latin typeface="Courier"/>
                <a:cs typeface="Courier"/>
              </a:rPr>
              <a:t>MyClass</a:t>
            </a:r>
            <a:r>
              <a:rPr lang="en-US" dirty="0" smtClean="0">
                <a:latin typeface="Courier"/>
                <a:cs typeface="Courier"/>
              </a:rPr>
              <a:t> *myObject1;  // Strong typing</a:t>
            </a:r>
          </a:p>
          <a:p>
            <a:r>
              <a:rPr lang="en-US" dirty="0" smtClean="0">
                <a:latin typeface="Courier"/>
                <a:cs typeface="Courier"/>
              </a:rPr>
              <a:t>id       myObject2;  // Weak typing</a:t>
            </a:r>
            <a:endParaRPr lang="en-US" dirty="0">
              <a:latin typeface="Courier"/>
              <a:cs typeface="Courier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Objective-C you can have</a:t>
            </a:r>
          </a:p>
          <a:p>
            <a:pPr lvl="1"/>
            <a:r>
              <a:rPr lang="en-US" dirty="0" smtClean="0"/>
              <a:t>instance methods (like ordinary methods in Java)</a:t>
            </a:r>
          </a:p>
          <a:p>
            <a:pPr lvl="1"/>
            <a:r>
              <a:rPr lang="en-US" dirty="0" smtClean="0"/>
              <a:t>class methods (like static methods in Java)</a:t>
            </a:r>
          </a:p>
          <a:p>
            <a:r>
              <a:rPr lang="en-US" dirty="0" smtClean="0"/>
              <a:t>Instance method belongs to a particular object, i.e. instance of a class</a:t>
            </a:r>
          </a:p>
          <a:p>
            <a:pPr lvl="1"/>
            <a:r>
              <a:rPr lang="en-US" dirty="0" smtClean="0"/>
              <a:t>So must create an instance of the class on which to call the instance method</a:t>
            </a:r>
          </a:p>
          <a:p>
            <a:r>
              <a:rPr lang="en-US" dirty="0" smtClean="0"/>
              <a:t>Class method belongs to a class</a:t>
            </a:r>
          </a:p>
          <a:p>
            <a:pPr lvl="1"/>
            <a:r>
              <a:rPr lang="en-US" dirty="0" smtClean="0"/>
              <a:t>So can be called on the class name itself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6704"/>
          </a:xfrm>
        </p:spPr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17464"/>
            <a:ext cx="8229600" cy="24087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Instance methods preceded by a ‘-’ sign</a:t>
            </a:r>
          </a:p>
          <a:p>
            <a:r>
              <a:rPr lang="en-US" dirty="0" smtClean="0"/>
              <a:t>Class methods preceded by a ‘+’ sign</a:t>
            </a:r>
          </a:p>
          <a:p>
            <a:r>
              <a:rPr lang="en-US" dirty="0" smtClean="0"/>
              <a:t>Each signature keyword followed by a colon and then parameter</a:t>
            </a:r>
          </a:p>
          <a:p>
            <a:r>
              <a:rPr lang="en-US" dirty="0" smtClean="0"/>
              <a:t>Each parameter has a type (in parentheses ‘()’) and a name</a:t>
            </a:r>
          </a:p>
          <a:p>
            <a:r>
              <a:rPr lang="en-US" dirty="0" smtClean="0"/>
              <a:t>Method name (e.g., </a:t>
            </a:r>
            <a:r>
              <a:rPr lang="en-US" dirty="0" err="1" smtClean="0"/>
              <a:t>insertObject:atIndex</a:t>
            </a:r>
            <a:r>
              <a:rPr lang="en-US" dirty="0" smtClean="0"/>
              <a:t>:) is concatenation of signature keywords and colons</a:t>
            </a:r>
          </a:p>
          <a:p>
            <a:r>
              <a:rPr lang="en-US" dirty="0" smtClean="0"/>
              <a:t>If a method has no parameters, then no colon after first (and only) keyword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369" y="1111342"/>
            <a:ext cx="5753773" cy="260612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1865"/>
            <a:ext cx="8229600" cy="374113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Send a message to an object by placing all inside square brackets (“[]”)</a:t>
            </a:r>
          </a:p>
          <a:p>
            <a:r>
              <a:rPr lang="en-US" dirty="0" smtClean="0"/>
              <a:t>If the method is an instance method, put the reference to the object first and then the method signature keywords, each followed by its required argument, separated by a colon</a:t>
            </a:r>
          </a:p>
          <a:p>
            <a:r>
              <a:rPr lang="en-US" dirty="0" smtClean="0"/>
              <a:t>Can replace an object reference with an expression that returns an object of the right type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4615" y="1600200"/>
            <a:ext cx="794189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 smtClean="0">
                <a:latin typeface="Courier"/>
                <a:cs typeface="Courier"/>
              </a:rPr>
              <a:t>[</a:t>
            </a:r>
            <a:r>
              <a:rPr lang="en-US" sz="2400" dirty="0" err="1" smtClean="0">
                <a:latin typeface="Courier"/>
                <a:cs typeface="Courier"/>
              </a:rPr>
              <a:t>myArray</a:t>
            </a:r>
            <a:r>
              <a:rPr lang="en-US" sz="2400" dirty="0" smtClean="0">
                <a:latin typeface="Courier"/>
                <a:cs typeface="Courier"/>
              </a:rPr>
              <a:t> </a:t>
            </a:r>
            <a:r>
              <a:rPr lang="en-US" sz="2400" dirty="0" err="1" smtClean="0">
                <a:latin typeface="Courier"/>
                <a:cs typeface="Courier"/>
              </a:rPr>
              <a:t>insertObject:anObject</a:t>
            </a:r>
            <a:r>
              <a:rPr lang="en-US" sz="2400" dirty="0" smtClean="0">
                <a:latin typeface="Courier"/>
                <a:cs typeface="Courier"/>
              </a:rPr>
              <a:t> atIndex:0];</a:t>
            </a:r>
            <a:endParaRPr lang="en-US" sz="2400" dirty="0">
              <a:latin typeface="Courier"/>
              <a:cs typeface="Courie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4615" y="5802997"/>
            <a:ext cx="7941898" cy="2923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300" dirty="0" smtClean="0">
                <a:latin typeface="Courier"/>
                <a:cs typeface="Courier"/>
              </a:rPr>
              <a:t>[[</a:t>
            </a:r>
            <a:r>
              <a:rPr lang="en-US" sz="1300" dirty="0" err="1" smtClean="0">
                <a:latin typeface="Courier"/>
                <a:cs typeface="Courier"/>
              </a:rPr>
              <a:t>myAppObject</a:t>
            </a:r>
            <a:r>
              <a:rPr lang="en-US" sz="1300" dirty="0" smtClean="0">
                <a:latin typeface="Courier"/>
                <a:cs typeface="Courier"/>
              </a:rPr>
              <a:t> </a:t>
            </a:r>
            <a:r>
              <a:rPr lang="en-US" sz="1300" dirty="0" err="1" smtClean="0">
                <a:latin typeface="Courier"/>
                <a:cs typeface="Courier"/>
              </a:rPr>
              <a:t>theArray</a:t>
            </a:r>
            <a:r>
              <a:rPr lang="en-US" sz="1300" dirty="0" smtClean="0">
                <a:latin typeface="Courier"/>
                <a:cs typeface="Courier"/>
              </a:rPr>
              <a:t>] </a:t>
            </a:r>
            <a:r>
              <a:rPr lang="en-US" sz="1300" dirty="0" err="1" smtClean="0">
                <a:latin typeface="Courier"/>
                <a:cs typeface="Courier"/>
              </a:rPr>
              <a:t>insertObject:[myAppObject</a:t>
            </a:r>
            <a:r>
              <a:rPr lang="en-US" sz="1300" dirty="0" smtClean="0">
                <a:latin typeface="Courier"/>
                <a:cs typeface="Courier"/>
              </a:rPr>
              <a:t> </a:t>
            </a:r>
            <a:r>
              <a:rPr lang="en-US" sz="1300" dirty="0" err="1" smtClean="0">
                <a:latin typeface="Courier"/>
                <a:cs typeface="Courier"/>
              </a:rPr>
              <a:t>objectToInsert</a:t>
            </a:r>
            <a:r>
              <a:rPr lang="en-US" sz="1300" dirty="0" smtClean="0">
                <a:latin typeface="Courier"/>
                <a:cs typeface="Courier"/>
              </a:rPr>
              <a:t>] atIndex:0];</a:t>
            </a:r>
            <a:endParaRPr lang="en-US" sz="1300" dirty="0">
              <a:latin typeface="Courier"/>
              <a:cs typeface="Couri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Dot syntax in </a:t>
            </a:r>
            <a:r>
              <a:rPr lang="en-US" dirty="0" err="1" smtClean="0"/>
              <a:t>accessor</a:t>
            </a:r>
            <a:r>
              <a:rPr lang="en-US" dirty="0" smtClean="0"/>
              <a:t>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736"/>
            <a:ext cx="8229600" cy="3538150"/>
          </a:xfrm>
        </p:spPr>
        <p:txBody>
          <a:bodyPr>
            <a:normAutofit/>
          </a:bodyPr>
          <a:lstStyle/>
          <a:p>
            <a:r>
              <a:rPr lang="en-US" dirty="0" smtClean="0"/>
              <a:t>If an instance variable is declared to be a property, then it has </a:t>
            </a:r>
            <a:r>
              <a:rPr lang="en-US" dirty="0" err="1" smtClean="0"/>
              <a:t>accessor</a:t>
            </a:r>
            <a:r>
              <a:rPr lang="en-US" dirty="0" smtClean="0"/>
              <a:t> methods</a:t>
            </a:r>
          </a:p>
          <a:p>
            <a:pPr lvl="1"/>
            <a:r>
              <a:rPr lang="en-US" dirty="0" smtClean="0"/>
              <a:t>Getter: </a:t>
            </a:r>
            <a:r>
              <a:rPr lang="en-US" dirty="0" smtClean="0">
                <a:latin typeface="Courier"/>
                <a:cs typeface="Courier"/>
              </a:rPr>
              <a:t>-(</a:t>
            </a:r>
            <a:r>
              <a:rPr lang="en-US" dirty="0" err="1" smtClean="0">
                <a:latin typeface="Courier"/>
                <a:cs typeface="Courier"/>
              </a:rPr>
              <a:t>type)</a:t>
            </a:r>
            <a:r>
              <a:rPr lang="en-US" i="1" dirty="0" err="1" smtClean="0">
                <a:latin typeface="Courier"/>
                <a:cs typeface="Courier"/>
              </a:rPr>
              <a:t>propertyName</a:t>
            </a:r>
            <a:endParaRPr lang="en-US" i="1" dirty="0" smtClean="0">
              <a:latin typeface="Courier"/>
              <a:cs typeface="Courier"/>
            </a:endParaRPr>
          </a:p>
          <a:p>
            <a:pPr lvl="1"/>
            <a:r>
              <a:rPr lang="en-US" dirty="0" smtClean="0"/>
              <a:t>Setter: </a:t>
            </a:r>
            <a:r>
              <a:rPr lang="en-US" dirty="0" smtClean="0">
                <a:latin typeface="Courier"/>
                <a:cs typeface="Courier"/>
              </a:rPr>
              <a:t>-(</a:t>
            </a:r>
            <a:r>
              <a:rPr lang="en-US" dirty="0" err="1" smtClean="0">
                <a:latin typeface="Courier"/>
                <a:cs typeface="Courier"/>
              </a:rPr>
              <a:t>void)set</a:t>
            </a:r>
            <a:r>
              <a:rPr lang="en-US" i="1" dirty="0" err="1" smtClean="0">
                <a:latin typeface="Courier"/>
                <a:cs typeface="Courier"/>
              </a:rPr>
              <a:t>PropertyName</a:t>
            </a:r>
            <a:r>
              <a:rPr lang="en-US" dirty="0" err="1" smtClean="0">
                <a:latin typeface="Courier"/>
                <a:cs typeface="Courier"/>
              </a:rPr>
              <a:t>:(type</a:t>
            </a:r>
            <a:r>
              <a:rPr lang="en-US" dirty="0" smtClean="0">
                <a:latin typeface="Courier"/>
                <a:cs typeface="Courier"/>
              </a:rPr>
              <a:t>)</a:t>
            </a:r>
          </a:p>
          <a:p>
            <a:r>
              <a:rPr lang="en-US" dirty="0" smtClean="0">
                <a:cs typeface="Courier"/>
              </a:rPr>
              <a:t>Can use alternative dot syntax instead of square brackets for calling </a:t>
            </a:r>
            <a:r>
              <a:rPr lang="en-US" dirty="0" err="1" smtClean="0">
                <a:cs typeface="Courier"/>
              </a:rPr>
              <a:t>accessor</a:t>
            </a:r>
            <a:r>
              <a:rPr lang="en-US" dirty="0" smtClean="0">
                <a:cs typeface="Courier"/>
              </a:rPr>
              <a:t> methods</a:t>
            </a:r>
            <a:endParaRPr lang="en-US" dirty="0">
              <a:cs typeface="Courie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417638"/>
            <a:ext cx="8229600" cy="2923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300" dirty="0" smtClean="0">
                <a:latin typeface="Courier"/>
                <a:cs typeface="Courier"/>
              </a:rPr>
              <a:t>[[</a:t>
            </a:r>
            <a:r>
              <a:rPr lang="en-US" sz="1300" dirty="0" err="1" smtClean="0">
                <a:latin typeface="Courier"/>
                <a:cs typeface="Courier"/>
              </a:rPr>
              <a:t>myAppObject</a:t>
            </a:r>
            <a:r>
              <a:rPr lang="en-US" sz="1300" dirty="0" smtClean="0">
                <a:latin typeface="Courier"/>
                <a:cs typeface="Courier"/>
              </a:rPr>
              <a:t> </a:t>
            </a:r>
            <a:r>
              <a:rPr lang="en-US" sz="1300" dirty="0" err="1" smtClean="0">
                <a:latin typeface="Courier"/>
                <a:cs typeface="Courier"/>
              </a:rPr>
              <a:t>theArray</a:t>
            </a:r>
            <a:r>
              <a:rPr lang="en-US" sz="1300" dirty="0" smtClean="0">
                <a:latin typeface="Courier"/>
                <a:cs typeface="Courier"/>
              </a:rPr>
              <a:t>] </a:t>
            </a:r>
            <a:r>
              <a:rPr lang="en-US" sz="1300" dirty="0" err="1" smtClean="0">
                <a:latin typeface="Courier"/>
                <a:cs typeface="Courier"/>
              </a:rPr>
              <a:t>insertObject:[myAppObject</a:t>
            </a:r>
            <a:r>
              <a:rPr lang="en-US" sz="1300" dirty="0" smtClean="0">
                <a:latin typeface="Courier"/>
                <a:cs typeface="Courier"/>
              </a:rPr>
              <a:t> </a:t>
            </a:r>
            <a:r>
              <a:rPr lang="en-US" sz="1300" dirty="0" err="1" smtClean="0">
                <a:latin typeface="Courier"/>
                <a:cs typeface="Courier"/>
              </a:rPr>
              <a:t>objectToInsert</a:t>
            </a:r>
            <a:r>
              <a:rPr lang="en-US" sz="1300" dirty="0" smtClean="0">
                <a:latin typeface="Courier"/>
                <a:cs typeface="Courier"/>
              </a:rPr>
              <a:t>] atIndex:0];</a:t>
            </a:r>
            <a:endParaRPr lang="en-US" sz="1300" dirty="0">
              <a:latin typeface="Courier"/>
              <a:cs typeface="Courier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710026"/>
            <a:ext cx="8229600" cy="2923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300" dirty="0" smtClean="0">
                <a:latin typeface="Courier"/>
                <a:cs typeface="Courier"/>
              </a:rPr>
              <a:t>[</a:t>
            </a:r>
            <a:r>
              <a:rPr lang="en-US" sz="1300" dirty="0" err="1" smtClean="0">
                <a:latin typeface="Courier"/>
                <a:cs typeface="Courier"/>
              </a:rPr>
              <a:t>myAppObject.theArray</a:t>
            </a:r>
            <a:r>
              <a:rPr lang="en-US" sz="1300" dirty="0" smtClean="0">
                <a:latin typeface="Courier"/>
                <a:cs typeface="Courier"/>
              </a:rPr>
              <a:t> </a:t>
            </a:r>
            <a:r>
              <a:rPr lang="en-US" sz="1300" dirty="0" err="1" smtClean="0">
                <a:latin typeface="Courier"/>
                <a:cs typeface="Courier"/>
              </a:rPr>
              <a:t>insertObject:[myAppObject</a:t>
            </a:r>
            <a:r>
              <a:rPr lang="en-US" sz="1300" dirty="0" smtClean="0">
                <a:latin typeface="Courier"/>
                <a:cs typeface="Courier"/>
              </a:rPr>
              <a:t> </a:t>
            </a:r>
            <a:r>
              <a:rPr lang="en-US" sz="1300" dirty="0" err="1" smtClean="0">
                <a:latin typeface="Courier"/>
                <a:cs typeface="Courier"/>
              </a:rPr>
              <a:t>objectToInsert</a:t>
            </a:r>
            <a:r>
              <a:rPr lang="en-US" sz="1300" dirty="0" smtClean="0">
                <a:latin typeface="Courier"/>
                <a:cs typeface="Courier"/>
              </a:rPr>
              <a:t>] atIndex:0];</a:t>
            </a:r>
            <a:endParaRPr lang="en-US" sz="1300" dirty="0">
              <a:latin typeface="Courier"/>
              <a:cs typeface="Courier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2002414"/>
            <a:ext cx="3786238" cy="2923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300" dirty="0" smtClean="0">
                <a:latin typeface="Courier"/>
                <a:cs typeface="Courier"/>
              </a:rPr>
              <a:t>[</a:t>
            </a:r>
            <a:r>
              <a:rPr lang="en-US" sz="1300" dirty="0" err="1" smtClean="0">
                <a:latin typeface="Courier"/>
                <a:cs typeface="Courier"/>
              </a:rPr>
              <a:t>myAppObject</a:t>
            </a:r>
            <a:r>
              <a:rPr lang="en-US" sz="1300" dirty="0" smtClean="0">
                <a:latin typeface="Courier"/>
                <a:cs typeface="Courier"/>
              </a:rPr>
              <a:t> </a:t>
            </a:r>
            <a:r>
              <a:rPr lang="en-US" sz="1300" dirty="0" err="1" smtClean="0">
                <a:latin typeface="Courier"/>
                <a:cs typeface="Courier"/>
              </a:rPr>
              <a:t>setTheArray:aNewArray</a:t>
            </a:r>
            <a:r>
              <a:rPr lang="en-US" sz="1300" dirty="0" smtClean="0">
                <a:latin typeface="Courier"/>
                <a:cs typeface="Courier"/>
              </a:rPr>
              <a:t>];</a:t>
            </a:r>
            <a:endParaRPr lang="en-US" sz="1300" dirty="0">
              <a:latin typeface="Courier"/>
              <a:cs typeface="Courier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2294802"/>
            <a:ext cx="3486107" cy="2923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300" dirty="0" err="1" smtClean="0">
                <a:latin typeface="Courier"/>
                <a:cs typeface="Courier"/>
              </a:rPr>
              <a:t>myAppObject.theArray</a:t>
            </a:r>
            <a:r>
              <a:rPr lang="en-US" sz="1300" dirty="0" smtClean="0">
                <a:latin typeface="Courier"/>
                <a:cs typeface="Courier"/>
              </a:rPr>
              <a:t> = </a:t>
            </a:r>
            <a:r>
              <a:rPr lang="en-US" sz="1300" dirty="0" err="1" smtClean="0">
                <a:latin typeface="Courier"/>
                <a:cs typeface="Courier"/>
              </a:rPr>
              <a:t>aNewArray</a:t>
            </a:r>
            <a:r>
              <a:rPr lang="en-US" sz="1300" dirty="0" smtClean="0">
                <a:latin typeface="Courier"/>
                <a:cs typeface="Courier"/>
              </a:rPr>
              <a:t>;</a:t>
            </a:r>
            <a:endParaRPr lang="en-US" sz="1300" dirty="0">
              <a:latin typeface="Courier"/>
              <a:cs typeface="Couri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98972"/>
            <a:ext cx="8229600" cy="342719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Define a class method by preceding its definition with a ‘+’</a:t>
            </a:r>
          </a:p>
          <a:p>
            <a:r>
              <a:rPr lang="en-US" dirty="0" smtClean="0"/>
              <a:t>Class methods often used as factory methods to create new instances</a:t>
            </a:r>
          </a:p>
          <a:p>
            <a:r>
              <a:rPr lang="en-US" dirty="0" smtClean="0"/>
              <a:t>Also used to access information shared by all instances of the class</a:t>
            </a:r>
          </a:p>
          <a:p>
            <a:r>
              <a:rPr lang="en-US" dirty="0" smtClean="0"/>
              <a:t>In example above, </a:t>
            </a:r>
            <a:r>
              <a:rPr lang="en-US" dirty="0" smtClean="0">
                <a:latin typeface="Courier"/>
                <a:cs typeface="Courier"/>
              </a:rPr>
              <a:t>array</a:t>
            </a:r>
            <a:r>
              <a:rPr lang="en-US" dirty="0" smtClean="0">
                <a:latin typeface="+mj-lt"/>
                <a:cs typeface="Courier"/>
              </a:rPr>
              <a:t>, is a class method defined on the </a:t>
            </a:r>
            <a:r>
              <a:rPr lang="en-US" dirty="0" err="1" smtClean="0">
                <a:latin typeface="+mj-lt"/>
                <a:cs typeface="Courier"/>
              </a:rPr>
              <a:t>NSArray</a:t>
            </a:r>
            <a:r>
              <a:rPr lang="en-US" dirty="0" smtClean="0">
                <a:latin typeface="+mj-lt"/>
                <a:cs typeface="Courier"/>
              </a:rPr>
              <a:t> class</a:t>
            </a:r>
          </a:p>
          <a:p>
            <a:r>
              <a:rPr lang="en-US" dirty="0" err="1" smtClean="0">
                <a:latin typeface="+mj-lt"/>
                <a:cs typeface="Courier"/>
              </a:rPr>
              <a:t>NSArray</a:t>
            </a:r>
            <a:r>
              <a:rPr lang="en-US" dirty="0" smtClean="0">
                <a:latin typeface="+mj-lt"/>
                <a:cs typeface="Courier"/>
              </a:rPr>
              <a:t> is a </a:t>
            </a:r>
            <a:r>
              <a:rPr lang="en-US" dirty="0" err="1" smtClean="0">
                <a:latin typeface="+mj-lt"/>
                <a:cs typeface="Courier"/>
              </a:rPr>
              <a:t>superclass</a:t>
            </a:r>
            <a:r>
              <a:rPr lang="en-US" dirty="0" smtClean="0">
                <a:latin typeface="+mj-lt"/>
                <a:cs typeface="Courier"/>
              </a:rPr>
              <a:t> of </a:t>
            </a:r>
            <a:r>
              <a:rPr lang="en-US" dirty="0" err="1" smtClean="0">
                <a:latin typeface="+mj-lt"/>
                <a:cs typeface="Courier"/>
              </a:rPr>
              <a:t>NSMutableArray</a:t>
            </a:r>
            <a:endParaRPr lang="en-US" dirty="0" smtClean="0">
              <a:latin typeface="+mj-lt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array</a:t>
            </a:r>
            <a:r>
              <a:rPr lang="en-US" dirty="0" smtClean="0">
                <a:latin typeface="+mj-lt"/>
                <a:cs typeface="Courier"/>
              </a:rPr>
              <a:t> returns a new, initialized </a:t>
            </a:r>
            <a:r>
              <a:rPr lang="en-US" dirty="0" err="1" smtClean="0">
                <a:latin typeface="+mj-lt"/>
                <a:cs typeface="Courier"/>
              </a:rPr>
              <a:t>NSMutableArray</a:t>
            </a:r>
            <a:r>
              <a:rPr lang="en-US" dirty="0" smtClean="0">
                <a:latin typeface="+mj-lt"/>
                <a:cs typeface="Courier"/>
              </a:rPr>
              <a:t> object</a:t>
            </a:r>
          </a:p>
          <a:p>
            <a:endParaRPr lang="en-US" dirty="0">
              <a:latin typeface="Courier"/>
              <a:cs typeface="Courier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417638"/>
            <a:ext cx="822960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500" dirty="0" err="1" smtClean="0">
                <a:latin typeface="Courier"/>
                <a:cs typeface="Courier"/>
              </a:rPr>
              <a:t>NSMutableArray</a:t>
            </a:r>
            <a:r>
              <a:rPr lang="en-US" sz="1500" dirty="0" smtClean="0">
                <a:latin typeface="Courier"/>
                <a:cs typeface="Courier"/>
              </a:rPr>
              <a:t> *</a:t>
            </a:r>
            <a:r>
              <a:rPr lang="en-US" sz="1500" dirty="0" err="1" smtClean="0">
                <a:latin typeface="Courier"/>
                <a:cs typeface="Courier"/>
              </a:rPr>
              <a:t>myArray</a:t>
            </a:r>
            <a:r>
              <a:rPr lang="en-US" sz="1500" dirty="0" smtClean="0">
                <a:latin typeface="Courier"/>
                <a:cs typeface="Courier"/>
              </a:rPr>
              <a:t> = nil;  // nil is essentially the same as NULL</a:t>
            </a:r>
          </a:p>
          <a:p>
            <a:endParaRPr lang="en-US" sz="1500" dirty="0" smtClean="0">
              <a:latin typeface="Courier"/>
              <a:cs typeface="Courier"/>
            </a:endParaRPr>
          </a:p>
          <a:p>
            <a:r>
              <a:rPr lang="en-US" sz="1500" dirty="0" smtClean="0">
                <a:latin typeface="Courier"/>
                <a:cs typeface="Courier"/>
              </a:rPr>
              <a:t>// Create a new array and assign it to the </a:t>
            </a:r>
            <a:r>
              <a:rPr lang="en-US" sz="1500" dirty="0" err="1" smtClean="0">
                <a:latin typeface="Courier"/>
                <a:cs typeface="Courier"/>
              </a:rPr>
              <a:t>myArray</a:t>
            </a:r>
            <a:r>
              <a:rPr lang="en-US" sz="1500" dirty="0" smtClean="0">
                <a:latin typeface="Courier"/>
                <a:cs typeface="Courier"/>
              </a:rPr>
              <a:t> variable.</a:t>
            </a:r>
          </a:p>
          <a:p>
            <a:r>
              <a:rPr lang="en-US" sz="1500" dirty="0" err="1" smtClean="0">
                <a:latin typeface="Courier"/>
                <a:cs typeface="Courier"/>
              </a:rPr>
              <a:t>myArray</a:t>
            </a:r>
            <a:r>
              <a:rPr lang="en-US" sz="1500" dirty="0" smtClean="0">
                <a:latin typeface="Courier"/>
                <a:cs typeface="Courier"/>
              </a:rPr>
              <a:t> = [</a:t>
            </a:r>
            <a:r>
              <a:rPr lang="en-US" sz="1500" dirty="0" err="1" smtClean="0">
                <a:latin typeface="Courier"/>
                <a:cs typeface="Courier"/>
              </a:rPr>
              <a:t>NSMutableArray</a:t>
            </a:r>
            <a:r>
              <a:rPr lang="en-US" sz="1500" dirty="0" smtClean="0">
                <a:latin typeface="Courier"/>
                <a:cs typeface="Courier"/>
              </a:rPr>
              <a:t> array];</a:t>
            </a:r>
            <a:endParaRPr lang="en-US" sz="1500" dirty="0">
              <a:latin typeface="Courier"/>
              <a:cs typeface="Courier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062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99246"/>
            <a:ext cx="8229600" cy="182691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Implementation framed by two compiler directives</a:t>
            </a:r>
          </a:p>
          <a:p>
            <a:pPr lvl="1">
              <a:buNone/>
            </a:pPr>
            <a:r>
              <a:rPr lang="en-US" dirty="0" smtClean="0"/>
              <a:t>@implementation </a:t>
            </a:r>
            <a:r>
              <a:rPr lang="en-US" i="1" dirty="0" err="1" smtClean="0"/>
              <a:t>ClassName</a:t>
            </a:r>
            <a:endParaRPr lang="en-US" i="1" dirty="0" smtClean="0"/>
          </a:p>
          <a:p>
            <a:pPr lvl="1">
              <a:buNone/>
            </a:pPr>
            <a:r>
              <a:rPr lang="en-US" dirty="0" smtClean="0"/>
              <a:t>@end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92218" y="975259"/>
            <a:ext cx="6970263" cy="33239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latin typeface="Courier"/>
                <a:cs typeface="Courier"/>
              </a:rPr>
              <a:t>@implementation </a:t>
            </a:r>
            <a:r>
              <a:rPr lang="en-US" sz="1400" dirty="0" err="1" smtClean="0">
                <a:latin typeface="Courier"/>
                <a:cs typeface="Courier"/>
              </a:rPr>
              <a:t>MyClass</a:t>
            </a:r>
            <a:endParaRPr lang="en-US" sz="1400" dirty="0" smtClean="0">
              <a:latin typeface="Courier"/>
              <a:cs typeface="Courier"/>
            </a:endParaRPr>
          </a:p>
          <a:p>
            <a:endParaRPr lang="en-US" sz="1400" dirty="0" smtClean="0">
              <a:latin typeface="Courier"/>
              <a:cs typeface="Courier"/>
            </a:endParaRPr>
          </a:p>
          <a:p>
            <a:pPr>
              <a:buFontTx/>
              <a:buChar char="-"/>
            </a:pPr>
            <a:r>
              <a:rPr lang="en-US" sz="1400" dirty="0" smtClean="0">
                <a:latin typeface="Courier"/>
                <a:cs typeface="Courier"/>
              </a:rPr>
              <a:t>(</a:t>
            </a:r>
            <a:r>
              <a:rPr lang="en-US" sz="1400" dirty="0" err="1" smtClean="0">
                <a:latin typeface="Courier"/>
                <a:cs typeface="Courier"/>
              </a:rPr>
              <a:t>id)initWithString:(NSString</a:t>
            </a:r>
            <a:r>
              <a:rPr lang="en-US" sz="1400" dirty="0" smtClean="0">
                <a:latin typeface="Courier"/>
                <a:cs typeface="Courier"/>
              </a:rPr>
              <a:t> *)</a:t>
            </a:r>
            <a:r>
              <a:rPr lang="en-US" sz="1400" dirty="0" err="1" smtClean="0">
                <a:latin typeface="Courier"/>
                <a:cs typeface="Courier"/>
              </a:rPr>
              <a:t>aName</a:t>
            </a:r>
            <a:r>
              <a:rPr lang="en-US" sz="1400" dirty="0" smtClean="0">
                <a:latin typeface="Courier"/>
                <a:cs typeface="Courier"/>
              </a:rPr>
              <a:t> {</a:t>
            </a:r>
          </a:p>
          <a:p>
            <a:r>
              <a:rPr lang="en-US" sz="1400" dirty="0" smtClean="0">
                <a:latin typeface="Courier"/>
                <a:cs typeface="Courier"/>
              </a:rPr>
              <a:t>    self = [super init];</a:t>
            </a:r>
          </a:p>
          <a:p>
            <a:r>
              <a:rPr lang="en-US" sz="1400" dirty="0" smtClean="0">
                <a:latin typeface="Courier"/>
                <a:cs typeface="Courier"/>
              </a:rPr>
              <a:t>	if (self) {</a:t>
            </a:r>
          </a:p>
          <a:p>
            <a:r>
              <a:rPr lang="en-US" sz="1400" dirty="0" smtClean="0">
                <a:latin typeface="Courier"/>
                <a:cs typeface="Courier"/>
              </a:rPr>
              <a:t>        name = [</a:t>
            </a:r>
            <a:r>
              <a:rPr lang="en-US" sz="1400" dirty="0" err="1" smtClean="0">
                <a:latin typeface="Courier"/>
                <a:cs typeface="Courier"/>
              </a:rPr>
              <a:t>aName</a:t>
            </a:r>
            <a:r>
              <a:rPr lang="en-US" sz="1400" dirty="0" smtClean="0">
                <a:latin typeface="Courier"/>
                <a:cs typeface="Courier"/>
              </a:rPr>
              <a:t> copy];</a:t>
            </a:r>
          </a:p>
          <a:p>
            <a:r>
              <a:rPr lang="en-US" sz="1400" dirty="0" smtClean="0">
                <a:latin typeface="Courier"/>
                <a:cs typeface="Courier"/>
              </a:rPr>
              <a:t>    }</a:t>
            </a:r>
          </a:p>
          <a:p>
            <a:r>
              <a:rPr lang="en-US" sz="1400" dirty="0" smtClean="0">
                <a:latin typeface="Courier"/>
                <a:cs typeface="Courier"/>
              </a:rPr>
              <a:t>    return self;</a:t>
            </a:r>
          </a:p>
          <a:p>
            <a:r>
              <a:rPr lang="en-US" sz="1400" dirty="0" smtClean="0">
                <a:latin typeface="Courier"/>
                <a:cs typeface="Courier"/>
              </a:rPr>
              <a:t>}</a:t>
            </a:r>
          </a:p>
          <a:p>
            <a:endParaRPr lang="en-US" sz="1400" dirty="0" smtClean="0">
              <a:latin typeface="Courier"/>
              <a:cs typeface="Courier"/>
            </a:endParaRPr>
          </a:p>
          <a:p>
            <a:r>
              <a:rPr lang="en-US" sz="1400" dirty="0" smtClean="0">
                <a:latin typeface="Courier"/>
                <a:cs typeface="Courier"/>
              </a:rPr>
              <a:t>+ (</a:t>
            </a:r>
            <a:r>
              <a:rPr lang="en-US" sz="1400" dirty="0" err="1" smtClean="0">
                <a:latin typeface="Courier"/>
                <a:cs typeface="Courier"/>
              </a:rPr>
              <a:t>MyClass</a:t>
            </a:r>
            <a:r>
              <a:rPr lang="en-US" sz="1400" dirty="0" smtClean="0">
                <a:latin typeface="Courier"/>
                <a:cs typeface="Courier"/>
              </a:rPr>
              <a:t> *)</a:t>
            </a:r>
            <a:r>
              <a:rPr lang="en-US" sz="1400" dirty="0" err="1" smtClean="0">
                <a:latin typeface="Courier"/>
                <a:cs typeface="Courier"/>
              </a:rPr>
              <a:t>createMyClassWithString</a:t>
            </a:r>
            <a:r>
              <a:rPr lang="en-US" sz="1400" dirty="0" smtClean="0">
                <a:latin typeface="Courier"/>
                <a:cs typeface="Courier"/>
              </a:rPr>
              <a:t>: (</a:t>
            </a:r>
            <a:r>
              <a:rPr lang="en-US" sz="1400" dirty="0" err="1" smtClean="0">
                <a:latin typeface="Courier"/>
                <a:cs typeface="Courier"/>
              </a:rPr>
              <a:t>NSString</a:t>
            </a:r>
            <a:r>
              <a:rPr lang="en-US" sz="1400" dirty="0" smtClean="0">
                <a:latin typeface="Courier"/>
                <a:cs typeface="Courier"/>
              </a:rPr>
              <a:t> *)</a:t>
            </a:r>
            <a:r>
              <a:rPr lang="en-US" sz="1400" dirty="0" err="1" smtClean="0">
                <a:latin typeface="Courier"/>
                <a:cs typeface="Courier"/>
              </a:rPr>
              <a:t>aName</a:t>
            </a:r>
            <a:r>
              <a:rPr lang="en-US" sz="1400" dirty="0" smtClean="0">
                <a:latin typeface="Courier"/>
                <a:cs typeface="Courier"/>
              </a:rPr>
              <a:t> {</a:t>
            </a:r>
          </a:p>
          <a:p>
            <a:r>
              <a:rPr lang="en-US" sz="1400" dirty="0" smtClean="0">
                <a:latin typeface="Courier"/>
                <a:cs typeface="Courier"/>
              </a:rPr>
              <a:t>    return [[[self </a:t>
            </a:r>
            <a:r>
              <a:rPr lang="en-US" sz="1400" dirty="0" err="1" smtClean="0">
                <a:latin typeface="Courier"/>
                <a:cs typeface="Courier"/>
              </a:rPr>
              <a:t>alloc</a:t>
            </a:r>
            <a:r>
              <a:rPr lang="en-US" sz="1400" dirty="0" smtClean="0">
                <a:latin typeface="Courier"/>
                <a:cs typeface="Courier"/>
              </a:rPr>
              <a:t>] </a:t>
            </a:r>
            <a:r>
              <a:rPr lang="en-US" sz="1400" dirty="0" err="1" smtClean="0">
                <a:latin typeface="Courier"/>
                <a:cs typeface="Courier"/>
              </a:rPr>
              <a:t>initWithString:aName</a:t>
            </a:r>
            <a:r>
              <a:rPr lang="en-US" sz="1400" dirty="0" smtClean="0">
                <a:latin typeface="Courier"/>
                <a:cs typeface="Courier"/>
              </a:rPr>
              <a:t>] </a:t>
            </a:r>
            <a:r>
              <a:rPr lang="en-US" sz="1400" dirty="0" err="1" smtClean="0">
                <a:latin typeface="Courier"/>
                <a:cs typeface="Courier"/>
              </a:rPr>
              <a:t>autorelease</a:t>
            </a:r>
            <a:r>
              <a:rPr lang="en-US" sz="1400" dirty="0" smtClean="0">
                <a:latin typeface="Courier"/>
                <a:cs typeface="Courier"/>
              </a:rPr>
              <a:t>];</a:t>
            </a:r>
          </a:p>
          <a:p>
            <a:r>
              <a:rPr lang="en-US" sz="1400" dirty="0" smtClean="0">
                <a:latin typeface="Courier"/>
                <a:cs typeface="Courier"/>
              </a:rPr>
              <a:t>}</a:t>
            </a:r>
          </a:p>
          <a:p>
            <a:endParaRPr lang="en-US" sz="1400" dirty="0" smtClean="0">
              <a:latin typeface="Courier"/>
              <a:cs typeface="Courier"/>
            </a:endParaRPr>
          </a:p>
          <a:p>
            <a:r>
              <a:rPr lang="en-US" sz="1400" dirty="0" smtClean="0">
                <a:latin typeface="Courier"/>
                <a:cs typeface="Courier"/>
              </a:rPr>
              <a:t>@end</a:t>
            </a:r>
            <a:endParaRPr lang="en-US" sz="1400" dirty="0">
              <a:latin typeface="Courier"/>
              <a:cs typeface="Couri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062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Declared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5262"/>
            <a:ext cx="8229600" cy="438866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Convenience notation for declaring and implementing </a:t>
            </a:r>
            <a:r>
              <a:rPr lang="en-US" dirty="0" err="1" smtClean="0"/>
              <a:t>accessor</a:t>
            </a:r>
            <a:r>
              <a:rPr lang="en-US" dirty="0" smtClean="0"/>
              <a:t> methods on instance variables</a:t>
            </a:r>
          </a:p>
          <a:p>
            <a:r>
              <a:rPr lang="en-US" dirty="0" smtClean="0"/>
              <a:t>Property declarations appear in the interface file (.</a:t>
            </a:r>
            <a:r>
              <a:rPr lang="en-US" dirty="0" err="1" smtClean="0"/>
              <a:t>h</a:t>
            </a:r>
            <a:r>
              <a:rPr lang="en-US" dirty="0" smtClean="0"/>
              <a:t> file)</a:t>
            </a:r>
          </a:p>
          <a:p>
            <a:r>
              <a:rPr lang="en-US" dirty="0" smtClean="0"/>
              <a:t>Use the @property compiler directive, followed by the type and name of the variable</a:t>
            </a:r>
          </a:p>
          <a:p>
            <a:pPr lvl="1"/>
            <a:r>
              <a:rPr lang="en-US" dirty="0" smtClean="0"/>
              <a:t>Optionally include “custom options” in parentheses between the compiler directive and the type</a:t>
            </a:r>
          </a:p>
          <a:p>
            <a:r>
              <a:rPr lang="en-US" dirty="0" smtClean="0"/>
              <a:t>If a property is readable, then a getter is defined for it that has the same name as the variable</a:t>
            </a:r>
          </a:p>
          <a:p>
            <a:r>
              <a:rPr lang="en-US" dirty="0" smtClean="0"/>
              <a:t>If a property is writeable, then a setter is defined for it of the form –(void) </a:t>
            </a:r>
            <a:r>
              <a:rPr lang="en-US" dirty="0" err="1" smtClean="0"/>
              <a:t>set</a:t>
            </a:r>
            <a:r>
              <a:rPr lang="en-US" i="1" dirty="0" err="1" smtClean="0"/>
              <a:t>PropertyName</a:t>
            </a:r>
            <a:r>
              <a:rPr lang="en-US" dirty="0" err="1" smtClean="0"/>
              <a:t>:(type</a:t>
            </a:r>
            <a:r>
              <a:rPr lang="en-US" dirty="0" smtClean="0"/>
              <a:t>)</a:t>
            </a:r>
            <a:endParaRPr lang="en-US" i="1" dirty="0"/>
          </a:p>
        </p:txBody>
      </p:sp>
      <p:sp>
        <p:nvSpPr>
          <p:cNvPr id="4" name="Rectangle 3"/>
          <p:cNvSpPr/>
          <p:nvPr/>
        </p:nvSpPr>
        <p:spPr>
          <a:xfrm>
            <a:off x="457200" y="1166494"/>
            <a:ext cx="8229600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latin typeface="Courier"/>
                <a:cs typeface="Courier"/>
              </a:rPr>
              <a:t>@property BOOL flag;</a:t>
            </a:r>
          </a:p>
          <a:p>
            <a:r>
              <a:rPr lang="en-US" sz="1400" dirty="0" smtClean="0">
                <a:latin typeface="Courier"/>
                <a:cs typeface="Courier"/>
              </a:rPr>
              <a:t>@property (copy) </a:t>
            </a:r>
            <a:r>
              <a:rPr lang="en-US" sz="1400" dirty="0" err="1" smtClean="0">
                <a:latin typeface="Courier"/>
                <a:cs typeface="Courier"/>
              </a:rPr>
              <a:t>NSString</a:t>
            </a:r>
            <a:r>
              <a:rPr lang="en-US" sz="1400" dirty="0" smtClean="0">
                <a:latin typeface="Courier"/>
                <a:cs typeface="Courier"/>
              </a:rPr>
              <a:t> *</a:t>
            </a:r>
            <a:r>
              <a:rPr lang="en-US" sz="1400" dirty="0" err="1" smtClean="0">
                <a:latin typeface="Courier"/>
                <a:cs typeface="Courier"/>
              </a:rPr>
              <a:t>nameObject</a:t>
            </a:r>
            <a:r>
              <a:rPr lang="en-US" sz="1400" dirty="0" smtClean="0">
                <a:latin typeface="Courier"/>
                <a:cs typeface="Courier"/>
              </a:rPr>
              <a:t>;  // Copy the object when assigned.</a:t>
            </a:r>
          </a:p>
          <a:p>
            <a:r>
              <a:rPr lang="en-US" sz="1400" dirty="0" smtClean="0">
                <a:latin typeface="Courier"/>
                <a:cs typeface="Courier"/>
              </a:rPr>
              <a:t>@property (</a:t>
            </a:r>
            <a:r>
              <a:rPr lang="en-US" sz="1400" dirty="0" err="1" smtClean="0">
                <a:latin typeface="Courier"/>
                <a:cs typeface="Courier"/>
              </a:rPr>
              <a:t>readonly</a:t>
            </a:r>
            <a:r>
              <a:rPr lang="en-US" sz="1400" dirty="0" smtClean="0">
                <a:latin typeface="Courier"/>
                <a:cs typeface="Courier"/>
              </a:rPr>
              <a:t>) </a:t>
            </a:r>
            <a:r>
              <a:rPr lang="en-US" sz="1400" dirty="0" err="1" smtClean="0">
                <a:latin typeface="Courier"/>
                <a:cs typeface="Courier"/>
              </a:rPr>
              <a:t>UIView</a:t>
            </a:r>
            <a:r>
              <a:rPr lang="en-US" sz="1400" dirty="0" smtClean="0">
                <a:latin typeface="Courier"/>
                <a:cs typeface="Courier"/>
              </a:rPr>
              <a:t> *</a:t>
            </a:r>
            <a:r>
              <a:rPr lang="en-US" sz="1400" dirty="0" err="1" smtClean="0">
                <a:latin typeface="Courier"/>
                <a:cs typeface="Courier"/>
              </a:rPr>
              <a:t>rootView</a:t>
            </a:r>
            <a:r>
              <a:rPr lang="en-US" sz="1400" dirty="0" smtClean="0">
                <a:latin typeface="Courier"/>
                <a:cs typeface="Courier"/>
              </a:rPr>
              <a:t>;  // Declare only a getter method.</a:t>
            </a:r>
            <a:endParaRPr lang="en-US" sz="1400" dirty="0">
              <a:latin typeface="Courier"/>
              <a:cs typeface="Couri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44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91200"/>
          </a:xfrm>
        </p:spPr>
        <p:txBody>
          <a:bodyPr>
            <a:noAutofit/>
          </a:bodyPr>
          <a:lstStyle/>
          <a:p>
            <a:r>
              <a:rPr lang="en-US" sz="950" dirty="0" smtClean="0"/>
              <a:t>Learning Objective-C: A Primer</a:t>
            </a:r>
          </a:p>
          <a:p>
            <a:pPr lvl="1"/>
            <a:r>
              <a:rPr lang="en-US" sz="950" dirty="0" smtClean="0">
                <a:hlinkClick r:id="rId2"/>
              </a:rPr>
              <a:t>http://developer.apple.com/library/ios/#referencelibrary/GettingStarted/Learning_Objective-C_A_Primer/index.html#//apple_ref/doc/uid/TP40007594</a:t>
            </a:r>
            <a:endParaRPr lang="en-US" sz="950" dirty="0" smtClean="0"/>
          </a:p>
          <a:p>
            <a:r>
              <a:rPr lang="en-US" sz="950" dirty="0" smtClean="0"/>
              <a:t>Your First </a:t>
            </a:r>
            <a:r>
              <a:rPr lang="en-US" sz="950" dirty="0" err="1" smtClean="0"/>
              <a:t>iOS</a:t>
            </a:r>
            <a:r>
              <a:rPr lang="en-US" sz="950" dirty="0" smtClean="0"/>
              <a:t> Application</a:t>
            </a:r>
          </a:p>
          <a:p>
            <a:pPr lvl="1"/>
            <a:r>
              <a:rPr lang="en-US" sz="950" dirty="0" smtClean="0">
                <a:hlinkClick r:id="rId3"/>
              </a:rPr>
              <a:t>http://developer.apple.com/library/ios/#documentation/iPhone/Conceptual/iPhone101/Articles/00_Introduction.html#//apple_ref/doc/uid/TP40007514</a:t>
            </a:r>
            <a:endParaRPr lang="en-US" sz="950" dirty="0" smtClean="0"/>
          </a:p>
          <a:p>
            <a:r>
              <a:rPr lang="en-US" sz="950" dirty="0" err="1" smtClean="0"/>
              <a:t>XCode</a:t>
            </a:r>
            <a:r>
              <a:rPr lang="en-US" sz="950" dirty="0" smtClean="0"/>
              <a:t> Workspace Guide</a:t>
            </a:r>
          </a:p>
          <a:p>
            <a:pPr lvl="1"/>
            <a:r>
              <a:rPr lang="en-US" sz="950" dirty="0" smtClean="0">
                <a:hlinkClick r:id="rId4"/>
              </a:rPr>
              <a:t>http://developer.apple.com/library/ios/#documentation/DeveloperTools/Conceptual/XcodeWorkspace/000-Introduction/Introduction.html#//apple_ref/doc/uid/TP40006920</a:t>
            </a:r>
            <a:endParaRPr lang="en-US" sz="950" dirty="0" smtClean="0"/>
          </a:p>
          <a:p>
            <a:r>
              <a:rPr lang="en-US" sz="950" dirty="0" smtClean="0"/>
              <a:t>Learning Objective-C</a:t>
            </a:r>
          </a:p>
          <a:p>
            <a:pPr lvl="1"/>
            <a:r>
              <a:rPr lang="en-US" sz="950" dirty="0" smtClean="0">
                <a:hlinkClick r:id="rId2"/>
              </a:rPr>
              <a:t>http://developer.apple.com/library/ios/#referencelibrary/GettingStarted/Learning_Objective-C_A_Primer/index.html#//apple_ref/doc/uid/TP40007594</a:t>
            </a:r>
            <a:endParaRPr lang="en-US" sz="950" dirty="0" smtClean="0"/>
          </a:p>
          <a:p>
            <a:r>
              <a:rPr lang="en-US" sz="950" dirty="0" smtClean="0"/>
              <a:t>The Objective-C Programming Language</a:t>
            </a:r>
          </a:p>
          <a:p>
            <a:pPr lvl="1"/>
            <a:r>
              <a:rPr lang="en-US" sz="950" dirty="0" smtClean="0">
                <a:hlinkClick r:id="rId5"/>
              </a:rPr>
              <a:t>http://developer.apple.com/library/ios/#documentation/Cocoa/Conceptual/ObjectiveC/Introduction/introObjectiveC.html#//apple_ref/doc/uid/TP30001163</a:t>
            </a:r>
            <a:endParaRPr lang="en-US" sz="950" dirty="0" smtClean="0"/>
          </a:p>
          <a:p>
            <a:r>
              <a:rPr lang="en-US" sz="950" dirty="0" smtClean="0"/>
              <a:t>Object-Oriented Programming with Objective-C</a:t>
            </a:r>
          </a:p>
          <a:p>
            <a:pPr lvl="1"/>
            <a:r>
              <a:rPr lang="en-US" sz="950" dirty="0" smtClean="0">
                <a:hlinkClick r:id="rId6"/>
              </a:rPr>
              <a:t>http://developer.apple.com/library/ios/#documentation/Cocoa/Conceptual/OOP_ObjC/Introduction/Introduction.html#//apple_ref/doc/uid/TP40005149</a:t>
            </a:r>
            <a:endParaRPr lang="en-US" sz="950" dirty="0" smtClean="0"/>
          </a:p>
          <a:p>
            <a:r>
              <a:rPr lang="en-US" sz="950" dirty="0" err="1" smtClean="0"/>
              <a:t>iOS</a:t>
            </a:r>
            <a:r>
              <a:rPr lang="en-US" sz="950" dirty="0" smtClean="0"/>
              <a:t> Overview</a:t>
            </a:r>
          </a:p>
          <a:p>
            <a:pPr lvl="1"/>
            <a:r>
              <a:rPr lang="en-US" sz="950" dirty="0" smtClean="0">
                <a:hlinkClick r:id="rId7"/>
              </a:rPr>
              <a:t>http://developer.apple.com/library/ios/#referencelibrary/GettingStarted/URL_iPhone_OS_Overview/index.html</a:t>
            </a:r>
            <a:endParaRPr lang="en-US" sz="950" dirty="0" smtClean="0"/>
          </a:p>
          <a:p>
            <a:r>
              <a:rPr lang="en-US" sz="950" dirty="0" err="1" smtClean="0"/>
              <a:t>iOS</a:t>
            </a:r>
            <a:r>
              <a:rPr lang="en-US" sz="950" dirty="0" smtClean="0"/>
              <a:t> Technology Overview</a:t>
            </a:r>
          </a:p>
          <a:p>
            <a:pPr lvl="1"/>
            <a:r>
              <a:rPr lang="en-US" sz="950" dirty="0" smtClean="0">
                <a:hlinkClick r:id="rId8"/>
              </a:rPr>
              <a:t>http://developer.apple.com/library/ios/#documentation/Miscellaneous/Conceptual/iPhoneOSTechOverview/Introduction/Introduction.html#//apple_ref/doc/uid/TP40007898</a:t>
            </a:r>
            <a:endParaRPr lang="en-US" sz="950" dirty="0" smtClean="0"/>
          </a:p>
          <a:p>
            <a:r>
              <a:rPr lang="en-US" sz="950" dirty="0" smtClean="0"/>
              <a:t>Cocoa Fundamentals Guide</a:t>
            </a:r>
          </a:p>
          <a:p>
            <a:pPr lvl="1"/>
            <a:r>
              <a:rPr lang="en-US" sz="950" dirty="0" smtClean="0">
                <a:hlinkClick r:id="rId9"/>
              </a:rPr>
              <a:t>http://developer.apple.com/library/ios/#documentation/Cocoa/Conceptual/CocoaFundamentals/Introduction/Introduction.html#//apple_ref/doc/uid/TP40002974</a:t>
            </a:r>
            <a:endParaRPr lang="en-US" sz="950" dirty="0" smtClean="0"/>
          </a:p>
          <a:p>
            <a:r>
              <a:rPr lang="en-US" sz="950" dirty="0" err="1" smtClean="0"/>
              <a:t>iOS</a:t>
            </a:r>
            <a:r>
              <a:rPr lang="en-US" sz="950" dirty="0" smtClean="0"/>
              <a:t> Application Programming Guide</a:t>
            </a:r>
          </a:p>
          <a:p>
            <a:pPr lvl="1"/>
            <a:r>
              <a:rPr lang="en-US" sz="950" dirty="0" smtClean="0">
                <a:hlinkClick r:id="rId10"/>
              </a:rPr>
              <a:t>http://developer.apple.com/library/ios/#documentation/iPhone/Conceptual/iPhoneOSProgrammingGuide/Introduction/Introduction.html#//apple_ref/doc/uid/TP40007072</a:t>
            </a:r>
            <a:endParaRPr lang="en-US" sz="950" dirty="0" smtClean="0"/>
          </a:p>
          <a:p>
            <a:r>
              <a:rPr lang="en-US" sz="950" dirty="0" err="1" smtClean="0"/>
              <a:t>iPhone</a:t>
            </a:r>
            <a:r>
              <a:rPr lang="en-US" sz="950" dirty="0" smtClean="0"/>
              <a:t> Human Interface Guidelines</a:t>
            </a:r>
          </a:p>
          <a:p>
            <a:pPr lvl="1"/>
            <a:r>
              <a:rPr lang="en-US" sz="950" dirty="0" smtClean="0">
                <a:hlinkClick r:id="rId11"/>
              </a:rPr>
              <a:t>http://developer.apple.com/library/ios/#documentation/UserExperience/Conceptual/MobileHIG/Introduction/Introduction.html#//apple_ref/doc/uid/TP40006556</a:t>
            </a:r>
            <a:endParaRPr lang="en-US" sz="950" dirty="0" smtClean="0"/>
          </a:p>
          <a:p>
            <a:r>
              <a:rPr lang="en-US" sz="950" dirty="0" smtClean="0"/>
              <a:t>View Controller Programming Guide for </a:t>
            </a:r>
            <a:r>
              <a:rPr lang="en-US" sz="950" dirty="0" err="1" smtClean="0"/>
              <a:t>iOS</a:t>
            </a:r>
            <a:endParaRPr lang="en-US" sz="950" dirty="0" smtClean="0"/>
          </a:p>
          <a:p>
            <a:pPr lvl="1"/>
            <a:r>
              <a:rPr lang="en-US" sz="950" dirty="0" smtClean="0">
                <a:hlinkClick r:id="rId12"/>
              </a:rPr>
              <a:t>http://developer.apple.com/library/ios/#featuredarticles/ViewControllerPGforiPhoneOS/Introduction/Introduction.html#//apple_ref/doc/uid/TP40007457</a:t>
            </a:r>
            <a:endParaRPr lang="en-US" sz="950" dirty="0" smtClean="0"/>
          </a:p>
          <a:p>
            <a:endParaRPr lang="en-US" sz="95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Synthesizing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43304"/>
            <a:ext cx="8229600" cy="288285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 the </a:t>
            </a:r>
            <a:r>
              <a:rPr lang="en-US" i="1" dirty="0" smtClean="0"/>
              <a:t>implementation </a:t>
            </a:r>
            <a:r>
              <a:rPr lang="en-US" dirty="0" smtClean="0"/>
              <a:t>file for the class, use the @synthesize compiler directive to generate getters and setters for your properties specified in the interface</a:t>
            </a:r>
          </a:p>
          <a:p>
            <a:r>
              <a:rPr lang="en-US" dirty="0" smtClean="0"/>
              <a:t>Using properties</a:t>
            </a:r>
          </a:p>
          <a:p>
            <a:pPr lvl="1"/>
            <a:r>
              <a:rPr lang="en-US" dirty="0" smtClean="0"/>
              <a:t>reduces the amount of code you have to write</a:t>
            </a:r>
          </a:p>
          <a:p>
            <a:pPr lvl="1"/>
            <a:r>
              <a:rPr lang="en-US" dirty="0" smtClean="0"/>
              <a:t>allows you just to specify the special requirements for each property in the custom options (e.g., copy, </a:t>
            </a:r>
            <a:r>
              <a:rPr lang="en-US" dirty="0" err="1" smtClean="0"/>
              <a:t>readonly</a:t>
            </a:r>
            <a:r>
              <a:rPr lang="en-US" dirty="0" smtClean="0"/>
              <a:t>, retain)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1600200"/>
            <a:ext cx="45720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 smtClean="0">
                <a:latin typeface="Courier"/>
                <a:cs typeface="Courier"/>
              </a:rPr>
              <a:t>@synthesize flag;</a:t>
            </a:r>
          </a:p>
          <a:p>
            <a:r>
              <a:rPr lang="en-US" dirty="0" smtClean="0">
                <a:latin typeface="Courier"/>
                <a:cs typeface="Courier"/>
              </a:rPr>
              <a:t>@synthesize </a:t>
            </a:r>
            <a:r>
              <a:rPr lang="en-US" dirty="0" err="1" smtClean="0">
                <a:latin typeface="Courier"/>
                <a:cs typeface="Courier"/>
              </a:rPr>
              <a:t>nameObject</a:t>
            </a:r>
            <a:r>
              <a:rPr lang="en-US" dirty="0" smtClean="0">
                <a:latin typeface="Courier"/>
                <a:cs typeface="Courier"/>
              </a:rPr>
              <a:t>;</a:t>
            </a:r>
          </a:p>
          <a:p>
            <a:r>
              <a:rPr lang="en-US" dirty="0" smtClean="0">
                <a:latin typeface="Courier"/>
                <a:cs typeface="Courier"/>
              </a:rPr>
              <a:t>@synthesize </a:t>
            </a:r>
            <a:r>
              <a:rPr lang="en-US" dirty="0" err="1" smtClean="0">
                <a:latin typeface="Courier"/>
                <a:cs typeface="Courier"/>
              </a:rPr>
              <a:t>rootView</a:t>
            </a:r>
            <a:r>
              <a:rPr lang="en-US" dirty="0" smtClean="0">
                <a:latin typeface="Courier"/>
                <a:cs typeface="Courier"/>
              </a:rPr>
              <a:t>;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77774" y="2687633"/>
            <a:ext cx="558702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latin typeface="Courier"/>
                <a:cs typeface="Courier"/>
              </a:rPr>
              <a:t>@synthesize flag, </a:t>
            </a:r>
            <a:r>
              <a:rPr lang="en-US" dirty="0" err="1" smtClean="0">
                <a:latin typeface="Courier"/>
                <a:cs typeface="Courier"/>
              </a:rPr>
              <a:t>nameObject</a:t>
            </a:r>
            <a:r>
              <a:rPr lang="en-US" dirty="0" smtClean="0">
                <a:latin typeface="Courier"/>
                <a:cs typeface="Courier"/>
              </a:rPr>
              <a:t>, </a:t>
            </a:r>
            <a:r>
              <a:rPr lang="en-US" dirty="0" err="1" smtClean="0">
                <a:latin typeface="Courier"/>
                <a:cs typeface="Courier"/>
              </a:rPr>
              <a:t>rootView</a:t>
            </a:r>
            <a:r>
              <a:rPr lang="en-US" dirty="0" smtClean="0">
                <a:latin typeface="Courier"/>
                <a:cs typeface="Courier"/>
              </a:rPr>
              <a:t>;</a:t>
            </a:r>
            <a:endParaRPr lang="en-US" dirty="0">
              <a:latin typeface="Courier"/>
              <a:cs typeface="Courier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330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86680"/>
            <a:ext cx="8229600" cy="374322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Objective-C supports C style strings and characters</a:t>
            </a:r>
          </a:p>
          <a:p>
            <a:r>
              <a:rPr lang="en-US" dirty="0" smtClean="0"/>
              <a:t>But Objective-C frameworks (e.g., </a:t>
            </a:r>
            <a:r>
              <a:rPr lang="en-US" dirty="0" err="1" smtClean="0"/>
              <a:t>UIKit</a:t>
            </a:r>
            <a:r>
              <a:rPr lang="en-US" dirty="0" smtClean="0"/>
              <a:t>, Foundation) use the </a:t>
            </a:r>
            <a:r>
              <a:rPr lang="en-US" b="1" dirty="0" err="1" smtClean="0"/>
              <a:t>NSString</a:t>
            </a:r>
            <a:r>
              <a:rPr lang="en-US" b="1" dirty="0" smtClean="0"/>
              <a:t> </a:t>
            </a:r>
            <a:r>
              <a:rPr lang="en-US" dirty="0" smtClean="0"/>
              <a:t>class instead of the String class</a:t>
            </a:r>
          </a:p>
          <a:p>
            <a:r>
              <a:rPr lang="en-US" b="1" dirty="0" err="1" smtClean="0"/>
              <a:t>NSString</a:t>
            </a:r>
            <a:r>
              <a:rPr lang="en-US" dirty="0" err="1" smtClean="0"/>
              <a:t>s</a:t>
            </a:r>
            <a:r>
              <a:rPr lang="en-US" dirty="0" smtClean="0"/>
              <a:t> have built-in memory management for arbitrary-length strings, support for Unicode, </a:t>
            </a:r>
            <a:r>
              <a:rPr lang="en-US" dirty="0" err="1" smtClean="0"/>
              <a:t>printf</a:t>
            </a:r>
            <a:r>
              <a:rPr lang="en-US" dirty="0" smtClean="0"/>
              <a:t>-style formatting etc.</a:t>
            </a:r>
          </a:p>
          <a:p>
            <a:r>
              <a:rPr lang="en-US" dirty="0" smtClean="0"/>
              <a:t>To initialize an </a:t>
            </a:r>
            <a:r>
              <a:rPr lang="en-US" dirty="0" err="1" smtClean="0"/>
              <a:t>NSString</a:t>
            </a:r>
            <a:r>
              <a:rPr lang="en-US" dirty="0" smtClean="0"/>
              <a:t> with a string literal, just precede the opening double-quote with an ‘@’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997941"/>
            <a:ext cx="8229600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 smtClean="0">
                <a:latin typeface="Courier"/>
                <a:cs typeface="Courier"/>
              </a:rPr>
              <a:t>NSString</a:t>
            </a:r>
            <a:r>
              <a:rPr lang="en-US" sz="1400" dirty="0" smtClean="0">
                <a:latin typeface="Courier"/>
                <a:cs typeface="Courier"/>
              </a:rPr>
              <a:t> *</a:t>
            </a:r>
            <a:r>
              <a:rPr lang="en-US" sz="1400" dirty="0" err="1" smtClean="0">
                <a:latin typeface="Courier"/>
                <a:cs typeface="Courier"/>
              </a:rPr>
              <a:t>myString</a:t>
            </a:r>
            <a:r>
              <a:rPr lang="en-US" sz="1400" dirty="0" smtClean="0">
                <a:latin typeface="Courier"/>
                <a:cs typeface="Courier"/>
              </a:rPr>
              <a:t> = @"My String\</a:t>
            </a:r>
            <a:r>
              <a:rPr lang="en-US" sz="1400" dirty="0" err="1" smtClean="0">
                <a:latin typeface="Courier"/>
                <a:cs typeface="Courier"/>
              </a:rPr>
              <a:t>n</a:t>
            </a:r>
            <a:r>
              <a:rPr lang="en-US" sz="1400" dirty="0" smtClean="0">
                <a:latin typeface="Courier"/>
                <a:cs typeface="Courier"/>
              </a:rPr>
              <a:t>”;</a:t>
            </a:r>
          </a:p>
          <a:p>
            <a:r>
              <a:rPr lang="en-US" sz="1400" dirty="0" err="1" smtClean="0">
                <a:latin typeface="Courier"/>
                <a:cs typeface="Courier"/>
              </a:rPr>
              <a:t>NSString</a:t>
            </a:r>
            <a:r>
              <a:rPr lang="en-US" sz="1400" dirty="0" smtClean="0">
                <a:latin typeface="Courier"/>
                <a:cs typeface="Courier"/>
              </a:rPr>
              <a:t> *</a:t>
            </a:r>
            <a:r>
              <a:rPr lang="en-US" sz="1400" dirty="0" err="1" smtClean="0">
                <a:latin typeface="Courier"/>
                <a:cs typeface="Courier"/>
              </a:rPr>
              <a:t>aString</a:t>
            </a:r>
            <a:r>
              <a:rPr lang="en-US" sz="1400" dirty="0" smtClean="0">
                <a:latin typeface="Courier"/>
                <a:cs typeface="Courier"/>
              </a:rPr>
              <a:t> = [</a:t>
            </a:r>
            <a:r>
              <a:rPr lang="en-US" sz="1400" dirty="0" err="1" smtClean="0">
                <a:latin typeface="Courier"/>
                <a:cs typeface="Courier"/>
              </a:rPr>
              <a:t>NSString</a:t>
            </a:r>
            <a:r>
              <a:rPr lang="en-US" sz="1400" dirty="0" smtClean="0">
                <a:latin typeface="Courier"/>
                <a:cs typeface="Courier"/>
              </a:rPr>
              <a:t> </a:t>
            </a:r>
            <a:r>
              <a:rPr lang="en-US" sz="1400" dirty="0" err="1" smtClean="0">
                <a:latin typeface="Courier"/>
                <a:cs typeface="Courier"/>
              </a:rPr>
              <a:t>stringWithFormat:@"%d</a:t>
            </a:r>
            <a:r>
              <a:rPr lang="en-US" sz="1400" dirty="0" smtClean="0">
                <a:latin typeface="Courier"/>
                <a:cs typeface="Courier"/>
              </a:rPr>
              <a:t> %@", 1, @"String"];</a:t>
            </a:r>
          </a:p>
          <a:p>
            <a:endParaRPr lang="en-US" sz="1400" dirty="0" smtClean="0">
              <a:latin typeface="Courier"/>
              <a:cs typeface="Courier"/>
            </a:endParaRPr>
          </a:p>
          <a:p>
            <a:r>
              <a:rPr lang="en-US" sz="1400" dirty="0" smtClean="0">
                <a:latin typeface="Courier"/>
                <a:cs typeface="Courier"/>
              </a:rPr>
              <a:t>// Create an Objective-C string from a C string</a:t>
            </a:r>
          </a:p>
          <a:p>
            <a:r>
              <a:rPr lang="en-US" sz="1400" dirty="0" err="1" smtClean="0">
                <a:latin typeface="Courier"/>
                <a:cs typeface="Courier"/>
              </a:rPr>
              <a:t>NSString</a:t>
            </a:r>
            <a:r>
              <a:rPr lang="en-US" sz="1400" dirty="0" smtClean="0">
                <a:latin typeface="Courier"/>
                <a:cs typeface="Courier"/>
              </a:rPr>
              <a:t> *</a:t>
            </a:r>
            <a:r>
              <a:rPr lang="en-US" sz="1400" dirty="0" err="1" smtClean="0">
                <a:latin typeface="Courier"/>
                <a:cs typeface="Courier"/>
              </a:rPr>
              <a:t>fromCString</a:t>
            </a:r>
            <a:r>
              <a:rPr lang="en-US" sz="1400" dirty="0" smtClean="0">
                <a:latin typeface="Courier"/>
                <a:cs typeface="Courier"/>
              </a:rPr>
              <a:t> = [</a:t>
            </a:r>
            <a:r>
              <a:rPr lang="en-US" sz="1400" dirty="0" err="1" smtClean="0">
                <a:latin typeface="Courier"/>
                <a:cs typeface="Courier"/>
              </a:rPr>
              <a:t>NSString</a:t>
            </a:r>
            <a:r>
              <a:rPr lang="en-US" sz="1400" dirty="0" smtClean="0">
                <a:latin typeface="Courier"/>
                <a:cs typeface="Courier"/>
              </a:rPr>
              <a:t> 	</a:t>
            </a:r>
            <a:r>
              <a:rPr lang="en-US" sz="1400" dirty="0" err="1" smtClean="0">
                <a:latin typeface="Courier"/>
                <a:cs typeface="Courier"/>
              </a:rPr>
              <a:t>stringWithCString:"A</a:t>
            </a:r>
            <a:r>
              <a:rPr lang="en-US" sz="1400" dirty="0" smtClean="0">
                <a:latin typeface="Courier"/>
                <a:cs typeface="Courier"/>
              </a:rPr>
              <a:t> C string”</a:t>
            </a:r>
          </a:p>
          <a:p>
            <a:r>
              <a:rPr lang="en-US" sz="1400" dirty="0" smtClean="0">
                <a:latin typeface="Courier"/>
                <a:cs typeface="Courier"/>
              </a:rPr>
              <a:t> 								</a:t>
            </a:r>
            <a:r>
              <a:rPr lang="en-US" sz="1400" dirty="0" err="1" smtClean="0">
                <a:latin typeface="Courier"/>
                <a:cs typeface="Courier"/>
              </a:rPr>
              <a:t>encoding:NSASCIIStringEncoding</a:t>
            </a:r>
            <a:r>
              <a:rPr lang="en-US" sz="1400" dirty="0" smtClean="0">
                <a:latin typeface="Courier"/>
                <a:cs typeface="Courier"/>
              </a:rPr>
              <a:t>];</a:t>
            </a:r>
            <a:endParaRPr lang="en-US" sz="1400" dirty="0">
              <a:latin typeface="Courier"/>
              <a:cs typeface="Courier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9384"/>
          </a:xfrm>
        </p:spPr>
        <p:txBody>
          <a:bodyPr/>
          <a:lstStyle/>
          <a:p>
            <a:r>
              <a:rPr lang="en-US" dirty="0" smtClean="0"/>
              <a:t>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01035"/>
            <a:ext cx="8229600" cy="3870701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 </a:t>
            </a:r>
            <a:r>
              <a:rPr lang="en-US" i="1" dirty="0" smtClean="0"/>
              <a:t>protocol</a:t>
            </a:r>
            <a:r>
              <a:rPr lang="en-US" dirty="0" smtClean="0"/>
              <a:t> in Objective-C is like an interface in Java</a:t>
            </a:r>
          </a:p>
          <a:p>
            <a:r>
              <a:rPr lang="en-US" dirty="0" smtClean="0"/>
              <a:t>A protocol defines an interface that other classes implement</a:t>
            </a:r>
          </a:p>
          <a:p>
            <a:r>
              <a:rPr lang="en-US" dirty="0" smtClean="0"/>
              <a:t>Protocols are often used to specify an interface for a delegate object</a:t>
            </a:r>
          </a:p>
          <a:p>
            <a:r>
              <a:rPr lang="en-US" dirty="0" smtClean="0"/>
              <a:t>For example, </a:t>
            </a:r>
            <a:r>
              <a:rPr lang="en-US" dirty="0" err="1" smtClean="0"/>
              <a:t>UIApplication</a:t>
            </a:r>
            <a:r>
              <a:rPr lang="en-US" dirty="0" smtClean="0"/>
              <a:t> class implements </a:t>
            </a:r>
            <a:r>
              <a:rPr lang="en-US" dirty="0" err="1" smtClean="0"/>
              <a:t>behaviour</a:t>
            </a:r>
            <a:r>
              <a:rPr lang="en-US" dirty="0" smtClean="0"/>
              <a:t> required of an application</a:t>
            </a:r>
          </a:p>
          <a:p>
            <a:pPr lvl="1"/>
            <a:r>
              <a:rPr lang="en-US" dirty="0" smtClean="0"/>
              <a:t>You do not subclass </a:t>
            </a:r>
            <a:r>
              <a:rPr lang="en-US" dirty="0" err="1" smtClean="0"/>
              <a:t>UIApplication</a:t>
            </a:r>
            <a:r>
              <a:rPr lang="en-US" dirty="0" smtClean="0"/>
              <a:t> to process notifications in the way that you want</a:t>
            </a:r>
          </a:p>
          <a:p>
            <a:pPr lvl="1"/>
            <a:r>
              <a:rPr lang="en-US" dirty="0" smtClean="0"/>
              <a:t>Instead, </a:t>
            </a:r>
            <a:r>
              <a:rPr lang="en-US" dirty="0" err="1" smtClean="0"/>
              <a:t>UIApplication</a:t>
            </a:r>
            <a:r>
              <a:rPr lang="en-US" dirty="0" smtClean="0"/>
              <a:t> forwards notifications to a </a:t>
            </a:r>
            <a:r>
              <a:rPr lang="en-US" i="1" dirty="0" smtClean="0"/>
              <a:t>delegate</a:t>
            </a:r>
            <a:r>
              <a:rPr lang="en-US" dirty="0" smtClean="0"/>
              <a:t> class that implements the </a:t>
            </a:r>
            <a:r>
              <a:rPr lang="en-US" dirty="0" err="1" smtClean="0"/>
              <a:t>UIApplicationDelegate</a:t>
            </a:r>
            <a:r>
              <a:rPr lang="en-US" dirty="0" smtClean="0"/>
              <a:t> protocol</a:t>
            </a:r>
          </a:p>
          <a:p>
            <a:pPr lvl="1"/>
            <a:r>
              <a:rPr lang="en-US" dirty="0" smtClean="0"/>
              <a:t>Specify that a class implements a protocol by putting the protocol in angle brackets after the </a:t>
            </a:r>
            <a:r>
              <a:rPr lang="en-US" dirty="0" err="1" smtClean="0"/>
              <a:t>superclass</a:t>
            </a:r>
            <a:endParaRPr lang="en-US" dirty="0" smtClean="0"/>
          </a:p>
          <a:p>
            <a:r>
              <a:rPr lang="en-US" dirty="0" smtClean="0"/>
              <a:t>Protocol does not define instance variables and does not have a parent class</a:t>
            </a:r>
          </a:p>
          <a:p>
            <a:r>
              <a:rPr lang="en-US" dirty="0" smtClean="0"/>
              <a:t>Protocols can specify both required and optional methods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199" y="1032078"/>
            <a:ext cx="8387717" cy="7848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500" dirty="0" smtClean="0">
                <a:latin typeface="Courier"/>
                <a:cs typeface="Courier"/>
              </a:rPr>
              <a:t>@interface </a:t>
            </a:r>
            <a:r>
              <a:rPr lang="en-US" sz="1500" dirty="0" err="1" smtClean="0">
                <a:latin typeface="Courier"/>
                <a:cs typeface="Courier"/>
              </a:rPr>
              <a:t>MyClass</a:t>
            </a:r>
            <a:r>
              <a:rPr lang="en-US" sz="1500" dirty="0" smtClean="0">
                <a:latin typeface="Courier"/>
                <a:cs typeface="Courier"/>
              </a:rPr>
              <a:t> : </a:t>
            </a:r>
            <a:r>
              <a:rPr lang="en-US" sz="1500" dirty="0" err="1" smtClean="0">
                <a:latin typeface="Courier"/>
                <a:cs typeface="Courier"/>
              </a:rPr>
              <a:t>NSObject</a:t>
            </a:r>
            <a:r>
              <a:rPr lang="en-US" sz="1500" dirty="0" smtClean="0">
                <a:latin typeface="Courier"/>
                <a:cs typeface="Courier"/>
              </a:rPr>
              <a:t> &lt;</a:t>
            </a:r>
            <a:r>
              <a:rPr lang="en-US" sz="1500" dirty="0" err="1" smtClean="0">
                <a:latin typeface="Courier"/>
                <a:cs typeface="Courier"/>
              </a:rPr>
              <a:t>UIApplicationDelegate</a:t>
            </a:r>
            <a:r>
              <a:rPr lang="en-US" sz="1500" dirty="0" smtClean="0">
                <a:latin typeface="Courier"/>
                <a:cs typeface="Courier"/>
              </a:rPr>
              <a:t>, </a:t>
            </a:r>
            <a:r>
              <a:rPr lang="en-US" sz="1500" dirty="0" err="1" smtClean="0">
                <a:latin typeface="Courier"/>
                <a:cs typeface="Courier"/>
              </a:rPr>
              <a:t>AnotherProtocol</a:t>
            </a:r>
            <a:r>
              <a:rPr lang="en-US" sz="1500" dirty="0" smtClean="0">
                <a:latin typeface="Courier"/>
                <a:cs typeface="Courier"/>
              </a:rPr>
              <a:t>&gt;{</a:t>
            </a:r>
          </a:p>
          <a:p>
            <a:r>
              <a:rPr lang="en-US" sz="1500" dirty="0" smtClean="0">
                <a:latin typeface="Courier"/>
                <a:cs typeface="Courier"/>
              </a:rPr>
              <a:t>}</a:t>
            </a:r>
          </a:p>
          <a:p>
            <a:r>
              <a:rPr lang="en-US" sz="1500" dirty="0" smtClean="0">
                <a:latin typeface="Courier"/>
                <a:cs typeface="Courier"/>
              </a:rPr>
              <a:t>@end</a:t>
            </a:r>
            <a:endParaRPr lang="en-US" sz="1500" dirty="0">
              <a:latin typeface="Courier"/>
              <a:cs typeface="Courie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199" y="1816908"/>
            <a:ext cx="4572000" cy="7848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500" dirty="0" smtClean="0">
                <a:latin typeface="Courier"/>
                <a:cs typeface="Courier"/>
              </a:rPr>
              <a:t>@protocol </a:t>
            </a:r>
            <a:r>
              <a:rPr lang="en-US" sz="1500" dirty="0" err="1" smtClean="0">
                <a:latin typeface="Courier"/>
                <a:cs typeface="Courier"/>
              </a:rPr>
              <a:t>MyProtocol</a:t>
            </a:r>
            <a:endParaRPr lang="en-US" sz="1500" dirty="0" smtClean="0">
              <a:latin typeface="Courier"/>
              <a:cs typeface="Courier"/>
            </a:endParaRPr>
          </a:p>
          <a:p>
            <a:r>
              <a:rPr lang="en-US" sz="1500" dirty="0" smtClean="0">
                <a:latin typeface="Courier"/>
                <a:cs typeface="Courier"/>
              </a:rPr>
              <a:t>	- (</a:t>
            </a:r>
            <a:r>
              <a:rPr lang="en-US" sz="1500" dirty="0" err="1" smtClean="0">
                <a:latin typeface="Courier"/>
                <a:cs typeface="Courier"/>
              </a:rPr>
              <a:t>void)myProtocolMethod</a:t>
            </a:r>
            <a:r>
              <a:rPr lang="en-US" sz="1500" dirty="0" smtClean="0">
                <a:latin typeface="Courier"/>
                <a:cs typeface="Courier"/>
              </a:rPr>
              <a:t>;</a:t>
            </a:r>
          </a:p>
          <a:p>
            <a:r>
              <a:rPr lang="en-US" sz="1500" dirty="0" smtClean="0">
                <a:latin typeface="Courier"/>
                <a:cs typeface="Courier"/>
              </a:rPr>
              <a:t>@end</a:t>
            </a:r>
            <a:endParaRPr lang="en-US" sz="1500" dirty="0">
              <a:latin typeface="Courier"/>
              <a:cs typeface="Courier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 simple </a:t>
            </a:r>
            <a:r>
              <a:rPr lang="en-US" dirty="0" err="1" smtClean="0"/>
              <a:t>iOS</a:t>
            </a:r>
            <a:r>
              <a:rPr lang="en-US" dirty="0" smtClean="0"/>
              <a:t>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5146" y="1600200"/>
            <a:ext cx="5871653" cy="4525963"/>
          </a:xfrm>
        </p:spPr>
        <p:txBody>
          <a:bodyPr/>
          <a:lstStyle/>
          <a:p>
            <a:r>
              <a:rPr lang="en-US" dirty="0" smtClean="0"/>
              <a:t>Overview and design patterns</a:t>
            </a:r>
          </a:p>
          <a:p>
            <a:r>
              <a:rPr lang="en-US" dirty="0" smtClean="0"/>
              <a:t>Creating a project in </a:t>
            </a:r>
            <a:r>
              <a:rPr lang="en-US" dirty="0" err="1" smtClean="0"/>
              <a:t>Xcode</a:t>
            </a:r>
            <a:endParaRPr lang="en-US" dirty="0" smtClean="0"/>
          </a:p>
          <a:p>
            <a:r>
              <a:rPr lang="en-US" dirty="0" smtClean="0"/>
              <a:t>Adding a View Controller</a:t>
            </a:r>
          </a:p>
          <a:p>
            <a:r>
              <a:rPr lang="en-US" dirty="0" smtClean="0"/>
              <a:t>Inspecting the Nib File</a:t>
            </a:r>
          </a:p>
          <a:p>
            <a:r>
              <a:rPr lang="en-US" dirty="0" smtClean="0"/>
              <a:t>Configuring the View</a:t>
            </a:r>
          </a:p>
          <a:p>
            <a:r>
              <a:rPr lang="en-US" dirty="0" smtClean="0"/>
              <a:t>Implementing the View Controller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66" y="1417638"/>
            <a:ext cx="2549881" cy="469847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0906" y="1600200"/>
            <a:ext cx="5925894" cy="4525963"/>
          </a:xfrm>
        </p:spPr>
        <p:txBody>
          <a:bodyPr/>
          <a:lstStyle/>
          <a:p>
            <a:r>
              <a:rPr lang="en-US" dirty="0" smtClean="0"/>
              <a:t>Going to create a simple app that has a text field, a label and a button</a:t>
            </a:r>
          </a:p>
          <a:p>
            <a:r>
              <a:rPr lang="en-US" dirty="0" smtClean="0"/>
              <a:t>You type your name in text field, press the button and a message appears in the label that includes what you have typed in the text field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2303706" cy="4244861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 patterns used in this application are</a:t>
            </a:r>
          </a:p>
          <a:p>
            <a:pPr lvl="1"/>
            <a:r>
              <a:rPr lang="en-US" dirty="0" smtClean="0"/>
              <a:t>Delegation</a:t>
            </a:r>
          </a:p>
          <a:p>
            <a:pPr lvl="1"/>
            <a:r>
              <a:rPr lang="en-US" dirty="0" smtClean="0"/>
              <a:t>Model-View-Controller</a:t>
            </a:r>
          </a:p>
          <a:p>
            <a:pPr lvl="1"/>
            <a:r>
              <a:rPr lang="en-US" dirty="0" smtClean="0"/>
              <a:t>Target-Action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Where an object forwards notifications and messages to another object (the delegate) to carry out the actions</a:t>
            </a:r>
          </a:p>
          <a:p>
            <a:r>
              <a:rPr lang="en-US" dirty="0" smtClean="0"/>
              <a:t>Alternative to </a:t>
            </a:r>
            <a:r>
              <a:rPr lang="en-US" dirty="0" err="1" smtClean="0"/>
              <a:t>subclassing</a:t>
            </a:r>
            <a:endParaRPr lang="en-US" dirty="0" smtClean="0"/>
          </a:p>
          <a:p>
            <a:r>
              <a:rPr lang="en-US" dirty="0" smtClean="0"/>
              <a:t>In this example,</a:t>
            </a:r>
          </a:p>
          <a:p>
            <a:pPr lvl="1"/>
            <a:r>
              <a:rPr lang="en-US" dirty="0" smtClean="0"/>
              <a:t>Application object tells its delegate when it has finished loading</a:t>
            </a:r>
          </a:p>
          <a:p>
            <a:pPr lvl="1"/>
            <a:r>
              <a:rPr lang="en-US" dirty="0" smtClean="0"/>
              <a:t>Delegate then carries out custom configuration</a:t>
            </a:r>
          </a:p>
          <a:p>
            <a:pPr lvl="1"/>
            <a:r>
              <a:rPr lang="en-US" dirty="0" smtClean="0"/>
              <a:t>Delegate creates a controller to set up and manage the view</a:t>
            </a:r>
          </a:p>
          <a:p>
            <a:pPr lvl="1"/>
            <a:r>
              <a:rPr lang="en-US" dirty="0" smtClean="0"/>
              <a:t>Text field also tells delegate when user taps DONE key so that label can be updated</a:t>
            </a:r>
          </a:p>
          <a:p>
            <a:r>
              <a:rPr lang="en-US" dirty="0" smtClean="0"/>
              <a:t>Delegate is usually defined as a protocol that can be adopted (i.e., implemented) by any other class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Model-View-</a:t>
            </a:r>
            <a:r>
              <a:rPr lang="en-US" dirty="0" smtClean="0"/>
              <a:t>Controller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Models</a:t>
            </a:r>
          </a:p>
          <a:p>
            <a:pPr lvl="1"/>
            <a:r>
              <a:rPr lang="en-US" dirty="0" smtClean="0"/>
              <a:t>Represent objects and data (e.g., spaceships and weapons in a game, </a:t>
            </a:r>
            <a:r>
              <a:rPr lang="en-US" dirty="0" err="1" smtClean="0"/>
              <a:t>ToDo</a:t>
            </a:r>
            <a:r>
              <a:rPr lang="en-US" dirty="0" smtClean="0"/>
              <a:t> items and Contacts, shapes in a drawing program)</a:t>
            </a:r>
          </a:p>
          <a:p>
            <a:pPr lvl="1"/>
            <a:r>
              <a:rPr lang="en-US" dirty="0" smtClean="0"/>
              <a:t>Here the model is just a string representing the text field’s string</a:t>
            </a:r>
          </a:p>
          <a:p>
            <a:r>
              <a:rPr lang="en-US" dirty="0" smtClean="0"/>
              <a:t>Views</a:t>
            </a:r>
          </a:p>
          <a:p>
            <a:pPr lvl="1"/>
            <a:r>
              <a:rPr lang="en-US" dirty="0" smtClean="0"/>
              <a:t>know how to </a:t>
            </a:r>
            <a:r>
              <a:rPr lang="en-US" i="1" dirty="0" smtClean="0"/>
              <a:t>display</a:t>
            </a:r>
            <a:r>
              <a:rPr lang="en-US" dirty="0" smtClean="0"/>
              <a:t> model objects</a:t>
            </a:r>
          </a:p>
          <a:p>
            <a:pPr lvl="1"/>
            <a:r>
              <a:rPr lang="en-US" dirty="0" smtClean="0"/>
              <a:t>may let user edit model objects</a:t>
            </a:r>
          </a:p>
          <a:p>
            <a:pPr lvl="1"/>
            <a:r>
              <a:rPr lang="en-US" dirty="0" smtClean="0"/>
              <a:t>Here, a main view contains three </a:t>
            </a:r>
            <a:r>
              <a:rPr lang="en-US" dirty="0" err="1" smtClean="0"/>
              <a:t>subviews</a:t>
            </a:r>
            <a:r>
              <a:rPr lang="en-US" dirty="0" smtClean="0"/>
              <a:t> (text field, label and button)</a:t>
            </a:r>
          </a:p>
          <a:p>
            <a:r>
              <a:rPr lang="en-US" dirty="0" smtClean="0"/>
              <a:t>Controllers</a:t>
            </a:r>
          </a:p>
          <a:p>
            <a:pPr lvl="1"/>
            <a:r>
              <a:rPr lang="en-US" dirty="0" smtClean="0"/>
              <a:t>mediate between views and models</a:t>
            </a:r>
          </a:p>
          <a:p>
            <a:pPr lvl="1"/>
            <a:r>
              <a:rPr lang="en-US" dirty="0" smtClean="0"/>
              <a:t>Here, controller takes data from text field (view), stores it in a string (model) and then updates a label (view)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Target-Action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 user manipulates a control element in the display (a view, e.g., presses a button), this causes a message (</a:t>
            </a:r>
            <a:r>
              <a:rPr lang="en-US" i="1" dirty="0" smtClean="0"/>
              <a:t>action</a:t>
            </a:r>
            <a:r>
              <a:rPr lang="en-US" dirty="0" smtClean="0"/>
              <a:t>) to be sent to another object (</a:t>
            </a:r>
            <a:r>
              <a:rPr lang="en-US" i="1" dirty="0" smtClean="0"/>
              <a:t>target</a:t>
            </a:r>
            <a:r>
              <a:rPr lang="en-US" dirty="0" smtClean="0"/>
              <a:t>)</a:t>
            </a:r>
          </a:p>
          <a:p>
            <a:r>
              <a:rPr lang="en-US" dirty="0" smtClean="0"/>
              <a:t>Here, button tells controller to update the model (string) and a view (label), based on the user’s input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the project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434" y="1417637"/>
            <a:ext cx="5698406" cy="507003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for this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iOS</a:t>
            </a:r>
            <a:r>
              <a:rPr lang="en-US" dirty="0" smtClean="0"/>
              <a:t> Overview</a:t>
            </a:r>
          </a:p>
          <a:p>
            <a:pPr lvl="1"/>
            <a:r>
              <a:rPr lang="en-US" dirty="0" smtClean="0">
                <a:hlinkClick r:id="rId2"/>
              </a:rPr>
              <a:t>http://developer.apple.com/library/ios/#documentation/Cocoa/Conceptual/CocoaFundamentals/Introduction/Introduction.html#//apple_ref/doc/uid/TP40002974</a:t>
            </a:r>
            <a:endParaRPr lang="en-US" dirty="0" smtClean="0"/>
          </a:p>
          <a:p>
            <a:r>
              <a:rPr lang="en-US" dirty="0" smtClean="0"/>
              <a:t>Learning Objective-C: A Primer</a:t>
            </a:r>
          </a:p>
          <a:p>
            <a:pPr lvl="1"/>
            <a:r>
              <a:rPr lang="en-US" dirty="0" smtClean="0">
                <a:hlinkClick r:id="rId3"/>
              </a:rPr>
              <a:t>http://developer.apple.com/library/ios/#referencelibrary/GettingStarted/Learning_Objective-C_A_Primer/index.html#//apple_ref/doc/uid/TP40007594</a:t>
            </a:r>
            <a:endParaRPr lang="en-US" dirty="0" smtClean="0"/>
          </a:p>
          <a:p>
            <a:r>
              <a:rPr lang="en-US" dirty="0" smtClean="0"/>
              <a:t>Your First </a:t>
            </a:r>
            <a:r>
              <a:rPr lang="en-US" dirty="0" err="1" smtClean="0"/>
              <a:t>iOS</a:t>
            </a:r>
            <a:r>
              <a:rPr lang="en-US" dirty="0" smtClean="0"/>
              <a:t> Application</a:t>
            </a:r>
          </a:p>
          <a:p>
            <a:pPr lvl="1"/>
            <a:r>
              <a:rPr lang="en-US" dirty="0" smtClean="0">
                <a:hlinkClick r:id="rId4"/>
              </a:rPr>
              <a:t>http://developer.apple.com/library/ios/#documentation/iPhone/Conceptual/iPhone101/Articles/00_Introduction.html#//apple_ref/doc/uid/TP40007514</a:t>
            </a: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 and Run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9224" y="1600200"/>
            <a:ext cx="3387575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 top-left corner, can choose whether to run on the simulator or on a provisioned device</a:t>
            </a:r>
          </a:p>
          <a:p>
            <a:r>
              <a:rPr lang="en-US" dirty="0" smtClean="0"/>
              <a:t>You have to be registered as an </a:t>
            </a:r>
            <a:r>
              <a:rPr lang="en-US" dirty="0" err="1" smtClean="0"/>
              <a:t>iPhone</a:t>
            </a:r>
            <a:r>
              <a:rPr lang="en-US" dirty="0" smtClean="0"/>
              <a:t> developer to test on a device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85659"/>
            <a:ext cx="4842025" cy="4043567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0019"/>
          </a:xfrm>
        </p:spPr>
        <p:txBody>
          <a:bodyPr/>
          <a:lstStyle/>
          <a:p>
            <a:r>
              <a:rPr lang="en-US" dirty="0" smtClean="0"/>
              <a:t>Application bootstrapping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71130"/>
            <a:ext cx="4247693" cy="31411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015" y="1194657"/>
            <a:ext cx="5842000" cy="1574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ounded Rectangular Callout 6"/>
          <p:cNvSpPr/>
          <p:nvPr/>
        </p:nvSpPr>
        <p:spPr>
          <a:xfrm>
            <a:off x="6366600" y="3835335"/>
            <a:ext cx="2597415" cy="2553891"/>
          </a:xfrm>
          <a:prstGeom prst="wedgeRoundRectCallout">
            <a:avLst>
              <a:gd name="adj1" fmla="val -42367"/>
              <a:gd name="adj2" fmla="val -9114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dirty="0" err="1" smtClean="0"/>
              <a:t>main.m</a:t>
            </a:r>
            <a:r>
              <a:rPr lang="en-US" dirty="0" smtClean="0"/>
              <a:t> contains main function that calls </a:t>
            </a:r>
            <a:r>
              <a:rPr lang="en-US" dirty="0" err="1" smtClean="0"/>
              <a:t>UIKit</a:t>
            </a:r>
            <a:r>
              <a:rPr lang="en-US" dirty="0" smtClean="0"/>
              <a:t> function, </a:t>
            </a:r>
            <a:r>
              <a:rPr lang="en-US" dirty="0" err="1" smtClean="0"/>
              <a:t>UIApplicationMain</a:t>
            </a:r>
            <a:r>
              <a:rPr lang="en-US" dirty="0" smtClean="0"/>
              <a:t> that creates application object and application delegate and starts event cycle.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4007955" y="5112281"/>
            <a:ext cx="2199890" cy="1213404"/>
          </a:xfrm>
          <a:prstGeom prst="wedgeRoundRectCallout">
            <a:avLst>
              <a:gd name="adj1" fmla="val -58462"/>
              <a:gd name="adj2" fmla="val -15712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Also scans </a:t>
            </a:r>
            <a:r>
              <a:rPr lang="en-US" dirty="0" err="1" smtClean="0"/>
              <a:t>Info.plist</a:t>
            </a:r>
            <a:r>
              <a:rPr lang="en-US" dirty="0" smtClean="0"/>
              <a:t> file which may give name of a nib file to be loaded.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2683"/>
          </a:xfrm>
        </p:spPr>
        <p:txBody>
          <a:bodyPr/>
          <a:lstStyle/>
          <a:p>
            <a:r>
              <a:rPr lang="en-US" dirty="0" err="1" smtClean="0"/>
              <a:t>Info.plist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77321"/>
            <a:ext cx="5722902" cy="5456720"/>
          </a:xfrm>
          <a:prstGeom prst="rect">
            <a:avLst/>
          </a:prstGeom>
        </p:spPr>
      </p:pic>
      <p:sp>
        <p:nvSpPr>
          <p:cNvPr id="5" name="Donut 4"/>
          <p:cNvSpPr/>
          <p:nvPr/>
        </p:nvSpPr>
        <p:spPr>
          <a:xfrm>
            <a:off x="1043246" y="5420627"/>
            <a:ext cx="2143192" cy="895878"/>
          </a:xfrm>
          <a:prstGeom prst="donut">
            <a:avLst>
              <a:gd name="adj" fmla="val 519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4286382" y="4672172"/>
            <a:ext cx="4400417" cy="1328023"/>
          </a:xfrm>
          <a:prstGeom prst="wedgeRoundRectCallout">
            <a:avLst>
              <a:gd name="adj1" fmla="val -74176"/>
              <a:gd name="adj2" fmla="val 3859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dirty="0" smtClean="0"/>
              <a:t>Tells </a:t>
            </a:r>
            <a:r>
              <a:rPr lang="en-US" dirty="0" err="1" smtClean="0"/>
              <a:t>UIApplicationMain</a:t>
            </a:r>
            <a:r>
              <a:rPr lang="en-US" dirty="0" smtClean="0"/>
              <a:t> function to load the </a:t>
            </a:r>
            <a:r>
              <a:rPr lang="en-US" dirty="0" err="1" smtClean="0"/>
              <a:t>MainWindow</a:t>
            </a:r>
            <a:r>
              <a:rPr lang="en-US" dirty="0" smtClean="0"/>
              <a:t> nib file. This contains an archive of interface objects (e.g., made using Interface Builder).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nib file (actually a .</a:t>
            </a:r>
            <a:r>
              <a:rPr lang="en-US" dirty="0" err="1" smtClean="0"/>
              <a:t>xib</a:t>
            </a:r>
            <a:r>
              <a:rPr lang="en-US" dirty="0" smtClean="0"/>
              <a:t> file!)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2612" y="1417638"/>
            <a:ext cx="5174187" cy="509537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NIB stands for “</a:t>
            </a:r>
            <a:r>
              <a:rPr lang="en-US" dirty="0" err="1" smtClean="0"/>
              <a:t>NextStep</a:t>
            </a:r>
            <a:r>
              <a:rPr lang="en-US" dirty="0" smtClean="0"/>
              <a:t> Interface Builder” and originates in the </a:t>
            </a:r>
            <a:r>
              <a:rPr lang="en-US" dirty="0" err="1" smtClean="0"/>
              <a:t>NextStep</a:t>
            </a:r>
            <a:r>
              <a:rPr lang="en-US" dirty="0" smtClean="0"/>
              <a:t> operating system first developed in the late 1980s</a:t>
            </a:r>
          </a:p>
          <a:p>
            <a:r>
              <a:rPr lang="en-US" dirty="0" smtClean="0"/>
              <a:t>Now it’s an XML file, so its file extension is XIB</a:t>
            </a:r>
          </a:p>
          <a:p>
            <a:r>
              <a:rPr lang="en-US" dirty="0" smtClean="0"/>
              <a:t>Double click on a XIB file and it opens in Interface Builder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3055413" cy="5095378"/>
          </a:xfrm>
          <a:prstGeom prst="rect">
            <a:avLst/>
          </a:prstGeom>
        </p:spPr>
      </p:pic>
      <p:sp>
        <p:nvSpPr>
          <p:cNvPr id="5" name="Donut 4"/>
          <p:cNvSpPr/>
          <p:nvPr/>
        </p:nvSpPr>
        <p:spPr>
          <a:xfrm>
            <a:off x="725737" y="3855677"/>
            <a:ext cx="1927738" cy="498970"/>
          </a:xfrm>
          <a:prstGeom prst="donut">
            <a:avLst>
              <a:gd name="adj" fmla="val 5586"/>
            </a:avLst>
          </a:prstGeom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9089"/>
          </a:xfrm>
        </p:spPr>
        <p:txBody>
          <a:bodyPr/>
          <a:lstStyle/>
          <a:p>
            <a:r>
              <a:rPr lang="en-US" dirty="0" smtClean="0"/>
              <a:t>The XIB file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73" y="951489"/>
            <a:ext cx="6319982" cy="5742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XIB file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28273"/>
            <a:ext cx="4978400" cy="33020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599545" y="1417638"/>
            <a:ext cx="3087255" cy="715089"/>
          </a:xfrm>
          <a:prstGeom prst="wedgeRoundRectCallout">
            <a:avLst>
              <a:gd name="adj1" fmla="val -97497"/>
              <a:gd name="adj2" fmla="val 22556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dirty="0" smtClean="0"/>
              <a:t>File’s Owner – here, this is the </a:t>
            </a:r>
            <a:r>
              <a:rPr lang="en-US" dirty="0" err="1" smtClean="0"/>
              <a:t>UIApplication</a:t>
            </a:r>
            <a:r>
              <a:rPr lang="en-US" dirty="0" smtClean="0"/>
              <a:t> object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5957455" y="2828636"/>
            <a:ext cx="2729345" cy="1328023"/>
          </a:xfrm>
          <a:prstGeom prst="wedgeRoundRectCallout">
            <a:avLst>
              <a:gd name="adj1" fmla="val -89784"/>
              <a:gd name="adj2" fmla="val 2772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r>
              <a:rPr lang="en-US" dirty="0" smtClean="0"/>
              <a:t>An instance of </a:t>
            </a:r>
            <a:r>
              <a:rPr lang="en-US" dirty="0" err="1" smtClean="0"/>
              <a:t>HelloWorldBAppDelegate</a:t>
            </a:r>
            <a:r>
              <a:rPr lang="en-US" dirty="0" smtClean="0"/>
              <a:t>, set to be the application’s delegate.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5957455" y="4756727"/>
            <a:ext cx="2729345" cy="1634490"/>
          </a:xfrm>
          <a:prstGeom prst="wedgeRoundRectCallout">
            <a:avLst>
              <a:gd name="adj1" fmla="val -127432"/>
              <a:gd name="adj2" fmla="val -89368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r>
              <a:rPr lang="en-US" dirty="0" smtClean="0"/>
              <a:t>A window – background set to white and visible at launch. This is the window you see when the application launches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55597"/>
            <a:ext cx="8229600" cy="11500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80958"/>
          </a:xfrm>
        </p:spPr>
        <p:txBody>
          <a:bodyPr/>
          <a:lstStyle/>
          <a:p>
            <a:r>
              <a:rPr lang="en-US" dirty="0" smtClean="0"/>
              <a:t>After launch…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4048460"/>
            <a:ext cx="8229600" cy="207770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When application has finished launch, sends its delegate an </a:t>
            </a:r>
            <a:r>
              <a:rPr lang="en-US" dirty="0" err="1" smtClean="0"/>
              <a:t>application:didFinishLaunchingWithOptions</a:t>
            </a:r>
            <a:r>
              <a:rPr lang="en-US" dirty="0" smtClean="0"/>
              <a:t>: message</a:t>
            </a:r>
          </a:p>
          <a:p>
            <a:r>
              <a:rPr lang="en-US" dirty="0" smtClean="0"/>
              <a:t>Delegate then typically creates a </a:t>
            </a:r>
            <a:r>
              <a:rPr lang="en-US" i="1" dirty="0" smtClean="0"/>
              <a:t>view controller</a:t>
            </a:r>
            <a:r>
              <a:rPr lang="en-US" dirty="0" smtClean="0"/>
              <a:t> object and asks this view controller for its view</a:t>
            </a:r>
          </a:p>
          <a:p>
            <a:r>
              <a:rPr lang="en-US" dirty="0" smtClean="0"/>
              <a:t>Delegate then puts this view into the window in the main </a:t>
            </a:r>
            <a:r>
              <a:rPr lang="en-US" dirty="0" err="1" smtClean="0"/>
              <a:t>xib</a:t>
            </a:r>
            <a:r>
              <a:rPr lang="en-US" dirty="0" smtClean="0"/>
              <a:t> file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9842" y="1726971"/>
            <a:ext cx="5316959" cy="232148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a View 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7246" y="1600200"/>
            <a:ext cx="3309554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An </a:t>
            </a:r>
            <a:r>
              <a:rPr lang="en-US" dirty="0" err="1" smtClean="0"/>
              <a:t>iOS</a:t>
            </a:r>
            <a:r>
              <a:rPr lang="en-US" dirty="0" smtClean="0"/>
              <a:t> application typically has a View Controller object that mediates between the main view and the model objects</a:t>
            </a:r>
          </a:p>
          <a:p>
            <a:r>
              <a:rPr lang="en-US" dirty="0" err="1" smtClean="0"/>
              <a:t>UIKit</a:t>
            </a:r>
            <a:r>
              <a:rPr lang="en-US" dirty="0" smtClean="0"/>
              <a:t> provides the </a:t>
            </a:r>
            <a:r>
              <a:rPr lang="en-US" dirty="0" err="1" smtClean="0"/>
              <a:t>UIViewController</a:t>
            </a:r>
            <a:r>
              <a:rPr lang="en-US" dirty="0" smtClean="0"/>
              <a:t> class which you subclass to produce your own custom view controller </a:t>
            </a:r>
            <a:r>
              <a:rPr lang="en-US" dirty="0" smtClean="0"/>
              <a:t>object</a:t>
            </a:r>
          </a:p>
          <a:p>
            <a:r>
              <a:rPr lang="en-US" dirty="0" smtClean="0"/>
              <a:t>Each view controller should control exactly 1 screen’s worth of view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1" y="1417638"/>
            <a:ext cx="5008944" cy="44565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500" y="1137079"/>
            <a:ext cx="5644123" cy="42962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View 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97106"/>
            <a:ext cx="8229599" cy="14680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Name your new subclass of </a:t>
            </a:r>
            <a:r>
              <a:rPr lang="en-US" dirty="0" err="1" smtClean="0"/>
              <a:t>UIViewController</a:t>
            </a:r>
            <a:r>
              <a:rPr lang="en-US" dirty="0" smtClean="0"/>
              <a:t> and make sure your program is checked as a target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3885"/>
          </a:xfrm>
        </p:spPr>
        <p:txBody>
          <a:bodyPr/>
          <a:lstStyle/>
          <a:p>
            <a:r>
              <a:rPr lang="en-US" dirty="0" smtClean="0"/>
              <a:t>Adding a View Controller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61046"/>
            <a:ext cx="8246811" cy="3562888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457200" y="5723934"/>
            <a:ext cx="2616801" cy="1021556"/>
          </a:xfrm>
          <a:prstGeom prst="wedgeRoundRectCallout">
            <a:avLst>
              <a:gd name="adj1" fmla="val 23448"/>
              <a:gd name="adj2" fmla="val -17809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dirty="0" err="1" smtClean="0"/>
              <a:t>MyViewController.xib</a:t>
            </a:r>
            <a:r>
              <a:rPr lang="en-US" dirty="0" smtClean="0"/>
              <a:t> added to Resources folder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492585" y="5344539"/>
            <a:ext cx="2853506" cy="71508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r>
              <a:rPr lang="en-US" dirty="0" smtClean="0"/>
              <a:t>Stub  implementations of methods added to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001" y="1168523"/>
            <a:ext cx="5892800" cy="52705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57200" y="1168523"/>
            <a:ext cx="2616801" cy="1021556"/>
          </a:xfrm>
          <a:prstGeom prst="wedgeRoundRectCallout">
            <a:avLst>
              <a:gd name="adj1" fmla="val 13521"/>
              <a:gd name="adj2" fmla="val 92718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dirty="0" err="1" smtClean="0"/>
              <a:t>MyViewController.h</a:t>
            </a:r>
            <a:r>
              <a:rPr lang="en-US" dirty="0" smtClean="0"/>
              <a:t> and </a:t>
            </a:r>
            <a:r>
              <a:rPr lang="en-US" dirty="0" err="1" smtClean="0"/>
              <a:t>MyViewController.m</a:t>
            </a:r>
            <a:r>
              <a:rPr lang="en-US" dirty="0" smtClean="0"/>
              <a:t> added to Classes folder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6383275" y="1190567"/>
            <a:ext cx="2303525" cy="1940957"/>
          </a:xfrm>
          <a:prstGeom prst="wedgeRoundRectCallout">
            <a:avLst>
              <a:gd name="adj1" fmla="val -107474"/>
              <a:gd name="adj2" fmla="val 4125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r>
              <a:rPr lang="en-US" dirty="0" smtClean="0"/>
              <a:t>Stub implementations of some methods added to implementation source file.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451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iOS</a:t>
            </a:r>
            <a:r>
              <a:rPr lang="en-US" dirty="0" smtClean="0"/>
              <a:t> Technology 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92637"/>
            <a:ext cx="8229600" cy="3133526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iOS</a:t>
            </a:r>
            <a:r>
              <a:rPr lang="en-US" dirty="0" smtClean="0"/>
              <a:t> kernel based on variant of Mach kernel found in Mac OS X</a:t>
            </a:r>
          </a:p>
          <a:p>
            <a:r>
              <a:rPr lang="en-US" dirty="0" smtClean="0"/>
              <a:t>Above this are layers used to implement applications</a:t>
            </a:r>
          </a:p>
          <a:p>
            <a:r>
              <a:rPr lang="en-US" dirty="0" smtClean="0"/>
              <a:t>Core OS and Core Services contain low-level services such as basic IO, data types, networking</a:t>
            </a:r>
          </a:p>
          <a:p>
            <a:pPr lvl="1"/>
            <a:r>
              <a:rPr lang="en-US" dirty="0" smtClean="0"/>
              <a:t>Written in C</a:t>
            </a:r>
          </a:p>
          <a:p>
            <a:pPr lvl="1"/>
            <a:r>
              <a:rPr lang="en-US" dirty="0" smtClean="0"/>
              <a:t>Examples include Core Foundation, </a:t>
            </a:r>
            <a:r>
              <a:rPr lang="en-US" dirty="0" err="1" smtClean="0"/>
              <a:t>CFNetwork</a:t>
            </a:r>
            <a:r>
              <a:rPr lang="en-US" dirty="0" smtClean="0"/>
              <a:t>, </a:t>
            </a:r>
            <a:r>
              <a:rPr lang="en-US" dirty="0" err="1" smtClean="0"/>
              <a:t>SQLite</a:t>
            </a:r>
            <a:r>
              <a:rPr lang="en-US" dirty="0" smtClean="0"/>
              <a:t>, POSIX thread access, UNIX sockets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0" y="1049537"/>
            <a:ext cx="3302000" cy="194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a View Controller property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617788"/>
            <a:ext cx="6451600" cy="24003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853505" y="1417638"/>
            <a:ext cx="4882298" cy="715089"/>
          </a:xfrm>
          <a:prstGeom prst="wedgeRoundRectCallout">
            <a:avLst>
              <a:gd name="adj1" fmla="val -54955"/>
              <a:gd name="adj2" fmla="val 163998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dirty="0" smtClean="0"/>
              <a:t>Tell the app delegate class about the view controller class using a </a:t>
            </a:r>
            <a:r>
              <a:rPr lang="en-US" i="1" dirty="0" smtClean="0"/>
              <a:t>forward declaration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6735744" y="3596017"/>
            <a:ext cx="1951055" cy="715089"/>
          </a:xfrm>
          <a:prstGeom prst="wedgeRoundRectCallout">
            <a:avLst>
              <a:gd name="adj1" fmla="val -119186"/>
              <a:gd name="adj2" fmla="val -3337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dirty="0" smtClean="0"/>
              <a:t>View Controller</a:t>
            </a:r>
            <a:r>
              <a:rPr lang="en-US" dirty="0" smtClean="0"/>
              <a:t> member variable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2853504" y="5262061"/>
            <a:ext cx="3513277" cy="408623"/>
          </a:xfrm>
          <a:prstGeom prst="wedgeRoundRectCallout">
            <a:avLst>
              <a:gd name="adj1" fmla="val 15787"/>
              <a:gd name="adj2" fmla="val -20393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dirty="0" smtClean="0"/>
              <a:t>Make </a:t>
            </a:r>
            <a:r>
              <a:rPr lang="en-US" dirty="0" err="1" smtClean="0"/>
              <a:t>myViewController</a:t>
            </a:r>
            <a:r>
              <a:rPr lang="en-US" dirty="0" smtClean="0"/>
              <a:t> a property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326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Creating the View Controller instance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123802"/>
            <a:ext cx="8230689" cy="49110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Interface Builder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Use Interface Builder to create your user interface</a:t>
            </a:r>
          </a:p>
          <a:p>
            <a:r>
              <a:rPr lang="en-US" dirty="0" smtClean="0"/>
              <a:t>Doesn’t generate code (cf. </a:t>
            </a:r>
            <a:r>
              <a:rPr lang="en-US" dirty="0" err="1" smtClean="0"/>
              <a:t>Netbeans</a:t>
            </a:r>
            <a:r>
              <a:rPr lang="en-US" dirty="0" smtClean="0"/>
              <a:t> GUI builder)</a:t>
            </a:r>
          </a:p>
          <a:p>
            <a:r>
              <a:rPr lang="en-US" dirty="0" smtClean="0"/>
              <a:t>Interface Builder generates a “nib” file which contains an archive of </a:t>
            </a:r>
            <a:r>
              <a:rPr lang="en-US" i="1" dirty="0" smtClean="0"/>
              <a:t>objects</a:t>
            </a:r>
          </a:p>
          <a:p>
            <a:r>
              <a:rPr lang="en-US" dirty="0" smtClean="0"/>
              <a:t>When the app is launched and the nib file is loaded, the objects are </a:t>
            </a:r>
            <a:r>
              <a:rPr lang="en-US" dirty="0" err="1" smtClean="0"/>
              <a:t>unarchived</a:t>
            </a:r>
            <a:r>
              <a:rPr lang="en-US" dirty="0" smtClean="0"/>
              <a:t> and restored to the state they were in when they were archived</a:t>
            </a:r>
          </a:p>
          <a:p>
            <a:r>
              <a:rPr lang="en-US" dirty="0" smtClean="0"/>
              <a:t>Also the connections between the objects</a:t>
            </a:r>
            <a:r>
              <a:rPr lang="en-US" dirty="0" smtClean="0"/>
              <a:t> are restored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Inspecting the</a:t>
            </a:r>
            <a:r>
              <a:rPr lang="en-US" dirty="0" smtClean="0"/>
              <a:t> view controller’s nib </a:t>
            </a:r>
            <a:r>
              <a:rPr lang="en-US" dirty="0" smtClean="0"/>
              <a:t>file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5181195" cy="40814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38395" y="1417638"/>
            <a:ext cx="3048405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nib file contains three </a:t>
            </a:r>
            <a:r>
              <a:rPr lang="en-US" dirty="0" smtClean="0"/>
              <a:t>objects</a:t>
            </a:r>
          </a:p>
          <a:p>
            <a:r>
              <a:rPr lang="en-US" dirty="0" smtClean="0"/>
              <a:t>	the </a:t>
            </a:r>
            <a:r>
              <a:rPr lang="en-US" i="1" dirty="0" smtClean="0"/>
              <a:t>File’s </a:t>
            </a:r>
            <a:r>
              <a:rPr lang="en-US" i="1" dirty="0" smtClean="0"/>
              <a:t>Owner</a:t>
            </a:r>
            <a:endParaRPr lang="en-US" dirty="0" smtClean="0"/>
          </a:p>
          <a:p>
            <a:r>
              <a:rPr lang="en-US" dirty="0" smtClean="0"/>
              <a:t>	the </a:t>
            </a:r>
            <a:r>
              <a:rPr lang="en-US" i="1" dirty="0" smtClean="0"/>
              <a:t>First Responder</a:t>
            </a:r>
            <a:r>
              <a:rPr lang="en-US" dirty="0" smtClean="0"/>
              <a:t> and</a:t>
            </a:r>
            <a:r>
              <a:rPr lang="en-US" dirty="0" smtClean="0"/>
              <a:t> </a:t>
            </a:r>
          </a:p>
          <a:p>
            <a:r>
              <a:rPr lang="en-US" dirty="0" smtClean="0"/>
              <a:t>	</a:t>
            </a:r>
            <a:r>
              <a:rPr lang="en-US" dirty="0" smtClean="0"/>
              <a:t>the </a:t>
            </a:r>
            <a:r>
              <a:rPr lang="en-US" i="1" dirty="0" smtClean="0"/>
              <a:t>View</a:t>
            </a:r>
            <a:endParaRPr lang="en-US" dirty="0" smtClean="0"/>
          </a:p>
          <a:p>
            <a:endParaRPr lang="en-US" dirty="0" smtClean="0"/>
          </a:p>
          <a:p>
            <a:r>
              <a:rPr lang="en-US" i="1" dirty="0" smtClean="0"/>
              <a:t>File’s Owner proxy</a:t>
            </a:r>
            <a:endParaRPr lang="en-US" dirty="0" smtClean="0"/>
          </a:p>
          <a:p>
            <a:r>
              <a:rPr lang="en-US" dirty="0" smtClean="0"/>
              <a:t>This is a reference to the object that owns this nib file. In this case, this will be an instance of </a:t>
            </a:r>
            <a:r>
              <a:rPr lang="en-US" dirty="0" err="1" smtClean="0"/>
              <a:t>MyViewController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i="1" dirty="0" smtClean="0"/>
              <a:t>First responder</a:t>
            </a:r>
          </a:p>
          <a:p>
            <a:r>
              <a:rPr lang="en-US" dirty="0" smtClean="0"/>
              <a:t>Object given first opportunity to respond to user events. Depends dynamically on, e.g., which view currently has focus.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0635"/>
          </a:xfrm>
        </p:spPr>
        <p:txBody>
          <a:bodyPr/>
          <a:lstStyle/>
          <a:p>
            <a:r>
              <a:rPr lang="en-US" dirty="0" smtClean="0"/>
              <a:t>The View Outlet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5129" y="1362364"/>
            <a:ext cx="4071671" cy="489079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An </a:t>
            </a:r>
            <a:r>
              <a:rPr lang="en-US" i="1" dirty="0" smtClean="0"/>
              <a:t>outlet</a:t>
            </a:r>
            <a:r>
              <a:rPr lang="en-US" dirty="0" smtClean="0"/>
              <a:t> is an attribute of an object that</a:t>
            </a:r>
            <a:r>
              <a:rPr lang="en-US" dirty="0" smtClean="0"/>
              <a:t> references an </a:t>
            </a:r>
            <a:r>
              <a:rPr lang="en-US" dirty="0" smtClean="0"/>
              <a:t>item in a nib file</a:t>
            </a:r>
          </a:p>
          <a:p>
            <a:r>
              <a:rPr lang="en-US" dirty="0" smtClean="0"/>
              <a:t>Here, the view </a:t>
            </a:r>
            <a:r>
              <a:rPr lang="en-US" dirty="0" smtClean="0"/>
              <a:t>outlet (member variable) </a:t>
            </a:r>
            <a:r>
              <a:rPr lang="en-US" dirty="0" smtClean="0"/>
              <a:t>in the </a:t>
            </a:r>
            <a:r>
              <a:rPr lang="en-US" dirty="0" err="1" smtClean="0"/>
              <a:t>MyViewController</a:t>
            </a:r>
            <a:r>
              <a:rPr lang="en-US" dirty="0" smtClean="0"/>
              <a:t> object is connected to the </a:t>
            </a:r>
            <a:r>
              <a:rPr lang="en-US" dirty="0" err="1" smtClean="0"/>
              <a:t>UIView</a:t>
            </a:r>
            <a:r>
              <a:rPr lang="en-US" dirty="0" smtClean="0"/>
              <a:t> object in the nib </a:t>
            </a:r>
            <a:r>
              <a:rPr lang="en-US" dirty="0" smtClean="0"/>
              <a:t>file</a:t>
            </a:r>
          </a:p>
          <a:p>
            <a:pPr lvl="1"/>
            <a:r>
              <a:rPr lang="en-US" dirty="0" smtClean="0"/>
              <a:t>view outlet inherited from </a:t>
            </a:r>
            <a:r>
              <a:rPr lang="en-US" dirty="0" err="1" smtClean="0"/>
              <a:t>UIViewController</a:t>
            </a:r>
            <a:endParaRPr lang="en-US" dirty="0" smtClean="0"/>
          </a:p>
          <a:p>
            <a:r>
              <a:rPr lang="en-US" dirty="0" smtClean="0"/>
              <a:t>So when nib file is loaded, view instance variable in the view controller set to equal the </a:t>
            </a:r>
            <a:r>
              <a:rPr lang="en-US" dirty="0" err="1" smtClean="0"/>
              <a:t>UIView</a:t>
            </a:r>
            <a:r>
              <a:rPr lang="en-US" dirty="0" smtClean="0"/>
              <a:t> object in the nib file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25809"/>
            <a:ext cx="4157929" cy="3442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Loading the nib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View controller loads nib file automatically in its </a:t>
            </a:r>
            <a:r>
              <a:rPr lang="en-US" dirty="0" err="1" smtClean="0"/>
              <a:t>loadView</a:t>
            </a:r>
            <a:r>
              <a:rPr lang="en-US" dirty="0" smtClean="0"/>
              <a:t> method</a:t>
            </a:r>
          </a:p>
          <a:p>
            <a:r>
              <a:rPr lang="en-US" dirty="0" err="1" smtClean="0"/>
              <a:t>loadView</a:t>
            </a:r>
            <a:r>
              <a:rPr lang="en-US" dirty="0" smtClean="0"/>
              <a:t> is called if the controller’s view is needed and does not exist</a:t>
            </a:r>
          </a:p>
          <a:p>
            <a:pPr lvl="1"/>
            <a:r>
              <a:rPr lang="en-US" dirty="0" smtClean="0"/>
              <a:t>This can either be at the start of the program or if the view has been deleted due to memory shortage</a:t>
            </a:r>
          </a:p>
          <a:p>
            <a:r>
              <a:rPr lang="en-US" dirty="0" smtClean="0"/>
              <a:t>Set the background of the view controller’s view to a different </a:t>
            </a:r>
            <a:r>
              <a:rPr lang="en-US" dirty="0" err="1" smtClean="0"/>
              <a:t>colour</a:t>
            </a:r>
            <a:r>
              <a:rPr lang="en-US" dirty="0" smtClean="0"/>
              <a:t>, then run the program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4917"/>
          </a:xfrm>
        </p:spPr>
        <p:txBody>
          <a:bodyPr/>
          <a:lstStyle/>
          <a:p>
            <a:r>
              <a:rPr lang="en-US" dirty="0" smtClean="0"/>
              <a:t>Adding UI elements to the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7656" y="1099556"/>
            <a:ext cx="3469143" cy="530038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Add elements to the window by dragging them from the Library in Interface Builder</a:t>
            </a:r>
          </a:p>
          <a:p>
            <a:r>
              <a:rPr lang="en-US" dirty="0" smtClean="0"/>
              <a:t>Change properties of elements (e.g., text, size) by selecting element and editing its Attributes window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99555"/>
            <a:ext cx="4760457" cy="5300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Configuring the </a:t>
            </a:r>
            <a:r>
              <a:rPr lang="en-US" dirty="0" err="1" smtClean="0"/>
              <a:t>UITextField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9816" y="1600200"/>
            <a:ext cx="4586983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Ensure “Clear Context Before Drawing” is checked</a:t>
            </a:r>
          </a:p>
          <a:p>
            <a:r>
              <a:rPr lang="en-US" dirty="0" smtClean="0"/>
              <a:t>Set the automatic capitalization</a:t>
            </a:r>
          </a:p>
          <a:p>
            <a:r>
              <a:rPr lang="en-US" dirty="0" smtClean="0"/>
              <a:t>Set the Keyboard type to default</a:t>
            </a:r>
          </a:p>
          <a:p>
            <a:r>
              <a:rPr lang="en-US" dirty="0" smtClean="0"/>
              <a:t>Set the keyboard return key to Done</a:t>
            </a:r>
          </a:p>
          <a:p>
            <a:r>
              <a:rPr lang="en-US" dirty="0" smtClean="0"/>
              <a:t>Test application – cannot get rid of keyboard!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3642617" cy="439151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View Controller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62188"/>
            <a:ext cx="8229600" cy="289581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View Controller must have instance variables (outlets) that connect to the interface components (text field, label and button)</a:t>
            </a:r>
          </a:p>
          <a:p>
            <a:r>
              <a:rPr lang="en-US" dirty="0" smtClean="0"/>
              <a:t>These outlets can be made into properties that are specified to be Interface Builder outlets (using the </a:t>
            </a:r>
            <a:r>
              <a:rPr lang="en-US" dirty="0" err="1" smtClean="0"/>
              <a:t>IBOutlet</a:t>
            </a:r>
            <a:r>
              <a:rPr lang="en-US" dirty="0" smtClean="0"/>
              <a:t> keyword)</a:t>
            </a:r>
          </a:p>
          <a:p>
            <a:r>
              <a:rPr lang="en-US" dirty="0" smtClean="0"/>
              <a:t>Also declare an action method, </a:t>
            </a:r>
            <a:r>
              <a:rPr lang="en-US" dirty="0" err="1" smtClean="0"/>
              <a:t>changeGreeting</a:t>
            </a:r>
            <a:r>
              <a:rPr lang="en-US" dirty="0" smtClean="0"/>
              <a:t>, that updates the label in response to user input</a:t>
            </a:r>
          </a:p>
          <a:p>
            <a:r>
              <a:rPr lang="en-US" dirty="0" err="1" smtClean="0"/>
              <a:t>MyViewController</a:t>
            </a:r>
            <a:r>
              <a:rPr lang="en-US" dirty="0" smtClean="0"/>
              <a:t> object will also act as a delegate for the </a:t>
            </a:r>
            <a:r>
              <a:rPr lang="en-US" dirty="0" err="1" smtClean="0"/>
              <a:t>UITextField</a:t>
            </a:r>
            <a:r>
              <a:rPr lang="en-US" dirty="0" smtClean="0"/>
              <a:t>, so specify that it adopts the </a:t>
            </a:r>
            <a:r>
              <a:rPr lang="en-US" dirty="0" err="1" smtClean="0"/>
              <a:t>UITextFieldDelegate</a:t>
            </a:r>
            <a:r>
              <a:rPr lang="en-US" dirty="0" smtClean="0"/>
              <a:t> protocol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0" y="1434888"/>
            <a:ext cx="6286500" cy="25273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Controller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21000"/>
            <a:ext cx="8229600" cy="3205163"/>
          </a:xfrm>
        </p:spPr>
        <p:txBody>
          <a:bodyPr/>
          <a:lstStyle/>
          <a:p>
            <a:r>
              <a:rPr lang="en-US" dirty="0" smtClean="0"/>
              <a:t>In order to test, need to add a stub implementation of the </a:t>
            </a:r>
            <a:r>
              <a:rPr lang="en-US" dirty="0" err="1" smtClean="0"/>
              <a:t>changeGreeting</a:t>
            </a:r>
            <a:r>
              <a:rPr lang="en-US" dirty="0" smtClean="0"/>
              <a:t> action method to the View Controller implementation file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300" y="1600200"/>
            <a:ext cx="3581400" cy="1320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4899"/>
          </a:xfrm>
        </p:spPr>
        <p:txBody>
          <a:bodyPr/>
          <a:lstStyle/>
          <a:p>
            <a:r>
              <a:rPr lang="en-US" dirty="0" err="1" smtClean="0"/>
              <a:t>iOS</a:t>
            </a:r>
            <a:r>
              <a:rPr lang="en-US" dirty="0" smtClean="0"/>
              <a:t> Technology 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92637"/>
            <a:ext cx="8229600" cy="313352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Media and Cocoa Touch layers contain code in C and Objective-C</a:t>
            </a:r>
          </a:p>
          <a:p>
            <a:r>
              <a:rPr lang="en-US" dirty="0" smtClean="0"/>
              <a:t>Media layer includes 2D and 3D drawing, audio and video</a:t>
            </a:r>
          </a:p>
          <a:p>
            <a:pPr lvl="1"/>
            <a:r>
              <a:rPr lang="en-US" dirty="0" smtClean="0"/>
              <a:t>includes OpenGL ES, Quartz, Core Audio and Core Animation</a:t>
            </a:r>
          </a:p>
          <a:p>
            <a:r>
              <a:rPr lang="en-US" dirty="0" smtClean="0"/>
              <a:t>Cocoa Touch layer mostly written in Objective-C</a:t>
            </a:r>
          </a:p>
          <a:p>
            <a:pPr lvl="1"/>
            <a:r>
              <a:rPr lang="en-US" dirty="0" smtClean="0"/>
              <a:t>includes frameworks for most commonly-used infrastructure including</a:t>
            </a:r>
          </a:p>
          <a:p>
            <a:pPr lvl="2"/>
            <a:r>
              <a:rPr lang="en-US" dirty="0" smtClean="0"/>
              <a:t>Foundation framework which supports collections, file management, networking etc.</a:t>
            </a:r>
          </a:p>
          <a:p>
            <a:pPr lvl="2"/>
            <a:r>
              <a:rPr lang="en-US" dirty="0" err="1" smtClean="0"/>
              <a:t>UIKit</a:t>
            </a:r>
            <a:r>
              <a:rPr lang="en-US" dirty="0" smtClean="0"/>
              <a:t> framework supports visual infrastructure, including windows, views, controls and controllers</a:t>
            </a:r>
          </a:p>
          <a:p>
            <a:pPr lvl="2"/>
            <a:r>
              <a:rPr lang="en-US" dirty="0" smtClean="0"/>
              <a:t>Other frameworks give you access to photo libraries, contacts, accelerometer and other hardware features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0" y="1049537"/>
            <a:ext cx="3302000" cy="194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7496" cy="12230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Making connections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4696" y="274638"/>
            <a:ext cx="4112104" cy="634165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 IB, connect the File’s Owner’s label outlet to the label element in the view</a:t>
            </a:r>
          </a:p>
          <a:p>
            <a:r>
              <a:rPr lang="en-US" dirty="0" smtClean="0"/>
              <a:t>Connect the File’s Owner’s </a:t>
            </a:r>
            <a:r>
              <a:rPr lang="en-US" dirty="0" err="1" smtClean="0"/>
              <a:t>textField</a:t>
            </a:r>
            <a:r>
              <a:rPr lang="en-US" dirty="0" smtClean="0"/>
              <a:t> outlet to the </a:t>
            </a:r>
            <a:r>
              <a:rPr lang="en-US" dirty="0" err="1" smtClean="0"/>
              <a:t>UITextField</a:t>
            </a:r>
            <a:r>
              <a:rPr lang="en-US" dirty="0" smtClean="0"/>
              <a:t> element in the view</a:t>
            </a:r>
          </a:p>
          <a:p>
            <a:r>
              <a:rPr lang="en-US" dirty="0" smtClean="0"/>
              <a:t>Connect the Touch Up Inside button event to the </a:t>
            </a:r>
            <a:r>
              <a:rPr lang="en-US" dirty="0" err="1" smtClean="0"/>
              <a:t>changeGreeting</a:t>
            </a:r>
            <a:r>
              <a:rPr lang="en-US" dirty="0" smtClean="0"/>
              <a:t> action in the File’s Owner object</a:t>
            </a:r>
          </a:p>
          <a:p>
            <a:pPr lvl="1"/>
            <a:r>
              <a:rPr lang="en-US" dirty="0" smtClean="0"/>
              <a:t>As lift finger off button, </a:t>
            </a:r>
            <a:r>
              <a:rPr lang="en-US" dirty="0" err="1" smtClean="0"/>
              <a:t>changeGreeting</a:t>
            </a:r>
            <a:r>
              <a:rPr lang="en-US" dirty="0" smtClean="0"/>
              <a:t> message sent to </a:t>
            </a:r>
            <a:r>
              <a:rPr lang="en-US" dirty="0" err="1" smtClean="0"/>
              <a:t>MyViewController</a:t>
            </a:r>
            <a:r>
              <a:rPr lang="en-US" dirty="0" smtClean="0"/>
              <a:t> which is </a:t>
            </a:r>
            <a:r>
              <a:rPr lang="en-US" dirty="0" err="1" smtClean="0"/>
              <a:t>UITextFieldDelegate</a:t>
            </a:r>
            <a:endParaRPr lang="en-US" dirty="0" smtClean="0"/>
          </a:p>
          <a:p>
            <a:r>
              <a:rPr lang="en-US" dirty="0" smtClean="0"/>
              <a:t>Connect the text field’s delegate to the File’s Owner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2288393"/>
            <a:ext cx="4365146" cy="383777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the View 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do three things to implement the view controller</a:t>
            </a:r>
          </a:p>
          <a:p>
            <a:pPr lvl="1"/>
            <a:r>
              <a:rPr lang="en-US" dirty="0" smtClean="0"/>
              <a:t>Deal with the properties and instance variables (outlets)</a:t>
            </a:r>
          </a:p>
          <a:p>
            <a:pPr lvl="1"/>
            <a:r>
              <a:rPr lang="en-US" dirty="0" smtClean="0"/>
              <a:t>Implement the </a:t>
            </a:r>
            <a:r>
              <a:rPr lang="en-US" dirty="0" err="1" smtClean="0"/>
              <a:t>changeGreeting</a:t>
            </a:r>
            <a:r>
              <a:rPr lang="en-US" dirty="0" smtClean="0"/>
              <a:t>: method</a:t>
            </a:r>
          </a:p>
          <a:p>
            <a:pPr lvl="1"/>
            <a:r>
              <a:rPr lang="en-US" dirty="0" smtClean="0"/>
              <a:t>Ensure keyboard is dismissed when Done is tapped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38600"/>
            <a:ext cx="8229600" cy="2087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Properties declared in the interface file have to be synthesized in the implementation file</a:t>
            </a:r>
          </a:p>
          <a:p>
            <a:r>
              <a:rPr lang="en-US" dirty="0" smtClean="0"/>
              <a:t>In </a:t>
            </a:r>
            <a:r>
              <a:rPr lang="en-US" dirty="0" err="1" smtClean="0"/>
              <a:t>dealloc</a:t>
            </a:r>
            <a:r>
              <a:rPr lang="en-US" dirty="0" smtClean="0"/>
              <a:t>, must relinquish ownership of the properties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3683000" cy="91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7900" y="2514600"/>
            <a:ext cx="5168900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changeGreeting</a:t>
            </a:r>
            <a:r>
              <a:rPr lang="en-US" dirty="0" smtClean="0"/>
              <a:t>: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49700"/>
            <a:ext cx="8229600" cy="21764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Retrieves string from text field, sets the controller’s string instance variable</a:t>
            </a:r>
          </a:p>
          <a:p>
            <a:r>
              <a:rPr lang="en-US" dirty="0" smtClean="0"/>
              <a:t>@”World” is a string constant that is used if the text field is empty</a:t>
            </a:r>
          </a:p>
          <a:p>
            <a:r>
              <a:rPr lang="en-US" dirty="0" err="1" smtClean="0"/>
              <a:t>initWithFormat</a:t>
            </a:r>
            <a:r>
              <a:rPr lang="en-US" dirty="0" smtClean="0"/>
              <a:t>: creates a new string using a format string</a:t>
            </a:r>
          </a:p>
          <a:p>
            <a:pPr lvl="1"/>
            <a:r>
              <a:rPr lang="en-US" dirty="0" smtClean="0"/>
              <a:t>%@ indicates that a string should be substituted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0" y="1600200"/>
            <a:ext cx="7645400" cy="23495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the keyboard disappear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5538"/>
            <a:ext cx="8229600" cy="3071171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When text field becomes First Responder, keyboard is automatically shown</a:t>
            </a:r>
          </a:p>
          <a:p>
            <a:r>
              <a:rPr lang="en-US" dirty="0" smtClean="0"/>
              <a:t>Keyboard is dismissed when text field loses First responder status</a:t>
            </a:r>
          </a:p>
          <a:p>
            <a:r>
              <a:rPr lang="en-US" dirty="0" smtClean="0"/>
              <a:t>Make the keyboard disappear by making the text field resign its first responder status</a:t>
            </a:r>
          </a:p>
          <a:p>
            <a:r>
              <a:rPr lang="en-US" dirty="0" err="1" smtClean="0"/>
              <a:t>UITextFieldDelegate</a:t>
            </a:r>
            <a:r>
              <a:rPr lang="en-US" dirty="0" smtClean="0"/>
              <a:t> protocol has a </a:t>
            </a:r>
            <a:r>
              <a:rPr lang="en-US" dirty="0" err="1" smtClean="0"/>
              <a:t>textFieldShouldReturn</a:t>
            </a:r>
            <a:r>
              <a:rPr lang="en-US" dirty="0" smtClean="0"/>
              <a:t>: method which is called when the user taps the Return button (whatever this button is actually called in the view)</a:t>
            </a:r>
          </a:p>
          <a:p>
            <a:r>
              <a:rPr lang="en-US" dirty="0" smtClean="0"/>
              <a:t>Send the text field a </a:t>
            </a:r>
            <a:r>
              <a:rPr lang="en-US" dirty="0" err="1" smtClean="0"/>
              <a:t>resignFirstResponder</a:t>
            </a:r>
            <a:r>
              <a:rPr lang="en-US" dirty="0" smtClean="0"/>
              <a:t> message to make text field lose its first responder status and thus cause the keyboard to close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417638"/>
            <a:ext cx="7259183" cy="19379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4899"/>
          </a:xfrm>
        </p:spPr>
        <p:txBody>
          <a:bodyPr/>
          <a:lstStyle/>
          <a:p>
            <a:r>
              <a:rPr lang="en-US" dirty="0" err="1" smtClean="0"/>
              <a:t>iOS</a:t>
            </a:r>
            <a:r>
              <a:rPr lang="en-US" dirty="0" smtClean="0"/>
              <a:t> Technology 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92637"/>
            <a:ext cx="8229600" cy="313352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Always start with the top layer and work down only if necessary!</a:t>
            </a:r>
          </a:p>
          <a:p>
            <a:r>
              <a:rPr lang="en-US" dirty="0" smtClean="0"/>
              <a:t>Start with the Cocoa Touch layer and the </a:t>
            </a:r>
            <a:r>
              <a:rPr lang="en-US" dirty="0" err="1" smtClean="0"/>
              <a:t>UIKit</a:t>
            </a:r>
            <a:r>
              <a:rPr lang="en-US" dirty="0" smtClean="0"/>
              <a:t> in particular</a:t>
            </a:r>
          </a:p>
          <a:p>
            <a:r>
              <a:rPr lang="en-US" dirty="0" smtClean="0"/>
              <a:t>Makes it easier for you to make your application behave in a standard way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0" y="1049537"/>
            <a:ext cx="3302000" cy="194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42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Writing code for </a:t>
            </a:r>
            <a:r>
              <a:rPr lang="en-US" dirty="0" err="1" smtClean="0"/>
              <a:t>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1662" y="958852"/>
            <a:ext cx="6895137" cy="5167312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iOS</a:t>
            </a:r>
            <a:r>
              <a:rPr lang="en-US" dirty="0" smtClean="0"/>
              <a:t> SDK supports creation of GUI applications running natively in </a:t>
            </a:r>
            <a:r>
              <a:rPr lang="en-US" dirty="0" err="1" smtClean="0"/>
              <a:t>iOS</a:t>
            </a:r>
            <a:endParaRPr lang="en-US" dirty="0" smtClean="0"/>
          </a:p>
          <a:p>
            <a:r>
              <a:rPr lang="en-US" dirty="0" smtClean="0"/>
              <a:t>Applications live on the user’s Home screen</a:t>
            </a:r>
          </a:p>
          <a:p>
            <a:r>
              <a:rPr lang="en-US" dirty="0" err="1" smtClean="0"/>
              <a:t>iOS</a:t>
            </a:r>
            <a:r>
              <a:rPr lang="en-US" dirty="0" smtClean="0"/>
              <a:t> app occupies whole screen when it runs</a:t>
            </a:r>
          </a:p>
          <a:p>
            <a:pPr lvl="1"/>
            <a:r>
              <a:rPr lang="en-US" dirty="0" smtClean="0"/>
              <a:t>No separate document windows</a:t>
            </a:r>
          </a:p>
          <a:p>
            <a:r>
              <a:rPr lang="en-US" dirty="0" smtClean="0"/>
              <a:t>An </a:t>
            </a:r>
            <a:r>
              <a:rPr lang="en-US" dirty="0" err="1" smtClean="0"/>
              <a:t>iOS</a:t>
            </a:r>
            <a:r>
              <a:rPr lang="en-US" dirty="0" smtClean="0"/>
              <a:t> app responds to </a:t>
            </a:r>
            <a:r>
              <a:rPr lang="en-US" i="1" dirty="0" smtClean="0"/>
              <a:t>touch events</a:t>
            </a:r>
          </a:p>
          <a:p>
            <a:pPr lvl="1"/>
            <a:r>
              <a:rPr lang="en-US" dirty="0" smtClean="0"/>
              <a:t>Unlike desktop applications, </a:t>
            </a:r>
            <a:r>
              <a:rPr lang="en-US" dirty="0" err="1" smtClean="0"/>
              <a:t>iOS</a:t>
            </a:r>
            <a:r>
              <a:rPr lang="en-US" dirty="0" smtClean="0"/>
              <a:t> apps can respond to complex touch gestures such as swipes, pinch-open and pinch-close gestures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587173"/>
            <a:ext cx="1334463" cy="25389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958852"/>
            <a:ext cx="1364984" cy="262832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code for </a:t>
            </a:r>
            <a:r>
              <a:rPr lang="en-US" dirty="0" err="1" smtClean="0"/>
              <a:t>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When writing for </a:t>
            </a:r>
            <a:r>
              <a:rPr lang="en-US" dirty="0" err="1" smtClean="0"/>
              <a:t>iOS</a:t>
            </a:r>
            <a:r>
              <a:rPr lang="en-US" dirty="0" smtClean="0"/>
              <a:t>, always consider how the user will use your app</a:t>
            </a:r>
          </a:p>
          <a:p>
            <a:r>
              <a:rPr lang="en-US" dirty="0" smtClean="0"/>
              <a:t>Apps should be clean and simple showing only what the user needs in the moment</a:t>
            </a:r>
          </a:p>
          <a:p>
            <a:r>
              <a:rPr lang="en-US" dirty="0" smtClean="0"/>
              <a:t>Everything the user might need must be quickly accessible and visible</a:t>
            </a:r>
          </a:p>
          <a:p>
            <a:r>
              <a:rPr lang="en-US" dirty="0" smtClean="0"/>
              <a:t>Exploit the novel ways in which the user can interact with the device</a:t>
            </a:r>
          </a:p>
          <a:p>
            <a:pPr lvl="1"/>
            <a:r>
              <a:rPr lang="en-US" dirty="0" smtClean="0"/>
              <a:t>e.g., accelerometer and camera</a:t>
            </a:r>
          </a:p>
          <a:p>
            <a:r>
              <a:rPr lang="en-US" dirty="0" smtClean="0"/>
              <a:t>When starting your app, initially you will use the Foundation and </a:t>
            </a:r>
            <a:r>
              <a:rPr lang="en-US" dirty="0" err="1" smtClean="0"/>
              <a:t>UIKit</a:t>
            </a:r>
            <a:r>
              <a:rPr lang="en-US" dirty="0" smtClean="0"/>
              <a:t> frameworks in the Cocoa Touch layer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start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XCode</a:t>
            </a:r>
            <a:r>
              <a:rPr lang="en-US" dirty="0" smtClean="0"/>
              <a:t> provides some built-in project templates that can help you create simple applications</a:t>
            </a:r>
          </a:p>
          <a:p>
            <a:r>
              <a:rPr lang="en-US" dirty="0" smtClean="0"/>
              <a:t>Need to understand the basic design patterns and conventions of </a:t>
            </a:r>
            <a:r>
              <a:rPr lang="en-US" dirty="0" err="1" smtClean="0"/>
              <a:t>iOS</a:t>
            </a:r>
            <a:endParaRPr lang="en-US" dirty="0" smtClean="0"/>
          </a:p>
          <a:p>
            <a:r>
              <a:rPr lang="en-US" dirty="0" smtClean="0"/>
              <a:t>Need to understand the fundamentals of programming using the Cocoa frameworks</a:t>
            </a:r>
          </a:p>
          <a:p>
            <a:pPr lvl="1"/>
            <a:r>
              <a:rPr lang="en-US" dirty="0" smtClean="0"/>
              <a:t>Refer to the </a:t>
            </a:r>
            <a:r>
              <a:rPr lang="en-US" i="1" dirty="0" smtClean="0"/>
              <a:t>Cocoa Fundamentals Guide</a:t>
            </a:r>
          </a:p>
          <a:p>
            <a:r>
              <a:rPr lang="en-US" dirty="0" smtClean="0"/>
              <a:t>Then can go on to learn more about the </a:t>
            </a:r>
            <a:r>
              <a:rPr lang="en-US" dirty="0" err="1" smtClean="0"/>
              <a:t>iOS</a:t>
            </a:r>
            <a:r>
              <a:rPr lang="en-US" dirty="0" smtClean="0"/>
              <a:t> development process</a:t>
            </a:r>
          </a:p>
          <a:p>
            <a:pPr lvl="1"/>
            <a:r>
              <a:rPr lang="en-US" dirty="0" smtClean="0"/>
              <a:t>Refer to the </a:t>
            </a:r>
            <a:r>
              <a:rPr lang="en-US" i="1" dirty="0" err="1" smtClean="0"/>
              <a:t>iOS</a:t>
            </a:r>
            <a:r>
              <a:rPr lang="en-US" i="1" dirty="0" smtClean="0"/>
              <a:t> Application Programming Guide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3622</TotalTime>
  <Words>3799</Words>
  <Application>Microsoft Macintosh PowerPoint</Application>
  <PresentationFormat>On-screen Show (4:3)</PresentationFormat>
  <Paragraphs>359</Paragraphs>
  <Slides>54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iOS Programming</vt:lpstr>
      <vt:lpstr>Resources</vt:lpstr>
      <vt:lpstr>Sources for this lecture</vt:lpstr>
      <vt:lpstr>iOS Technology Layers</vt:lpstr>
      <vt:lpstr>iOS Technology Layers</vt:lpstr>
      <vt:lpstr>iOS Technology Layers</vt:lpstr>
      <vt:lpstr>Writing code for iOS</vt:lpstr>
      <vt:lpstr>Writing code for iOS</vt:lpstr>
      <vt:lpstr>Where to start</vt:lpstr>
      <vt:lpstr>Learning Objective-C: A Primer</vt:lpstr>
      <vt:lpstr>Classes</vt:lpstr>
      <vt:lpstr>Strong and weak types</vt:lpstr>
      <vt:lpstr>Methods</vt:lpstr>
      <vt:lpstr>Methods</vt:lpstr>
      <vt:lpstr>Messaging</vt:lpstr>
      <vt:lpstr>Dot syntax in accessor methods</vt:lpstr>
      <vt:lpstr>Class methods</vt:lpstr>
      <vt:lpstr>Class implementation</vt:lpstr>
      <vt:lpstr>Declared Properties</vt:lpstr>
      <vt:lpstr>Synthesizing properties</vt:lpstr>
      <vt:lpstr>Strings</vt:lpstr>
      <vt:lpstr>Protocols</vt:lpstr>
      <vt:lpstr>Building a simple iOS application</vt:lpstr>
      <vt:lpstr>Overview</vt:lpstr>
      <vt:lpstr>Design patterns</vt:lpstr>
      <vt:lpstr>Delegation</vt:lpstr>
      <vt:lpstr>Model-View-Controller Pattern</vt:lpstr>
      <vt:lpstr>Target-Action</vt:lpstr>
      <vt:lpstr>Creating the project</vt:lpstr>
      <vt:lpstr>Build and Run</vt:lpstr>
      <vt:lpstr>Application bootstrapping</vt:lpstr>
      <vt:lpstr>Info.plist</vt:lpstr>
      <vt:lpstr>The nib file (actually a .xib file!)</vt:lpstr>
      <vt:lpstr>The XIB file</vt:lpstr>
      <vt:lpstr>The XIB file</vt:lpstr>
      <vt:lpstr>After launch…</vt:lpstr>
      <vt:lpstr>Adding a View Controller</vt:lpstr>
      <vt:lpstr>Creating a View Controller</vt:lpstr>
      <vt:lpstr>Adding a View Controller</vt:lpstr>
      <vt:lpstr>Adding a View Controller property</vt:lpstr>
      <vt:lpstr>Creating the View Controller instance</vt:lpstr>
      <vt:lpstr>Using Interface Builder</vt:lpstr>
      <vt:lpstr>Inspecting the view controller’s nib file</vt:lpstr>
      <vt:lpstr>The View Outlet</vt:lpstr>
      <vt:lpstr>Loading the nib file</vt:lpstr>
      <vt:lpstr>Adding UI elements to the view</vt:lpstr>
      <vt:lpstr>Configuring the UITextField</vt:lpstr>
      <vt:lpstr>The View Controller Interface</vt:lpstr>
      <vt:lpstr>View Controller implementation</vt:lpstr>
      <vt:lpstr>Making connections</vt:lpstr>
      <vt:lpstr>Implementing the View Controller</vt:lpstr>
      <vt:lpstr>The Properties</vt:lpstr>
      <vt:lpstr>The changeGreeting: method</vt:lpstr>
      <vt:lpstr>Making the keyboard disappear</vt:lpstr>
    </vt:vector>
  </TitlesOfParts>
  <Company>IMI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iOS Programming</dc:title>
  <dc:creator>David Meredith</dc:creator>
  <cp:lastModifiedBy>David Meredith</cp:lastModifiedBy>
  <cp:revision>104</cp:revision>
  <dcterms:created xsi:type="dcterms:W3CDTF">2010-11-15T12:48:29Z</dcterms:created>
  <dcterms:modified xsi:type="dcterms:W3CDTF">2010-11-15T22:38:22Z</dcterms:modified>
</cp:coreProperties>
</file>