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63" r:id="rId4"/>
    <p:sldId id="258" r:id="rId5"/>
    <p:sldId id="259" r:id="rId6"/>
    <p:sldId id="260" r:id="rId7"/>
    <p:sldId id="262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24564" autoAdjust="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3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4477C-8E89-3948-A87E-1105B86570D3}" type="datetimeFigureOut">
              <a:rPr lang="en-US" smtClean="0"/>
              <a:pPr/>
              <a:t>10/6/10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820BE3-65A5-AE4C-BC30-DF785B536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8BDE02-78FF-464C-BD59-0E7A4912F3D8}" type="slidenum">
              <a:rPr lang="en-GB"/>
              <a:pPr/>
              <a:t>3</a:t>
            </a:fld>
            <a:endParaRPr lang="en-GB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7413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321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418EC4-1472-1742-A153-7570D7519995}" type="slidenum">
              <a:rPr lang="en-GB"/>
              <a:pPr/>
              <a:t>7</a:t>
            </a:fld>
            <a:endParaRPr lang="en-GB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7413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321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10/6/10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10/6/10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10/6/10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9ABADAFF-78A7-AE4C-9E49-6A19A3000FC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10/6/10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10/6/10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10/6/10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10/6/10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10/6/10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10/6/10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10/6/10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10/6/10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9C9F6-A0A7-4D41-AE97-7460A250B5E3}" type="datetimeFigureOut">
              <a:rPr lang="en-US" smtClean="0"/>
              <a:pPr/>
              <a:t>10/6/10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ave@imi.aau.dk" TargetMode="Externa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mea.create.aau.dk/course/view.php?id=26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titanmusic.com/index.php" TargetMode="External"/><Relationship Id="rId3" Type="http://schemas.openxmlformats.org/officeDocument/2006/relationships/hyperlink" Target="http://www.titanmusic.com/papers.php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java.sun.com/docs/books/tutorial/networking/index.html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Network Programming in Java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2400" dirty="0" smtClean="0"/>
              <a:t>Medialogy, Semester 7, 2010</a:t>
            </a:r>
          </a:p>
          <a:p>
            <a:pPr>
              <a:lnSpc>
                <a:spcPct val="80000"/>
              </a:lnSpc>
            </a:pPr>
            <a:r>
              <a:rPr lang="en-GB" sz="2400" dirty="0" smtClean="0"/>
              <a:t>Aalborg University, Aalborg</a:t>
            </a:r>
          </a:p>
          <a:p>
            <a:pPr>
              <a:lnSpc>
                <a:spcPct val="80000"/>
              </a:lnSpc>
            </a:pPr>
            <a:r>
              <a:rPr lang="en-US" sz="2400" dirty="0" smtClean="0">
                <a:hlinkClick r:id="rId2"/>
              </a:rPr>
              <a:t>http://mea.create.aau.dk/course/view.php?id=26</a:t>
            </a:r>
            <a:endParaRPr lang="en-GB" sz="2400" dirty="0" smtClean="0"/>
          </a:p>
          <a:p>
            <a:pPr>
              <a:lnSpc>
                <a:spcPct val="80000"/>
              </a:lnSpc>
            </a:pPr>
            <a:r>
              <a:rPr lang="en-GB" sz="2400" dirty="0" smtClean="0"/>
              <a:t>David Meredith </a:t>
            </a:r>
            <a:r>
              <a:rPr lang="en-GB" sz="2400" dirty="0" smtClean="0">
                <a:hlinkClick r:id="rId3"/>
              </a:rPr>
              <a:t>dave@create.aau.dk</a:t>
            </a:r>
            <a:endParaRPr lang="en-GB" sz="2400" dirty="0" smtClean="0"/>
          </a:p>
        </p:txBody>
      </p:sp>
      <p:pic>
        <p:nvPicPr>
          <p:cNvPr id="4" name="Picture 7" descr="3tcpud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2975866" y="520700"/>
            <a:ext cx="3181350" cy="1609725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9554"/>
          </a:xfrm>
        </p:spPr>
        <p:txBody>
          <a:bodyPr/>
          <a:lstStyle/>
          <a:p>
            <a:r>
              <a:rPr lang="en-GB" sz="4000" dirty="0"/>
              <a:t>URLs (Uniform Resource Locators)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5001787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GB" sz="2400" dirty="0"/>
              <a:t>URL is a reference to a resource (file, program, etc.) on the internet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A URL is represented in Java by the </a:t>
            </a:r>
            <a:r>
              <a:rPr lang="en-GB" sz="2400" dirty="0" err="1">
                <a:latin typeface="Courier New" charset="0"/>
              </a:rPr>
              <a:t>java.net.URL</a:t>
            </a:r>
            <a:r>
              <a:rPr lang="en-GB" sz="2400" dirty="0"/>
              <a:t> class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In </a:t>
            </a:r>
            <a:r>
              <a:rPr lang="en-GB" sz="2400" dirty="0">
                <a:solidFill>
                  <a:srgbClr val="663300"/>
                </a:solidFill>
              </a:rPr>
              <a:t>http</a:t>
            </a:r>
            <a:r>
              <a:rPr lang="en-GB" sz="2400" dirty="0"/>
              <a:t>://</a:t>
            </a:r>
            <a:r>
              <a:rPr lang="en-GB" sz="2400" dirty="0" err="1">
                <a:solidFill>
                  <a:srgbClr val="CC0000"/>
                </a:solidFill>
              </a:rPr>
              <a:t>www.titanmusic.com/papers.php</a:t>
            </a:r>
            <a:endParaRPr lang="en-GB" sz="2400" dirty="0">
              <a:solidFill>
                <a:srgbClr val="CC0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GB" sz="2000" dirty="0">
                <a:solidFill>
                  <a:srgbClr val="663300"/>
                </a:solidFill>
              </a:rPr>
              <a:t>http is </a:t>
            </a:r>
            <a:r>
              <a:rPr lang="en-GB" sz="2000" i="1" dirty="0">
                <a:solidFill>
                  <a:srgbClr val="663300"/>
                </a:solidFill>
              </a:rPr>
              <a:t>protocol </a:t>
            </a:r>
            <a:r>
              <a:rPr lang="en-GB" sz="2000" dirty="0">
                <a:solidFill>
                  <a:srgbClr val="663300"/>
                </a:solidFill>
              </a:rPr>
              <a:t>or </a:t>
            </a:r>
            <a:r>
              <a:rPr lang="en-GB" sz="2000" i="1" dirty="0">
                <a:solidFill>
                  <a:srgbClr val="663300"/>
                </a:solidFill>
              </a:rPr>
              <a:t>scheme</a:t>
            </a:r>
            <a:endParaRPr lang="en-GB" sz="2000" dirty="0">
              <a:solidFill>
                <a:srgbClr val="6633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GB" sz="2000" dirty="0" err="1">
                <a:solidFill>
                  <a:srgbClr val="CC0000"/>
                </a:solidFill>
              </a:rPr>
              <a:t>www.titanmusic.com/papers.php</a:t>
            </a:r>
            <a:r>
              <a:rPr lang="en-GB" sz="2000" i="1" dirty="0">
                <a:solidFill>
                  <a:srgbClr val="CC0000"/>
                </a:solidFill>
              </a:rPr>
              <a:t> </a:t>
            </a:r>
            <a:r>
              <a:rPr lang="en-GB" sz="2000" dirty="0">
                <a:solidFill>
                  <a:srgbClr val="CC0000"/>
                </a:solidFill>
              </a:rPr>
              <a:t>is </a:t>
            </a:r>
            <a:r>
              <a:rPr lang="en-GB" sz="2000" i="1" dirty="0">
                <a:solidFill>
                  <a:srgbClr val="CC0000"/>
                </a:solidFill>
              </a:rPr>
              <a:t>resource name</a:t>
            </a:r>
            <a:endParaRPr lang="en-GB" sz="2000" dirty="0">
              <a:solidFill>
                <a:srgbClr val="CC0000"/>
              </a:solidFill>
            </a:endParaRPr>
          </a:p>
          <a:p>
            <a:pPr>
              <a:lnSpc>
                <a:spcPct val="80000"/>
              </a:lnSpc>
            </a:pPr>
            <a:r>
              <a:rPr lang="en-GB" sz="2400" dirty="0"/>
              <a:t>HTTP is just one of many protocols used for transferring data over the internet (other examples of protocols are ftp, </a:t>
            </a:r>
            <a:r>
              <a:rPr lang="en-GB" sz="2400" dirty="0" err="1"/>
              <a:t>smtp</a:t>
            </a:r>
            <a:r>
              <a:rPr lang="en-GB" sz="2400" dirty="0"/>
              <a:t>, file, gopher, news)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Resource name is complete name of resource</a:t>
            </a:r>
          </a:p>
          <a:p>
            <a:pPr lvl="1">
              <a:lnSpc>
                <a:spcPct val="80000"/>
              </a:lnSpc>
            </a:pPr>
            <a:r>
              <a:rPr lang="en-GB" sz="2000" dirty="0"/>
              <a:t>format depends on protocol</a:t>
            </a:r>
            <a:endParaRPr lang="en-GB" sz="2000" dirty="0" smtClean="0"/>
          </a:p>
          <a:p>
            <a:pPr lvl="1">
              <a:lnSpc>
                <a:spcPct val="80000"/>
              </a:lnSpc>
            </a:pPr>
            <a:r>
              <a:rPr lang="en-GB" sz="2000" dirty="0" smtClean="0"/>
              <a:t>typically contains </a:t>
            </a:r>
            <a:endParaRPr lang="en-GB" sz="2000" dirty="0"/>
          </a:p>
          <a:p>
            <a:pPr lvl="2">
              <a:lnSpc>
                <a:spcPct val="80000"/>
              </a:lnSpc>
            </a:pPr>
            <a:r>
              <a:rPr lang="en-GB" sz="1800" i="1" dirty="0"/>
              <a:t>host name – </a:t>
            </a:r>
            <a:r>
              <a:rPr lang="en-GB" sz="1800" dirty="0"/>
              <a:t>name of machine</a:t>
            </a:r>
          </a:p>
          <a:p>
            <a:pPr lvl="2">
              <a:lnSpc>
                <a:spcPct val="80000"/>
              </a:lnSpc>
            </a:pPr>
            <a:r>
              <a:rPr lang="en-GB" sz="1800" i="1" dirty="0"/>
              <a:t>filename – </a:t>
            </a:r>
            <a:r>
              <a:rPr lang="en-GB" sz="1800" dirty="0"/>
              <a:t>pathname to file on machine</a:t>
            </a:r>
          </a:p>
          <a:p>
            <a:pPr lvl="2">
              <a:lnSpc>
                <a:spcPct val="80000"/>
              </a:lnSpc>
            </a:pPr>
            <a:r>
              <a:rPr lang="en-GB" sz="1800" i="1" dirty="0"/>
              <a:t>port number – </a:t>
            </a:r>
            <a:r>
              <a:rPr lang="en-GB" sz="1800" dirty="0"/>
              <a:t>optional number of port to connect to</a:t>
            </a:r>
          </a:p>
          <a:p>
            <a:pPr lvl="2">
              <a:lnSpc>
                <a:spcPct val="80000"/>
              </a:lnSpc>
            </a:pPr>
            <a:r>
              <a:rPr lang="en-GB" sz="1800" i="1" dirty="0"/>
              <a:t>reference</a:t>
            </a:r>
            <a:r>
              <a:rPr lang="en-GB" sz="1800" dirty="0"/>
              <a:t> – refers to named anchor identifying specific location in a file (optional)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Creating URLs in Java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856662" cy="507064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1800" dirty="0"/>
              <a:t>To create a </a:t>
            </a:r>
            <a:r>
              <a:rPr lang="en-GB" sz="1800" dirty="0">
                <a:latin typeface="Courier New" charset="0"/>
              </a:rPr>
              <a:t>URL</a:t>
            </a:r>
            <a:r>
              <a:rPr lang="en-GB" sz="1800" dirty="0"/>
              <a:t> object from an absolute URL string, use the </a:t>
            </a:r>
            <a:r>
              <a:rPr lang="en-GB" sz="1800" dirty="0">
                <a:latin typeface="Courier New" charset="0"/>
              </a:rPr>
              <a:t>URL</a:t>
            </a:r>
            <a:r>
              <a:rPr lang="en-GB" sz="1800" dirty="0"/>
              <a:t> constructor as follows: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GB" sz="1400" dirty="0">
                <a:latin typeface="Courier New" charset="0"/>
              </a:rPr>
              <a:t>URL </a:t>
            </a:r>
            <a:r>
              <a:rPr lang="en-GB" sz="1400" dirty="0" err="1">
                <a:latin typeface="Courier New" charset="0"/>
              </a:rPr>
              <a:t>url</a:t>
            </a:r>
            <a:r>
              <a:rPr lang="en-GB" sz="1400" dirty="0">
                <a:latin typeface="Courier New" charset="0"/>
              </a:rPr>
              <a:t> = new </a:t>
            </a:r>
            <a:r>
              <a:rPr lang="en-GB" sz="1400" dirty="0" err="1">
                <a:latin typeface="Courier New" charset="0"/>
              </a:rPr>
              <a:t>URL(“http://www.titanmusic.com/papers.php</a:t>
            </a:r>
            <a:r>
              <a:rPr lang="en-GB" sz="1400" dirty="0">
                <a:latin typeface="Courier New" charset="0"/>
              </a:rPr>
              <a:t>”);</a:t>
            </a:r>
          </a:p>
          <a:p>
            <a:pPr>
              <a:lnSpc>
                <a:spcPct val="80000"/>
              </a:lnSpc>
            </a:pPr>
            <a:r>
              <a:rPr lang="en-GB" sz="1800" dirty="0"/>
              <a:t>Sometimes in HTML, only the relative URL is given in a link if the target file is in the same directory as the referring file</a:t>
            </a:r>
          </a:p>
          <a:p>
            <a:pPr lvl="1">
              <a:lnSpc>
                <a:spcPct val="80000"/>
              </a:lnSpc>
            </a:pPr>
            <a:r>
              <a:rPr lang="en-GB" sz="1600" dirty="0"/>
              <a:t>e.g.,</a:t>
            </a:r>
            <a:r>
              <a:rPr lang="en-GB" sz="1600" dirty="0" smtClean="0"/>
              <a:t> if the </a:t>
            </a:r>
            <a:r>
              <a:rPr lang="en-GB" sz="1600" dirty="0"/>
              <a:t>following tag</a:t>
            </a:r>
            <a:br>
              <a:rPr lang="en-GB" sz="1600" dirty="0"/>
            </a:br>
            <a:r>
              <a:rPr lang="en-GB" sz="1600" dirty="0">
                <a:latin typeface="Courier New" charset="0"/>
              </a:rPr>
              <a:t>&lt;a </a:t>
            </a:r>
            <a:r>
              <a:rPr lang="en-GB" sz="1600" dirty="0" err="1">
                <a:latin typeface="Courier New" charset="0"/>
              </a:rPr>
              <a:t>href</a:t>
            </a:r>
            <a:r>
              <a:rPr lang="en-GB" sz="1600" dirty="0">
                <a:latin typeface="Courier New" charset="0"/>
              </a:rPr>
              <a:t>=“</a:t>
            </a:r>
            <a:r>
              <a:rPr lang="en-GB" sz="1600" dirty="0" err="1">
                <a:latin typeface="Courier New" charset="0"/>
              </a:rPr>
              <a:t>papers.php</a:t>
            </a:r>
            <a:r>
              <a:rPr lang="en-GB" sz="1600" dirty="0">
                <a:latin typeface="Courier New" charset="0"/>
              </a:rPr>
              <a:t>”&gt;Publications&lt;/a&gt;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appears </a:t>
            </a:r>
            <a:r>
              <a:rPr lang="en-GB" sz="1600" dirty="0"/>
              <a:t>in </a:t>
            </a:r>
            <a:r>
              <a:rPr lang="en-GB" sz="1600" dirty="0">
                <a:hlinkClick r:id="rId2"/>
              </a:rPr>
              <a:t>http://www.titanmusic.com/index.</a:t>
            </a:r>
            <a:r>
              <a:rPr lang="en-GB" sz="1600" dirty="0" smtClean="0">
                <a:hlinkClick r:id="rId2"/>
              </a:rPr>
              <a:t>php</a:t>
            </a:r>
            <a:r>
              <a:rPr lang="en-GB" sz="1600" dirty="0" smtClean="0"/>
              <a:t>, then the link will be to the file that has the absolute address</a:t>
            </a:r>
            <a:br>
              <a:rPr lang="en-GB" sz="1600" dirty="0" smtClean="0"/>
            </a:br>
            <a:r>
              <a:rPr lang="en-GB" sz="1600" dirty="0" smtClean="0">
                <a:hlinkClick r:id="rId3"/>
              </a:rPr>
              <a:t>http://www.titanmusic.com/papers.php</a:t>
            </a:r>
            <a:endParaRPr lang="en-GB" sz="1600" dirty="0" smtClean="0"/>
          </a:p>
          <a:p>
            <a:pPr>
              <a:lnSpc>
                <a:spcPct val="80000"/>
              </a:lnSpc>
            </a:pPr>
            <a:r>
              <a:rPr lang="en-GB" sz="1800" dirty="0"/>
              <a:t>To create a </a:t>
            </a:r>
            <a:r>
              <a:rPr lang="en-GB" sz="1800" dirty="0">
                <a:latin typeface="Courier New" charset="0"/>
              </a:rPr>
              <a:t>URL</a:t>
            </a:r>
            <a:r>
              <a:rPr lang="en-GB" sz="1800" dirty="0"/>
              <a:t> object from a </a:t>
            </a:r>
            <a:r>
              <a:rPr lang="en-GB" sz="1800" i="1" dirty="0"/>
              <a:t>relative </a:t>
            </a:r>
            <a:r>
              <a:rPr lang="en-GB" sz="1800" dirty="0"/>
              <a:t>URL string, first define a </a:t>
            </a:r>
            <a:r>
              <a:rPr lang="en-GB" sz="1800" dirty="0">
                <a:latin typeface="Courier New" charset="0"/>
              </a:rPr>
              <a:t>URL</a:t>
            </a:r>
            <a:r>
              <a:rPr lang="en-GB" sz="1800" dirty="0"/>
              <a:t> object representing the </a:t>
            </a:r>
            <a:r>
              <a:rPr lang="en-GB" sz="1800" i="1" dirty="0"/>
              <a:t>base </a:t>
            </a:r>
            <a:r>
              <a:rPr lang="en-GB" sz="1800" dirty="0"/>
              <a:t>URL and then use a </a:t>
            </a:r>
            <a:r>
              <a:rPr lang="en-GB" sz="1800" dirty="0">
                <a:latin typeface="Courier New" charset="0"/>
              </a:rPr>
              <a:t>URL</a:t>
            </a:r>
            <a:r>
              <a:rPr lang="en-GB" sz="1800" dirty="0"/>
              <a:t> constructor which builds a </a:t>
            </a:r>
            <a:r>
              <a:rPr lang="en-GB" sz="1800" dirty="0">
                <a:latin typeface="Courier New" charset="0"/>
              </a:rPr>
              <a:t>URL</a:t>
            </a:r>
            <a:r>
              <a:rPr lang="en-GB" sz="1800" dirty="0"/>
              <a:t> object from the </a:t>
            </a:r>
            <a:r>
              <a:rPr lang="en-GB" sz="1800" dirty="0">
                <a:latin typeface="Courier New" charset="0"/>
              </a:rPr>
              <a:t>URL</a:t>
            </a:r>
            <a:r>
              <a:rPr lang="en-GB" sz="1800" dirty="0"/>
              <a:t> representing the base URL and a string representing the relative URL: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1800" dirty="0">
                <a:latin typeface="Courier New" charset="0"/>
              </a:rPr>
              <a:t>	URL </a:t>
            </a:r>
            <a:r>
              <a:rPr lang="en-GB" sz="1800" dirty="0" err="1">
                <a:latin typeface="Courier New" charset="0"/>
              </a:rPr>
              <a:t>baseURL</a:t>
            </a:r>
            <a:r>
              <a:rPr lang="en-GB" sz="1800" dirty="0">
                <a:latin typeface="Courier New" charset="0"/>
              </a:rPr>
              <a:t> = new </a:t>
            </a:r>
            <a:r>
              <a:rPr lang="en-GB" sz="1800" dirty="0" err="1">
                <a:latin typeface="Courier New" charset="0"/>
              </a:rPr>
              <a:t>URL(“http://www.titanmusic.com</a:t>
            </a:r>
            <a:r>
              <a:rPr lang="en-GB" sz="1800" dirty="0">
                <a:latin typeface="Courier New" charset="0"/>
              </a:rPr>
              <a:t>”);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1800" dirty="0">
                <a:latin typeface="Courier New" charset="0"/>
              </a:rPr>
              <a:t>	URL </a:t>
            </a:r>
            <a:r>
              <a:rPr lang="en-GB" sz="1800" dirty="0" err="1">
                <a:latin typeface="Courier New" charset="0"/>
              </a:rPr>
              <a:t>url</a:t>
            </a:r>
            <a:r>
              <a:rPr lang="en-GB" sz="1800" dirty="0">
                <a:latin typeface="Courier New" charset="0"/>
              </a:rPr>
              <a:t> = new </a:t>
            </a:r>
            <a:r>
              <a:rPr lang="en-GB" sz="1800" dirty="0" err="1">
                <a:latin typeface="Courier New" charset="0"/>
              </a:rPr>
              <a:t>URL(baseURL</a:t>
            </a:r>
            <a:r>
              <a:rPr lang="en-GB" sz="1800" dirty="0">
                <a:latin typeface="Courier New" charset="0"/>
              </a:rPr>
              <a:t>, “/</a:t>
            </a:r>
            <a:r>
              <a:rPr lang="en-GB" sz="1800" dirty="0" err="1">
                <a:latin typeface="Courier New" charset="0"/>
              </a:rPr>
              <a:t>papers.php</a:t>
            </a:r>
            <a:r>
              <a:rPr lang="en-GB" sz="1800" dirty="0">
                <a:latin typeface="Courier New" charset="0"/>
              </a:rPr>
              <a:t>”);</a:t>
            </a:r>
          </a:p>
          <a:p>
            <a:pPr>
              <a:lnSpc>
                <a:spcPct val="80000"/>
              </a:lnSpc>
            </a:pPr>
            <a:r>
              <a:rPr lang="en-GB" sz="1800" dirty="0"/>
              <a:t>Can also create a URL object from the URL’s components: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1600" dirty="0">
                <a:latin typeface="Courier New" charset="0"/>
              </a:rPr>
              <a:t>	URL </a:t>
            </a:r>
            <a:r>
              <a:rPr lang="en-GB" sz="1600" dirty="0" err="1">
                <a:latin typeface="Courier New" charset="0"/>
              </a:rPr>
              <a:t>url</a:t>
            </a:r>
            <a:r>
              <a:rPr lang="en-GB" sz="1600" dirty="0">
                <a:latin typeface="Courier New" charset="0"/>
              </a:rPr>
              <a:t> = new </a:t>
            </a:r>
            <a:r>
              <a:rPr lang="en-GB" sz="1600" dirty="0" err="1">
                <a:latin typeface="Courier New" charset="0"/>
              </a:rPr>
              <a:t>URL(“http</a:t>
            </a:r>
            <a:r>
              <a:rPr lang="en-GB" sz="1600" dirty="0">
                <a:latin typeface="Courier New" charset="0"/>
              </a:rPr>
              <a:t>”, “</a:t>
            </a:r>
            <a:r>
              <a:rPr lang="en-GB" sz="1600" dirty="0" err="1">
                <a:latin typeface="Courier New" charset="0"/>
              </a:rPr>
              <a:t>www.titanmusic.com</a:t>
            </a:r>
            <a:r>
              <a:rPr lang="en-GB" sz="1600" dirty="0">
                <a:latin typeface="Courier New" charset="0"/>
              </a:rPr>
              <a:t>”, 80, “/</a:t>
            </a:r>
            <a:r>
              <a:rPr lang="en-GB" sz="1600" dirty="0" err="1">
                <a:latin typeface="Courier New" charset="0"/>
              </a:rPr>
              <a:t>papers.php</a:t>
            </a:r>
            <a:r>
              <a:rPr lang="en-GB" sz="1600" dirty="0">
                <a:latin typeface="Courier New" charset="0"/>
              </a:rPr>
              <a:t>”);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1800" dirty="0"/>
              <a:t>	is the same as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1800" dirty="0">
                <a:latin typeface="Courier New" charset="0"/>
              </a:rPr>
              <a:t>	URL </a:t>
            </a:r>
            <a:r>
              <a:rPr lang="en-GB" sz="1800" dirty="0" err="1">
                <a:latin typeface="Courier New" charset="0"/>
              </a:rPr>
              <a:t>url</a:t>
            </a:r>
            <a:r>
              <a:rPr lang="en-GB" sz="1800" dirty="0">
                <a:latin typeface="Courier New" charset="0"/>
              </a:rPr>
              <a:t> = new URL(“http://www.titanmusic.com:80/papers.php”);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Special characters and malformed URLs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76421"/>
            <a:ext cx="8229600" cy="549266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000" dirty="0"/>
              <a:t>The string given to the URL constructor must not contain special characters</a:t>
            </a:r>
          </a:p>
          <a:p>
            <a:pPr lvl="1">
              <a:lnSpc>
                <a:spcPct val="80000"/>
              </a:lnSpc>
            </a:pPr>
            <a:r>
              <a:rPr lang="en-GB" sz="1800" dirty="0"/>
              <a:t>Have to </a:t>
            </a:r>
            <a:r>
              <a:rPr lang="en-GB" sz="1800" i="1" dirty="0"/>
              <a:t>escape</a:t>
            </a:r>
            <a:r>
              <a:rPr lang="en-GB" sz="1800" dirty="0"/>
              <a:t> or </a:t>
            </a:r>
            <a:r>
              <a:rPr lang="en-GB" sz="1800" i="1" dirty="0"/>
              <a:t>encode</a:t>
            </a:r>
            <a:r>
              <a:rPr lang="en-GB" sz="1800" dirty="0"/>
              <a:t> the special characters before passing the string to the URL constructor</a:t>
            </a:r>
          </a:p>
          <a:p>
            <a:pPr lvl="2">
              <a:lnSpc>
                <a:spcPct val="80000"/>
              </a:lnSpc>
            </a:pPr>
            <a:r>
              <a:rPr lang="en-GB" sz="1600" dirty="0"/>
              <a:t>e.g. “</a:t>
            </a:r>
            <a:r>
              <a:rPr lang="en-GB" sz="1600" dirty="0">
                <a:latin typeface="Courier New" charset="0"/>
              </a:rPr>
              <a:t>http://</a:t>
            </a:r>
            <a:r>
              <a:rPr lang="en-GB" sz="1600" dirty="0" err="1">
                <a:latin typeface="Courier New" charset="0"/>
              </a:rPr>
              <a:t>www.foo.com</a:t>
            </a:r>
            <a:r>
              <a:rPr lang="en-GB" sz="1600" dirty="0">
                <a:latin typeface="Courier New" charset="0"/>
              </a:rPr>
              <a:t>/Hello World</a:t>
            </a:r>
            <a:r>
              <a:rPr lang="en-GB" sz="1600" dirty="0"/>
              <a:t>” becomes “</a:t>
            </a:r>
            <a:r>
              <a:rPr lang="en-GB" sz="1600" dirty="0">
                <a:latin typeface="Courier New" charset="0"/>
              </a:rPr>
              <a:t>http://www.foo.com/Hello%20World</a:t>
            </a:r>
            <a:r>
              <a:rPr lang="en-GB" sz="1600" dirty="0"/>
              <a:t>”</a:t>
            </a:r>
          </a:p>
          <a:p>
            <a:pPr>
              <a:lnSpc>
                <a:spcPct val="80000"/>
              </a:lnSpc>
            </a:pPr>
            <a:r>
              <a:rPr lang="en-GB" sz="2000" dirty="0"/>
              <a:t>Easiest way to do this is to create a </a:t>
            </a:r>
            <a:r>
              <a:rPr lang="en-GB" sz="2000" dirty="0" err="1">
                <a:latin typeface="Courier New" charset="0"/>
              </a:rPr>
              <a:t>java.net.URI</a:t>
            </a:r>
            <a:r>
              <a:rPr lang="en-GB" sz="2000" dirty="0"/>
              <a:t> object and then create a </a:t>
            </a:r>
            <a:r>
              <a:rPr lang="en-GB" sz="2000" dirty="0">
                <a:latin typeface="Courier New" charset="0"/>
              </a:rPr>
              <a:t>URL</a:t>
            </a:r>
            <a:r>
              <a:rPr lang="en-GB" sz="2000" dirty="0"/>
              <a:t> from this </a:t>
            </a:r>
            <a:r>
              <a:rPr lang="en-GB" sz="2000" dirty="0">
                <a:latin typeface="Courier New" charset="0"/>
              </a:rPr>
              <a:t>URI: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1600" dirty="0">
                <a:latin typeface="Courier New" charset="0"/>
              </a:rPr>
              <a:t>		URI </a:t>
            </a:r>
            <a:r>
              <a:rPr lang="en-GB" sz="1600" dirty="0" err="1">
                <a:latin typeface="Courier New" charset="0"/>
              </a:rPr>
              <a:t>uri</a:t>
            </a:r>
            <a:r>
              <a:rPr lang="en-GB" sz="1600" dirty="0">
                <a:latin typeface="Courier New" charset="0"/>
              </a:rPr>
              <a:t> = new </a:t>
            </a:r>
            <a:r>
              <a:rPr lang="en-GB" sz="1600" dirty="0" err="1">
                <a:latin typeface="Courier New" charset="0"/>
              </a:rPr>
              <a:t>URI(“http://www.foo.com/Hello</a:t>
            </a:r>
            <a:r>
              <a:rPr lang="en-GB" sz="1600" dirty="0">
                <a:latin typeface="Courier New" charset="0"/>
              </a:rPr>
              <a:t> World”);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1600" dirty="0">
                <a:latin typeface="Courier New" charset="0"/>
              </a:rPr>
              <a:t>		URL </a:t>
            </a:r>
            <a:r>
              <a:rPr lang="en-GB" sz="1600" dirty="0" err="1">
                <a:latin typeface="Courier New" charset="0"/>
              </a:rPr>
              <a:t>url</a:t>
            </a:r>
            <a:r>
              <a:rPr lang="en-GB" sz="1600" dirty="0">
                <a:latin typeface="Courier New" charset="0"/>
              </a:rPr>
              <a:t> = </a:t>
            </a:r>
            <a:r>
              <a:rPr lang="en-GB" sz="1600" dirty="0" err="1">
                <a:latin typeface="Courier New" charset="0"/>
              </a:rPr>
              <a:t>uri.toURL</a:t>
            </a:r>
            <a:r>
              <a:rPr lang="en-GB" sz="1600" dirty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GB" sz="2000" dirty="0"/>
              <a:t>A </a:t>
            </a:r>
            <a:r>
              <a:rPr lang="en-GB" sz="2000" dirty="0" err="1">
                <a:latin typeface="Courier New" charset="0"/>
              </a:rPr>
              <a:t>java.net.URI</a:t>
            </a:r>
            <a:r>
              <a:rPr lang="en-GB" sz="2000" dirty="0"/>
              <a:t> object represents a URI (Uniform Resource Identifier)</a:t>
            </a:r>
          </a:p>
          <a:p>
            <a:pPr lvl="1">
              <a:lnSpc>
                <a:spcPct val="80000"/>
              </a:lnSpc>
            </a:pPr>
            <a:r>
              <a:rPr lang="en-GB" sz="1800" dirty="0"/>
              <a:t>A URI </a:t>
            </a:r>
            <a:r>
              <a:rPr lang="en-GB" sz="1800" i="1" dirty="0"/>
              <a:t>identifies</a:t>
            </a:r>
            <a:r>
              <a:rPr lang="en-GB" sz="1800" dirty="0"/>
              <a:t> a resource that may not actually exist anywhere on the network</a:t>
            </a:r>
          </a:p>
          <a:p>
            <a:pPr lvl="1">
              <a:lnSpc>
                <a:spcPct val="80000"/>
              </a:lnSpc>
            </a:pPr>
            <a:r>
              <a:rPr lang="en-GB" sz="1800" dirty="0"/>
              <a:t>For example, XML namespaces are identified by </a:t>
            </a:r>
            <a:r>
              <a:rPr lang="en-GB" sz="1800" dirty="0" err="1"/>
              <a:t>URIs</a:t>
            </a:r>
            <a:r>
              <a:rPr lang="en-GB" sz="1800" dirty="0"/>
              <a:t> that do not necessarily point at actual web pages</a:t>
            </a:r>
          </a:p>
          <a:p>
            <a:pPr>
              <a:lnSpc>
                <a:spcPct val="80000"/>
              </a:lnSpc>
            </a:pPr>
            <a:r>
              <a:rPr lang="en-GB" sz="2000" dirty="0"/>
              <a:t>If a URL string given to a </a:t>
            </a:r>
            <a:r>
              <a:rPr lang="en-GB" sz="2000" dirty="0">
                <a:latin typeface="Courier New" charset="0"/>
              </a:rPr>
              <a:t>URL</a:t>
            </a:r>
            <a:r>
              <a:rPr lang="en-GB" sz="2000" dirty="0"/>
              <a:t> constructor is ill-formed, then the constructor throws a </a:t>
            </a:r>
            <a:r>
              <a:rPr lang="en-GB" sz="2000" dirty="0" err="1">
                <a:latin typeface="Courier New" charset="0"/>
              </a:rPr>
              <a:t>MalformedURLException</a:t>
            </a:r>
            <a:endParaRPr lang="en-GB" sz="2000" dirty="0">
              <a:latin typeface="Courier New" charset="0"/>
            </a:endParaRPr>
          </a:p>
          <a:p>
            <a:pPr lvl="1">
              <a:lnSpc>
                <a:spcPct val="80000"/>
              </a:lnSpc>
            </a:pPr>
            <a:r>
              <a:rPr lang="en-GB" sz="1800" dirty="0"/>
              <a:t>Surround your URL constructor with a try-catch block</a:t>
            </a:r>
            <a:r>
              <a:rPr lang="en-GB" sz="1800" dirty="0" smtClean="0"/>
              <a:t>!</a:t>
            </a:r>
          </a:p>
          <a:p>
            <a:pPr>
              <a:lnSpc>
                <a:spcPct val="80000"/>
              </a:lnSpc>
            </a:pPr>
            <a:r>
              <a:rPr lang="en-GB" sz="2200" dirty="0" smtClean="0"/>
              <a:t>URLs are “write-once” objects – you cannot change one once it has been constructed</a:t>
            </a:r>
            <a:endParaRPr lang="en-GB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Parsing a URL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See ParseURL.java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Reading directly from a URL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000" dirty="0"/>
              <a:t>See </a:t>
            </a:r>
            <a:r>
              <a:rPr lang="en-GB" sz="2000" dirty="0" err="1"/>
              <a:t>URLReader.java</a:t>
            </a:r>
            <a:endParaRPr lang="en-GB" sz="2000" dirty="0"/>
          </a:p>
          <a:p>
            <a:pPr>
              <a:lnSpc>
                <a:spcPct val="80000"/>
              </a:lnSpc>
            </a:pPr>
            <a:r>
              <a:rPr lang="en-GB" sz="2000" dirty="0"/>
              <a:t>Uses following line to open a </a:t>
            </a:r>
            <a:r>
              <a:rPr lang="en-GB" sz="2000" dirty="0" err="1"/>
              <a:t>BufferedReader</a:t>
            </a:r>
            <a:r>
              <a:rPr lang="en-GB" sz="2000" dirty="0"/>
              <a:t> on the </a:t>
            </a:r>
            <a:r>
              <a:rPr lang="en-GB" sz="2000" dirty="0" smtClean="0"/>
              <a:t>URL object stored in the variable, yahoo:</a:t>
            </a:r>
            <a:endParaRPr lang="en-GB" sz="20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GB" sz="1200" dirty="0" smtClean="0">
                <a:latin typeface="Courier New" charset="0"/>
              </a:rPr>
              <a:t>	</a:t>
            </a:r>
            <a:r>
              <a:rPr lang="en-GB" sz="1200" dirty="0" err="1" smtClean="0">
                <a:latin typeface="Courier New" charset="0"/>
              </a:rPr>
              <a:t>BufferedReader</a:t>
            </a:r>
            <a:r>
              <a:rPr lang="en-GB" sz="1200" dirty="0" smtClean="0">
                <a:latin typeface="Courier New" charset="0"/>
              </a:rPr>
              <a:t> </a:t>
            </a:r>
            <a:r>
              <a:rPr lang="en-GB" sz="1200" dirty="0">
                <a:latin typeface="Courier New" charset="0"/>
              </a:rPr>
              <a:t>in = </a:t>
            </a:r>
            <a:r>
              <a:rPr lang="en-GB" sz="1200" b="1" dirty="0">
                <a:latin typeface="Courier New" charset="0"/>
              </a:rPr>
              <a:t>new</a:t>
            </a:r>
            <a:r>
              <a:rPr lang="en-GB" sz="1200" dirty="0">
                <a:latin typeface="Courier New" charset="0"/>
              </a:rPr>
              <a:t> </a:t>
            </a:r>
            <a:r>
              <a:rPr lang="en-GB" sz="1200" dirty="0" err="1">
                <a:latin typeface="Courier New" charset="0"/>
              </a:rPr>
              <a:t>BufferedReader</a:t>
            </a:r>
            <a:r>
              <a:rPr lang="en-GB" sz="1200" dirty="0" err="1" smtClean="0">
                <a:latin typeface="Courier New" charset="0"/>
              </a:rPr>
              <a:t>(</a:t>
            </a:r>
            <a:r>
              <a:rPr lang="en-GB" sz="1200" b="1" dirty="0" err="1" smtClean="0">
                <a:latin typeface="Courier New" charset="0"/>
              </a:rPr>
              <a:t>new</a:t>
            </a:r>
            <a:r>
              <a:rPr lang="en-GB" sz="1200" dirty="0" smtClean="0">
                <a:latin typeface="Courier New" charset="0"/>
              </a:rPr>
              <a:t> </a:t>
            </a:r>
            <a:r>
              <a:rPr lang="en-GB" sz="1200" dirty="0" err="1">
                <a:latin typeface="Courier New" charset="0"/>
              </a:rPr>
              <a:t>InputStreamReader(yahoo.openStream</a:t>
            </a:r>
            <a:r>
              <a:rPr lang="en-GB" sz="1200" dirty="0">
                <a:latin typeface="Courier New" charset="0"/>
              </a:rPr>
              <a:t>()));</a:t>
            </a:r>
          </a:p>
          <a:p>
            <a:pPr>
              <a:lnSpc>
                <a:spcPct val="80000"/>
              </a:lnSpc>
            </a:pPr>
            <a:r>
              <a:rPr lang="en-GB" sz="2000" dirty="0" err="1">
                <a:latin typeface="Courier New" charset="0"/>
              </a:rPr>
              <a:t>URL.openStream</a:t>
            </a:r>
            <a:r>
              <a:rPr lang="en-GB" sz="2000" dirty="0">
                <a:latin typeface="Courier New" charset="0"/>
              </a:rPr>
              <a:t>()</a:t>
            </a:r>
            <a:r>
              <a:rPr lang="en-GB" sz="2000" dirty="0"/>
              <a:t> returns an </a:t>
            </a:r>
            <a:r>
              <a:rPr lang="en-GB" sz="2000" dirty="0" err="1">
                <a:latin typeface="Courier New" charset="0"/>
              </a:rPr>
              <a:t>InputStream</a:t>
            </a:r>
            <a:r>
              <a:rPr lang="en-GB" sz="2000" dirty="0"/>
              <a:t> for reading from the URL</a:t>
            </a:r>
          </a:p>
          <a:p>
            <a:pPr>
              <a:lnSpc>
                <a:spcPct val="80000"/>
              </a:lnSpc>
            </a:pPr>
            <a:r>
              <a:rPr lang="en-GB" sz="2000" dirty="0" err="1">
                <a:latin typeface="Courier New" charset="0"/>
              </a:rPr>
              <a:t>InputStream</a:t>
            </a:r>
            <a:r>
              <a:rPr lang="en-GB" sz="2000" dirty="0"/>
              <a:t> is a stream of bytes to be read from</a:t>
            </a:r>
          </a:p>
          <a:p>
            <a:pPr>
              <a:lnSpc>
                <a:spcPct val="80000"/>
              </a:lnSpc>
            </a:pPr>
            <a:r>
              <a:rPr lang="en-GB" sz="2000" dirty="0"/>
              <a:t>An </a:t>
            </a:r>
            <a:r>
              <a:rPr lang="en-GB" sz="2000" dirty="0" err="1">
                <a:latin typeface="Courier New" charset="0"/>
              </a:rPr>
              <a:t>InputStreamReader</a:t>
            </a:r>
            <a:r>
              <a:rPr lang="en-GB" sz="2000" dirty="0"/>
              <a:t> takes the bytes from an </a:t>
            </a:r>
            <a:r>
              <a:rPr lang="en-GB" sz="2000" dirty="0" err="1">
                <a:latin typeface="Courier New" charset="0"/>
              </a:rPr>
              <a:t>InputStream</a:t>
            </a:r>
            <a:r>
              <a:rPr lang="en-GB" sz="2000" dirty="0"/>
              <a:t> and converts them into characters</a:t>
            </a:r>
          </a:p>
          <a:p>
            <a:pPr>
              <a:lnSpc>
                <a:spcPct val="80000"/>
              </a:lnSpc>
            </a:pPr>
            <a:r>
              <a:rPr lang="en-GB" sz="2000" dirty="0"/>
              <a:t>For improved efficiency, it is usually better to wrap an </a:t>
            </a:r>
            <a:r>
              <a:rPr lang="en-GB" sz="2000" dirty="0" err="1">
                <a:latin typeface="Courier New" charset="0"/>
              </a:rPr>
              <a:t>InputStreamReader</a:t>
            </a:r>
            <a:r>
              <a:rPr lang="en-GB" sz="2000" dirty="0"/>
              <a:t> in a </a:t>
            </a:r>
            <a:r>
              <a:rPr lang="en-GB" sz="2000" dirty="0" err="1">
                <a:latin typeface="Courier New" charset="0"/>
              </a:rPr>
              <a:t>BufferedReader</a:t>
            </a:r>
            <a:endParaRPr lang="en-GB" sz="20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GB" sz="2000" dirty="0"/>
              <a:t>A </a:t>
            </a:r>
            <a:r>
              <a:rPr lang="en-GB" sz="2000" dirty="0" err="1">
                <a:latin typeface="Courier New" charset="0"/>
              </a:rPr>
              <a:t>BufferedReader</a:t>
            </a:r>
            <a:r>
              <a:rPr lang="en-GB" sz="2000" dirty="0"/>
              <a:t> causes lines or chunks of characters to be read from a character input stream</a:t>
            </a:r>
          </a:p>
          <a:p>
            <a:pPr lvl="1">
              <a:lnSpc>
                <a:spcPct val="80000"/>
              </a:lnSpc>
            </a:pPr>
            <a:r>
              <a:rPr lang="en-GB" sz="1800" dirty="0"/>
              <a:t>Without a </a:t>
            </a:r>
            <a:r>
              <a:rPr lang="en-GB" sz="1800" dirty="0" err="1">
                <a:latin typeface="Courier New" charset="0"/>
              </a:rPr>
              <a:t>BufferedReader</a:t>
            </a:r>
            <a:r>
              <a:rPr lang="en-GB" sz="1800" dirty="0"/>
              <a:t>, each read operation would involve reading a couple of bytes and converting into a character which is less efficient than is possible by reading chunks of bytes into a buffer and batch processing them</a:t>
            </a:r>
          </a:p>
          <a:p>
            <a:pPr lvl="1">
              <a:lnSpc>
                <a:spcPct val="80000"/>
              </a:lnSpc>
            </a:pPr>
            <a:r>
              <a:rPr lang="en-GB" sz="1800" dirty="0"/>
              <a:t>The </a:t>
            </a:r>
            <a:r>
              <a:rPr lang="en-GB" sz="1800" dirty="0" err="1">
                <a:latin typeface="Courier New" charset="0"/>
              </a:rPr>
              <a:t>BufferedReader</a:t>
            </a:r>
            <a:r>
              <a:rPr lang="en-GB" sz="1800" dirty="0"/>
              <a:t> allows you to read the input one line at a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87888"/>
          </a:xfrm>
        </p:spPr>
        <p:txBody>
          <a:bodyPr>
            <a:normAutofit fontScale="90000"/>
          </a:bodyPr>
          <a:lstStyle/>
          <a:p>
            <a:r>
              <a:rPr lang="en-GB" dirty="0"/>
              <a:t>Connecting to a URL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448655"/>
            <a:ext cx="8229600" cy="324892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2400" dirty="0"/>
              <a:t>Call a URL’s </a:t>
            </a:r>
            <a:r>
              <a:rPr lang="en-GB" sz="2400" dirty="0" err="1">
                <a:latin typeface="Courier New" charset="0"/>
              </a:rPr>
              <a:t>openConnection</a:t>
            </a:r>
            <a:r>
              <a:rPr lang="en-GB" sz="2400" dirty="0">
                <a:latin typeface="Courier New" charset="0"/>
              </a:rPr>
              <a:t>()</a:t>
            </a:r>
            <a:r>
              <a:rPr lang="en-GB" sz="2400" dirty="0"/>
              <a:t> method to obtain a </a:t>
            </a:r>
            <a:r>
              <a:rPr lang="en-GB" sz="2400" dirty="0" err="1">
                <a:latin typeface="Courier New" charset="0"/>
              </a:rPr>
              <a:t>URLConnection</a:t>
            </a:r>
            <a:r>
              <a:rPr lang="en-GB" sz="2400" dirty="0"/>
              <a:t> </a:t>
            </a:r>
            <a:r>
              <a:rPr lang="en-GB" sz="2400" dirty="0" smtClean="0"/>
              <a:t>object</a:t>
            </a:r>
          </a:p>
          <a:p>
            <a:pPr lvl="1">
              <a:lnSpc>
                <a:spcPct val="80000"/>
              </a:lnSpc>
            </a:pPr>
            <a:r>
              <a:rPr lang="en-GB" sz="1800" dirty="0" smtClean="0"/>
              <a:t>Subtype of </a:t>
            </a:r>
            <a:r>
              <a:rPr lang="en-GB" sz="1800" dirty="0" err="1" smtClean="0"/>
              <a:t>URLConnection</a:t>
            </a:r>
            <a:r>
              <a:rPr lang="en-GB" sz="1800" dirty="0" smtClean="0"/>
              <a:t> constructed depends on protocol of URL</a:t>
            </a:r>
          </a:p>
          <a:p>
            <a:pPr lvl="1">
              <a:lnSpc>
                <a:spcPct val="80000"/>
              </a:lnSpc>
            </a:pPr>
            <a:r>
              <a:rPr lang="en-GB" sz="1800" dirty="0" smtClean="0"/>
              <a:t>e.g., if http protocol, then </a:t>
            </a:r>
            <a:r>
              <a:rPr lang="en-GB" sz="1800" dirty="0" err="1" smtClean="0"/>
              <a:t>HttpURLConnection</a:t>
            </a:r>
            <a:r>
              <a:rPr lang="en-GB" sz="1800" dirty="0" smtClean="0"/>
              <a:t> constructed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Connection between program and URL is only initiated when </a:t>
            </a:r>
            <a:r>
              <a:rPr lang="en-GB" sz="2400" dirty="0" err="1">
                <a:latin typeface="Courier New" charset="0"/>
              </a:rPr>
              <a:t>URLConnection.connect</a:t>
            </a:r>
            <a:r>
              <a:rPr lang="en-GB" sz="2400" dirty="0">
                <a:latin typeface="Courier New" charset="0"/>
              </a:rPr>
              <a:t>()</a:t>
            </a:r>
            <a:r>
              <a:rPr lang="en-GB" sz="2400" dirty="0"/>
              <a:t> method is called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If call </a:t>
            </a:r>
            <a:r>
              <a:rPr lang="en-GB" sz="2400" dirty="0" err="1">
                <a:latin typeface="Courier New" charset="0"/>
              </a:rPr>
              <a:t>URLConnection</a:t>
            </a:r>
            <a:r>
              <a:rPr lang="en-GB" sz="2400" dirty="0" err="1"/>
              <a:t>’s</a:t>
            </a:r>
            <a:r>
              <a:rPr lang="en-GB" sz="2400" dirty="0"/>
              <a:t> </a:t>
            </a:r>
            <a:r>
              <a:rPr lang="en-GB" sz="2400" dirty="0" err="1">
                <a:latin typeface="Courier New" charset="0"/>
              </a:rPr>
              <a:t>getInputStream</a:t>
            </a:r>
            <a:r>
              <a:rPr lang="en-GB" sz="2400" dirty="0"/>
              <a:t>() or </a:t>
            </a:r>
            <a:r>
              <a:rPr lang="en-GB" sz="2400" dirty="0" err="1">
                <a:latin typeface="Courier New" charset="0"/>
              </a:rPr>
              <a:t>getOutputStream</a:t>
            </a:r>
            <a:r>
              <a:rPr lang="en-GB" sz="2400" dirty="0"/>
              <a:t>() methods, then connection is initiated even if </a:t>
            </a:r>
            <a:r>
              <a:rPr lang="en-GB" sz="2400" dirty="0">
                <a:latin typeface="Courier New" charset="0"/>
              </a:rPr>
              <a:t>connect</a:t>
            </a:r>
            <a:r>
              <a:rPr lang="en-GB" sz="2400" dirty="0"/>
              <a:t>() method hasn’t been called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Once connection is initiated can read from and write to it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395288" y="894110"/>
            <a:ext cx="82804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dirty="0">
                <a:latin typeface="Courier New" charset="0"/>
              </a:rPr>
              <a:t>try { </a:t>
            </a:r>
            <a:br>
              <a:rPr lang="en-GB" sz="1600" dirty="0">
                <a:latin typeface="Courier New" charset="0"/>
              </a:rPr>
            </a:br>
            <a:r>
              <a:rPr lang="en-GB" sz="1600" dirty="0">
                <a:latin typeface="Courier New" charset="0"/>
              </a:rPr>
              <a:t>  URL yahoo = new </a:t>
            </a:r>
            <a:r>
              <a:rPr lang="en-GB" sz="1600" dirty="0" err="1">
                <a:latin typeface="Courier New" charset="0"/>
              </a:rPr>
              <a:t>URL("http://www.yahoo.com</a:t>
            </a:r>
            <a:r>
              <a:rPr lang="en-GB" sz="1600" dirty="0">
                <a:latin typeface="Courier New" charset="0"/>
              </a:rPr>
              <a:t>/");   </a:t>
            </a:r>
            <a:br>
              <a:rPr lang="en-GB" sz="1600" dirty="0">
                <a:latin typeface="Courier New" charset="0"/>
              </a:rPr>
            </a:br>
            <a:r>
              <a:rPr lang="en-GB" sz="1600" dirty="0">
                <a:latin typeface="Courier New" charset="0"/>
              </a:rPr>
              <a:t>  </a:t>
            </a:r>
            <a:r>
              <a:rPr lang="en-GB" sz="1600" dirty="0" err="1">
                <a:latin typeface="Courier New" charset="0"/>
              </a:rPr>
              <a:t>URLConnection</a:t>
            </a:r>
            <a:r>
              <a:rPr lang="en-GB" sz="1600" dirty="0">
                <a:latin typeface="Courier New" charset="0"/>
              </a:rPr>
              <a:t> </a:t>
            </a:r>
            <a:r>
              <a:rPr lang="en-GB" sz="1600" dirty="0" err="1">
                <a:latin typeface="Courier New" charset="0"/>
              </a:rPr>
              <a:t>yahooConnection</a:t>
            </a:r>
            <a:r>
              <a:rPr lang="en-GB" sz="1600" dirty="0">
                <a:latin typeface="Courier New" charset="0"/>
              </a:rPr>
              <a:t> = </a:t>
            </a:r>
            <a:r>
              <a:rPr lang="en-GB" sz="1600" dirty="0" err="1">
                <a:latin typeface="Courier New" charset="0"/>
              </a:rPr>
              <a:t>yahoo.openConnection</a:t>
            </a:r>
            <a:r>
              <a:rPr lang="en-GB" sz="1600" dirty="0">
                <a:latin typeface="Courier New" charset="0"/>
              </a:rPr>
              <a:t>(); </a:t>
            </a:r>
            <a:br>
              <a:rPr lang="en-GB" sz="1600" dirty="0">
                <a:latin typeface="Courier New" charset="0"/>
              </a:rPr>
            </a:br>
            <a:r>
              <a:rPr lang="en-GB" sz="1600" dirty="0">
                <a:latin typeface="Courier New" charset="0"/>
              </a:rPr>
              <a:t>  </a:t>
            </a:r>
            <a:r>
              <a:rPr lang="en-GB" sz="1600" dirty="0" err="1">
                <a:latin typeface="Courier New" charset="0"/>
              </a:rPr>
              <a:t>yahooConnection.connect</a:t>
            </a:r>
            <a:r>
              <a:rPr lang="en-GB" sz="1600" dirty="0">
                <a:latin typeface="Courier New" charset="0"/>
              </a:rPr>
              <a:t>(); </a:t>
            </a:r>
          </a:p>
          <a:p>
            <a:pPr>
              <a:spcBef>
                <a:spcPct val="50000"/>
              </a:spcBef>
            </a:pPr>
            <a:r>
              <a:rPr lang="en-GB" sz="1600" dirty="0">
                <a:latin typeface="Courier New" charset="0"/>
              </a:rPr>
              <a:t>} catch (</a:t>
            </a:r>
            <a:r>
              <a:rPr lang="en-GB" sz="1600" dirty="0" err="1">
                <a:latin typeface="Courier New" charset="0"/>
              </a:rPr>
              <a:t>MalformedURLException</a:t>
            </a:r>
            <a:r>
              <a:rPr lang="en-GB" sz="1600" dirty="0">
                <a:latin typeface="Courier New" charset="0"/>
              </a:rPr>
              <a:t> </a:t>
            </a:r>
            <a:r>
              <a:rPr lang="en-GB" sz="1600" dirty="0" err="1">
                <a:latin typeface="Courier New" charset="0"/>
              </a:rPr>
              <a:t>e</a:t>
            </a:r>
            <a:r>
              <a:rPr lang="en-GB" sz="1600" dirty="0">
                <a:latin typeface="Courier New" charset="0"/>
              </a:rPr>
              <a:t>) { </a:t>
            </a:r>
            <a:br>
              <a:rPr lang="en-GB" sz="1600" dirty="0">
                <a:latin typeface="Courier New" charset="0"/>
              </a:rPr>
            </a:br>
            <a:r>
              <a:rPr lang="en-GB" sz="1600" dirty="0">
                <a:latin typeface="Courier New" charset="0"/>
              </a:rPr>
              <a:t>  // new URL() failed . . . </a:t>
            </a:r>
          </a:p>
          <a:p>
            <a:pPr>
              <a:spcBef>
                <a:spcPct val="50000"/>
              </a:spcBef>
            </a:pPr>
            <a:r>
              <a:rPr lang="en-GB" sz="1600" dirty="0">
                <a:latin typeface="Courier New" charset="0"/>
              </a:rPr>
              <a:t>} catch (</a:t>
            </a:r>
            <a:r>
              <a:rPr lang="en-GB" sz="1600" dirty="0" err="1">
                <a:latin typeface="Courier New" charset="0"/>
              </a:rPr>
              <a:t>IOException</a:t>
            </a:r>
            <a:r>
              <a:rPr lang="en-GB" sz="1600" dirty="0">
                <a:latin typeface="Courier New" charset="0"/>
              </a:rPr>
              <a:t> </a:t>
            </a:r>
            <a:r>
              <a:rPr lang="en-GB" sz="1600" dirty="0" err="1">
                <a:latin typeface="Courier New" charset="0"/>
              </a:rPr>
              <a:t>e</a:t>
            </a:r>
            <a:r>
              <a:rPr lang="en-GB" sz="1600" dirty="0">
                <a:latin typeface="Courier New" charset="0"/>
              </a:rPr>
              <a:t>) { </a:t>
            </a:r>
            <a:br>
              <a:rPr lang="en-GB" sz="1600" dirty="0">
                <a:latin typeface="Courier New" charset="0"/>
              </a:rPr>
            </a:br>
            <a:r>
              <a:rPr lang="en-GB" sz="1600" dirty="0">
                <a:latin typeface="Courier New" charset="0"/>
              </a:rPr>
              <a:t>  // </a:t>
            </a:r>
            <a:r>
              <a:rPr lang="en-GB" sz="1600" dirty="0" err="1">
                <a:latin typeface="Courier New" charset="0"/>
              </a:rPr>
              <a:t>openConnection</a:t>
            </a:r>
            <a:r>
              <a:rPr lang="en-GB" sz="1600" dirty="0">
                <a:latin typeface="Courier New" charset="0"/>
              </a:rPr>
              <a:t>() failed . . . </a:t>
            </a:r>
            <a:br>
              <a:rPr lang="en-GB" sz="1600" dirty="0">
                <a:latin typeface="Courier New" charset="0"/>
              </a:rPr>
            </a:br>
            <a:r>
              <a:rPr lang="en-GB" sz="1600" dirty="0">
                <a:latin typeface="Courier New" charset="0"/>
              </a:rPr>
              <a:t>}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Reading from a URLConnection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 err="1">
                <a:latin typeface="Courier New" charset="0"/>
              </a:rPr>
              <a:t>URLConnection</a:t>
            </a:r>
            <a:r>
              <a:rPr lang="en-GB" sz="2800" dirty="0"/>
              <a:t> is an abstract class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Many of its methods are HTTP-centric, though concrete subclass of </a:t>
            </a:r>
            <a:r>
              <a:rPr lang="en-GB" sz="2800" dirty="0" err="1">
                <a:latin typeface="Courier New" charset="0"/>
              </a:rPr>
              <a:t>URLConnection</a:t>
            </a:r>
            <a:r>
              <a:rPr lang="en-GB" sz="2800" dirty="0"/>
              <a:t> is not necessarily an </a:t>
            </a:r>
            <a:r>
              <a:rPr lang="en-GB" sz="2800" dirty="0" err="1">
                <a:latin typeface="Courier New" charset="0"/>
              </a:rPr>
              <a:t>HttpURLConnection</a:t>
            </a:r>
            <a:endParaRPr lang="en-GB" sz="28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GB" sz="2800" dirty="0"/>
              <a:t>See </a:t>
            </a:r>
            <a:r>
              <a:rPr lang="en-GB" sz="2800" dirty="0" err="1"/>
              <a:t>URLConnectionReader.java</a:t>
            </a:r>
            <a:endParaRPr lang="en-GB" sz="2800" dirty="0"/>
          </a:p>
          <a:p>
            <a:pPr lvl="1">
              <a:lnSpc>
                <a:spcPct val="90000"/>
              </a:lnSpc>
            </a:pPr>
            <a:r>
              <a:rPr lang="en-GB" sz="2400" dirty="0"/>
              <a:t>Produces the same output as </a:t>
            </a:r>
            <a:r>
              <a:rPr lang="en-GB" sz="2400" dirty="0" err="1"/>
              <a:t>URLReader.java</a:t>
            </a:r>
            <a:endParaRPr lang="en-GB" sz="2400" dirty="0"/>
          </a:p>
          <a:p>
            <a:pPr lvl="1">
              <a:lnSpc>
                <a:spcPct val="90000"/>
              </a:lnSpc>
            </a:pPr>
            <a:r>
              <a:rPr lang="en-GB" sz="2400" dirty="0"/>
              <a:t>But allows you to write to the URL using the </a:t>
            </a:r>
            <a:r>
              <a:rPr lang="en-GB" sz="2400" dirty="0" err="1">
                <a:latin typeface="Courier New" charset="0"/>
              </a:rPr>
              <a:t>URLConnection</a:t>
            </a:r>
            <a:r>
              <a:rPr lang="en-GB" sz="2400" dirty="0"/>
              <a:t> as well as read at the same time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Implicitly initiates connection by calling </a:t>
            </a:r>
            <a:r>
              <a:rPr lang="en-GB" sz="2800" dirty="0" err="1"/>
              <a:t>getInputStream</a:t>
            </a:r>
            <a:r>
              <a:rPr lang="en-GB" sz="2800" dirty="0"/>
              <a:t>() rather than calling connect()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Sockets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400"/>
              <a:t>URLs and URLConnections are a high-level mechanism for accessing resources on the internet</a:t>
            </a:r>
          </a:p>
          <a:p>
            <a:pPr>
              <a:lnSpc>
                <a:spcPct val="90000"/>
              </a:lnSpc>
            </a:pPr>
            <a:r>
              <a:rPr lang="en-GB" sz="2400"/>
              <a:t>Sometimes you need to have lower-level communication between two programs that need to exchange information</a:t>
            </a:r>
          </a:p>
          <a:p>
            <a:pPr>
              <a:lnSpc>
                <a:spcPct val="90000"/>
              </a:lnSpc>
            </a:pPr>
            <a:r>
              <a:rPr lang="en-GB" sz="2400"/>
              <a:t>Client and server programs can establish a TCP connection with eachother</a:t>
            </a:r>
          </a:p>
          <a:p>
            <a:pPr>
              <a:lnSpc>
                <a:spcPct val="90000"/>
              </a:lnSpc>
            </a:pPr>
            <a:r>
              <a:rPr lang="en-GB" sz="2400"/>
              <a:t>Each program binds a </a:t>
            </a:r>
            <a:r>
              <a:rPr lang="en-GB" sz="2400" i="1"/>
              <a:t>socket</a:t>
            </a:r>
            <a:r>
              <a:rPr lang="en-GB" sz="2400"/>
              <a:t> to its own end of the connection</a:t>
            </a:r>
          </a:p>
          <a:p>
            <a:pPr>
              <a:lnSpc>
                <a:spcPct val="90000"/>
              </a:lnSpc>
            </a:pPr>
            <a:r>
              <a:rPr lang="en-GB" sz="2400"/>
              <a:t>Each program then reads from and writes to its socket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en-GB" sz="4000"/>
              <a:t>What is a socket?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" y="2060575"/>
            <a:ext cx="8229600" cy="46085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000" dirty="0"/>
              <a:t>Server program runs</a:t>
            </a:r>
            <a:r>
              <a:rPr lang="en-GB" sz="2000" dirty="0" smtClean="0"/>
              <a:t> on a </a:t>
            </a:r>
            <a:r>
              <a:rPr lang="en-GB" sz="2000" dirty="0"/>
              <a:t>particular machine and has a socket bound to a specific port number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Server waits and listens to socket for a client to make a connection request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Client is bound usually automatically to a port on the machine on which it is running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Client tries to establish a connection with the server program on</a:t>
            </a:r>
            <a:r>
              <a:rPr lang="en-GB" sz="2000" dirty="0" smtClean="0"/>
              <a:t> the latter’s machine </a:t>
            </a:r>
            <a:r>
              <a:rPr lang="en-GB" sz="2000" dirty="0"/>
              <a:t>and port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Server accepts connection request, gets a new socket bound to the same local port with its endpoint set to the address and port of the client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Server continues to listen on its original socket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Client and server can now communicate with each other by writing to and reading from their sockets</a:t>
            </a:r>
          </a:p>
        </p:txBody>
      </p:sp>
      <p:pic>
        <p:nvPicPr>
          <p:cNvPr id="41991" name="Picture 7" descr="5connec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42988" y="1196975"/>
            <a:ext cx="2867025" cy="695325"/>
          </a:xfrm>
          <a:noFill/>
          <a:ln/>
        </p:spPr>
      </p:pic>
      <p:pic>
        <p:nvPicPr>
          <p:cNvPr id="41992" name="Picture 8" descr="6connect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233988" y="1125538"/>
            <a:ext cx="2867025" cy="838200"/>
          </a:xfrm>
          <a:noFill/>
          <a:ln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Socket and ServerSocket classes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/>
              <a:t>A socket is an endpoint of a TCP connection, identified by its IP address and port number</a:t>
            </a:r>
          </a:p>
          <a:p>
            <a:pPr>
              <a:lnSpc>
                <a:spcPct val="90000"/>
              </a:lnSpc>
            </a:pPr>
            <a:r>
              <a:rPr lang="en-GB" sz="2800"/>
              <a:t>A TCP connection can be uniquely identified by its endpoints</a:t>
            </a:r>
          </a:p>
          <a:p>
            <a:pPr>
              <a:lnSpc>
                <a:spcPct val="90000"/>
              </a:lnSpc>
            </a:pPr>
            <a:r>
              <a:rPr lang="en-GB" sz="2800"/>
              <a:t>java.net.Socket represents one endpoint of a two-way connection between a Java program and some other program</a:t>
            </a:r>
          </a:p>
          <a:p>
            <a:pPr>
              <a:lnSpc>
                <a:spcPct val="90000"/>
              </a:lnSpc>
            </a:pPr>
            <a:r>
              <a:rPr lang="en-GB" sz="2800"/>
              <a:t>java.net.ServerSocket represents a socket that a server program can use to listen for incoming connection requests from clients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Sun Java Tutorial on Custom Networking</a:t>
            </a:r>
          </a:p>
          <a:p>
            <a:pPr lvl="1">
              <a:buNone/>
            </a:pPr>
            <a:r>
              <a:rPr lang="en-US" sz="2000" dirty="0" smtClean="0">
                <a:hlinkClick r:id="rId2"/>
              </a:rPr>
              <a:t>http://java.sun.com/docs/books/tutorial/networking/index.html</a:t>
            </a:r>
            <a:endParaRPr lang="en-US" sz="2000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Reading from and Writing to a Socket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sz="2400" dirty="0"/>
              <a:t>See </a:t>
            </a:r>
            <a:r>
              <a:rPr lang="en-GB" sz="2400" dirty="0" err="1"/>
              <a:t>ReverseClient.java</a:t>
            </a:r>
            <a:r>
              <a:rPr lang="en-GB" sz="2400" dirty="0"/>
              <a:t> and </a:t>
            </a:r>
            <a:r>
              <a:rPr lang="en-GB" sz="2400" dirty="0" err="1"/>
              <a:t>ReverseServer.java</a:t>
            </a:r>
            <a:endParaRPr lang="en-GB" sz="2400" dirty="0"/>
          </a:p>
          <a:p>
            <a:pPr>
              <a:lnSpc>
                <a:spcPct val="90000"/>
              </a:lnSpc>
            </a:pPr>
            <a:r>
              <a:rPr lang="en-GB" sz="2400" dirty="0"/>
              <a:t>Shows how program can connect to a server using the Socket class and then send and receive data through the socket</a:t>
            </a:r>
          </a:p>
          <a:p>
            <a:pPr>
              <a:lnSpc>
                <a:spcPct val="90000"/>
              </a:lnSpc>
            </a:pPr>
            <a:r>
              <a:rPr lang="en-GB" sz="2400" dirty="0" err="1"/>
              <a:t>ReverseServer</a:t>
            </a:r>
            <a:r>
              <a:rPr lang="en-GB" sz="2400" dirty="0"/>
              <a:t> starts listening on port 50000</a:t>
            </a:r>
          </a:p>
          <a:p>
            <a:pPr>
              <a:lnSpc>
                <a:spcPct val="90000"/>
              </a:lnSpc>
            </a:pPr>
            <a:r>
              <a:rPr lang="en-GB" sz="2400" dirty="0" err="1"/>
              <a:t>ReverseClient</a:t>
            </a:r>
            <a:r>
              <a:rPr lang="en-GB" sz="2400" dirty="0"/>
              <a:t> connects to </a:t>
            </a:r>
            <a:r>
              <a:rPr lang="en-GB" sz="2400" dirty="0" err="1"/>
              <a:t>ReverseServer</a:t>
            </a:r>
            <a:r>
              <a:rPr lang="en-GB" sz="2400" dirty="0"/>
              <a:t> on port 50000</a:t>
            </a:r>
          </a:p>
          <a:p>
            <a:pPr>
              <a:lnSpc>
                <a:spcPct val="90000"/>
              </a:lnSpc>
            </a:pPr>
            <a:r>
              <a:rPr lang="en-GB" sz="2400" dirty="0" err="1"/>
              <a:t>ReverseClient</a:t>
            </a:r>
            <a:endParaRPr lang="en-GB" sz="2400" dirty="0"/>
          </a:p>
          <a:p>
            <a:pPr lvl="1">
              <a:lnSpc>
                <a:spcPct val="90000"/>
              </a:lnSpc>
            </a:pPr>
            <a:r>
              <a:rPr lang="en-GB" sz="2000" dirty="0"/>
              <a:t>reads data from the user</a:t>
            </a:r>
          </a:p>
          <a:p>
            <a:pPr lvl="1">
              <a:lnSpc>
                <a:spcPct val="90000"/>
              </a:lnSpc>
            </a:pPr>
            <a:r>
              <a:rPr lang="en-GB" sz="2000" dirty="0"/>
              <a:t>forwards to </a:t>
            </a:r>
            <a:r>
              <a:rPr lang="en-GB" sz="2000" dirty="0" err="1"/>
              <a:t>ReverseServer</a:t>
            </a:r>
            <a:r>
              <a:rPr lang="en-GB" sz="2000" dirty="0"/>
              <a:t> by writing to its socket</a:t>
            </a:r>
          </a:p>
          <a:p>
            <a:pPr>
              <a:lnSpc>
                <a:spcPct val="90000"/>
              </a:lnSpc>
            </a:pPr>
            <a:r>
              <a:rPr lang="en-GB" sz="2400" dirty="0" err="1"/>
              <a:t>ReverseServer</a:t>
            </a:r>
            <a:r>
              <a:rPr lang="en-GB" sz="2400" dirty="0"/>
              <a:t> receives string, reverses it and sends it back through its socket</a:t>
            </a:r>
          </a:p>
          <a:p>
            <a:pPr>
              <a:lnSpc>
                <a:spcPct val="90000"/>
              </a:lnSpc>
            </a:pPr>
            <a:r>
              <a:rPr lang="en-GB" sz="2400" dirty="0"/>
              <a:t>Client reads and displays data from </a:t>
            </a:r>
            <a:r>
              <a:rPr lang="en-GB" sz="2400" dirty="0" err="1" smtClean="0"/>
              <a:t>ReverseServer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400" dirty="0" smtClean="0"/>
              <a:t>Always close the input and output streams on a socket before you close the socket</a:t>
            </a:r>
            <a:endParaRPr lang="en-GB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Datagrams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800" dirty="0"/>
              <a:t>Some applications don’t need the reliability of TCP</a:t>
            </a:r>
          </a:p>
          <a:p>
            <a:pPr>
              <a:lnSpc>
                <a:spcPct val="80000"/>
              </a:lnSpc>
            </a:pPr>
            <a:r>
              <a:rPr lang="en-GB" sz="2800" dirty="0"/>
              <a:t>Might benefit from using independent packages of information called </a:t>
            </a:r>
            <a:r>
              <a:rPr lang="en-GB" sz="2800" i="1" dirty="0" err="1"/>
              <a:t>datagrams</a:t>
            </a:r>
            <a:r>
              <a:rPr lang="en-GB" sz="2800" i="1" dirty="0"/>
              <a:t> </a:t>
            </a:r>
            <a:r>
              <a:rPr lang="en-GB" sz="2800" dirty="0"/>
              <a:t>whose </a:t>
            </a:r>
            <a:r>
              <a:rPr lang="en-GB" sz="2800" dirty="0" smtClean="0"/>
              <a:t>arrival, content </a:t>
            </a:r>
            <a:r>
              <a:rPr lang="en-GB" sz="2800" dirty="0"/>
              <a:t>and order of arrival</a:t>
            </a:r>
            <a:r>
              <a:rPr lang="en-GB" sz="2800" dirty="0" smtClean="0"/>
              <a:t> are not guaranteed</a:t>
            </a:r>
          </a:p>
          <a:p>
            <a:pPr>
              <a:lnSpc>
                <a:spcPct val="80000"/>
              </a:lnSpc>
            </a:pPr>
            <a:r>
              <a:rPr lang="en-GB" sz="2800" dirty="0"/>
              <a:t>UDP (User Datagram Protocol) provides protocol for sending </a:t>
            </a:r>
            <a:r>
              <a:rPr lang="en-GB" sz="2800" dirty="0" err="1"/>
              <a:t>datagrams</a:t>
            </a:r>
            <a:endParaRPr lang="en-GB" sz="2800" dirty="0"/>
          </a:p>
          <a:p>
            <a:pPr>
              <a:lnSpc>
                <a:spcPct val="80000"/>
              </a:lnSpc>
            </a:pPr>
            <a:r>
              <a:rPr lang="en-GB" sz="2800" dirty="0"/>
              <a:t>UDP does not use</a:t>
            </a:r>
            <a:r>
              <a:rPr lang="en-GB" sz="2800" dirty="0" smtClean="0"/>
              <a:t> connections as </a:t>
            </a:r>
            <a:r>
              <a:rPr lang="en-GB" sz="2800" dirty="0"/>
              <a:t>TCP does</a:t>
            </a:r>
          </a:p>
          <a:p>
            <a:pPr>
              <a:lnSpc>
                <a:spcPct val="80000"/>
              </a:lnSpc>
            </a:pPr>
            <a:r>
              <a:rPr lang="en-GB" sz="2800" dirty="0"/>
              <a:t>UDP in Java is done by sending and receiving </a:t>
            </a:r>
            <a:r>
              <a:rPr lang="en-GB" sz="2800" dirty="0" err="1">
                <a:latin typeface="Courier New" charset="0"/>
              </a:rPr>
              <a:t>DatagramPackets</a:t>
            </a:r>
            <a:r>
              <a:rPr lang="en-GB" sz="2800" dirty="0"/>
              <a:t> through </a:t>
            </a:r>
            <a:r>
              <a:rPr lang="en-GB" sz="2800" dirty="0" err="1" smtClean="0">
                <a:latin typeface="Courier New" charset="0"/>
              </a:rPr>
              <a:t>DatagramSockets</a:t>
            </a:r>
            <a:r>
              <a:rPr lang="en-GB" sz="2800" dirty="0" smtClean="0">
                <a:latin typeface="Courier New" charset="0"/>
              </a:rPr>
              <a:t> </a:t>
            </a:r>
            <a:r>
              <a:rPr lang="en-GB" sz="2800" dirty="0" smtClean="0"/>
              <a:t>or </a:t>
            </a:r>
            <a:r>
              <a:rPr lang="en-GB" sz="2800" dirty="0" err="1" smtClean="0">
                <a:latin typeface="Courier New" charset="0"/>
              </a:rPr>
              <a:t>MulticastSockets</a:t>
            </a:r>
            <a:endParaRPr lang="en-GB" sz="2800" dirty="0">
              <a:latin typeface="Courier New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 datagram client and server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See QuoteServer.java and QuoteClient.java</a:t>
            </a:r>
          </a:p>
          <a:p>
            <a:r>
              <a:rPr lang="en-GB"/>
              <a:t>QuoteServer receives datagram packets over a DatagramSocket</a:t>
            </a:r>
          </a:p>
          <a:p>
            <a:r>
              <a:rPr lang="en-GB"/>
              <a:t>QuoteServer sends back a proverb to the client</a:t>
            </a:r>
          </a:p>
          <a:p>
            <a:r>
              <a:rPr lang="en-GB"/>
              <a:t>QuoteClient displays the proverb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Broadcasting to Multiple Recipients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java.net.MulticastSocket</a:t>
            </a:r>
            <a:r>
              <a:rPr lang="en-US" dirty="0" smtClean="0"/>
              <a:t> used on client-side to listen for packets broadcast by server to multiple clients</a:t>
            </a:r>
          </a:p>
          <a:p>
            <a:r>
              <a:rPr lang="en-US" dirty="0" smtClean="0"/>
              <a:t>Rewrite </a:t>
            </a:r>
            <a:r>
              <a:rPr lang="en-US" dirty="0" err="1" smtClean="0"/>
              <a:t>QuoteServer</a:t>
            </a:r>
            <a:r>
              <a:rPr lang="en-US" dirty="0" smtClean="0"/>
              <a:t> so that it broadcasts </a:t>
            </a:r>
            <a:r>
              <a:rPr lang="en-US" dirty="0" err="1" smtClean="0"/>
              <a:t>DatagramPackets</a:t>
            </a:r>
            <a:r>
              <a:rPr lang="en-US" dirty="0" smtClean="0"/>
              <a:t> to multiple recipients at intervals instead of waiting for a request from a specific client</a:t>
            </a:r>
          </a:p>
          <a:p>
            <a:r>
              <a:rPr lang="en-US" dirty="0" smtClean="0"/>
              <a:t>Client needs to be modified so that it listens for quotes on a </a:t>
            </a:r>
            <a:r>
              <a:rPr lang="en-US" dirty="0" err="1" smtClean="0"/>
              <a:t>MulticastSocket</a:t>
            </a:r>
            <a:endParaRPr lang="en-US" dirty="0" smtClean="0"/>
          </a:p>
          <a:p>
            <a:r>
              <a:rPr lang="en-US" dirty="0" smtClean="0"/>
              <a:t>Uses three classes:</a:t>
            </a:r>
          </a:p>
          <a:p>
            <a:pPr lvl="1"/>
            <a:r>
              <a:rPr lang="en-US" dirty="0" err="1" smtClean="0"/>
              <a:t>MulticastServer.java</a:t>
            </a:r>
            <a:endParaRPr lang="en-US" dirty="0" smtClean="0"/>
          </a:p>
          <a:p>
            <a:pPr lvl="1"/>
            <a:r>
              <a:rPr lang="en-US" dirty="0" err="1" smtClean="0"/>
              <a:t>MulticastServerThread.java</a:t>
            </a:r>
            <a:endParaRPr lang="en-US" dirty="0" smtClean="0"/>
          </a:p>
          <a:p>
            <a:pPr lvl="1"/>
            <a:r>
              <a:rPr lang="en-US" dirty="0" err="1" smtClean="0"/>
              <a:t>MulticastClient.java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MulticastServerThread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MulticastServerThread</a:t>
            </a:r>
            <a:r>
              <a:rPr lang="en-US" dirty="0" smtClean="0"/>
              <a:t> extends </a:t>
            </a:r>
            <a:r>
              <a:rPr lang="en-US" dirty="0" err="1" smtClean="0"/>
              <a:t>QuoteServerThread</a:t>
            </a:r>
            <a:endParaRPr lang="en-US" dirty="0" smtClean="0"/>
          </a:p>
          <a:p>
            <a:r>
              <a:rPr lang="en-US" dirty="0" smtClean="0"/>
              <a:t>Port number doesn’t matter as client never sends anything to server</a:t>
            </a:r>
          </a:p>
          <a:p>
            <a:pPr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	</a:t>
            </a:r>
            <a:r>
              <a:rPr lang="en-US" sz="1600" b="1" dirty="0" err="1" smtClean="0">
                <a:latin typeface="Courier New"/>
                <a:cs typeface="Courier New"/>
              </a:rPr>
              <a:t>InetAddress</a:t>
            </a:r>
            <a:r>
              <a:rPr lang="en-US" sz="1600" b="1" dirty="0" smtClean="0">
                <a:latin typeface="Courier New"/>
                <a:cs typeface="Courier New"/>
              </a:rPr>
              <a:t> group = InetAddress.getByName("230.0.0.1");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DatagramPacket</a:t>
            </a:r>
            <a:r>
              <a:rPr lang="en-US" sz="1600" dirty="0" smtClean="0">
                <a:latin typeface="Courier New"/>
                <a:cs typeface="Courier New"/>
              </a:rPr>
              <a:t> packet; 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packet = new </a:t>
            </a:r>
            <a:r>
              <a:rPr lang="en-US" sz="1600" dirty="0" err="1" smtClean="0">
                <a:latin typeface="Courier New"/>
                <a:cs typeface="Courier New"/>
              </a:rPr>
              <a:t>DatagramPacket(buf</a:t>
            </a:r>
            <a:r>
              <a:rPr lang="en-US" sz="1600" dirty="0" smtClean="0"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latin typeface="Courier New"/>
                <a:cs typeface="Courier New"/>
              </a:rPr>
              <a:t>buf.length</a:t>
            </a:r>
            <a:r>
              <a:rPr lang="en-US" sz="1600" dirty="0" smtClean="0">
                <a:latin typeface="Courier New"/>
                <a:cs typeface="Courier New"/>
              </a:rPr>
              <a:t>, </a:t>
            </a:r>
            <a:r>
              <a:rPr lang="en-US" sz="1600" b="1" dirty="0" smtClean="0">
                <a:latin typeface="Courier New"/>
                <a:cs typeface="Courier New"/>
              </a:rPr>
              <a:t>group, 4446</a:t>
            </a:r>
            <a:r>
              <a:rPr lang="en-US" sz="16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dirty="0" smtClean="0"/>
              <a:t>Server doesn’t have to get IP address and port number from client now, as it is broadcasting to all clients in group with IP address 230.0.0.1, listening on port 4446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98"/>
            <a:ext cx="8229600" cy="53773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MulticastClient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5535"/>
            <a:ext cx="8229600" cy="2732166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Constructs a </a:t>
            </a:r>
            <a:r>
              <a:rPr lang="en-US" dirty="0" err="1" smtClean="0"/>
              <a:t>MulticastSocket</a:t>
            </a:r>
            <a:r>
              <a:rPr lang="en-US" dirty="0" smtClean="0"/>
              <a:t> and binds to port number 4446, which is the one that </a:t>
            </a:r>
            <a:r>
              <a:rPr lang="en-US" dirty="0" err="1" smtClean="0"/>
              <a:t>MulticastServer</a:t>
            </a:r>
            <a:r>
              <a:rPr lang="en-US" dirty="0" smtClean="0"/>
              <a:t> is transmitting to</a:t>
            </a:r>
          </a:p>
          <a:p>
            <a:r>
              <a:rPr lang="en-US" dirty="0" smtClean="0"/>
              <a:t>Uses the </a:t>
            </a:r>
            <a:r>
              <a:rPr lang="en-US" dirty="0" err="1" smtClean="0"/>
              <a:t>MulticastSocket.joinGroup(InetAddress</a:t>
            </a:r>
            <a:r>
              <a:rPr lang="en-US" dirty="0" smtClean="0"/>
              <a:t>) method to join the “230.0.0.1” group</a:t>
            </a:r>
          </a:p>
          <a:p>
            <a:pPr lvl="1"/>
            <a:r>
              <a:rPr lang="en-US" dirty="0" smtClean="0"/>
              <a:t>224.0.0.0 through 239.255.255.255 are available as multicast addresses</a:t>
            </a:r>
          </a:p>
          <a:p>
            <a:r>
              <a:rPr lang="en-US" dirty="0" smtClean="0"/>
              <a:t>Uses the </a:t>
            </a:r>
            <a:r>
              <a:rPr lang="en-US" dirty="0" err="1" smtClean="0"/>
              <a:t>MulticastSocket.receive(packet</a:t>
            </a:r>
            <a:r>
              <a:rPr lang="en-US" dirty="0" smtClean="0"/>
              <a:t>) method to receive the next packet transmitted by the server</a:t>
            </a:r>
          </a:p>
          <a:p>
            <a:r>
              <a:rPr lang="en-US" dirty="0" smtClean="0"/>
              <a:t>When finished, leaves the group using </a:t>
            </a:r>
            <a:r>
              <a:rPr lang="en-US" dirty="0" err="1" smtClean="0"/>
              <a:t>socket.leaveGroup(address</a:t>
            </a:r>
            <a:r>
              <a:rPr lang="en-US" dirty="0" smtClean="0"/>
              <a:t>) </a:t>
            </a:r>
          </a:p>
          <a:p>
            <a:r>
              <a:rPr lang="en-US" dirty="0" smtClean="0"/>
              <a:t>Then closes socket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350" y="583536"/>
            <a:ext cx="7353300" cy="3302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8738"/>
            <a:ext cx="8224838" cy="561975"/>
          </a:xfrm>
        </p:spPr>
        <p:txBody>
          <a:bodyPr>
            <a:normAutofit fontScale="90000"/>
          </a:bodyPr>
          <a:lstStyle/>
          <a:p>
            <a:r>
              <a:rPr lang="en-GB" sz="4000" dirty="0"/>
              <a:t>Internet</a:t>
            </a:r>
            <a:r>
              <a:rPr lang="en-GB" sz="4000" dirty="0" smtClean="0"/>
              <a:t> Protocol (IP)</a:t>
            </a:r>
            <a:endParaRPr lang="en-US" sz="40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5700" y="789493"/>
            <a:ext cx="6256338" cy="5698075"/>
          </a:xfrm>
        </p:spPr>
        <p:txBody>
          <a:bodyPr wrap="square"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en-GB" sz="2400" i="1" dirty="0" smtClean="0"/>
              <a:t>IP </a:t>
            </a:r>
            <a:r>
              <a:rPr lang="en-GB" sz="2400" i="1" dirty="0"/>
              <a:t>addresses</a:t>
            </a:r>
            <a:endParaRPr lang="en-GB" sz="2400" dirty="0"/>
          </a:p>
          <a:p>
            <a:pPr lvl="1">
              <a:lnSpc>
                <a:spcPct val="80000"/>
              </a:lnSpc>
            </a:pPr>
            <a:r>
              <a:rPr lang="en-GB" sz="2200" dirty="0"/>
              <a:t>32-bit number used to identify machines on the network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e.g., </a:t>
            </a:r>
            <a:r>
              <a:rPr lang="en-US" sz="2200" b="1" dirty="0"/>
              <a:t>130.225.192.227</a:t>
            </a:r>
            <a:r>
              <a:rPr lang="en-US" sz="2200" dirty="0"/>
              <a:t> is the IP address of </a:t>
            </a:r>
            <a:r>
              <a:rPr lang="en-US" sz="2200" b="1" dirty="0" err="1"/>
              <a:t>imi.aau.dk</a:t>
            </a:r>
            <a:endParaRPr lang="en-US" sz="2200" b="1" dirty="0"/>
          </a:p>
          <a:p>
            <a:pPr lvl="1">
              <a:lnSpc>
                <a:spcPct val="80000"/>
              </a:lnSpc>
            </a:pPr>
            <a:r>
              <a:rPr lang="en-GB" sz="2200" i="1" dirty="0"/>
              <a:t>Internet Assigned Numbers Authority</a:t>
            </a:r>
            <a:r>
              <a:rPr lang="en-GB" sz="2200" dirty="0"/>
              <a:t> (IANA) manages allocation of IP addresses to organizations</a:t>
            </a:r>
          </a:p>
          <a:p>
            <a:pPr lvl="1">
              <a:lnSpc>
                <a:spcPct val="80000"/>
              </a:lnSpc>
            </a:pPr>
            <a:r>
              <a:rPr lang="en-GB" sz="2200" dirty="0"/>
              <a:t>127.0.0.1 always refers to the current machine (also called </a:t>
            </a:r>
            <a:r>
              <a:rPr lang="en-GB" sz="2200" i="1" dirty="0" err="1"/>
              <a:t>localhost</a:t>
            </a:r>
            <a:r>
              <a:rPr lang="en-GB" sz="2200" dirty="0"/>
              <a:t>)</a:t>
            </a:r>
          </a:p>
          <a:p>
            <a:pPr>
              <a:lnSpc>
                <a:spcPct val="80000"/>
              </a:lnSpc>
            </a:pPr>
            <a:r>
              <a:rPr lang="en-GB" sz="2400" i="1" dirty="0"/>
              <a:t>Datagram</a:t>
            </a:r>
          </a:p>
          <a:p>
            <a:pPr lvl="1">
              <a:lnSpc>
                <a:spcPct val="80000"/>
              </a:lnSpc>
            </a:pPr>
            <a:r>
              <a:rPr lang="en-GB" sz="2200" dirty="0"/>
              <a:t>packet of data of limited size </a:t>
            </a:r>
          </a:p>
          <a:p>
            <a:pPr lvl="2">
              <a:lnSpc>
                <a:spcPct val="80000"/>
              </a:lnSpc>
            </a:pPr>
            <a:r>
              <a:rPr lang="en-GB" dirty="0"/>
              <a:t>up to 65535 bytes, but only 1500 bytes on Ethernet network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IP defines how </a:t>
            </a:r>
            <a:r>
              <a:rPr lang="en-GB" sz="2400" dirty="0" err="1"/>
              <a:t>datagrams</a:t>
            </a:r>
            <a:r>
              <a:rPr lang="en-GB" sz="2400" dirty="0"/>
              <a:t> sent across the network</a:t>
            </a:r>
          </a:p>
          <a:p>
            <a:pPr lvl="1">
              <a:lnSpc>
                <a:spcPct val="80000"/>
              </a:lnSpc>
            </a:pPr>
            <a:r>
              <a:rPr lang="en-GB" sz="2200" dirty="0"/>
              <a:t>involves </a:t>
            </a:r>
            <a:r>
              <a:rPr lang="en-GB" sz="2200" i="1" dirty="0"/>
              <a:t>routing</a:t>
            </a:r>
            <a:r>
              <a:rPr lang="en-GB" sz="2200" dirty="0"/>
              <a:t> through intermediate machines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IP is an </a:t>
            </a:r>
            <a:r>
              <a:rPr lang="en-GB" sz="2400" i="1" dirty="0"/>
              <a:t>unreliable</a:t>
            </a:r>
            <a:r>
              <a:rPr lang="en-GB" sz="2400" dirty="0"/>
              <a:t> protocol</a:t>
            </a:r>
          </a:p>
          <a:p>
            <a:pPr lvl="1">
              <a:lnSpc>
                <a:spcPct val="80000"/>
              </a:lnSpc>
            </a:pPr>
            <a:r>
              <a:rPr lang="en-GB" sz="2200" dirty="0" err="1"/>
              <a:t>datagrams</a:t>
            </a:r>
            <a:r>
              <a:rPr lang="en-GB" sz="2200" dirty="0"/>
              <a:t> may be lost, arrive out of order or duplicated</a:t>
            </a:r>
            <a:endParaRPr lang="en-US" sz="2200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789493"/>
            <a:ext cx="19685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5700" y="1600200"/>
            <a:ext cx="62611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Programs running on computers connected over a network communicate using either:</a:t>
            </a:r>
          </a:p>
          <a:p>
            <a:pPr lvl="1"/>
            <a:r>
              <a:rPr lang="en-US" dirty="0" smtClean="0"/>
              <a:t>TCP (Transmission Control Protocol)</a:t>
            </a:r>
          </a:p>
          <a:p>
            <a:pPr lvl="1"/>
            <a:r>
              <a:rPr lang="en-US" dirty="0" smtClean="0"/>
              <a:t>UDP (User Datagram Protocol)</a:t>
            </a:r>
          </a:p>
          <a:p>
            <a:r>
              <a:rPr lang="en-US" dirty="0" smtClean="0"/>
              <a:t>You will mostly write programs that operate at the “Application” layer</a:t>
            </a:r>
          </a:p>
          <a:p>
            <a:pPr lvl="1"/>
            <a:r>
              <a:rPr lang="en-US" dirty="0" smtClean="0"/>
              <a:t>Use the classes in the </a:t>
            </a:r>
            <a:r>
              <a:rPr lang="en-US" dirty="0" err="1" smtClean="0"/>
              <a:t>java.net</a:t>
            </a:r>
            <a:r>
              <a:rPr lang="en-US" dirty="0" smtClean="0"/>
              <a:t> package</a:t>
            </a:r>
          </a:p>
          <a:p>
            <a:r>
              <a:rPr lang="en-US" dirty="0" smtClean="0"/>
              <a:t>To decide which classes to use, need to choose between TCP and UDP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1968500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592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TCP is a </a:t>
            </a:r>
            <a:r>
              <a:rPr lang="en-US" b="1" i="1" dirty="0" smtClean="0"/>
              <a:t>connection-based </a:t>
            </a:r>
            <a:r>
              <a:rPr lang="en-US" dirty="0" smtClean="0"/>
              <a:t>protocol that provides a </a:t>
            </a:r>
            <a:r>
              <a:rPr lang="en-US" b="1" i="1" dirty="0" smtClean="0"/>
              <a:t>reliable</a:t>
            </a:r>
            <a:r>
              <a:rPr lang="en-US" dirty="0" smtClean="0"/>
              <a:t>, bi-directional flow of data between two computers (or two programs running on the same computer)</a:t>
            </a:r>
          </a:p>
          <a:p>
            <a:r>
              <a:rPr lang="en-US" dirty="0" smtClean="0"/>
              <a:t>TCP guarantees that all data sent from one end of a TCP connection arrives at the other end in the right order</a:t>
            </a:r>
          </a:p>
          <a:p>
            <a:pPr lvl="1"/>
            <a:r>
              <a:rPr lang="en-US" dirty="0" smtClean="0"/>
              <a:t>If packets are lost, they are re-sent</a:t>
            </a:r>
          </a:p>
          <a:p>
            <a:pPr lvl="1"/>
            <a:r>
              <a:rPr lang="en-US" dirty="0" smtClean="0"/>
              <a:t>Ordering of packets checked at the receiving end of the connection</a:t>
            </a:r>
          </a:p>
          <a:p>
            <a:r>
              <a:rPr lang="en-US" dirty="0" smtClean="0"/>
              <a:t>Good for applications that require a reliable connection, such as</a:t>
            </a:r>
          </a:p>
          <a:p>
            <a:pPr lvl="1"/>
            <a:r>
              <a:rPr lang="en-US" dirty="0" smtClean="0"/>
              <a:t>HTTP, FTP, Telnet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UDP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UDP sends independent packets of data called </a:t>
            </a:r>
            <a:r>
              <a:rPr lang="en-US" i="1" dirty="0" err="1" smtClean="0"/>
              <a:t>datagrams</a:t>
            </a:r>
            <a:r>
              <a:rPr lang="en-US" dirty="0" smtClean="0"/>
              <a:t> from one computer (or program) to another</a:t>
            </a:r>
          </a:p>
          <a:p>
            <a:r>
              <a:rPr lang="en-US" dirty="0" smtClean="0"/>
              <a:t>UDP does not guarantee that data will arrive at the destination in the same order in which it was sent</a:t>
            </a:r>
          </a:p>
          <a:p>
            <a:r>
              <a:rPr lang="en-US" dirty="0" smtClean="0"/>
              <a:t>UDP does not guarantee that the data will arrive at the destination </a:t>
            </a:r>
            <a:r>
              <a:rPr lang="en-US" i="1" dirty="0" smtClean="0"/>
              <a:t>at all!</a:t>
            </a:r>
          </a:p>
          <a:p>
            <a:r>
              <a:rPr lang="en-US" dirty="0" smtClean="0"/>
              <a:t>Unlike TCP, UDP is </a:t>
            </a:r>
            <a:r>
              <a:rPr lang="en-US" i="1" dirty="0" smtClean="0"/>
              <a:t>not</a:t>
            </a:r>
            <a:r>
              <a:rPr lang="en-US" dirty="0" smtClean="0"/>
              <a:t> connection-based</a:t>
            </a:r>
          </a:p>
          <a:p>
            <a:r>
              <a:rPr lang="en-US" dirty="0" smtClean="0"/>
              <a:t>UDP is faster than TCP because there is no error-correction</a:t>
            </a:r>
          </a:p>
          <a:p>
            <a:r>
              <a:rPr lang="en-US" dirty="0" smtClean="0"/>
              <a:t>UDP is good for applications that require very fast data transfer but do not require 100% reliability, such as</a:t>
            </a:r>
          </a:p>
          <a:p>
            <a:pPr lvl="1"/>
            <a:r>
              <a:rPr lang="en-US" dirty="0" smtClean="0"/>
              <a:t>Video and audio streaming</a:t>
            </a:r>
          </a:p>
          <a:p>
            <a:pPr lvl="1"/>
            <a:r>
              <a:rPr lang="en-US" dirty="0" smtClean="0"/>
              <a:t>Time server</a:t>
            </a:r>
          </a:p>
          <a:p>
            <a:pPr lvl="2"/>
            <a:r>
              <a:rPr lang="en-US" dirty="0" smtClean="0"/>
              <a:t>If signal fails to arrive, then it will be out-of-date anyway so does not need to be resent – new signal needs to be sent</a:t>
            </a:r>
          </a:p>
          <a:p>
            <a:pPr lvl="1"/>
            <a:r>
              <a:rPr lang="en-US" dirty="0" smtClean="0"/>
              <a:t>Ping – tests connection quality by counting how many packets are lost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4838" cy="561975"/>
          </a:xfrm>
        </p:spPr>
        <p:txBody>
          <a:bodyPr>
            <a:normAutofit fontScale="90000"/>
          </a:bodyPr>
          <a:lstStyle/>
          <a:p>
            <a:r>
              <a:rPr lang="en-GB" sz="4000"/>
              <a:t>Sockets and ports</a:t>
            </a:r>
            <a:endParaRPr lang="en-US" sz="400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4838" cy="55451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000" dirty="0"/>
              <a:t>End points of a TCP connection are called </a:t>
            </a:r>
            <a:r>
              <a:rPr lang="en-GB" sz="2000" i="1" dirty="0"/>
              <a:t>sockets</a:t>
            </a:r>
            <a:endParaRPr lang="en-GB" sz="2000" dirty="0"/>
          </a:p>
          <a:p>
            <a:pPr>
              <a:lnSpc>
                <a:spcPct val="80000"/>
              </a:lnSpc>
            </a:pPr>
            <a:r>
              <a:rPr lang="en-GB" sz="2000" dirty="0"/>
              <a:t>Each socket is associated with a particular </a:t>
            </a:r>
            <a:r>
              <a:rPr lang="en-GB" sz="2000" i="1" dirty="0"/>
              <a:t>port</a:t>
            </a:r>
            <a:r>
              <a:rPr lang="en-GB" sz="2000" dirty="0"/>
              <a:t> on a particular machine</a:t>
            </a:r>
          </a:p>
          <a:p>
            <a:pPr>
              <a:lnSpc>
                <a:spcPct val="80000"/>
              </a:lnSpc>
            </a:pPr>
            <a:r>
              <a:rPr lang="en-GB" sz="2000" dirty="0"/>
              <a:t>Port is identified by a 16-bit integer between 0 and 65535</a:t>
            </a:r>
          </a:p>
          <a:p>
            <a:pPr lvl="1">
              <a:lnSpc>
                <a:spcPct val="80000"/>
              </a:lnSpc>
            </a:pPr>
            <a:r>
              <a:rPr lang="en-GB" sz="1800" dirty="0"/>
              <a:t>allows single machine to have many simultaneous connections, each</a:t>
            </a:r>
            <a:r>
              <a:rPr lang="en-GB" sz="1800" dirty="0" smtClean="0"/>
              <a:t> coming into </a:t>
            </a:r>
            <a:r>
              <a:rPr lang="en-GB" sz="1800" dirty="0"/>
              <a:t>a different port</a:t>
            </a:r>
          </a:p>
          <a:p>
            <a:pPr lvl="1">
              <a:lnSpc>
                <a:spcPct val="80000"/>
              </a:lnSpc>
            </a:pPr>
            <a:r>
              <a:rPr lang="en-GB" sz="1800" dirty="0"/>
              <a:t>Ports 0-1023: </a:t>
            </a:r>
            <a:r>
              <a:rPr lang="en-GB" sz="1800" i="1" dirty="0"/>
              <a:t>well-known ports</a:t>
            </a:r>
          </a:p>
          <a:p>
            <a:pPr lvl="2">
              <a:lnSpc>
                <a:spcPct val="80000"/>
              </a:lnSpc>
            </a:pPr>
            <a:r>
              <a:rPr lang="en-GB" sz="1600" dirty="0"/>
              <a:t>assigned to server applications executed by privileged processes (e.g., UNIX root user), e.g.,</a:t>
            </a:r>
          </a:p>
          <a:p>
            <a:pPr lvl="3">
              <a:lnSpc>
                <a:spcPct val="80000"/>
              </a:lnSpc>
            </a:pPr>
            <a:r>
              <a:rPr lang="en-GB" sz="1400" dirty="0"/>
              <a:t>port 80 reserved for HTTP communication</a:t>
            </a:r>
          </a:p>
          <a:p>
            <a:pPr lvl="3">
              <a:lnSpc>
                <a:spcPct val="80000"/>
              </a:lnSpc>
            </a:pPr>
            <a:r>
              <a:rPr lang="en-GB" sz="1400" dirty="0"/>
              <a:t>ports 20 and 21 reserved for FTP servers</a:t>
            </a:r>
          </a:p>
          <a:p>
            <a:pPr lvl="3">
              <a:lnSpc>
                <a:spcPct val="80000"/>
              </a:lnSpc>
            </a:pPr>
            <a:r>
              <a:rPr lang="en-GB" sz="1400" dirty="0"/>
              <a:t>port 25 reserved for SMTP servers</a:t>
            </a:r>
          </a:p>
          <a:p>
            <a:pPr lvl="3">
              <a:lnSpc>
                <a:spcPct val="80000"/>
              </a:lnSpc>
            </a:pPr>
            <a:r>
              <a:rPr lang="en-GB" sz="1400" dirty="0"/>
              <a:t>port 443 reserved for HTTPS</a:t>
            </a:r>
          </a:p>
          <a:p>
            <a:pPr lvl="1">
              <a:lnSpc>
                <a:spcPct val="80000"/>
              </a:lnSpc>
            </a:pPr>
            <a:r>
              <a:rPr lang="en-GB" sz="1800" dirty="0"/>
              <a:t>Ports 1024-49151: </a:t>
            </a:r>
            <a:r>
              <a:rPr lang="en-GB" sz="1800" i="1" dirty="0"/>
              <a:t>registered ports</a:t>
            </a:r>
          </a:p>
          <a:p>
            <a:pPr lvl="2">
              <a:lnSpc>
                <a:spcPct val="80000"/>
              </a:lnSpc>
            </a:pPr>
            <a:r>
              <a:rPr lang="en-GB" sz="1600" dirty="0"/>
              <a:t>allocated by IANA to avoid vendor conflicts</a:t>
            </a:r>
          </a:p>
          <a:p>
            <a:pPr lvl="2">
              <a:lnSpc>
                <a:spcPct val="80000"/>
              </a:lnSpc>
            </a:pPr>
            <a:r>
              <a:rPr lang="en-GB" sz="1600" dirty="0"/>
              <a:t>e.g., port 8080 reserved as alternative to 80 for running a web server using ordinary user privileges</a:t>
            </a:r>
          </a:p>
          <a:p>
            <a:pPr lvl="1">
              <a:lnSpc>
                <a:spcPct val="80000"/>
              </a:lnSpc>
            </a:pPr>
            <a:r>
              <a:rPr lang="en-GB" sz="1800" dirty="0"/>
              <a:t>Ports 49152-65535: </a:t>
            </a:r>
            <a:r>
              <a:rPr lang="en-GB" sz="1800" i="1" dirty="0"/>
              <a:t>dynamic </a:t>
            </a:r>
            <a:r>
              <a:rPr lang="en-GB" sz="1800" dirty="0"/>
              <a:t>or</a:t>
            </a:r>
            <a:r>
              <a:rPr lang="en-GB" sz="1800" i="1" dirty="0"/>
              <a:t> private ports</a:t>
            </a:r>
            <a:endParaRPr lang="en-GB" sz="1800" dirty="0"/>
          </a:p>
          <a:p>
            <a:pPr lvl="2">
              <a:lnSpc>
                <a:spcPct val="80000"/>
              </a:lnSpc>
            </a:pPr>
            <a:r>
              <a:rPr lang="en-GB" sz="1600" dirty="0"/>
              <a:t>can be freely used by any client or server program</a:t>
            </a:r>
          </a:p>
          <a:p>
            <a:pPr>
              <a:lnSpc>
                <a:spcPct val="80000"/>
              </a:lnSpc>
            </a:pPr>
            <a:r>
              <a:rPr lang="en-GB" sz="2000" dirty="0"/>
              <a:t>Browsers obtain ports for their TCP sockets arbitrarily among unused non-well-known ports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en-GB"/>
              <a:t>Understanding Ports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" y="2924175"/>
            <a:ext cx="8229600" cy="374491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1800" dirty="0"/>
              <a:t>All the data coming into a machine might enter through a single physical network connection</a:t>
            </a:r>
          </a:p>
          <a:p>
            <a:pPr>
              <a:lnSpc>
                <a:spcPct val="80000"/>
              </a:lnSpc>
            </a:pPr>
            <a:r>
              <a:rPr lang="en-GB" sz="1800" dirty="0"/>
              <a:t>However, data might be intended for different applications (e.g., http server, ftp server, </a:t>
            </a:r>
            <a:r>
              <a:rPr lang="en-GB" sz="1800" dirty="0" err="1"/>
              <a:t>smtp</a:t>
            </a:r>
            <a:r>
              <a:rPr lang="en-GB" sz="1800" dirty="0"/>
              <a:t> server)</a:t>
            </a:r>
          </a:p>
          <a:p>
            <a:pPr>
              <a:lnSpc>
                <a:spcPct val="80000"/>
              </a:lnSpc>
            </a:pPr>
            <a:r>
              <a:rPr lang="en-GB" sz="1800" dirty="0"/>
              <a:t>Each application that receives data through the network will be listening for the data on a specific </a:t>
            </a:r>
            <a:r>
              <a:rPr lang="en-GB" sz="1800" i="1" dirty="0" smtClean="0"/>
              <a:t>port</a:t>
            </a:r>
          </a:p>
          <a:p>
            <a:pPr>
              <a:lnSpc>
                <a:spcPct val="80000"/>
              </a:lnSpc>
            </a:pPr>
            <a:r>
              <a:rPr lang="en-GB" sz="1800" dirty="0" smtClean="0"/>
              <a:t>TCP and UDP use ports to map incoming data to a particular process running on a computer</a:t>
            </a:r>
          </a:p>
          <a:p>
            <a:pPr>
              <a:lnSpc>
                <a:spcPct val="80000"/>
              </a:lnSpc>
            </a:pPr>
            <a:r>
              <a:rPr lang="en-GB" sz="1800" dirty="0"/>
              <a:t>In UDP, each datagram sent over the network will be labelled with </a:t>
            </a:r>
          </a:p>
          <a:p>
            <a:pPr lvl="1">
              <a:lnSpc>
                <a:spcPct val="80000"/>
              </a:lnSpc>
            </a:pPr>
            <a:r>
              <a:rPr lang="en-GB" sz="1600" dirty="0"/>
              <a:t>the 32-bit IP address of the machine that it is supposed to go to and</a:t>
            </a:r>
          </a:p>
          <a:p>
            <a:pPr lvl="1">
              <a:lnSpc>
                <a:spcPct val="80000"/>
              </a:lnSpc>
            </a:pPr>
            <a:r>
              <a:rPr lang="en-GB" sz="1600" dirty="0"/>
              <a:t>the 16-bit port number associated with the program (application) that will use the data</a:t>
            </a:r>
          </a:p>
          <a:p>
            <a:pPr>
              <a:lnSpc>
                <a:spcPct val="80000"/>
              </a:lnSpc>
            </a:pPr>
            <a:r>
              <a:rPr lang="en-GB" sz="1800" dirty="0"/>
              <a:t>In TCP, a server application binds a </a:t>
            </a:r>
            <a:r>
              <a:rPr lang="en-GB" sz="1800" i="1" dirty="0"/>
              <a:t>socket</a:t>
            </a:r>
            <a:r>
              <a:rPr lang="en-GB" sz="1800" dirty="0"/>
              <a:t> to a specific port number and then the server will receive all data sent over a connection to that </a:t>
            </a:r>
            <a:r>
              <a:rPr lang="en-GB" sz="1800" dirty="0" smtClean="0"/>
              <a:t>port</a:t>
            </a:r>
            <a:endParaRPr lang="en-GB" sz="1800" dirty="0"/>
          </a:p>
        </p:txBody>
      </p:sp>
      <p:pic>
        <p:nvPicPr>
          <p:cNvPr id="30726" name="Picture 6" descr="2tcp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38225" y="1484313"/>
            <a:ext cx="2876550" cy="571500"/>
          </a:xfrm>
          <a:noFill/>
          <a:ln/>
        </p:spPr>
      </p:pic>
      <p:pic>
        <p:nvPicPr>
          <p:cNvPr id="30727" name="Picture 7" descr="3tcpudp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076825" y="1196975"/>
            <a:ext cx="3181350" cy="1609725"/>
          </a:xfrm>
          <a:noFill/>
          <a:ln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java.net</a:t>
            </a:r>
            <a:r>
              <a:rPr lang="en-US" dirty="0" smtClean="0"/>
              <a:t> classes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Java programs can use TCP or UDP</a:t>
            </a:r>
          </a:p>
          <a:p>
            <a:r>
              <a:rPr lang="en-US" dirty="0" smtClean="0"/>
              <a:t>TCP classes:</a:t>
            </a:r>
          </a:p>
          <a:p>
            <a:pPr lvl="1"/>
            <a:r>
              <a:rPr lang="en-US" dirty="0" smtClean="0"/>
              <a:t>URL</a:t>
            </a:r>
          </a:p>
          <a:p>
            <a:pPr lvl="1"/>
            <a:r>
              <a:rPr lang="en-US" dirty="0" err="1" smtClean="0"/>
              <a:t>URLConnection</a:t>
            </a:r>
            <a:endParaRPr lang="en-US" dirty="0" smtClean="0"/>
          </a:p>
          <a:p>
            <a:pPr lvl="1"/>
            <a:r>
              <a:rPr lang="en-US" dirty="0" smtClean="0"/>
              <a:t>Socket</a:t>
            </a:r>
          </a:p>
          <a:p>
            <a:pPr lvl="1"/>
            <a:r>
              <a:rPr lang="en-US" dirty="0" err="1" smtClean="0"/>
              <a:t>ServerSocket</a:t>
            </a:r>
            <a:endParaRPr lang="en-US" dirty="0" smtClean="0"/>
          </a:p>
          <a:p>
            <a:r>
              <a:rPr lang="en-US" dirty="0" smtClean="0"/>
              <a:t>UDP classes</a:t>
            </a:r>
          </a:p>
          <a:p>
            <a:pPr lvl="1"/>
            <a:r>
              <a:rPr lang="en-US" dirty="0" err="1" smtClean="0"/>
              <a:t>DatagramPacket</a:t>
            </a:r>
            <a:endParaRPr lang="en-US" dirty="0" smtClean="0"/>
          </a:p>
          <a:p>
            <a:pPr lvl="1"/>
            <a:r>
              <a:rPr lang="en-US" dirty="0" err="1" smtClean="0"/>
              <a:t>DatagramSocket</a:t>
            </a:r>
            <a:endParaRPr lang="en-US" dirty="0" smtClean="0"/>
          </a:p>
          <a:p>
            <a:pPr lvl="1"/>
            <a:r>
              <a:rPr lang="en-US" dirty="0" err="1" smtClean="0"/>
              <a:t>MulticastSocket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2425</Words>
  <Application>Microsoft Macintosh PowerPoint</Application>
  <PresentationFormat>On-screen Show (4:3)</PresentationFormat>
  <Paragraphs>215</Paragraphs>
  <Slides>25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Network Programming in Java</vt:lpstr>
      <vt:lpstr>Sources</vt:lpstr>
      <vt:lpstr>Internet Protocol (IP)</vt:lpstr>
      <vt:lpstr>Networking basics</vt:lpstr>
      <vt:lpstr>TCP</vt:lpstr>
      <vt:lpstr>UDP</vt:lpstr>
      <vt:lpstr>Sockets and ports</vt:lpstr>
      <vt:lpstr>Understanding Ports</vt:lpstr>
      <vt:lpstr>java.net classes</vt:lpstr>
      <vt:lpstr>URLs (Uniform Resource Locators)</vt:lpstr>
      <vt:lpstr>Creating URLs in Java</vt:lpstr>
      <vt:lpstr>Special characters and malformed URLs</vt:lpstr>
      <vt:lpstr>Parsing a URL</vt:lpstr>
      <vt:lpstr>Reading directly from a URL</vt:lpstr>
      <vt:lpstr>Connecting to a URL</vt:lpstr>
      <vt:lpstr>Reading from a URLConnection</vt:lpstr>
      <vt:lpstr>Sockets</vt:lpstr>
      <vt:lpstr>What is a socket?</vt:lpstr>
      <vt:lpstr>Socket and ServerSocket classes</vt:lpstr>
      <vt:lpstr>Reading from and Writing to a Socket</vt:lpstr>
      <vt:lpstr>Datagrams</vt:lpstr>
      <vt:lpstr>A datagram client and server</vt:lpstr>
      <vt:lpstr>Broadcasting to Multiple Recipients</vt:lpstr>
      <vt:lpstr>MulticastServerThread</vt:lpstr>
      <vt:lpstr>MulticastClient</vt:lpstr>
    </vt:vector>
  </TitlesOfParts>
  <Company>IMI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Programming in Java</dc:title>
  <dc:creator>David Meredith</dc:creator>
  <cp:lastModifiedBy>David Meredith</cp:lastModifiedBy>
  <cp:revision>52</cp:revision>
  <dcterms:created xsi:type="dcterms:W3CDTF">2010-10-06T15:54:23Z</dcterms:created>
  <dcterms:modified xsi:type="dcterms:W3CDTF">2010-10-06T17:48:50Z</dcterms:modified>
</cp:coreProperties>
</file>