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3E7E2-79E2-DD4F-B922-37906C905B5A}" type="datetimeFigureOut">
              <a:rPr lang="en-US" smtClean="0"/>
              <a:pPr/>
              <a:t>10/22/10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D253E-B97E-794A-B64A-995B121E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ve@imi.aau.dk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mea.create.aau.dk/course/view.php?id=26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sresources.org/" TargetMode="External"/><Relationship Id="rId3" Type="http://schemas.openxmlformats.org/officeDocument/2006/relationships/hyperlink" Target="http://download.oracle.com/javase/tutorial/sound/TOC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 Sound API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sz="2400" dirty="0" smtClean="0"/>
              <a:t>Medialogy, Semester 7, 2010</a:t>
            </a:r>
          </a:p>
          <a:p>
            <a:pPr>
              <a:lnSpc>
                <a:spcPct val="80000"/>
              </a:lnSpc>
            </a:pPr>
            <a:r>
              <a:rPr lang="en-GB" sz="2400" dirty="0" smtClean="0"/>
              <a:t>Aalborg University, Aalborg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hlinkClick r:id="rId2"/>
              </a:rPr>
              <a:t>http://mea.create.aau.dk/course/view.php?id=26</a:t>
            </a: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dirty="0" smtClean="0"/>
              <a:t>David Meredith </a:t>
            </a:r>
            <a:r>
              <a:rPr lang="en-GB" sz="2400" dirty="0" smtClean="0">
                <a:hlinkClick r:id="rId3"/>
              </a:rPr>
              <a:t>dave@create.aau.dk</a:t>
            </a:r>
            <a:endParaRPr lang="en-GB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1600" y="450397"/>
            <a:ext cx="3162361" cy="19219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9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Service Provider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064"/>
            <a:ext cx="8229600" cy="51395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SPI interface packages </a:t>
            </a:r>
          </a:p>
          <a:p>
            <a:pPr lvl="1"/>
            <a:r>
              <a:rPr lang="en-US" dirty="0" err="1" smtClean="0"/>
              <a:t>javax.sound.sampled.spi</a:t>
            </a:r>
            <a:endParaRPr lang="en-US" dirty="0" smtClean="0"/>
          </a:p>
          <a:p>
            <a:pPr lvl="1"/>
            <a:r>
              <a:rPr lang="en-US" dirty="0" err="1" smtClean="0"/>
              <a:t>javax.sound.midi.spi</a:t>
            </a:r>
            <a:endParaRPr lang="en-US" dirty="0" smtClean="0"/>
          </a:p>
          <a:p>
            <a:r>
              <a:rPr lang="en-US" dirty="0" smtClean="0"/>
              <a:t>contain APIs that let software developers create new audio or MIDI resources that can be plugged into an implementation of the Java Sound API</a:t>
            </a:r>
          </a:p>
          <a:p>
            <a:r>
              <a:rPr lang="en-US" dirty="0" smtClean="0"/>
              <a:t>For example, a service provider could provide</a:t>
            </a:r>
          </a:p>
          <a:p>
            <a:pPr lvl="1"/>
            <a:r>
              <a:rPr lang="en-US" dirty="0" smtClean="0"/>
              <a:t>an audio mixer</a:t>
            </a:r>
          </a:p>
          <a:p>
            <a:pPr lvl="1"/>
            <a:r>
              <a:rPr lang="en-US" dirty="0" smtClean="0"/>
              <a:t>a midi synthesizer</a:t>
            </a:r>
          </a:p>
          <a:p>
            <a:pPr lvl="1"/>
            <a:r>
              <a:rPr lang="en-US" dirty="0" smtClean="0"/>
              <a:t>a file parser that can read or write a new type of file</a:t>
            </a:r>
          </a:p>
          <a:p>
            <a:pPr lvl="1"/>
            <a:r>
              <a:rPr lang="en-US" dirty="0" smtClean="0"/>
              <a:t>a converter that translates between different sound formats</a:t>
            </a:r>
          </a:p>
          <a:p>
            <a:r>
              <a:rPr lang="en-US" dirty="0" smtClean="0"/>
              <a:t>Services can be</a:t>
            </a:r>
          </a:p>
          <a:p>
            <a:pPr lvl="1"/>
            <a:r>
              <a:rPr lang="en-US" dirty="0" smtClean="0"/>
              <a:t>software interfaces to hardware devices</a:t>
            </a:r>
          </a:p>
          <a:p>
            <a:pPr lvl="1"/>
            <a:r>
              <a:rPr lang="en-US" dirty="0" smtClean="0"/>
              <a:t>pure software services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</a:t>
            </a:r>
            <a:r>
              <a:rPr lang="en-US" dirty="0" err="1" smtClean="0"/>
              <a:t>javax.sound.sampled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Focused on problem of moving bytes of audio data into and out of the system and from one device to another</a:t>
            </a:r>
          </a:p>
          <a:p>
            <a:r>
              <a:rPr lang="en-US" dirty="0" smtClean="0"/>
              <a:t>Involves opening input and output devices and managing buffers that get filled with real-time sound data</a:t>
            </a:r>
          </a:p>
          <a:p>
            <a:r>
              <a:rPr lang="en-US" dirty="0" smtClean="0"/>
              <a:t>Also can involve mixing different audio streams together</a:t>
            </a:r>
          </a:p>
          <a:p>
            <a:r>
              <a:rPr lang="en-US" dirty="0" err="1" smtClean="0"/>
              <a:t>javax.sound.sampled</a:t>
            </a:r>
            <a:r>
              <a:rPr lang="en-US" dirty="0" smtClean="0"/>
              <a:t> provides</a:t>
            </a:r>
          </a:p>
          <a:p>
            <a:pPr lvl="1"/>
            <a:r>
              <a:rPr lang="en-US" dirty="0" smtClean="0"/>
              <a:t>methods for converting between audio formats</a:t>
            </a:r>
          </a:p>
          <a:p>
            <a:pPr lvl="1"/>
            <a:r>
              <a:rPr lang="en-US" dirty="0" smtClean="0"/>
              <a:t>methods for reading and writing sound files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Streaming and “in-memory”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526341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Sampled package provides classes for handling buffered audio data streams (e.g., writing and reading large amounts of audio data to and from a disk)</a:t>
            </a:r>
          </a:p>
          <a:p>
            <a:r>
              <a:rPr lang="en-US" dirty="0" smtClean="0"/>
              <a:t>Also provides classes for processing short audio clips loaded entirely into memory (e.g., to be looped, or started and stopped at random positions)</a:t>
            </a:r>
          </a:p>
          <a:p>
            <a:r>
              <a:rPr lang="en-US" dirty="0" smtClean="0"/>
              <a:t>To play or capture audio in Java Sound API, you need</a:t>
            </a:r>
          </a:p>
          <a:p>
            <a:pPr lvl="1"/>
            <a:r>
              <a:rPr lang="en-US" dirty="0" smtClean="0"/>
              <a:t>formatted audio data</a:t>
            </a:r>
          </a:p>
          <a:p>
            <a:pPr lvl="1"/>
            <a:r>
              <a:rPr lang="en-US" dirty="0" smtClean="0"/>
              <a:t>a mixer</a:t>
            </a:r>
          </a:p>
          <a:p>
            <a:pPr lvl="1"/>
            <a:r>
              <a:rPr lang="en-US" dirty="0" smtClean="0"/>
              <a:t>a line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Formatted audio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Audio data is transported and stored in lots of different </a:t>
            </a:r>
            <a:r>
              <a:rPr lang="en-US" i="1" dirty="0" smtClean="0"/>
              <a:t>formats</a:t>
            </a:r>
            <a:endParaRPr lang="en-US" dirty="0" smtClean="0"/>
          </a:p>
          <a:p>
            <a:r>
              <a:rPr lang="en-US" dirty="0" smtClean="0"/>
              <a:t>There are two types of format</a:t>
            </a:r>
          </a:p>
          <a:p>
            <a:pPr lvl="1"/>
            <a:r>
              <a:rPr lang="en-US" i="1" dirty="0" smtClean="0"/>
              <a:t>Data formats</a:t>
            </a:r>
          </a:p>
          <a:p>
            <a:pPr lvl="2"/>
            <a:r>
              <a:rPr lang="en-US" dirty="0" smtClean="0"/>
              <a:t>Format of data as it is being transported</a:t>
            </a:r>
          </a:p>
          <a:p>
            <a:pPr lvl="1"/>
            <a:r>
              <a:rPr lang="en-US" i="1" dirty="0" smtClean="0"/>
              <a:t>File formats</a:t>
            </a:r>
          </a:p>
          <a:p>
            <a:pPr lvl="2"/>
            <a:r>
              <a:rPr lang="en-US" dirty="0" smtClean="0"/>
              <a:t>Format of data as it is stored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Data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Data format defines how a stream of bytes representing sampled sound should be </a:t>
            </a:r>
            <a:r>
              <a:rPr lang="en-US" dirty="0" err="1" smtClean="0"/>
              <a:t>interpeted</a:t>
            </a:r>
            <a:endParaRPr lang="en-US" dirty="0" smtClean="0"/>
          </a:p>
          <a:p>
            <a:pPr lvl="1"/>
            <a:r>
              <a:rPr lang="en-US" dirty="0" smtClean="0"/>
              <a:t>e.g., “raw” sampled audio data already read from a file or captured from a microphone</a:t>
            </a:r>
          </a:p>
          <a:p>
            <a:r>
              <a:rPr lang="en-US" dirty="0" smtClean="0"/>
              <a:t>Typically need to know</a:t>
            </a:r>
          </a:p>
          <a:p>
            <a:pPr lvl="1"/>
            <a:r>
              <a:rPr lang="en-US" dirty="0" smtClean="0"/>
              <a:t>How many samples per second (sample rate)</a:t>
            </a:r>
          </a:p>
          <a:p>
            <a:pPr lvl="1"/>
            <a:r>
              <a:rPr lang="en-US" dirty="0" smtClean="0"/>
              <a:t>How many bits per sample (quantization)</a:t>
            </a:r>
          </a:p>
          <a:p>
            <a:pPr lvl="1"/>
            <a:r>
              <a:rPr lang="en-US" dirty="0" smtClean="0"/>
              <a:t>Number of channels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AudioFormat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 audio data format is represented in Java Sound by an </a:t>
            </a:r>
            <a:r>
              <a:rPr lang="en-US" i="1" dirty="0" err="1" smtClean="0"/>
              <a:t>AudioFormat</a:t>
            </a:r>
            <a:r>
              <a:rPr lang="en-US" dirty="0" smtClean="0"/>
              <a:t> object with following attributes</a:t>
            </a:r>
          </a:p>
          <a:p>
            <a:pPr lvl="1"/>
            <a:r>
              <a:rPr lang="en-US" dirty="0" smtClean="0"/>
              <a:t>Encoding technique (usually PCM)</a:t>
            </a:r>
          </a:p>
          <a:p>
            <a:pPr lvl="1"/>
            <a:r>
              <a:rPr lang="en-US" dirty="0" smtClean="0"/>
              <a:t>Number of channels (1 = mono, 2 = stereo)</a:t>
            </a:r>
          </a:p>
          <a:p>
            <a:pPr lvl="1"/>
            <a:r>
              <a:rPr lang="en-US" dirty="0" smtClean="0"/>
              <a:t>Sample rate (CD quality is 44100 samples per second)</a:t>
            </a:r>
          </a:p>
          <a:p>
            <a:pPr lvl="1"/>
            <a:r>
              <a:rPr lang="en-US" dirty="0" smtClean="0"/>
              <a:t>Number of bits per sample per channel (CD quality is 16)</a:t>
            </a:r>
          </a:p>
          <a:p>
            <a:pPr lvl="1"/>
            <a:r>
              <a:rPr lang="en-US" dirty="0" smtClean="0"/>
              <a:t>Frame rate</a:t>
            </a:r>
          </a:p>
          <a:p>
            <a:pPr lvl="1"/>
            <a:r>
              <a:rPr lang="en-US" dirty="0" smtClean="0"/>
              <a:t>Frame size in bytes</a:t>
            </a:r>
          </a:p>
          <a:p>
            <a:pPr lvl="1"/>
            <a:r>
              <a:rPr lang="en-US" dirty="0" smtClean="0"/>
              <a:t>Byte order (big-endian or little-endian)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PCM encoding can be </a:t>
            </a:r>
            <a:r>
              <a:rPr lang="en-US" i="1" dirty="0" smtClean="0"/>
              <a:t>linear</a:t>
            </a:r>
            <a:r>
              <a:rPr lang="en-US" dirty="0" smtClean="0"/>
              <a:t> or </a:t>
            </a:r>
            <a:r>
              <a:rPr lang="en-US" i="1" dirty="0" smtClean="0"/>
              <a:t>non-linear</a:t>
            </a:r>
          </a:p>
          <a:p>
            <a:r>
              <a:rPr lang="en-US" dirty="0" smtClean="0"/>
              <a:t>In a linear encoding, the sample value is proportional to the instantaneous amplitude</a:t>
            </a:r>
          </a:p>
          <a:p>
            <a:pPr lvl="1"/>
            <a:r>
              <a:rPr lang="en-US" dirty="0" smtClean="0"/>
              <a:t>The sample value can be represented by a signed or unsigned integer or a float</a:t>
            </a:r>
          </a:p>
          <a:p>
            <a:r>
              <a:rPr lang="en-US" dirty="0" smtClean="0"/>
              <a:t>In a non-linear encoding (e.g., µ-law or a-law), the amplitude resolution is higher at lower amplitudes</a:t>
            </a:r>
          </a:p>
          <a:p>
            <a:pPr lvl="1"/>
            <a:r>
              <a:rPr lang="en-US" dirty="0" smtClean="0"/>
              <a:t>Used for </a:t>
            </a:r>
            <a:r>
              <a:rPr lang="en-US" dirty="0" err="1" smtClean="0"/>
              <a:t>companding</a:t>
            </a:r>
            <a:r>
              <a:rPr lang="en-US" dirty="0" smtClean="0"/>
              <a:t> speech in telephony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71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696"/>
            <a:ext cx="8229600" cy="520449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PCM, non-compressed formats, a frame contains the data in all channels for a particular sample</a:t>
            </a:r>
          </a:p>
          <a:p>
            <a:pPr lvl="1"/>
            <a:r>
              <a:rPr lang="en-US" dirty="0" smtClean="0"/>
              <a:t>So the frame size in bytes would be the number of channels multiplied by the number bytes used to store a sample in single channel </a:t>
            </a:r>
          </a:p>
          <a:p>
            <a:pPr lvl="2"/>
            <a:r>
              <a:rPr lang="en-US" dirty="0" smtClean="0"/>
              <a:t>e.g., 2 bytes per channel if 16 bit quantization</a:t>
            </a:r>
          </a:p>
          <a:p>
            <a:pPr lvl="1"/>
            <a:r>
              <a:rPr lang="en-US" dirty="0" smtClean="0"/>
              <a:t>Here, frame rate is same as sample rate</a:t>
            </a:r>
          </a:p>
          <a:p>
            <a:r>
              <a:rPr lang="en-US" dirty="0" smtClean="0"/>
              <a:t>In compressed formats (e.g., MP3), each frame might represent several samples and have extra header information</a:t>
            </a:r>
          </a:p>
          <a:p>
            <a:pPr lvl="1"/>
            <a:r>
              <a:rPr lang="en-US" dirty="0" smtClean="0"/>
              <a:t>So here, frame size is not equal to sum of sample sizes for a given instant</a:t>
            </a:r>
          </a:p>
          <a:p>
            <a:pPr lvl="1"/>
            <a:r>
              <a:rPr lang="en-US" dirty="0" smtClean="0"/>
              <a:t>And frame rate can be different from sample rate</a:t>
            </a:r>
          </a:p>
          <a:p>
            <a:pPr lvl="1"/>
            <a:r>
              <a:rPr lang="en-US" dirty="0" smtClean="0"/>
              <a:t>Here, sample rate and sample size refer to PCM data produced by decoding the compressed format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Audio file format specifies format in which sound is stored in a file (e.g., WAV, AIFF, AU)</a:t>
            </a:r>
          </a:p>
          <a:p>
            <a:r>
              <a:rPr lang="en-US" dirty="0" smtClean="0"/>
              <a:t>Represented in the Java Sound API by a </a:t>
            </a:r>
            <a:r>
              <a:rPr lang="en-US" i="1" dirty="0" err="1" smtClean="0"/>
              <a:t>AudioFileFormat</a:t>
            </a:r>
            <a:r>
              <a:rPr lang="en-US" dirty="0" smtClean="0"/>
              <a:t> object, which contains</a:t>
            </a:r>
          </a:p>
          <a:p>
            <a:pPr lvl="1"/>
            <a:r>
              <a:rPr lang="en-US" dirty="0" smtClean="0"/>
              <a:t>The file type (e.g., WAVE, AIFF, etc.)</a:t>
            </a:r>
          </a:p>
          <a:p>
            <a:pPr lvl="1"/>
            <a:r>
              <a:rPr lang="en-US" dirty="0" smtClean="0"/>
              <a:t>File’s length in bytes</a:t>
            </a:r>
          </a:p>
          <a:p>
            <a:pPr lvl="1"/>
            <a:r>
              <a:rPr lang="en-US" dirty="0" smtClean="0"/>
              <a:t>Length in bytes of </a:t>
            </a:r>
            <a:r>
              <a:rPr lang="en-US" i="1" dirty="0" smtClean="0"/>
              <a:t>audio data</a:t>
            </a:r>
            <a:r>
              <a:rPr lang="en-US" dirty="0" smtClean="0"/>
              <a:t> stored in file</a:t>
            </a:r>
          </a:p>
          <a:p>
            <a:pPr lvl="1"/>
            <a:r>
              <a:rPr lang="en-US" dirty="0" smtClean="0"/>
              <a:t>An </a:t>
            </a:r>
            <a:r>
              <a:rPr lang="en-US" i="1" dirty="0" err="1" smtClean="0"/>
              <a:t>AudioFormat</a:t>
            </a:r>
            <a:r>
              <a:rPr lang="en-US" dirty="0" smtClean="0"/>
              <a:t> object specifying data format</a:t>
            </a:r>
          </a:p>
          <a:p>
            <a:r>
              <a:rPr lang="en-US" dirty="0" err="1" smtClean="0"/>
              <a:t>AudioSystem</a:t>
            </a:r>
            <a:r>
              <a:rPr lang="en-US" dirty="0" smtClean="0"/>
              <a:t> class provides static methods for reading and writing sounds in different formats and converting between formats</a:t>
            </a:r>
          </a:p>
          <a:p>
            <a:r>
              <a:rPr lang="en-US" dirty="0" err="1" smtClean="0"/>
              <a:t>AudioSystem</a:t>
            </a:r>
            <a:r>
              <a:rPr lang="en-US" dirty="0" smtClean="0"/>
              <a:t> also let’s you get a special type of stream called an </a:t>
            </a:r>
            <a:r>
              <a:rPr lang="en-US" i="1" dirty="0" err="1" smtClean="0"/>
              <a:t>AudioInputStream</a:t>
            </a:r>
            <a:r>
              <a:rPr lang="en-US" dirty="0" smtClean="0"/>
              <a:t> on a file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AudioInputStream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AudioSystem</a:t>
            </a:r>
            <a:r>
              <a:rPr lang="en-US" dirty="0" smtClean="0"/>
              <a:t> has static method</a:t>
            </a:r>
            <a:br>
              <a:rPr lang="en-US" dirty="0" smtClean="0"/>
            </a:br>
            <a:r>
              <a:rPr lang="en-US" i="1" dirty="0" err="1" smtClean="0"/>
              <a:t>getAudioInputStream(audioFile</a:t>
            </a:r>
            <a:r>
              <a:rPr lang="en-US" i="1" dirty="0" smtClean="0"/>
              <a:t>)</a:t>
            </a:r>
          </a:p>
          <a:p>
            <a:pPr lvl="1"/>
            <a:r>
              <a:rPr lang="en-US" dirty="0" smtClean="0"/>
              <a:t>Returns an </a:t>
            </a:r>
            <a:r>
              <a:rPr lang="en-US" dirty="0" err="1" smtClean="0"/>
              <a:t>AudioInputStream</a:t>
            </a:r>
            <a:r>
              <a:rPr lang="en-US" dirty="0" smtClean="0"/>
              <a:t> object that allows for reading from the audio file</a:t>
            </a:r>
          </a:p>
          <a:p>
            <a:r>
              <a:rPr lang="en-US" dirty="0" err="1" smtClean="0"/>
              <a:t>AudioInputStream</a:t>
            </a:r>
            <a:r>
              <a:rPr lang="en-US" dirty="0" smtClean="0"/>
              <a:t> is a subclass of </a:t>
            </a:r>
            <a:r>
              <a:rPr lang="en-US" dirty="0" err="1" smtClean="0"/>
              <a:t>InputStream</a:t>
            </a:r>
            <a:r>
              <a:rPr lang="en-US" dirty="0" smtClean="0"/>
              <a:t> that has an </a:t>
            </a:r>
            <a:r>
              <a:rPr lang="en-US" dirty="0" err="1" smtClean="0"/>
              <a:t>AudioFormat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Gives direct access to samples without having to worry about the sound file’s structure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Java Sound Resources web site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http://www.jsresources.org/</a:t>
            </a:r>
            <a:endParaRPr lang="en-US" dirty="0" smtClean="0"/>
          </a:p>
          <a:p>
            <a:r>
              <a:rPr lang="en-US" dirty="0" smtClean="0"/>
              <a:t>The Java Sound Tutorial</a:t>
            </a:r>
          </a:p>
          <a:p>
            <a:pPr lvl="1">
              <a:buNone/>
            </a:pPr>
            <a:r>
              <a:rPr lang="en-US" sz="2400" dirty="0" smtClean="0">
                <a:hlinkClick r:id="rId3"/>
              </a:rPr>
              <a:t>http://download.oracle.com/javase/tutorial/sound/TOC.html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8058"/>
          </a:xfrm>
        </p:spPr>
        <p:txBody>
          <a:bodyPr/>
          <a:lstStyle/>
          <a:p>
            <a:r>
              <a:rPr lang="en-US" dirty="0" smtClean="0"/>
              <a:t>Mixers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298" y="1192696"/>
            <a:ext cx="4194502" cy="531291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Java Sound API, an audio device that has various audio inputs and outputs is represented by a </a:t>
            </a:r>
            <a:r>
              <a:rPr lang="en-US" i="1" dirty="0" smtClean="0"/>
              <a:t>Mixer</a:t>
            </a:r>
            <a:r>
              <a:rPr lang="en-US" dirty="0" smtClean="0"/>
              <a:t> object</a:t>
            </a:r>
          </a:p>
          <a:p>
            <a:r>
              <a:rPr lang="en-US" dirty="0" smtClean="0"/>
              <a:t>A Mixer object handles one or more streams of audio input and one or more streams of audio output</a:t>
            </a:r>
          </a:p>
          <a:p>
            <a:pPr lvl="1"/>
            <a:r>
              <a:rPr lang="en-US" dirty="0" smtClean="0"/>
              <a:t>e.g., may mix several input streams into one output stream</a:t>
            </a:r>
          </a:p>
          <a:p>
            <a:r>
              <a:rPr lang="en-US" dirty="0" smtClean="0"/>
              <a:t>The mixing capabilities of a Mixer object may be implemented in software or in a hardware device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59773"/>
            <a:ext cx="4035098" cy="324471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35098" cy="1143000"/>
          </a:xfrm>
        </p:spPr>
        <p:txBody>
          <a:bodyPr/>
          <a:lstStyle/>
          <a:p>
            <a:r>
              <a:rPr lang="en-US" dirty="0" smtClean="0"/>
              <a:t>Ports on Mixers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298" y="274638"/>
            <a:ext cx="4194502" cy="630842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microphone or a speaker is not considered a device – it is a </a:t>
            </a:r>
            <a:r>
              <a:rPr lang="en-US" i="1" dirty="0" smtClean="0"/>
              <a:t>port</a:t>
            </a:r>
            <a:r>
              <a:rPr lang="en-US" dirty="0" smtClean="0"/>
              <a:t> into or out of a Mixer object</a:t>
            </a:r>
          </a:p>
          <a:p>
            <a:r>
              <a:rPr lang="en-US" dirty="0" smtClean="0"/>
              <a:t>A port provides a single stream of data into or out of the mixer</a:t>
            </a:r>
          </a:p>
          <a:p>
            <a:r>
              <a:rPr lang="en-US" dirty="0" smtClean="0"/>
              <a:t>A Mixer object representing a sound card might have several input and output ports, e.g.</a:t>
            </a:r>
          </a:p>
          <a:p>
            <a:pPr lvl="1"/>
            <a:r>
              <a:rPr lang="en-US" dirty="0" smtClean="0"/>
              <a:t>line-in, microphone</a:t>
            </a:r>
          </a:p>
          <a:p>
            <a:pPr lvl="1"/>
            <a:r>
              <a:rPr lang="en-US" dirty="0" smtClean="0"/>
              <a:t>speaker, line-out, headphones</a:t>
            </a:r>
          </a:p>
          <a:p>
            <a:r>
              <a:rPr lang="en-US" dirty="0" smtClean="0"/>
              <a:t>A Java Sound Mixer has a </a:t>
            </a:r>
            <a:r>
              <a:rPr lang="en-US" i="1" dirty="0" smtClean="0"/>
              <a:t>source</a:t>
            </a:r>
            <a:r>
              <a:rPr lang="en-US" dirty="0" smtClean="0"/>
              <a:t> from which it </a:t>
            </a:r>
            <a:r>
              <a:rPr lang="en-US" i="1" dirty="0" smtClean="0"/>
              <a:t>gets</a:t>
            </a:r>
            <a:r>
              <a:rPr lang="en-US" dirty="0" smtClean="0"/>
              <a:t> audio data and a </a:t>
            </a:r>
            <a:r>
              <a:rPr lang="en-US" i="1" dirty="0" smtClean="0"/>
              <a:t>target</a:t>
            </a:r>
            <a:r>
              <a:rPr lang="en-US" dirty="0" smtClean="0"/>
              <a:t> to which the mixer </a:t>
            </a:r>
            <a:r>
              <a:rPr lang="en-US" i="1" dirty="0" smtClean="0"/>
              <a:t>sends</a:t>
            </a:r>
            <a:r>
              <a:rPr lang="en-US" dirty="0" smtClean="0"/>
              <a:t> audio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59773"/>
            <a:ext cx="4035098" cy="324471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218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6822"/>
            <a:ext cx="8229600" cy="56227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line</a:t>
            </a:r>
            <a:r>
              <a:rPr lang="en-US" dirty="0" smtClean="0"/>
              <a:t> is a path for moving audio from one place to another</a:t>
            </a:r>
          </a:p>
          <a:p>
            <a:r>
              <a:rPr lang="en-US" dirty="0" smtClean="0"/>
              <a:t>Typically, a </a:t>
            </a:r>
            <a:r>
              <a:rPr lang="en-US" i="1" dirty="0" smtClean="0"/>
              <a:t>Line </a:t>
            </a:r>
            <a:r>
              <a:rPr lang="en-US" dirty="0" smtClean="0"/>
              <a:t>is a path into or out of a Mixer object</a:t>
            </a:r>
          </a:p>
          <a:p>
            <a:pPr lvl="1"/>
            <a:r>
              <a:rPr lang="en-US" dirty="0" smtClean="0"/>
              <a:t>Though a Mixer is also a specialized Line object</a:t>
            </a:r>
          </a:p>
          <a:p>
            <a:r>
              <a:rPr lang="en-US" dirty="0" smtClean="0"/>
              <a:t>Input and output ports (e.g., speakers and microphones) are Lines</a:t>
            </a:r>
          </a:p>
          <a:p>
            <a:r>
              <a:rPr lang="en-US" dirty="0" smtClean="0"/>
              <a:t>A Line can also be a data path along which audio data is transmitted to and from a Mixer</a:t>
            </a:r>
          </a:p>
          <a:p>
            <a:r>
              <a:rPr lang="en-US" dirty="0" smtClean="0"/>
              <a:t>Audio data flowing through a Line can be mono or multi-channel </a:t>
            </a:r>
          </a:p>
          <a:p>
            <a:pPr lvl="1"/>
            <a:r>
              <a:rPr lang="en-US" dirty="0" smtClean="0"/>
              <a:t>Not possible with analogue data flowing through one port of a physical mixer, which is always mono</a:t>
            </a:r>
          </a:p>
          <a:p>
            <a:r>
              <a:rPr lang="en-US" dirty="0" smtClean="0"/>
              <a:t>Each line has an </a:t>
            </a:r>
            <a:r>
              <a:rPr lang="en-US" dirty="0" err="1" smtClean="0"/>
              <a:t>AudioFormat</a:t>
            </a:r>
            <a:r>
              <a:rPr lang="en-US" dirty="0" smtClean="0"/>
              <a:t> object that specifies (among other things) the number of channels of data in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audio output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87638"/>
            <a:ext cx="8229600" cy="40010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Figure represents a whole Mixer object in the Java Sound API</a:t>
            </a:r>
          </a:p>
          <a:p>
            <a:r>
              <a:rPr lang="en-US" dirty="0" smtClean="0"/>
              <a:t>This Mixer has 3 inputs and some output ports</a:t>
            </a:r>
          </a:p>
          <a:p>
            <a:r>
              <a:rPr lang="en-US" dirty="0" smtClean="0"/>
              <a:t>Inputs include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Clip: </a:t>
            </a:r>
            <a:r>
              <a:rPr lang="en-US" dirty="0" smtClean="0"/>
              <a:t>a line into which you load a complete short sound</a:t>
            </a:r>
          </a:p>
          <a:p>
            <a:pPr lvl="1"/>
            <a:r>
              <a:rPr lang="en-US" i="1" dirty="0" smtClean="0"/>
              <a:t>two </a:t>
            </a:r>
            <a:r>
              <a:rPr lang="en-US" i="1" dirty="0" err="1" smtClean="0"/>
              <a:t>SourceDataLines</a:t>
            </a:r>
            <a:r>
              <a:rPr lang="en-US" i="1" dirty="0" smtClean="0"/>
              <a:t>: </a:t>
            </a:r>
            <a:r>
              <a:rPr lang="en-US" dirty="0" smtClean="0"/>
              <a:t>lines that receive buffered, real-time audio input streams</a:t>
            </a:r>
          </a:p>
          <a:p>
            <a:r>
              <a:rPr lang="en-US" dirty="0" smtClean="0"/>
              <a:t>Each input line may (or may not) have its own </a:t>
            </a:r>
            <a:r>
              <a:rPr lang="en-US" i="1" dirty="0" smtClean="0"/>
              <a:t>controls </a:t>
            </a:r>
            <a:r>
              <a:rPr lang="en-US" dirty="0" smtClean="0"/>
              <a:t>(e.g., reverb, gain, pan)</a:t>
            </a:r>
          </a:p>
          <a:p>
            <a:r>
              <a:rPr lang="en-US" dirty="0" smtClean="0"/>
              <a:t>Mixer reads from all input lines and sends to output ports after possibly processing with its own controls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0" y="1417638"/>
            <a:ext cx="4826000" cy="1270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40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audio input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1700"/>
            <a:ext cx="8229600" cy="39544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 flows into the mixer from the input ports (e.g., </a:t>
            </a:r>
            <a:r>
              <a:rPr lang="en-US" dirty="0" err="1" smtClean="0"/>
              <a:t>mic</a:t>
            </a:r>
            <a:r>
              <a:rPr lang="en-US" dirty="0" smtClean="0"/>
              <a:t> and line-in)</a:t>
            </a:r>
          </a:p>
          <a:p>
            <a:r>
              <a:rPr lang="en-US" dirty="0" smtClean="0"/>
              <a:t>Mixer has gain and pan controls that can modify the sound signal</a:t>
            </a:r>
          </a:p>
          <a:p>
            <a:r>
              <a:rPr lang="en-US" dirty="0" smtClean="0"/>
              <a:t>Sound sent on (e.g., to a program) through the </a:t>
            </a:r>
            <a:r>
              <a:rPr lang="en-US" dirty="0" err="1" smtClean="0"/>
              <a:t>TargetDataLine</a:t>
            </a:r>
            <a:r>
              <a:rPr lang="en-US" dirty="0" smtClean="0"/>
              <a:t> output</a:t>
            </a:r>
          </a:p>
          <a:p>
            <a:r>
              <a:rPr lang="en-US" dirty="0" smtClean="0"/>
              <a:t>A Mixer may have more than one </a:t>
            </a:r>
            <a:r>
              <a:rPr lang="en-US" dirty="0" err="1" smtClean="0"/>
              <a:t>TargetDataLine</a:t>
            </a:r>
            <a:r>
              <a:rPr lang="en-US" dirty="0" smtClean="0"/>
              <a:t> delivering the output sound data to various different targets simultaneously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150" y="1028700"/>
            <a:ext cx="369570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2473"/>
          </a:xfrm>
        </p:spPr>
        <p:txBody>
          <a:bodyPr/>
          <a:lstStyle/>
          <a:p>
            <a:r>
              <a:rPr lang="en-US" dirty="0" smtClean="0"/>
              <a:t>The Line interface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157112"/>
            <a:ext cx="4482654" cy="544688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Line has several </a:t>
            </a:r>
            <a:r>
              <a:rPr lang="en-US" dirty="0" err="1" smtClean="0"/>
              <a:t>subinterfaces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i="1" dirty="0" smtClean="0"/>
              <a:t>Line</a:t>
            </a:r>
            <a:r>
              <a:rPr lang="en-US" dirty="0" smtClean="0"/>
              <a:t> has </a:t>
            </a:r>
          </a:p>
          <a:p>
            <a:pPr lvl="1"/>
            <a:r>
              <a:rPr lang="en-US" i="1" dirty="0" smtClean="0"/>
              <a:t>Controls</a:t>
            </a:r>
            <a:r>
              <a:rPr lang="en-US" dirty="0" smtClean="0"/>
              <a:t> including gain, pan</a:t>
            </a:r>
            <a:r>
              <a:rPr lang="en-US" i="1" dirty="0" smtClean="0"/>
              <a:t>, </a:t>
            </a:r>
            <a:r>
              <a:rPr lang="en-US" dirty="0" smtClean="0"/>
              <a:t>reverb and sample rate</a:t>
            </a:r>
          </a:p>
          <a:p>
            <a:pPr lvl="1"/>
            <a:r>
              <a:rPr lang="en-US" i="1" dirty="0" smtClean="0"/>
              <a:t>Open</a:t>
            </a:r>
            <a:r>
              <a:rPr lang="en-US" dirty="0" smtClean="0"/>
              <a:t> </a:t>
            </a:r>
            <a:r>
              <a:rPr lang="en-US" i="1" dirty="0" smtClean="0"/>
              <a:t>or closed status: </a:t>
            </a:r>
            <a:r>
              <a:rPr lang="en-US" dirty="0" smtClean="0"/>
              <a:t>opening a line reserves it for use by the program; closing it makes it available to other programs</a:t>
            </a:r>
          </a:p>
          <a:p>
            <a:pPr lvl="1"/>
            <a:r>
              <a:rPr lang="en-US" i="1" dirty="0" smtClean="0"/>
              <a:t>Events: </a:t>
            </a:r>
            <a:r>
              <a:rPr lang="en-US" dirty="0" smtClean="0"/>
              <a:t>generated when a line opens or closes; received by registered </a:t>
            </a:r>
            <a:r>
              <a:rPr lang="en-US" i="1" dirty="0" err="1" smtClean="0"/>
              <a:t>LineListener</a:t>
            </a:r>
            <a:r>
              <a:rPr lang="en-US" i="1" dirty="0" smtClean="0"/>
              <a:t> </a:t>
            </a:r>
            <a:r>
              <a:rPr lang="en-US" dirty="0" smtClean="0"/>
              <a:t>objects</a:t>
            </a:r>
            <a:endParaRPr lang="en-US" i="1" dirty="0" smtClean="0"/>
          </a:p>
          <a:p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1312333" y="2468739"/>
            <a:ext cx="889000" cy="59337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/>
          <a:lstStyle/>
          <a:p>
            <a:r>
              <a:rPr lang="en-US" dirty="0" smtClean="0"/>
              <a:t>Simple Lines for input and output of audio to and from audio devices</a:t>
            </a:r>
          </a:p>
          <a:p>
            <a:r>
              <a:rPr lang="en-US" dirty="0" smtClean="0"/>
              <a:t>E.g., microphone, line input, CD-ROM drive, speaker, headphone and line output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533400" y="3217333"/>
            <a:ext cx="863600" cy="50800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417638"/>
            <a:ext cx="4482654" cy="515814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Represents either a hardware or software device</a:t>
            </a:r>
          </a:p>
          <a:p>
            <a:r>
              <a:rPr lang="en-US" dirty="0" smtClean="0"/>
              <a:t>A Mixer can have various source and target lines</a:t>
            </a:r>
          </a:p>
          <a:p>
            <a:r>
              <a:rPr lang="en-US" dirty="0" smtClean="0"/>
              <a:t>Source lines feed audio into the Mixer</a:t>
            </a:r>
          </a:p>
          <a:p>
            <a:r>
              <a:rPr lang="en-US" dirty="0" smtClean="0"/>
              <a:t>Target lines take mixed audio away from the mixer</a:t>
            </a:r>
          </a:p>
          <a:p>
            <a:r>
              <a:rPr lang="en-US" dirty="0" smtClean="0"/>
              <a:t>Source lines can be input ports, Clips or </a:t>
            </a:r>
            <a:r>
              <a:rPr lang="en-US" dirty="0" err="1" smtClean="0"/>
              <a:t>SourceDataLines</a:t>
            </a:r>
            <a:endParaRPr lang="en-US" dirty="0" smtClean="0"/>
          </a:p>
          <a:p>
            <a:r>
              <a:rPr lang="en-US" dirty="0" smtClean="0"/>
              <a:t>Target lines can be output ports or </a:t>
            </a:r>
            <a:r>
              <a:rPr lang="en-US" dirty="0" err="1" smtClean="0"/>
              <a:t>TargetDataLines</a:t>
            </a:r>
            <a:endParaRPr lang="en-US" dirty="0" smtClean="0"/>
          </a:p>
          <a:p>
            <a:r>
              <a:rPr lang="en-US" dirty="0" smtClean="0"/>
              <a:t>Can synchronize two or more of a mixer’s lines so they can all be started, stopped or closed by sending a message to just one line in the group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1354667" y="3217333"/>
            <a:ext cx="804333" cy="50800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417638"/>
            <a:ext cx="4482654" cy="518636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Subinterface</a:t>
            </a:r>
            <a:r>
              <a:rPr lang="en-US" dirty="0" smtClean="0"/>
              <a:t> of Line that provides following additional features</a:t>
            </a:r>
          </a:p>
          <a:p>
            <a:pPr lvl="1"/>
            <a:r>
              <a:rPr lang="en-US" dirty="0" smtClean="0"/>
              <a:t>Audio format</a:t>
            </a:r>
          </a:p>
          <a:p>
            <a:pPr lvl="1"/>
            <a:r>
              <a:rPr lang="en-US" dirty="0" smtClean="0"/>
              <a:t>Media position</a:t>
            </a:r>
          </a:p>
          <a:p>
            <a:pPr lvl="1"/>
            <a:r>
              <a:rPr lang="en-US" dirty="0" smtClean="0"/>
              <a:t>Buffer size (write to source, read from target)</a:t>
            </a:r>
          </a:p>
          <a:p>
            <a:pPr lvl="1"/>
            <a:r>
              <a:rPr lang="en-US" dirty="0" smtClean="0"/>
              <a:t>Level</a:t>
            </a:r>
          </a:p>
          <a:p>
            <a:pPr lvl="1"/>
            <a:r>
              <a:rPr lang="en-US" dirty="0" smtClean="0"/>
              <a:t>Start, stop, resume playback and capture</a:t>
            </a:r>
          </a:p>
          <a:p>
            <a:pPr lvl="1"/>
            <a:r>
              <a:rPr lang="en-US" dirty="0" smtClean="0"/>
              <a:t>Flush and drain</a:t>
            </a:r>
          </a:p>
          <a:p>
            <a:pPr lvl="1"/>
            <a:r>
              <a:rPr lang="en-US" dirty="0" smtClean="0"/>
              <a:t>Active status</a:t>
            </a:r>
          </a:p>
          <a:p>
            <a:pPr lvl="1"/>
            <a:r>
              <a:rPr lang="en-US" dirty="0" smtClean="0"/>
              <a:t>START and STOP events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2130778" y="3217333"/>
            <a:ext cx="846666" cy="522111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TargetDataLine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/>
          <a:lstStyle/>
          <a:p>
            <a:r>
              <a:rPr lang="en-US" dirty="0" smtClean="0"/>
              <a:t>Receives audio data from a Mixer object</a:t>
            </a:r>
          </a:p>
          <a:p>
            <a:r>
              <a:rPr lang="en-US" dirty="0" smtClean="0"/>
              <a:t>Adds methods for </a:t>
            </a:r>
          </a:p>
          <a:p>
            <a:pPr lvl="1"/>
            <a:r>
              <a:rPr lang="en-US" dirty="0" smtClean="0"/>
              <a:t>reading data from its buffer</a:t>
            </a:r>
          </a:p>
          <a:p>
            <a:pPr lvl="1"/>
            <a:r>
              <a:rPr lang="en-US" dirty="0" smtClean="0"/>
              <a:t>finding out how much data currently available for reading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2088444" y="3880556"/>
            <a:ext cx="1354667" cy="5362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Java Sound API is a low-level API for controlling and manipulating sound data</a:t>
            </a:r>
          </a:p>
          <a:p>
            <a:r>
              <a:rPr lang="en-US" dirty="0" smtClean="0"/>
              <a:t>Can be used for both audio data and MIDI</a:t>
            </a:r>
          </a:p>
          <a:p>
            <a:r>
              <a:rPr lang="en-US" dirty="0" smtClean="0"/>
              <a:t>Provides the lowest level of sound support</a:t>
            </a:r>
          </a:p>
          <a:p>
            <a:pPr lvl="1"/>
            <a:r>
              <a:rPr lang="en-US" dirty="0" smtClean="0"/>
              <a:t>Can install, access and manipulate mixers, synthesizers and other audio and MIDI devices</a:t>
            </a:r>
          </a:p>
          <a:p>
            <a:pPr lvl="1"/>
            <a:r>
              <a:rPr lang="en-US" dirty="0" smtClean="0"/>
              <a:t>Other APIs provide a higher level sound API, e.g. Java Media Framework</a:t>
            </a:r>
          </a:p>
          <a:p>
            <a:r>
              <a:rPr lang="en-US" dirty="0" smtClean="0"/>
              <a:t>Does not provide any fancy graphical editors</a:t>
            </a:r>
          </a:p>
          <a:p>
            <a:pPr lvl="1"/>
            <a:r>
              <a:rPr lang="en-US" dirty="0" smtClean="0"/>
              <a:t>You can build these using the Java Sound API!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SourceDataLine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/>
          <a:lstStyle/>
          <a:p>
            <a:r>
              <a:rPr lang="en-US" dirty="0" smtClean="0"/>
              <a:t>Receives audio data for playback</a:t>
            </a:r>
          </a:p>
          <a:p>
            <a:r>
              <a:rPr lang="en-US" dirty="0" smtClean="0"/>
              <a:t>Adds methods for </a:t>
            </a:r>
          </a:p>
          <a:p>
            <a:pPr lvl="1"/>
            <a:r>
              <a:rPr lang="en-US" dirty="0" smtClean="0"/>
              <a:t>writing data to the buffer</a:t>
            </a:r>
          </a:p>
          <a:p>
            <a:pPr lvl="1"/>
            <a:r>
              <a:rPr lang="en-US" dirty="0" smtClean="0"/>
              <a:t>finding out how much data the line can receive without blocking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860778" y="3866444"/>
            <a:ext cx="1270000" cy="550334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146" y="1600200"/>
            <a:ext cx="4482654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Line into which audio data can be loaded prior to playback</a:t>
            </a:r>
          </a:p>
          <a:p>
            <a:r>
              <a:rPr lang="en-US" dirty="0" smtClean="0"/>
              <a:t>Audio data is pre-loaded so can loop sounds and start and stop at any position</a:t>
            </a:r>
          </a:p>
          <a:p>
            <a:r>
              <a:rPr lang="en-US" dirty="0" smtClean="0"/>
              <a:t>But only short sounds can be loaded!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68739"/>
            <a:ext cx="3746946" cy="1948039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3386667" y="3880556"/>
            <a:ext cx="728133" cy="539044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AudioSystem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AudioSystem</a:t>
            </a:r>
            <a:r>
              <a:rPr lang="en-US" dirty="0" smtClean="0"/>
              <a:t> has static methods for learning what sampled-audio resources are available and obtaining the ones you need</a:t>
            </a:r>
          </a:p>
          <a:p>
            <a:pPr lvl="1"/>
            <a:r>
              <a:rPr lang="en-US" dirty="0" smtClean="0"/>
              <a:t>e.g., can list available Mixers and choose the one that has the types of Line that you need</a:t>
            </a:r>
          </a:p>
          <a:p>
            <a:r>
              <a:rPr lang="en-US" dirty="0" err="1" smtClean="0"/>
              <a:t>AudioSystem</a:t>
            </a:r>
            <a:r>
              <a:rPr lang="en-US" dirty="0" smtClean="0"/>
              <a:t> can be used to obtain</a:t>
            </a:r>
          </a:p>
          <a:p>
            <a:pPr lvl="1"/>
            <a:r>
              <a:rPr lang="en-US" dirty="0" smtClean="0"/>
              <a:t>Mixers</a:t>
            </a:r>
          </a:p>
          <a:p>
            <a:pPr lvl="1"/>
            <a:r>
              <a:rPr lang="en-US" dirty="0" smtClean="0"/>
              <a:t>Lines</a:t>
            </a:r>
          </a:p>
          <a:p>
            <a:pPr lvl="2"/>
            <a:r>
              <a:rPr lang="en-US" dirty="0" smtClean="0"/>
              <a:t>every line is associated with a Mixer, but can be obtained directly using </a:t>
            </a:r>
            <a:r>
              <a:rPr lang="en-US" dirty="0" err="1" smtClean="0"/>
              <a:t>AudioSystem</a:t>
            </a:r>
            <a:r>
              <a:rPr lang="en-US" dirty="0" smtClean="0"/>
              <a:t> without first obtaining its Mixer</a:t>
            </a:r>
          </a:p>
          <a:p>
            <a:pPr lvl="1"/>
            <a:r>
              <a:rPr lang="en-US" dirty="0" smtClean="0"/>
              <a:t>Audio format conversions</a:t>
            </a:r>
          </a:p>
          <a:p>
            <a:pPr lvl="1"/>
            <a:r>
              <a:rPr lang="en-US" dirty="0" smtClean="0"/>
              <a:t>Files and streams specialized for audio data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Different types of Line object have </a:t>
            </a:r>
            <a:r>
              <a:rPr lang="en-US" i="1" dirty="0" smtClean="0"/>
              <a:t>Info</a:t>
            </a:r>
            <a:r>
              <a:rPr lang="en-US" dirty="0" smtClean="0"/>
              <a:t> objects that describe them</a:t>
            </a:r>
          </a:p>
          <a:p>
            <a:r>
              <a:rPr lang="en-US" dirty="0" smtClean="0"/>
              <a:t>e.g.,</a:t>
            </a:r>
          </a:p>
          <a:p>
            <a:pPr lvl="1"/>
            <a:r>
              <a:rPr lang="en-US" i="1" dirty="0" err="1" smtClean="0"/>
              <a:t>Mixer.Info</a:t>
            </a:r>
            <a:r>
              <a:rPr lang="en-US" i="1" dirty="0" smtClean="0"/>
              <a:t> </a:t>
            </a:r>
            <a:r>
              <a:rPr lang="en-US" dirty="0" smtClean="0"/>
              <a:t>objects describe Mixers</a:t>
            </a:r>
            <a:endParaRPr lang="en-US" i="1" dirty="0" smtClean="0"/>
          </a:p>
          <a:p>
            <a:pPr lvl="1"/>
            <a:r>
              <a:rPr lang="en-US" i="1" dirty="0" err="1" smtClean="0"/>
              <a:t>Line.Info</a:t>
            </a:r>
            <a:r>
              <a:rPr lang="en-US" i="1" dirty="0" smtClean="0"/>
              <a:t> </a:t>
            </a:r>
            <a:r>
              <a:rPr lang="en-US" dirty="0" smtClean="0"/>
              <a:t>objects describe Lines</a:t>
            </a:r>
          </a:p>
          <a:p>
            <a:pPr lvl="1"/>
            <a:r>
              <a:rPr lang="en-US" i="1" dirty="0" err="1" smtClean="0"/>
              <a:t>Port.Info</a:t>
            </a:r>
            <a:r>
              <a:rPr lang="en-US" i="1" dirty="0" smtClean="0"/>
              <a:t> </a:t>
            </a:r>
            <a:r>
              <a:rPr lang="en-US" dirty="0" smtClean="0"/>
              <a:t>objects describe Ports</a:t>
            </a:r>
          </a:p>
          <a:p>
            <a:pPr lvl="1"/>
            <a:r>
              <a:rPr lang="en-US" i="1" dirty="0" err="1" smtClean="0"/>
              <a:t>DataLine.Info</a:t>
            </a:r>
            <a:r>
              <a:rPr lang="en-US" i="1" dirty="0" smtClean="0"/>
              <a:t> </a:t>
            </a:r>
            <a:r>
              <a:rPr lang="en-US" dirty="0" smtClean="0"/>
              <a:t>objects describe </a:t>
            </a:r>
            <a:r>
              <a:rPr lang="en-US" dirty="0" err="1" smtClean="0"/>
              <a:t>DataLines</a:t>
            </a:r>
            <a:endParaRPr lang="en-US" dirty="0" smtClean="0"/>
          </a:p>
          <a:p>
            <a:pPr lvl="2"/>
            <a:r>
              <a:rPr lang="en-US" dirty="0" smtClean="0"/>
              <a:t>including Clips, </a:t>
            </a:r>
            <a:r>
              <a:rPr lang="en-US" dirty="0" err="1" smtClean="0"/>
              <a:t>TargetDataLines</a:t>
            </a:r>
            <a:r>
              <a:rPr lang="en-US" dirty="0" smtClean="0"/>
              <a:t> and </a:t>
            </a:r>
            <a:r>
              <a:rPr lang="en-US" dirty="0" err="1" smtClean="0"/>
              <a:t>SourceDataLines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Mixer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Typically start by getting a Mixer or a Line so that you can get sound into or out of your computer</a:t>
            </a:r>
          </a:p>
          <a:p>
            <a:r>
              <a:rPr lang="en-US" dirty="0" smtClean="0"/>
              <a:t>Can get an array of </a:t>
            </a:r>
            <a:r>
              <a:rPr lang="en-US" dirty="0" err="1" smtClean="0"/>
              <a:t>Mixer.Info</a:t>
            </a:r>
            <a:r>
              <a:rPr lang="en-US" dirty="0" smtClean="0"/>
              <a:t> objects for all installed Mixer objects using</a:t>
            </a:r>
          </a:p>
          <a:p>
            <a:pPr lvl="1">
              <a:buNone/>
            </a:pPr>
            <a:r>
              <a:rPr lang="en-US" sz="2400" dirty="0" err="1" smtClean="0"/>
              <a:t>Mixer.Info</a:t>
            </a:r>
            <a:r>
              <a:rPr lang="en-US" sz="2400" dirty="0" smtClean="0"/>
              <a:t>[] </a:t>
            </a:r>
            <a:r>
              <a:rPr lang="en-US" sz="2400" dirty="0" err="1" smtClean="0"/>
              <a:t>mixerInfos</a:t>
            </a:r>
            <a:r>
              <a:rPr lang="en-US" sz="2400" dirty="0" smtClean="0"/>
              <a:t> = </a:t>
            </a:r>
            <a:r>
              <a:rPr lang="en-US" sz="2400" dirty="0" err="1" smtClean="0"/>
              <a:t>AudioSystem.getMixerInfo</a:t>
            </a:r>
            <a:r>
              <a:rPr lang="en-US" sz="2400" dirty="0" smtClean="0"/>
              <a:t>();</a:t>
            </a:r>
          </a:p>
          <a:p>
            <a:r>
              <a:rPr lang="en-US" dirty="0" smtClean="0"/>
              <a:t>Can use </a:t>
            </a:r>
            <a:r>
              <a:rPr lang="en-US" dirty="0" err="1" smtClean="0"/>
              <a:t>getName</a:t>
            </a:r>
            <a:r>
              <a:rPr lang="en-US" dirty="0" smtClean="0"/>
              <a:t>(), </a:t>
            </a:r>
            <a:r>
              <a:rPr lang="en-US" dirty="0" err="1" smtClean="0"/>
              <a:t>getVersion</a:t>
            </a:r>
            <a:r>
              <a:rPr lang="en-US" dirty="0" smtClean="0"/>
              <a:t>(), </a:t>
            </a:r>
            <a:r>
              <a:rPr lang="en-US" dirty="0" err="1" smtClean="0"/>
              <a:t>getVendor</a:t>
            </a:r>
            <a:r>
              <a:rPr lang="en-US" dirty="0" smtClean="0"/>
              <a:t>() and </a:t>
            </a:r>
            <a:r>
              <a:rPr lang="en-US" dirty="0" err="1" smtClean="0"/>
              <a:t>getDescription</a:t>
            </a:r>
            <a:r>
              <a:rPr lang="en-US" dirty="0" smtClean="0"/>
              <a:t>() methods to get information out of a </a:t>
            </a:r>
            <a:r>
              <a:rPr lang="en-US" dirty="0" err="1" smtClean="0"/>
              <a:t>Mixer.Info</a:t>
            </a:r>
            <a:r>
              <a:rPr lang="en-US" dirty="0" smtClean="0"/>
              <a:t> object</a:t>
            </a:r>
          </a:p>
          <a:p>
            <a:r>
              <a:rPr lang="en-US" dirty="0" smtClean="0"/>
              <a:t>Can get a specific Mixer as follows</a:t>
            </a:r>
          </a:p>
          <a:p>
            <a:pPr lvl="1">
              <a:buNone/>
            </a:pPr>
            <a:r>
              <a:rPr lang="en-US" dirty="0" smtClean="0"/>
              <a:t>Mixer mixer = </a:t>
            </a:r>
            <a:r>
              <a:rPr lang="en-US" dirty="0" err="1" smtClean="0"/>
              <a:t>AudioSystem.getMixer(mixerInfo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where </a:t>
            </a:r>
            <a:r>
              <a:rPr lang="en-US" dirty="0" err="1" smtClean="0"/>
              <a:t>mixerInfo</a:t>
            </a:r>
            <a:r>
              <a:rPr lang="en-US" dirty="0" smtClean="0"/>
              <a:t> is a </a:t>
            </a:r>
            <a:r>
              <a:rPr lang="en-US" dirty="0" err="1" smtClean="0"/>
              <a:t>Mixer.Info</a:t>
            </a:r>
            <a:r>
              <a:rPr lang="en-US" dirty="0" smtClean="0"/>
              <a:t> object</a:t>
            </a:r>
          </a:p>
          <a:p>
            <a:r>
              <a:rPr lang="en-US" dirty="0" smtClean="0"/>
              <a:t>See </a:t>
            </a:r>
            <a:r>
              <a:rPr lang="en-US" dirty="0" err="1" smtClean="0"/>
              <a:t>GetMixer.java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ways to get a Line</a:t>
            </a:r>
          </a:p>
          <a:p>
            <a:pPr lvl="1"/>
            <a:r>
              <a:rPr lang="en-US" dirty="0" smtClean="0"/>
              <a:t>Directly from the </a:t>
            </a:r>
            <a:r>
              <a:rPr lang="en-US" dirty="0" err="1" smtClean="0"/>
              <a:t>AudioSystem</a:t>
            </a:r>
            <a:r>
              <a:rPr lang="en-US" dirty="0" smtClean="0"/>
              <a:t> class</a:t>
            </a:r>
          </a:p>
          <a:p>
            <a:pPr lvl="1"/>
            <a:r>
              <a:rPr lang="en-US" dirty="0" smtClean="0"/>
              <a:t>From a Mixer object that you’ve already obtained using the </a:t>
            </a:r>
            <a:r>
              <a:rPr lang="en-US" dirty="0" err="1" smtClean="0"/>
              <a:t>AudioSystem.getMixer(mixerInfo</a:t>
            </a:r>
            <a:r>
              <a:rPr lang="en-US" dirty="0" smtClean="0"/>
              <a:t>) method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Line from </a:t>
            </a:r>
            <a:r>
              <a:rPr lang="en-US" dirty="0" err="1" smtClean="0"/>
              <a:t>AudioSystem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you only need a Line and not a Mixer, then you can get a Line directly without first getting the Mixer object that it belongs to, e.g.,</a:t>
            </a:r>
          </a:p>
          <a:p>
            <a:pPr lvl="1">
              <a:buNone/>
            </a:pPr>
            <a:r>
              <a:rPr lang="en-US" sz="2000" dirty="0" err="1" smtClean="0"/>
              <a:t>SourceDataLine</a:t>
            </a:r>
            <a:r>
              <a:rPr lang="en-US" sz="2000" dirty="0" smtClean="0"/>
              <a:t> line = (</a:t>
            </a:r>
            <a:r>
              <a:rPr lang="en-US" sz="2000" dirty="0" err="1" smtClean="0"/>
              <a:t>SourceDataLine</a:t>
            </a:r>
            <a:r>
              <a:rPr lang="en-US" sz="2000" dirty="0" smtClean="0"/>
              <a:t>) </a:t>
            </a:r>
            <a:r>
              <a:rPr lang="en-US" sz="2000" dirty="0" err="1" smtClean="0"/>
              <a:t>AudioSystem.</a:t>
            </a:r>
            <a:r>
              <a:rPr lang="en-US" sz="2000" i="1" dirty="0" err="1" smtClean="0"/>
              <a:t>getLine(info</a:t>
            </a:r>
            <a:r>
              <a:rPr lang="en-US" sz="2000" i="1" dirty="0" smtClean="0"/>
              <a:t>);</a:t>
            </a:r>
          </a:p>
          <a:p>
            <a:pPr lvl="1"/>
            <a:r>
              <a:rPr lang="en-US" dirty="0" smtClean="0"/>
              <a:t>where info is a subclass of </a:t>
            </a:r>
            <a:r>
              <a:rPr lang="en-US" dirty="0" err="1" smtClean="0"/>
              <a:t>Line.Info</a:t>
            </a:r>
            <a:r>
              <a:rPr lang="en-US" dirty="0" smtClean="0"/>
              <a:t> (</a:t>
            </a:r>
            <a:r>
              <a:rPr lang="en-US" dirty="0" err="1" smtClean="0"/>
              <a:t>Port.Info</a:t>
            </a:r>
            <a:r>
              <a:rPr lang="en-US" dirty="0" smtClean="0"/>
              <a:t> or </a:t>
            </a:r>
            <a:r>
              <a:rPr lang="en-US" dirty="0" err="1" smtClean="0"/>
              <a:t>DataLine.Info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See</a:t>
            </a:r>
          </a:p>
          <a:p>
            <a:pPr lvl="1"/>
            <a:r>
              <a:rPr lang="en-US" dirty="0" smtClean="0"/>
              <a:t>line 22 in Example01Player.java</a:t>
            </a:r>
          </a:p>
          <a:p>
            <a:pPr lvl="1"/>
            <a:r>
              <a:rPr lang="en-US" dirty="0" smtClean="0"/>
              <a:t>line 45 in Example02Recorder.java</a:t>
            </a:r>
          </a:p>
          <a:p>
            <a:pPr lvl="1"/>
            <a:r>
              <a:rPr lang="en-US" dirty="0" smtClean="0"/>
              <a:t>line 24 in Example03ClipPlayer.java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Playing back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32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Two types of Line you can use for playing sound</a:t>
            </a:r>
          </a:p>
          <a:p>
            <a:pPr lvl="1"/>
            <a:r>
              <a:rPr lang="en-US" dirty="0" smtClean="0"/>
              <a:t>Clip</a:t>
            </a:r>
          </a:p>
          <a:p>
            <a:pPr lvl="2"/>
            <a:r>
              <a:rPr lang="en-US" dirty="0" smtClean="0"/>
              <a:t>All sound data loaded into memory before playback</a:t>
            </a:r>
          </a:p>
          <a:p>
            <a:pPr lvl="2"/>
            <a:r>
              <a:rPr lang="en-US" dirty="0" smtClean="0"/>
              <a:t>Can loop sound, start and stop anywhere</a:t>
            </a:r>
          </a:p>
          <a:p>
            <a:pPr lvl="2"/>
            <a:r>
              <a:rPr lang="en-US" dirty="0" smtClean="0"/>
              <a:t>Has to be short enough to be loaded into memory</a:t>
            </a:r>
          </a:p>
          <a:p>
            <a:pPr lvl="1"/>
            <a:r>
              <a:rPr lang="en-US" dirty="0" err="1" smtClean="0"/>
              <a:t>SourceDataLine</a:t>
            </a:r>
            <a:endParaRPr lang="en-US" dirty="0" smtClean="0"/>
          </a:p>
          <a:p>
            <a:pPr lvl="2"/>
            <a:r>
              <a:rPr lang="en-US" dirty="0" smtClean="0"/>
              <a:t>Buffer repeatedly loaded with data from a stream</a:t>
            </a:r>
          </a:p>
          <a:p>
            <a:pPr lvl="2"/>
            <a:r>
              <a:rPr lang="en-US" dirty="0" smtClean="0"/>
              <a:t>Use for long sounds or if length of sound cannot be known in advance of playback (e.g., monitoring sound during capture)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9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Playback using a Clip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0881"/>
            <a:ext cx="8229600" cy="313528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AudioSystem.getAudioInputStream(clipFile</a:t>
            </a:r>
            <a:r>
              <a:rPr lang="en-US" dirty="0" smtClean="0"/>
              <a:t>) to get an </a:t>
            </a:r>
            <a:r>
              <a:rPr lang="en-US" dirty="0" err="1" smtClean="0"/>
              <a:t>AudioInputStream</a:t>
            </a:r>
            <a:r>
              <a:rPr lang="en-US" dirty="0" smtClean="0"/>
              <a:t> on a file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AudioInputStream.getFormat</a:t>
            </a:r>
            <a:r>
              <a:rPr lang="en-US" dirty="0" smtClean="0"/>
              <a:t>() to find the </a:t>
            </a:r>
            <a:r>
              <a:rPr lang="en-US" dirty="0" err="1" smtClean="0"/>
              <a:t>AudioFormat</a:t>
            </a:r>
            <a:r>
              <a:rPr lang="en-US" dirty="0" smtClean="0"/>
              <a:t> of the audio file</a:t>
            </a:r>
          </a:p>
          <a:p>
            <a:r>
              <a:rPr lang="en-US" dirty="0" smtClean="0"/>
              <a:t>Construct a </a:t>
            </a:r>
            <a:r>
              <a:rPr lang="en-US" dirty="0" err="1" smtClean="0"/>
              <a:t>DataLine.Info</a:t>
            </a:r>
            <a:r>
              <a:rPr lang="en-US" dirty="0" smtClean="0"/>
              <a:t> object specifying the </a:t>
            </a:r>
            <a:r>
              <a:rPr lang="en-US" dirty="0" err="1" smtClean="0"/>
              <a:t>Clip.class</a:t>
            </a:r>
            <a:endParaRPr lang="en-US" dirty="0" smtClean="0"/>
          </a:p>
          <a:p>
            <a:r>
              <a:rPr lang="en-US" dirty="0" smtClean="0"/>
              <a:t>Obtain a Clip using </a:t>
            </a:r>
            <a:r>
              <a:rPr lang="en-US" dirty="0" err="1" smtClean="0"/>
              <a:t>AudioSystem.getLine(info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Open the Clip and Loop it or start it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setMicrosecondPosition</a:t>
            </a:r>
            <a:r>
              <a:rPr lang="en-US" dirty="0" smtClean="0"/>
              <a:t> to set start position</a:t>
            </a:r>
          </a:p>
          <a:p>
            <a:r>
              <a:rPr lang="en-US" dirty="0" smtClean="0"/>
              <a:t>See Example03ClipPlayer.java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4222" y="959556"/>
            <a:ext cx="76425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File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clipFile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Monaco"/>
              </a:rPr>
              <a:t>File(clipFileName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audioInputStream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400" i="1" dirty="0" err="1" smtClean="0">
                <a:solidFill>
                  <a:srgbClr val="000000"/>
                </a:solidFill>
                <a:latin typeface="Monaco"/>
              </a:rPr>
              <a:t>getAudioInputStream(clipFile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AudioFormatformat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audioInputStream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.getFormat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DataLine.Info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info = 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Monaco"/>
              </a:rPr>
              <a:t>DataLine.Info(Clip.</a:t>
            </a:r>
            <a:r>
              <a:rPr lang="en-US" sz="1400" b="1" dirty="0" err="1" smtClean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, format);</a:t>
            </a:r>
          </a:p>
          <a:p>
            <a:r>
              <a:rPr lang="en-US" sz="1400" dirty="0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= (Clip)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400" i="1" dirty="0" err="1" smtClean="0">
                <a:solidFill>
                  <a:srgbClr val="000000"/>
                </a:solidFill>
                <a:latin typeface="Monaco"/>
              </a:rPr>
              <a:t>getLine(info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.addLineListener(</a:t>
            </a:r>
            <a:r>
              <a:rPr lang="en-US" sz="1400" b="1" dirty="0" err="1" smtClean="0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.open(</a:t>
            </a:r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audioInputStream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 err="1" smtClean="0">
                <a:solidFill>
                  <a:srgbClr val="0000C0"/>
                </a:solidFill>
                <a:latin typeface="Monaco"/>
              </a:rPr>
              <a:t>clip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.loop(nLoopCount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Playback using a </a:t>
            </a:r>
            <a:r>
              <a:rPr lang="en-US" dirty="0" err="1" smtClean="0"/>
              <a:t>SourceDataLine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2916"/>
            <a:ext cx="8229600" cy="35110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Obtain a </a:t>
            </a:r>
            <a:r>
              <a:rPr lang="en-US" dirty="0" err="1" smtClean="0"/>
              <a:t>SourceDataLine</a:t>
            </a:r>
            <a:r>
              <a:rPr lang="en-US" dirty="0" smtClean="0"/>
              <a:t> directly from the </a:t>
            </a:r>
            <a:r>
              <a:rPr lang="en-US" dirty="0" err="1" smtClean="0"/>
              <a:t>AudioSystem</a:t>
            </a:r>
            <a:endParaRPr lang="en-US" dirty="0" smtClean="0"/>
          </a:p>
          <a:p>
            <a:r>
              <a:rPr lang="en-US" dirty="0" smtClean="0"/>
              <a:t>Obtain </a:t>
            </a:r>
            <a:r>
              <a:rPr lang="en-US" dirty="0" err="1" smtClean="0"/>
              <a:t>AudioFormat</a:t>
            </a:r>
            <a:r>
              <a:rPr lang="en-US" dirty="0" smtClean="0"/>
              <a:t> from audio file</a:t>
            </a:r>
          </a:p>
          <a:p>
            <a:r>
              <a:rPr lang="en-US" dirty="0" smtClean="0"/>
              <a:t>Open the </a:t>
            </a:r>
            <a:r>
              <a:rPr lang="en-US" dirty="0" err="1" smtClean="0"/>
              <a:t>SourceDataLine</a:t>
            </a:r>
            <a:r>
              <a:rPr lang="en-US" dirty="0" smtClean="0"/>
              <a:t> to reserve it for your program</a:t>
            </a:r>
          </a:p>
          <a:p>
            <a:pPr lvl="1"/>
            <a:r>
              <a:rPr lang="en-US" dirty="0" err="1" smtClean="0"/>
              <a:t>SourceDataLine.open(AudioFormat</a:t>
            </a:r>
            <a:r>
              <a:rPr lang="en-US" dirty="0" smtClean="0"/>
              <a:t>) takes an </a:t>
            </a:r>
            <a:r>
              <a:rPr lang="en-US" dirty="0" err="1" smtClean="0"/>
              <a:t>AudioFormat</a:t>
            </a:r>
            <a:r>
              <a:rPr lang="en-US" dirty="0" smtClean="0"/>
              <a:t> object as its argument</a:t>
            </a:r>
          </a:p>
          <a:p>
            <a:pPr lvl="2"/>
            <a:r>
              <a:rPr lang="en-US" dirty="0" smtClean="0"/>
              <a:t>cf. </a:t>
            </a:r>
            <a:r>
              <a:rPr lang="en-US" dirty="0" err="1" smtClean="0"/>
              <a:t>AudioInputStream</a:t>
            </a:r>
            <a:r>
              <a:rPr lang="en-US" dirty="0" smtClean="0"/>
              <a:t> argument when opening a Clip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82296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File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soundFile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3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 File(</a:t>
            </a:r>
            <a:r>
              <a:rPr lang="en-US" sz="1300" b="1" dirty="0" smtClean="0">
                <a:solidFill>
                  <a:srgbClr val="2A00FF"/>
                </a:solidFill>
                <a:latin typeface="Monaco"/>
              </a:rPr>
              <a:t>"resources/ChopinOp10No1Start.wav"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AudioInputStream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audioInputStream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300" i="1" dirty="0" err="1" smtClean="0">
                <a:solidFill>
                  <a:srgbClr val="000000"/>
                </a:solidFill>
                <a:latin typeface="Monaco"/>
              </a:rPr>
              <a:t>getAudioInputStream(soundFile</a:t>
            </a:r>
            <a:r>
              <a:rPr lang="en-US" sz="13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AudioFormataudioFormat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audioInputStream.getFormat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DataLine.Info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info = </a:t>
            </a:r>
            <a:r>
              <a:rPr lang="en-US" sz="13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300" b="1" dirty="0" err="1" smtClean="0">
                <a:solidFill>
                  <a:srgbClr val="000000"/>
                </a:solidFill>
                <a:latin typeface="Monaco"/>
              </a:rPr>
              <a:t>DataLine.Info(SourceDataLine.</a:t>
            </a:r>
            <a:r>
              <a:rPr lang="en-US" sz="1300" b="1" dirty="0" err="1" smtClean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300" b="1" dirty="0" err="1" smtClean="0">
                <a:solidFill>
                  <a:srgbClr val="000000"/>
                </a:solidFill>
                <a:latin typeface="Monaco"/>
              </a:rPr>
              <a:t>audioFormat</a:t>
            </a:r>
            <a:r>
              <a:rPr lang="en-US" sz="1300" b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SourceDataLine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 line = (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SourceDataLine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AudioSystem.</a:t>
            </a:r>
            <a:r>
              <a:rPr lang="en-US" sz="1300" i="1" dirty="0" err="1" smtClean="0">
                <a:solidFill>
                  <a:srgbClr val="000000"/>
                </a:solidFill>
                <a:latin typeface="Monaco"/>
              </a:rPr>
              <a:t>getLine(info</a:t>
            </a:r>
            <a:r>
              <a:rPr lang="en-US" sz="1300" i="1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300" dirty="0" err="1" smtClean="0">
                <a:solidFill>
                  <a:srgbClr val="000000"/>
                </a:solidFill>
                <a:latin typeface="Monaco"/>
              </a:rPr>
              <a:t>line.open(audioFormat</a:t>
            </a:r>
            <a:r>
              <a:rPr lang="en-US" sz="13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and MIDI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Java Sound API provides support for both audio and MIDI processing</a:t>
            </a:r>
          </a:p>
          <a:p>
            <a:pPr lvl="1"/>
            <a:r>
              <a:rPr lang="en-US" dirty="0" err="1" smtClean="0"/>
              <a:t>javax.sound.sampled</a:t>
            </a:r>
            <a:endParaRPr lang="en-US" dirty="0" smtClean="0"/>
          </a:p>
          <a:p>
            <a:pPr lvl="2"/>
            <a:r>
              <a:rPr lang="en-US" dirty="0" smtClean="0"/>
              <a:t>Interfaces for capture, mixing and playback of digital, sampled audio</a:t>
            </a:r>
          </a:p>
          <a:p>
            <a:pPr lvl="1"/>
            <a:r>
              <a:rPr lang="en-US" dirty="0" err="1" smtClean="0"/>
              <a:t>javax.sound.midi</a:t>
            </a:r>
            <a:endParaRPr lang="en-US" dirty="0" smtClean="0"/>
          </a:p>
          <a:p>
            <a:pPr lvl="2"/>
            <a:r>
              <a:rPr lang="en-US" dirty="0" smtClean="0"/>
              <a:t>Interfaces for MIDI synthesis, sequencing and event transport</a:t>
            </a:r>
          </a:p>
          <a:p>
            <a:r>
              <a:rPr lang="en-US" dirty="0" smtClean="0"/>
              <a:t>Two other packages allow service providers to create custom software components that extend an implementation of the Java Sound API</a:t>
            </a:r>
          </a:p>
          <a:p>
            <a:pPr lvl="1"/>
            <a:r>
              <a:rPr lang="en-US" dirty="0" err="1" smtClean="0"/>
              <a:t>javax.sound.sampled.spi</a:t>
            </a:r>
            <a:endParaRPr lang="en-US" dirty="0" smtClean="0"/>
          </a:p>
          <a:p>
            <a:pPr lvl="1"/>
            <a:r>
              <a:rPr lang="en-US" dirty="0" err="1" smtClean="0"/>
              <a:t>javax.sound.midi.spi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90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Playback using a </a:t>
            </a:r>
            <a:r>
              <a:rPr lang="en-US" dirty="0" err="1" smtClean="0"/>
              <a:t>SourceDataLine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9550"/>
            <a:ext cx="8229600" cy="380034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Play back sound using a </a:t>
            </a:r>
            <a:r>
              <a:rPr lang="en-US" dirty="0" err="1" smtClean="0"/>
              <a:t>SourceDataLine</a:t>
            </a:r>
            <a:r>
              <a:rPr lang="en-US" dirty="0" smtClean="0"/>
              <a:t> by starting the Line and then writing data repeatedly to the line’s playback buffer</a:t>
            </a:r>
          </a:p>
          <a:p>
            <a:r>
              <a:rPr lang="en-US" dirty="0" smtClean="0"/>
              <a:t>Use</a:t>
            </a:r>
            <a:br>
              <a:rPr lang="en-US" dirty="0" smtClean="0"/>
            </a:b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 err="1" smtClean="0"/>
              <a:t>Line.write(byte</a:t>
            </a:r>
            <a:r>
              <a:rPr lang="en-US" sz="2800" dirty="0" smtClean="0"/>
              <a:t>[] </a:t>
            </a:r>
            <a:r>
              <a:rPr lang="en-US" sz="2800" dirty="0" err="1" smtClean="0"/>
              <a:t>byteArray</a:t>
            </a:r>
            <a:r>
              <a:rPr lang="en-US" sz="2800" dirty="0" smtClean="0"/>
              <a:t>, </a:t>
            </a:r>
            <a:r>
              <a:rPr lang="en-US" sz="2800" dirty="0" err="1" smtClean="0"/>
              <a:t>int</a:t>
            </a:r>
            <a:r>
              <a:rPr lang="en-US" sz="2800" dirty="0" smtClean="0"/>
              <a:t> offset, </a:t>
            </a:r>
            <a:r>
              <a:rPr lang="en-US" sz="2800" dirty="0" err="1" smtClean="0"/>
              <a:t>int</a:t>
            </a:r>
            <a:r>
              <a:rPr lang="en-US" sz="2800" dirty="0" smtClean="0"/>
              <a:t> length)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write data to the Line’s buffer</a:t>
            </a:r>
          </a:p>
          <a:p>
            <a:r>
              <a:rPr lang="en-US" dirty="0" smtClean="0"/>
              <a:t>Line starts sending data to its Mixer which delivers to its target</a:t>
            </a:r>
          </a:p>
          <a:p>
            <a:r>
              <a:rPr lang="en-US" dirty="0" smtClean="0"/>
              <a:t>When Mixer starts delivering to its target, the </a:t>
            </a:r>
            <a:r>
              <a:rPr lang="en-US" dirty="0" err="1" smtClean="0"/>
              <a:t>SourceDataLine</a:t>
            </a:r>
            <a:r>
              <a:rPr lang="en-US" dirty="0" smtClean="0"/>
              <a:t> emits a START event which can be caught by a </a:t>
            </a:r>
            <a:r>
              <a:rPr lang="en-US" dirty="0" err="1" smtClean="0"/>
              <a:t>LineListener</a:t>
            </a:r>
            <a:r>
              <a:rPr lang="en-US" dirty="0" smtClean="0"/>
              <a:t>, causing its update method to be run (see Example03ClipPlayer.java) </a:t>
            </a:r>
          </a:p>
          <a:p>
            <a:r>
              <a:rPr lang="en-US" dirty="0" smtClean="0"/>
              <a:t>write method returns as soon as it’s finished writing, not when buffer is empty, so there can be time to write more data before buffer becomes empty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973667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= 0;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byte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[] 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abData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byte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[128000];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while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!= -1)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audioInputStream.read(abData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abData.</a:t>
            </a:r>
            <a:r>
              <a:rPr lang="en-US" sz="1600" dirty="0" err="1" smtClean="0">
                <a:solidFill>
                  <a:srgbClr val="0000C0"/>
                </a:solidFill>
                <a:latin typeface="Monaco"/>
              </a:rPr>
              <a:t>length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    if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&gt;= 0)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      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line.write(abData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SourceDataLine.drain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08524"/>
            <a:ext cx="8229600" cy="272837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After writing the last buffer-full of data to the </a:t>
            </a:r>
            <a:r>
              <a:rPr lang="en-US" dirty="0" err="1" smtClean="0"/>
              <a:t>SourceDataLine</a:t>
            </a:r>
            <a:r>
              <a:rPr lang="en-US" dirty="0" smtClean="0"/>
              <a:t>, call drain() to make sure all the data is presented before continuing execution</a:t>
            </a:r>
          </a:p>
          <a:p>
            <a:r>
              <a:rPr lang="en-US" dirty="0" smtClean="0"/>
              <a:t>drain() blocks until buffer is empty</a:t>
            </a:r>
          </a:p>
          <a:p>
            <a:r>
              <a:rPr lang="en-US" dirty="0" smtClean="0"/>
              <a:t>Use stop() method to stop playback</a:t>
            </a:r>
          </a:p>
          <a:p>
            <a:r>
              <a:rPr lang="en-US" dirty="0" smtClean="0"/>
              <a:t>Use flush() method to empty the buffer without playing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while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!= -1)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audioInputStream.read(abData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abData.</a:t>
            </a:r>
            <a:r>
              <a:rPr lang="en-US" sz="1600" dirty="0" err="1" smtClean="0">
                <a:solidFill>
                  <a:srgbClr val="0000C0"/>
                </a:solidFill>
                <a:latin typeface="Monaco"/>
              </a:rPr>
              <a:t>length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	if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 &gt;= 0)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line.write(abData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, 0,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nBytesRead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}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line.drain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line.close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line = </a:t>
            </a:r>
            <a:r>
              <a:rPr lang="en-US" sz="1600" b="1" dirty="0" smtClean="0">
                <a:solidFill>
                  <a:srgbClr val="7F0055"/>
                </a:solidFill>
                <a:latin typeface="Monaco"/>
              </a:rPr>
              <a:t>null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Audio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Example02Recorder.java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Sampled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00" y="1600200"/>
            <a:ext cx="48260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Sampled audio (digital audio data) is handled by the </a:t>
            </a:r>
            <a:r>
              <a:rPr lang="en-US" dirty="0" err="1" smtClean="0"/>
              <a:t>javax.sound.sampled</a:t>
            </a:r>
            <a:r>
              <a:rPr lang="en-US" dirty="0" smtClean="0"/>
              <a:t> package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sample</a:t>
            </a:r>
            <a:r>
              <a:rPr lang="en-US" dirty="0" smtClean="0"/>
              <a:t> is an instantaneous measurement of the pressure in a sound wave</a:t>
            </a:r>
          </a:p>
          <a:p>
            <a:r>
              <a:rPr lang="en-US" dirty="0" smtClean="0"/>
              <a:t>An analogue sound signal can be converted to a digital one by sampling the analogue sound wave many thousands of times per second (see figure)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39376"/>
            <a:ext cx="3403600" cy="3035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8663"/>
          </a:xfrm>
        </p:spPr>
        <p:txBody>
          <a:bodyPr>
            <a:normAutofit/>
          </a:bodyPr>
          <a:lstStyle/>
          <a:p>
            <a:r>
              <a:rPr lang="en-US" dirty="0" smtClean="0"/>
              <a:t>Sampled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00" y="1043301"/>
            <a:ext cx="4826000" cy="548866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digital representation of a sound wave is just a sequence of numbers, where each number gives the air pressure (displacement or instantaneous amplitude) in the wave at a particular instant in time</a:t>
            </a:r>
          </a:p>
          <a:p>
            <a:r>
              <a:rPr lang="en-US" dirty="0" smtClean="0"/>
              <a:t>The temporal resolution depends on the </a:t>
            </a:r>
            <a:r>
              <a:rPr lang="en-US" i="1" dirty="0" smtClean="0"/>
              <a:t>sampling rate</a:t>
            </a:r>
          </a:p>
          <a:p>
            <a:r>
              <a:rPr lang="en-US" dirty="0" smtClean="0"/>
              <a:t>The resolution of the amplitude measurement depends on the </a:t>
            </a:r>
            <a:r>
              <a:rPr lang="en-US" i="1" dirty="0" smtClean="0"/>
              <a:t>quantization</a:t>
            </a:r>
            <a:r>
              <a:rPr lang="en-US" dirty="0" smtClean="0"/>
              <a:t> which is the number of bits in the number used to represent the amplitude</a:t>
            </a:r>
          </a:p>
          <a:p>
            <a:r>
              <a:rPr lang="en-US" dirty="0" smtClean="0"/>
              <a:t>CD quality sound is sampled at 44.1kHz, with each sample being represented by a 16 bit number</a:t>
            </a:r>
          </a:p>
          <a:p>
            <a:pPr lvl="1"/>
            <a:r>
              <a:rPr lang="en-US" dirty="0" smtClean="0"/>
              <a:t>There are therefore 65536 different values that are used to represent the instantaneous amplitude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39376"/>
            <a:ext cx="3403600" cy="3035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928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Sampled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87546"/>
            <a:ext cx="8229600" cy="283861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Java Sound API allows different sorts of audio components to be installed and accessed</a:t>
            </a:r>
          </a:p>
          <a:p>
            <a:r>
              <a:rPr lang="en-US" dirty="0" smtClean="0"/>
              <a:t>Supports</a:t>
            </a:r>
          </a:p>
          <a:p>
            <a:pPr lvl="1"/>
            <a:r>
              <a:rPr lang="en-US" dirty="0" smtClean="0"/>
              <a:t>input and output from a sound card (for playback and recording)</a:t>
            </a:r>
          </a:p>
          <a:p>
            <a:pPr lvl="1"/>
            <a:r>
              <a:rPr lang="en-US" dirty="0" smtClean="0"/>
              <a:t>mixing multiple streams of audio	</a:t>
            </a:r>
          </a:p>
          <a:p>
            <a:r>
              <a:rPr lang="en-US" dirty="0" smtClean="0"/>
              <a:t>Mixer might receive sound data from a file, streamed from a network, from another application program, from a synthesizer or from the sound card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871" y="963919"/>
            <a:ext cx="3823339" cy="232362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712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javax.sound.midi</a:t>
            </a:r>
            <a:r>
              <a:rPr lang="en-US" dirty="0" smtClean="0"/>
              <a:t> provides API for processing MIDI data</a:t>
            </a:r>
          </a:p>
          <a:p>
            <a:pPr lvl="1"/>
            <a:r>
              <a:rPr lang="en-US" dirty="0" smtClean="0"/>
              <a:t>transmitting MIDI messages between devices and programs</a:t>
            </a:r>
          </a:p>
          <a:p>
            <a:pPr lvl="1"/>
            <a:r>
              <a:rPr lang="en-US" dirty="0" smtClean="0"/>
              <a:t>sequencing MIDI events</a:t>
            </a:r>
          </a:p>
          <a:p>
            <a:pPr lvl="1"/>
            <a:r>
              <a:rPr lang="en-US" dirty="0" smtClean="0"/>
              <a:t>synthesizing sound from MIDI events</a:t>
            </a:r>
          </a:p>
          <a:p>
            <a:r>
              <a:rPr lang="en-US" dirty="0" smtClean="0"/>
              <a:t>A MIDI event is an instruction to an instrument, telling it how to create a sound</a:t>
            </a:r>
          </a:p>
          <a:p>
            <a:pPr lvl="1"/>
            <a:r>
              <a:rPr lang="en-US" dirty="0" smtClean="0"/>
              <a:t>A MIDI event is not raw audio data</a:t>
            </a:r>
          </a:p>
          <a:p>
            <a:r>
              <a:rPr lang="en-US" dirty="0" smtClean="0"/>
              <a:t>A MIDI event can be, for example</a:t>
            </a:r>
          </a:p>
          <a:p>
            <a:pPr lvl="1"/>
            <a:r>
              <a:rPr lang="en-US" dirty="0" smtClean="0"/>
              <a:t>an instruction to start playing a particular note on a particular instrument</a:t>
            </a:r>
          </a:p>
          <a:p>
            <a:pPr lvl="1"/>
            <a:r>
              <a:rPr lang="en-US" dirty="0" smtClean="0"/>
              <a:t>an instruction to change the tempo</a:t>
            </a:r>
          </a:p>
          <a:p>
            <a:pPr lvl="1"/>
            <a:r>
              <a:rPr lang="en-US" dirty="0" smtClean="0"/>
              <a:t>an instruction to bend the pitch of a note</a:t>
            </a:r>
          </a:p>
          <a:p>
            <a:pPr lvl="1"/>
            <a:r>
              <a:rPr lang="en-US" dirty="0" smtClean="0"/>
              <a:t>an instruction to start sustaining notes</a:t>
            </a:r>
          </a:p>
          <a:p>
            <a:r>
              <a:rPr lang="en-US" dirty="0" smtClean="0"/>
              <a:t>MIDI events can be sent to a synthesizer which then generates sound in response to the MIDI messages it receives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MIDI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027" y="1323262"/>
            <a:ext cx="7412508" cy="51317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4700671"/>
            <a:ext cx="50311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Synthesizers can be implemented entirely in software or they can take the form of hardware devices that a program can connect to via a MIDI output port on the system’s sound card</a:t>
            </a:r>
          </a:p>
          <a:p>
            <a:endParaRPr lang="en-US" dirty="0" smtClean="0"/>
          </a:p>
          <a:p>
            <a:r>
              <a:rPr lang="en-US" dirty="0" smtClean="0"/>
              <a:t>Java Sound API provides interfaces that abstract synthesizers, sequencers, input and output ports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2982</Words>
  <Application>Microsoft Macintosh PowerPoint</Application>
  <PresentationFormat>On-screen Show (4:3)</PresentationFormat>
  <Paragraphs>318</Paragraphs>
  <Slides>42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Java Sound API</vt:lpstr>
      <vt:lpstr>Resources</vt:lpstr>
      <vt:lpstr>Overview</vt:lpstr>
      <vt:lpstr>Audio and MIDI</vt:lpstr>
      <vt:lpstr>Sampled audio</vt:lpstr>
      <vt:lpstr>Sampled audio</vt:lpstr>
      <vt:lpstr>Sampled audio</vt:lpstr>
      <vt:lpstr>MIDI</vt:lpstr>
      <vt:lpstr>MIDI</vt:lpstr>
      <vt:lpstr>Service Provider Interfaces</vt:lpstr>
      <vt:lpstr>Overview of javax.sound.sampled</vt:lpstr>
      <vt:lpstr>Streaming and “in-memory” audio</vt:lpstr>
      <vt:lpstr>Formatted audio data</vt:lpstr>
      <vt:lpstr>Audio Data Formats</vt:lpstr>
      <vt:lpstr>AudioFormat class</vt:lpstr>
      <vt:lpstr>Encoding technique</vt:lpstr>
      <vt:lpstr>Frames</vt:lpstr>
      <vt:lpstr>File formats</vt:lpstr>
      <vt:lpstr>AudioInputStream class</vt:lpstr>
      <vt:lpstr>Mixers</vt:lpstr>
      <vt:lpstr>Ports on Mixers</vt:lpstr>
      <vt:lpstr>Lines</vt:lpstr>
      <vt:lpstr>An audio output system</vt:lpstr>
      <vt:lpstr>An audio input system</vt:lpstr>
      <vt:lpstr>The Line interface hierarchy</vt:lpstr>
      <vt:lpstr>Ports</vt:lpstr>
      <vt:lpstr>Mixer</vt:lpstr>
      <vt:lpstr>DataLine</vt:lpstr>
      <vt:lpstr>TargetDataLine</vt:lpstr>
      <vt:lpstr>SourceDataLine</vt:lpstr>
      <vt:lpstr>Clip</vt:lpstr>
      <vt:lpstr>AudioSystem</vt:lpstr>
      <vt:lpstr>Information objects</vt:lpstr>
      <vt:lpstr>Getting a Mixer</vt:lpstr>
      <vt:lpstr>Getting a Line</vt:lpstr>
      <vt:lpstr>Getting a Line from AudioSystem</vt:lpstr>
      <vt:lpstr>Playing back audio</vt:lpstr>
      <vt:lpstr>Playback using a Clip</vt:lpstr>
      <vt:lpstr>Playback using a SourceDataLine </vt:lpstr>
      <vt:lpstr>Playback using a SourceDataLine</vt:lpstr>
      <vt:lpstr>Using SourceDataLine.drain()</vt:lpstr>
      <vt:lpstr>Recording Audio data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Sound API</dc:title>
  <dc:creator>David Meredith</dc:creator>
  <cp:lastModifiedBy>David Meredith</cp:lastModifiedBy>
  <cp:revision>67</cp:revision>
  <dcterms:created xsi:type="dcterms:W3CDTF">2010-10-22T00:31:47Z</dcterms:created>
  <dcterms:modified xsi:type="dcterms:W3CDTF">2010-10-22T00:50:38Z</dcterms:modified>
</cp:coreProperties>
</file>