
<file path=[Content_Types].xml><?xml version="1.0" encoding="utf-8"?>
<Types xmlns="http://schemas.openxmlformats.org/package/2006/content-types">
  <Override PartName="/ppt/slides/slide45.xml" ContentType="application/vnd.openxmlformats-officedocument.presentationml.slide+xml"/>
  <Override PartName="/ppt/slides/slide18.xml" ContentType="application/vnd.openxmlformats-officedocument.presentationml.slide+xml"/>
  <Override PartName="/ppt/slides/slide9.xml" ContentType="application/vnd.openxmlformats-officedocument.presentationml.slide+xml"/>
  <Override PartName="/ppt/embeddings/oleObject4.bin" ContentType="application/vnd.openxmlformats-officedocument.oleObject"/>
  <Override PartName="/ppt/slides/slide41.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slides/slide38.xml" ContentType="application/vnd.openxmlformats-officedocument.presentationml.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Default Extension="jpeg" ContentType="image/jpeg"/>
  <Override PartName="/ppt/slides/slide1.xml" ContentType="application/vnd.openxmlformats-officedocument.presentationml.slide+xml"/>
  <Override PartName="/ppt/slides/slide26.xml" ContentType="application/vnd.openxmlformats-officedocument.presentationml.slide+xml"/>
  <Override PartName="/ppt/slides/slide34.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Override PartName="/ppt/slides/slide46.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embeddings/oleObject5.bin" ContentType="application/vnd.openxmlformats-officedocument.oleObject"/>
  <Override PartName="/ppt/slides/slide42.xml" ContentType="application/vnd.openxmlformats-officedocument.presentationml.slide+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slides/slide39.xml" ContentType="application/vnd.openxmlformats-officedocument.presentationml.slide+xml"/>
  <Override PartName="/ppt/embeddings/oleObject1.bin" ContentType="application/vnd.openxmlformats-officedocument.oleObject"/>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35.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47.xml" ContentType="application/vnd.openxmlformats-officedocument.presentationml.slide+xml"/>
  <Override PartName="/ppt/embeddings/oleObject6.bin" ContentType="application/vnd.openxmlformats-officedocument.oleObject"/>
  <Override PartName="/ppt/slides/slide43.xml" ContentType="application/vnd.openxmlformats-officedocument.presentationml.slide+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48.xml" ContentType="application/vnd.openxmlformats-officedocument.presentationml.slide+xml"/>
  <Override PartName="/ppt/slides/slide20.xml" ContentType="application/vnd.openxmlformats-officedocument.presentationml.slide+xml"/>
  <Override PartName="/ppt/slides/slide44.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embeddings/oleObject3.bin" ContentType="application/vnd.openxmlformats-officedocument.oleObject"/>
  <Override PartName="/ppt/slides/slide40.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37.xml" ContentType="application/vnd.openxmlformats-officedocument.presentationml.slide+xml"/>
  <Override PartName="/ppt/slides/slide29.xml" ContentType="application/vnd.openxmlformats-officedocument.presentationml.slide+xml"/>
  <Default Extension="wmf" ContentType="image/x-wmf"/>
  <Override PartName="/ppt/slideLayouts/slideLayout4.xml" ContentType="application/vnd.openxmlformats-officedocument.presentationml.slideLayout+xml"/>
  <Override PartName="/ppt/slides/slide25.xml" ContentType="application/vnd.openxmlformats-officedocument.presentationml.slide+xml"/>
  <Override PartName="/ppt/slides/slide33.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57" r:id="rId3"/>
    <p:sldId id="258" r:id="rId4"/>
    <p:sldId id="260" r:id="rId5"/>
    <p:sldId id="261" r:id="rId6"/>
    <p:sldId id="262" r:id="rId7"/>
    <p:sldId id="264" r:id="rId8"/>
    <p:sldId id="265" r:id="rId9"/>
    <p:sldId id="267" r:id="rId10"/>
    <p:sldId id="268" r:id="rId11"/>
    <p:sldId id="269" r:id="rId12"/>
    <p:sldId id="308" r:id="rId13"/>
    <p:sldId id="270" r:id="rId14"/>
    <p:sldId id="272" r:id="rId15"/>
    <p:sldId id="273" r:id="rId16"/>
    <p:sldId id="309" r:id="rId17"/>
    <p:sldId id="274" r:id="rId18"/>
    <p:sldId id="275" r:id="rId19"/>
    <p:sldId id="276" r:id="rId20"/>
    <p:sldId id="279" r:id="rId21"/>
    <p:sldId id="280" r:id="rId22"/>
    <p:sldId id="281" r:id="rId23"/>
    <p:sldId id="282" r:id="rId24"/>
    <p:sldId id="283" r:id="rId25"/>
    <p:sldId id="284" r:id="rId26"/>
    <p:sldId id="285" r:id="rId27"/>
    <p:sldId id="286" r:id="rId28"/>
    <p:sldId id="288" r:id="rId29"/>
    <p:sldId id="289" r:id="rId30"/>
    <p:sldId id="290" r:id="rId31"/>
    <p:sldId id="291" r:id="rId32"/>
    <p:sldId id="292" r:id="rId33"/>
    <p:sldId id="294" r:id="rId34"/>
    <p:sldId id="295" r:id="rId35"/>
    <p:sldId id="296" r:id="rId36"/>
    <p:sldId id="297" r:id="rId37"/>
    <p:sldId id="298" r:id="rId38"/>
    <p:sldId id="310" r:id="rId39"/>
    <p:sldId id="299" r:id="rId40"/>
    <p:sldId id="311" r:id="rId41"/>
    <p:sldId id="300" r:id="rId42"/>
    <p:sldId id="301" r:id="rId43"/>
    <p:sldId id="302" r:id="rId44"/>
    <p:sldId id="303" r:id="rId45"/>
    <p:sldId id="304" r:id="rId46"/>
    <p:sldId id="305" r:id="rId47"/>
    <p:sldId id="306" r:id="rId48"/>
    <p:sldId id="307"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112" d="100"/>
          <a:sy n="112" d="100"/>
        </p:scale>
        <p:origin x="-784"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 Id="rId2"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7FFBBA4B-39A9-D44D-B155-F2C4CDDB011A}"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GB" smtClean="0"/>
              <a:t>Click to edit Master title style</a:t>
            </a:r>
            <a:endParaRPr lang="en-US"/>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4525963"/>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GB"/>
          </a:p>
        </p:txBody>
      </p:sp>
      <p:sp>
        <p:nvSpPr>
          <p:cNvPr id="6" name="Rectangle 5"/>
          <p:cNvSpPr>
            <a:spLocks noGrp="1" noChangeArrowheads="1"/>
          </p:cNvSpPr>
          <p:nvPr>
            <p:ph type="ftr" sz="quarter" idx="11"/>
          </p:nvPr>
        </p:nvSpPr>
        <p:spPr>
          <a:ln/>
        </p:spPr>
        <p:txBody>
          <a:bodyPr/>
          <a:lstStyle>
            <a:lvl1pPr>
              <a:defRPr/>
            </a:lvl1pPr>
          </a:lstStyle>
          <a:p>
            <a:endParaRPr lang="en-GB"/>
          </a:p>
        </p:txBody>
      </p:sp>
      <p:sp>
        <p:nvSpPr>
          <p:cNvPr id="7" name="Rectangle 6"/>
          <p:cNvSpPr>
            <a:spLocks noGrp="1" noChangeArrowheads="1"/>
          </p:cNvSpPr>
          <p:nvPr>
            <p:ph type="sldNum" sz="quarter" idx="12"/>
          </p:nvPr>
        </p:nvSpPr>
        <p:spPr>
          <a:ln/>
        </p:spPr>
        <p:txBody>
          <a:bodyPr/>
          <a:lstStyle>
            <a:lvl1pPr>
              <a:defRPr/>
            </a:lvl1pPr>
          </a:lstStyle>
          <a:p>
            <a:fld id="{B4D2C0F9-4F76-6F45-B61A-320ACEE659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p:txBody>
          <a:bodyPr/>
          <a:lstStyle/>
          <a:p>
            <a:fld id="{A8996D2A-8EEA-544C-93B6-3504C434307D}"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p:txBody>
          <a:bodyPr/>
          <a:lstStyle/>
          <a:p>
            <a:fld id="{A8996D2A-8EEA-544C-93B6-3504C434307D}" type="datetimeFigureOut">
              <a:rPr lang="en-US" smtClean="0"/>
              <a:pPr/>
              <a:t>9/15/10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p:txBody>
          <a:bodyPr/>
          <a:lstStyle/>
          <a:p>
            <a:fld id="{A8996D2A-8EEA-544C-93B6-3504C434307D}" type="datetimeFigureOut">
              <a:rPr lang="en-US" smtClean="0"/>
              <a:pPr/>
              <a:t>9/15/10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p:txBody>
          <a:bodyPr/>
          <a:lstStyle/>
          <a:p>
            <a:fld id="{A8996D2A-8EEA-544C-93B6-3504C434307D}" type="datetimeFigureOut">
              <a:rPr lang="en-US" smtClean="0"/>
              <a:pPr/>
              <a:t>9/15/10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p:txBody>
          <a:bodyPr/>
          <a:lstStyle/>
          <a:p>
            <a:fld id="{A8996D2A-8EEA-544C-93B6-3504C434307D}" type="datetimeFigureOut">
              <a:rPr lang="en-US" smtClean="0"/>
              <a:pPr/>
              <a:t>9/15/10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996D2A-8EEA-544C-93B6-3504C434307D}" type="datetimeFigureOut">
              <a:rPr lang="en-US" smtClean="0"/>
              <a:pPr/>
              <a:t>9/15/10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A8996D2A-8EEA-544C-93B6-3504C434307D}" type="datetimeFigureOut">
              <a:rPr lang="en-US" smtClean="0"/>
              <a:pPr/>
              <a:t>9/15/10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p:txBody>
          <a:bodyPr/>
          <a:lstStyle/>
          <a:p>
            <a:fld id="{A8996D2A-8EEA-544C-93B6-3504C434307D}" type="datetimeFigureOut">
              <a:rPr lang="en-US" smtClean="0"/>
              <a:pPr/>
              <a:t>9/15/10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67C49E-79AB-214F-819F-121DBDC288D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996D2A-8EEA-544C-93B6-3504C434307D}" type="datetimeFigureOut">
              <a:rPr lang="en-US" smtClean="0"/>
              <a:pPr/>
              <a:t>9/15/10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67C49E-79AB-214F-819F-121DBDC288D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ve@create.aau.dk"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hyperlink" Target="http://mea.create.aau.dk/course/view.php?id=2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2.xml"/><Relationship Id="rId3" Type="http://schemas.openxmlformats.org/officeDocument/2006/relationships/oleObject" Target="../embeddings/oleObject1.bin"/></Relationships>
</file>

<file path=ppt/slides/_rels/slide28.xml.rels><?xml version="1.0" encoding="UTF-8" standalone="yes"?>
<Relationships xmlns="http://schemas.openxmlformats.org/package/2006/relationships"><Relationship Id="rId1" Type="http://schemas.openxmlformats.org/officeDocument/2006/relationships/vmlDrawing" Target="../drawings/vmlDrawing2.vml"/><Relationship Id="rId2" Type="http://schemas.openxmlformats.org/officeDocument/2006/relationships/slideLayout" Target="../slideLayouts/slideLayout2.xml"/><Relationship Id="rId3" Type="http://schemas.openxmlformats.org/officeDocument/2006/relationships/oleObject" Target="../embeddings/oleObject2.bin"/></Relationships>
</file>

<file path=ppt/slides/_rels/slide29.xml.rels><?xml version="1.0" encoding="UTF-8" standalone="yes"?>
<Relationships xmlns="http://schemas.openxmlformats.org/package/2006/relationships"><Relationship Id="rId1" Type="http://schemas.openxmlformats.org/officeDocument/2006/relationships/vmlDrawing" Target="../drawings/vmlDrawing3.vml"/><Relationship Id="rId2" Type="http://schemas.openxmlformats.org/officeDocument/2006/relationships/slideLayout" Target="../slideLayouts/slideLayout12.xml"/><Relationship Id="rId3"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oleObject" Target="../embeddings/oleObject5.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Design Patterns</a:t>
            </a:r>
            <a:endParaRPr lang="en-US" dirty="0"/>
          </a:p>
        </p:txBody>
      </p:sp>
      <p:sp>
        <p:nvSpPr>
          <p:cNvPr id="3" name="Subtitle 2"/>
          <p:cNvSpPr>
            <a:spLocks noGrp="1"/>
          </p:cNvSpPr>
          <p:nvPr>
            <p:ph type="subTitle" idx="1"/>
          </p:nvPr>
        </p:nvSpPr>
        <p:spPr/>
        <p:txBody>
          <a:bodyPr>
            <a:normAutofit fontScale="70000" lnSpcReduction="20000"/>
          </a:bodyPr>
          <a:lstStyle/>
          <a:p>
            <a:r>
              <a:rPr lang="en-US" dirty="0" smtClean="0"/>
              <a:t>Multimedia Technology Programming</a:t>
            </a:r>
          </a:p>
          <a:p>
            <a:r>
              <a:rPr lang="en-US" dirty="0" smtClean="0">
                <a:hlinkClick r:id="rId2"/>
              </a:rPr>
              <a:t>http://mea.create.aau.dk/course/view.php?id=26</a:t>
            </a:r>
            <a:endParaRPr lang="en-US" dirty="0" smtClean="0"/>
          </a:p>
          <a:p>
            <a:r>
              <a:rPr lang="en-US" dirty="0" smtClean="0"/>
              <a:t>Masters in Medialogy (Aalborg)</a:t>
            </a:r>
          </a:p>
          <a:p>
            <a:r>
              <a:rPr lang="en-US" dirty="0" smtClean="0"/>
              <a:t>David Meredith</a:t>
            </a:r>
          </a:p>
          <a:p>
            <a:r>
              <a:rPr lang="en-US" dirty="0" smtClean="0">
                <a:hlinkClick r:id="rId3"/>
              </a:rPr>
              <a:t>dave@create.aau.dk</a:t>
            </a:r>
            <a:endParaRPr lang="en-US" dirty="0"/>
          </a:p>
        </p:txBody>
      </p:sp>
      <p:pic>
        <p:nvPicPr>
          <p:cNvPr id="4" name="Picture 3"/>
          <p:cNvPicPr>
            <a:picLocks noChangeAspect="1"/>
          </p:cNvPicPr>
          <p:nvPr/>
        </p:nvPicPr>
        <p:blipFill>
          <a:blip r:embed="rId4"/>
          <a:stretch>
            <a:fillRect/>
          </a:stretch>
        </p:blipFill>
        <p:spPr>
          <a:xfrm>
            <a:off x="2921117" y="208740"/>
            <a:ext cx="3244088" cy="227477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3815034" y="1417638"/>
            <a:ext cx="4871765" cy="5440362"/>
          </a:xfrm>
        </p:spPr>
        <p:txBody>
          <a:bodyPr>
            <a:normAutofit fontScale="70000" lnSpcReduction="20000"/>
          </a:bodyPr>
          <a:lstStyle/>
          <a:p>
            <a:r>
              <a:rPr lang="en-US" dirty="0" smtClean="0"/>
              <a:t>In Smalltalk MVC, can also change the way that a view responds to user input without changing model and without changing visual appearance</a:t>
            </a:r>
          </a:p>
          <a:p>
            <a:pPr lvl="1"/>
            <a:r>
              <a:rPr lang="en-US" dirty="0" smtClean="0"/>
              <a:t>e.g., change keyboard shortcut or have a pop-up menu</a:t>
            </a:r>
          </a:p>
          <a:p>
            <a:r>
              <a:rPr lang="en-US" dirty="0" smtClean="0"/>
              <a:t>Can do this because Controller is decoupled from View and Model</a:t>
            </a:r>
          </a:p>
          <a:p>
            <a:r>
              <a:rPr lang="en-US" dirty="0" smtClean="0"/>
              <a:t>Can have several different Controller objects, each implementing a different control </a:t>
            </a:r>
            <a:r>
              <a:rPr lang="en-US" i="1" dirty="0" smtClean="0"/>
              <a:t>strategy</a:t>
            </a:r>
          </a:p>
          <a:p>
            <a:pPr lvl="1"/>
            <a:r>
              <a:rPr lang="en-US" dirty="0" smtClean="0"/>
              <a:t>Can even change Controller at run-time</a:t>
            </a:r>
          </a:p>
          <a:p>
            <a:r>
              <a:rPr lang="en-US" dirty="0" smtClean="0"/>
              <a:t>This is an example of the </a:t>
            </a:r>
            <a:r>
              <a:rPr lang="en-US" b="1" dirty="0" smtClean="0"/>
              <a:t>Strategy (315)</a:t>
            </a:r>
            <a:r>
              <a:rPr lang="en-US" dirty="0" smtClean="0"/>
              <a:t> pattern</a:t>
            </a:r>
          </a:p>
          <a:p>
            <a:pPr lvl="1"/>
            <a:r>
              <a:rPr lang="en-US" dirty="0" smtClean="0"/>
              <a:t>a strategy is an object that represents an algorithm to be used in a particular </a:t>
            </a:r>
            <a:r>
              <a:rPr lang="en-US" i="1" dirty="0" smtClean="0"/>
              <a:t>context</a:t>
            </a:r>
            <a:endParaRPr lang="en-US" dirty="0" smtClean="0"/>
          </a:p>
        </p:txBody>
      </p:sp>
      <p:pic>
        <p:nvPicPr>
          <p:cNvPr id="4" name="Picture 3"/>
          <p:cNvPicPr>
            <a:picLocks noChangeAspect="1"/>
          </p:cNvPicPr>
          <p:nvPr/>
        </p:nvPicPr>
        <p:blipFill>
          <a:blip r:embed="rId2"/>
          <a:stretch>
            <a:fillRect/>
          </a:stretch>
        </p:blipFill>
        <p:spPr>
          <a:xfrm>
            <a:off x="154245" y="2444799"/>
            <a:ext cx="3660789" cy="256696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7837"/>
          </a:xfrm>
        </p:spPr>
        <p:txBody>
          <a:bodyPr>
            <a:normAutofit fontScale="90000"/>
          </a:bodyPr>
          <a:lstStyle/>
          <a:p>
            <a:r>
              <a:rPr lang="en-US" dirty="0" smtClean="0"/>
              <a:t>Describing Design Patterns</a:t>
            </a:r>
            <a:endParaRPr lang="en-US" dirty="0"/>
          </a:p>
        </p:txBody>
      </p:sp>
      <p:sp>
        <p:nvSpPr>
          <p:cNvPr id="3" name="Content Placeholder 2"/>
          <p:cNvSpPr>
            <a:spLocks noGrp="1"/>
          </p:cNvSpPr>
          <p:nvPr>
            <p:ph idx="1"/>
          </p:nvPr>
        </p:nvSpPr>
        <p:spPr>
          <a:xfrm>
            <a:off x="457200" y="952579"/>
            <a:ext cx="8229600" cy="5726811"/>
          </a:xfrm>
        </p:spPr>
        <p:txBody>
          <a:bodyPr>
            <a:normAutofit fontScale="77500" lnSpcReduction="20000"/>
          </a:bodyPr>
          <a:lstStyle/>
          <a:p>
            <a:r>
              <a:rPr lang="en-US" dirty="0" smtClean="0"/>
              <a:t>In Gamma </a:t>
            </a:r>
            <a:r>
              <a:rPr lang="en-US" i="1" dirty="0" smtClean="0"/>
              <a:t>et al.</a:t>
            </a:r>
            <a:r>
              <a:rPr lang="en-US" dirty="0" smtClean="0"/>
              <a:t> (1995), each pattern is described according to a standard templat</a:t>
            </a:r>
            <a:r>
              <a:rPr lang="en-US" dirty="0" smtClean="0"/>
              <a:t>e that has the following sections:</a:t>
            </a:r>
            <a:endParaRPr lang="en-US" dirty="0" smtClean="0"/>
          </a:p>
          <a:p>
            <a:pPr lvl="1"/>
            <a:r>
              <a:rPr lang="en-US" dirty="0" smtClean="0"/>
              <a:t>Pattern </a:t>
            </a:r>
            <a:r>
              <a:rPr lang="en-US" dirty="0" smtClean="0"/>
              <a:t>name and classification</a:t>
            </a:r>
          </a:p>
          <a:p>
            <a:pPr lvl="1"/>
            <a:r>
              <a:rPr lang="en-US" dirty="0" smtClean="0"/>
              <a:t>Intent</a:t>
            </a:r>
          </a:p>
          <a:p>
            <a:pPr lvl="1"/>
            <a:r>
              <a:rPr lang="en-US" dirty="0" smtClean="0"/>
              <a:t>Also known as</a:t>
            </a:r>
          </a:p>
          <a:p>
            <a:pPr lvl="1"/>
            <a:r>
              <a:rPr lang="en-US" dirty="0" smtClean="0"/>
              <a:t>Motivation (an example of where the pattern can be used)</a:t>
            </a:r>
          </a:p>
          <a:p>
            <a:pPr lvl="1"/>
            <a:r>
              <a:rPr lang="en-US" dirty="0" smtClean="0"/>
              <a:t>Applicability (situations in which pattern can be used)</a:t>
            </a:r>
          </a:p>
          <a:p>
            <a:pPr lvl="1"/>
            <a:r>
              <a:rPr lang="en-US" dirty="0" smtClean="0"/>
              <a:t>Structure (in </a:t>
            </a:r>
            <a:r>
              <a:rPr lang="en-US" dirty="0" smtClean="0"/>
              <a:t>OMT, a precursor of UML)</a:t>
            </a:r>
            <a:endParaRPr lang="en-US" dirty="0" smtClean="0"/>
          </a:p>
          <a:p>
            <a:pPr lvl="1"/>
            <a:r>
              <a:rPr lang="en-US" dirty="0" smtClean="0"/>
              <a:t>Participants (classes/objects and their responsibilities)</a:t>
            </a:r>
          </a:p>
          <a:p>
            <a:pPr lvl="1"/>
            <a:r>
              <a:rPr lang="en-US" dirty="0" smtClean="0"/>
              <a:t>Collaborations (between objects to carry out responsibilities)</a:t>
            </a:r>
          </a:p>
          <a:p>
            <a:pPr lvl="1"/>
            <a:r>
              <a:rPr lang="en-US" dirty="0" smtClean="0"/>
              <a:t>Consequences</a:t>
            </a:r>
          </a:p>
          <a:p>
            <a:pPr lvl="1"/>
            <a:r>
              <a:rPr lang="en-US" dirty="0" smtClean="0"/>
              <a:t>Implementation</a:t>
            </a:r>
          </a:p>
          <a:p>
            <a:pPr lvl="1"/>
            <a:r>
              <a:rPr lang="en-US" dirty="0" smtClean="0"/>
              <a:t>Sample code (in C++)</a:t>
            </a:r>
          </a:p>
          <a:p>
            <a:pPr lvl="1"/>
            <a:r>
              <a:rPr lang="en-US" dirty="0" smtClean="0"/>
              <a:t>Known uses</a:t>
            </a:r>
          </a:p>
          <a:p>
            <a:pPr lvl="1"/>
            <a:r>
              <a:rPr lang="en-US" dirty="0" smtClean="0"/>
              <a:t>Related patterns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 space</a:t>
            </a:r>
            <a:endParaRPr lang="en-US" dirty="0"/>
          </a:p>
        </p:txBody>
      </p:sp>
      <p:pic>
        <p:nvPicPr>
          <p:cNvPr id="5" name="Picture 4"/>
          <p:cNvPicPr>
            <a:picLocks noChangeAspect="1"/>
          </p:cNvPicPr>
          <p:nvPr/>
        </p:nvPicPr>
        <p:blipFill>
          <a:blip r:embed="rId2"/>
          <a:stretch>
            <a:fillRect/>
          </a:stretch>
        </p:blipFill>
        <p:spPr>
          <a:xfrm>
            <a:off x="457200" y="1417637"/>
            <a:ext cx="8229600" cy="3541253"/>
          </a:xfrm>
          <a:prstGeom prst="rect">
            <a:avLst/>
          </a:prstGeom>
        </p:spPr>
      </p:pic>
      <p:sp>
        <p:nvSpPr>
          <p:cNvPr id="6" name="TextBox 5"/>
          <p:cNvSpPr txBox="1"/>
          <p:nvPr/>
        </p:nvSpPr>
        <p:spPr>
          <a:xfrm>
            <a:off x="457200" y="5171142"/>
            <a:ext cx="8229600" cy="1477328"/>
          </a:xfrm>
          <a:prstGeom prst="rect">
            <a:avLst/>
          </a:prstGeom>
          <a:noFill/>
        </p:spPr>
        <p:txBody>
          <a:bodyPr wrap="square" rtlCol="0">
            <a:spAutoFit/>
          </a:bodyPr>
          <a:lstStyle/>
          <a:p>
            <a:r>
              <a:rPr lang="en-US" i="1" dirty="0" smtClean="0"/>
              <a:t>Creational</a:t>
            </a:r>
            <a:r>
              <a:rPr lang="en-US" dirty="0" smtClean="0"/>
              <a:t>	object creation</a:t>
            </a:r>
          </a:p>
          <a:p>
            <a:r>
              <a:rPr lang="en-US" i="1" dirty="0" smtClean="0"/>
              <a:t>Structural		</a:t>
            </a:r>
            <a:r>
              <a:rPr lang="en-US" dirty="0" smtClean="0"/>
              <a:t>composition of classes and objects</a:t>
            </a:r>
          </a:p>
          <a:p>
            <a:r>
              <a:rPr lang="en-US" i="1" dirty="0" smtClean="0"/>
              <a:t>Behavioral	</a:t>
            </a:r>
            <a:r>
              <a:rPr lang="en-US" dirty="0" smtClean="0"/>
              <a:t>object interaction and distribution of responsibility</a:t>
            </a:r>
          </a:p>
          <a:p>
            <a:r>
              <a:rPr lang="en-US" i="1" dirty="0" smtClean="0"/>
              <a:t>Class scope	</a:t>
            </a:r>
            <a:r>
              <a:rPr lang="en-US" dirty="0" smtClean="0"/>
              <a:t>relationships between classes and subclasses (static, compile-time)</a:t>
            </a:r>
          </a:p>
          <a:p>
            <a:r>
              <a:rPr lang="en-US" i="1" dirty="0" smtClean="0"/>
              <a:t>Object scope	</a:t>
            </a:r>
            <a:r>
              <a:rPr lang="en-US" dirty="0" smtClean="0"/>
              <a:t>relationships between objects (dynamic, run-time)</a:t>
            </a:r>
            <a:endParaRPr lang="en-US" i="1"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Creational Design Patterns</a:t>
            </a:r>
            <a:endParaRPr lang="en-US" dirty="0"/>
          </a:p>
        </p:txBody>
      </p:sp>
      <p:graphicFrame>
        <p:nvGraphicFramePr>
          <p:cNvPr id="4" name="Content Placeholder 3"/>
          <p:cNvGraphicFramePr>
            <a:graphicFrameLocks noGrp="1"/>
          </p:cNvGraphicFramePr>
          <p:nvPr>
            <p:ph idx="1"/>
          </p:nvPr>
        </p:nvGraphicFramePr>
        <p:xfrm>
          <a:off x="457200" y="1600200"/>
          <a:ext cx="8229600" cy="3032760"/>
        </p:xfrm>
        <a:graphic>
          <a:graphicData uri="http://schemas.openxmlformats.org/drawingml/2006/table">
            <a:tbl>
              <a:tblPr firstRow="1" bandRow="1">
                <a:tableStyleId>{5C22544A-7EE6-4342-B048-85BDC9FD1C3A}</a:tableStyleId>
              </a:tblPr>
              <a:tblGrid>
                <a:gridCol w="2390274"/>
                <a:gridCol w="5839326"/>
              </a:tblGrid>
              <a:tr h="370840">
                <a:tc>
                  <a:txBody>
                    <a:bodyPr/>
                    <a:lstStyle/>
                    <a:p>
                      <a:r>
                        <a:rPr lang="en-US" dirty="0" smtClean="0"/>
                        <a:t>Name</a:t>
                      </a:r>
                      <a:r>
                        <a:rPr lang="en-US" baseline="0" dirty="0" smtClean="0"/>
                        <a:t> (page number)</a:t>
                      </a:r>
                      <a:endParaRPr lang="en-US" dirty="0"/>
                    </a:p>
                  </a:txBody>
                  <a:tcPr/>
                </a:tc>
                <a:tc>
                  <a:txBody>
                    <a:bodyPr/>
                    <a:lstStyle/>
                    <a:p>
                      <a:r>
                        <a:rPr lang="en-US" dirty="0" smtClean="0"/>
                        <a:t>Intent</a:t>
                      </a:r>
                      <a:endParaRPr lang="en-US" dirty="0"/>
                    </a:p>
                  </a:txBody>
                  <a:tcPr/>
                </a:tc>
              </a:tr>
              <a:tr h="370840">
                <a:tc>
                  <a:txBody>
                    <a:bodyPr/>
                    <a:lstStyle/>
                    <a:p>
                      <a:r>
                        <a:rPr lang="en-US" dirty="0" smtClean="0"/>
                        <a:t>Abstract Factory (87)</a:t>
                      </a:r>
                      <a:endParaRPr lang="en-US" dirty="0"/>
                    </a:p>
                  </a:txBody>
                  <a:tcPr/>
                </a:tc>
                <a:tc>
                  <a:txBody>
                    <a:bodyPr/>
                    <a:lstStyle/>
                    <a:p>
                      <a:r>
                        <a:rPr lang="en-US" dirty="0" smtClean="0"/>
                        <a:t>Provide an</a:t>
                      </a:r>
                      <a:r>
                        <a:rPr lang="en-US" baseline="0" dirty="0" smtClean="0"/>
                        <a:t> interface for creating families of related objects</a:t>
                      </a:r>
                      <a:endParaRPr lang="en-US" dirty="0"/>
                    </a:p>
                  </a:txBody>
                  <a:tcPr/>
                </a:tc>
              </a:tr>
              <a:tr h="370840">
                <a:tc>
                  <a:txBody>
                    <a:bodyPr/>
                    <a:lstStyle/>
                    <a:p>
                      <a:r>
                        <a:rPr lang="en-US" dirty="0" smtClean="0"/>
                        <a:t>Builder (97)</a:t>
                      </a:r>
                      <a:endParaRPr lang="en-US" dirty="0"/>
                    </a:p>
                  </a:txBody>
                  <a:tcPr/>
                </a:tc>
                <a:tc>
                  <a:txBody>
                    <a:bodyPr/>
                    <a:lstStyle/>
                    <a:p>
                      <a:r>
                        <a:rPr lang="en-US" dirty="0" smtClean="0"/>
                        <a:t>Separate</a:t>
                      </a:r>
                      <a:r>
                        <a:rPr lang="en-US" baseline="0" dirty="0" smtClean="0"/>
                        <a:t> construction of a complex object from its representation</a:t>
                      </a:r>
                      <a:endParaRPr lang="en-US" dirty="0"/>
                    </a:p>
                  </a:txBody>
                  <a:tcPr/>
                </a:tc>
              </a:tr>
              <a:tr h="370840">
                <a:tc>
                  <a:txBody>
                    <a:bodyPr/>
                    <a:lstStyle/>
                    <a:p>
                      <a:r>
                        <a:rPr lang="en-US" dirty="0" smtClean="0"/>
                        <a:t>Factory Method (107)</a:t>
                      </a:r>
                      <a:endParaRPr lang="en-US" dirty="0"/>
                    </a:p>
                  </a:txBody>
                  <a:tcPr/>
                </a:tc>
                <a:tc>
                  <a:txBody>
                    <a:bodyPr/>
                    <a:lstStyle/>
                    <a:p>
                      <a:r>
                        <a:rPr lang="en-US" dirty="0" smtClean="0"/>
                        <a:t>Define</a:t>
                      </a:r>
                      <a:r>
                        <a:rPr lang="en-US" baseline="0" dirty="0" smtClean="0"/>
                        <a:t> an interface for creating an object but let subclasses decide which class to instantiate</a:t>
                      </a:r>
                      <a:endParaRPr lang="en-US" dirty="0"/>
                    </a:p>
                  </a:txBody>
                  <a:tcPr/>
                </a:tc>
              </a:tr>
              <a:tr h="370840">
                <a:tc>
                  <a:txBody>
                    <a:bodyPr/>
                    <a:lstStyle/>
                    <a:p>
                      <a:r>
                        <a:rPr lang="en-US" dirty="0" smtClean="0"/>
                        <a:t>Prototype (117)</a:t>
                      </a:r>
                      <a:endParaRPr lang="en-US" dirty="0"/>
                    </a:p>
                  </a:txBody>
                  <a:tcPr/>
                </a:tc>
                <a:tc>
                  <a:txBody>
                    <a:bodyPr/>
                    <a:lstStyle/>
                    <a:p>
                      <a:r>
                        <a:rPr lang="en-US" dirty="0" smtClean="0"/>
                        <a:t>Create new objects by copying a prototypical instance</a:t>
                      </a:r>
                      <a:endParaRPr lang="en-US" dirty="0"/>
                    </a:p>
                  </a:txBody>
                  <a:tcPr/>
                </a:tc>
              </a:tr>
              <a:tr h="370840">
                <a:tc>
                  <a:txBody>
                    <a:bodyPr/>
                    <a:lstStyle/>
                    <a:p>
                      <a:r>
                        <a:rPr lang="en-US" dirty="0" smtClean="0"/>
                        <a:t>Singleton (127)</a:t>
                      </a:r>
                      <a:endParaRPr lang="en-US" dirty="0"/>
                    </a:p>
                  </a:txBody>
                  <a:tcPr/>
                </a:tc>
                <a:tc>
                  <a:txBody>
                    <a:bodyPr/>
                    <a:lstStyle/>
                    <a:p>
                      <a:r>
                        <a:rPr lang="en-US" dirty="0" smtClean="0"/>
                        <a:t>Ensure a class only has one instance and</a:t>
                      </a:r>
                      <a:r>
                        <a:rPr lang="en-US" baseline="0" dirty="0" smtClean="0"/>
                        <a:t> provide a global point of access to it</a:t>
                      </a:r>
                      <a:endParaRPr lang="en-US" dirty="0"/>
                    </a:p>
                  </a:txBody>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Structural Design Patterns</a:t>
            </a:r>
            <a:endParaRPr lang="en-US" dirty="0"/>
          </a:p>
        </p:txBody>
      </p:sp>
      <p:graphicFrame>
        <p:nvGraphicFramePr>
          <p:cNvPr id="4" name="Content Placeholder 3"/>
          <p:cNvGraphicFramePr>
            <a:graphicFrameLocks noGrp="1"/>
          </p:cNvGraphicFramePr>
          <p:nvPr>
            <p:ph idx="1"/>
          </p:nvPr>
        </p:nvGraphicFramePr>
        <p:xfrm>
          <a:off x="457200" y="1600200"/>
          <a:ext cx="8229600" cy="4043680"/>
        </p:xfrm>
        <a:graphic>
          <a:graphicData uri="http://schemas.openxmlformats.org/drawingml/2006/table">
            <a:tbl>
              <a:tblPr firstRow="1" bandRow="1">
                <a:tableStyleId>{5C22544A-7EE6-4342-B048-85BDC9FD1C3A}</a:tableStyleId>
              </a:tblPr>
              <a:tblGrid>
                <a:gridCol w="2390274"/>
                <a:gridCol w="5839326"/>
              </a:tblGrid>
              <a:tr h="370840">
                <a:tc>
                  <a:txBody>
                    <a:bodyPr/>
                    <a:lstStyle/>
                    <a:p>
                      <a:r>
                        <a:rPr lang="en-US" dirty="0" smtClean="0"/>
                        <a:t>Name</a:t>
                      </a:r>
                      <a:r>
                        <a:rPr lang="en-US" baseline="0" dirty="0" smtClean="0"/>
                        <a:t> (page number)</a:t>
                      </a:r>
                      <a:endParaRPr lang="en-US" dirty="0"/>
                    </a:p>
                  </a:txBody>
                  <a:tcPr/>
                </a:tc>
                <a:tc>
                  <a:txBody>
                    <a:bodyPr/>
                    <a:lstStyle/>
                    <a:p>
                      <a:r>
                        <a:rPr lang="en-US" dirty="0" smtClean="0"/>
                        <a:t>Intent</a:t>
                      </a:r>
                      <a:endParaRPr lang="en-US" dirty="0"/>
                    </a:p>
                  </a:txBody>
                  <a:tcPr/>
                </a:tc>
              </a:tr>
              <a:tr h="370840">
                <a:tc>
                  <a:txBody>
                    <a:bodyPr/>
                    <a:lstStyle/>
                    <a:p>
                      <a:r>
                        <a:rPr lang="en-US" dirty="0" smtClean="0"/>
                        <a:t>Adapter</a:t>
                      </a:r>
                      <a:r>
                        <a:rPr lang="en-US" baseline="0" dirty="0" smtClean="0"/>
                        <a:t> (139)</a:t>
                      </a:r>
                      <a:endParaRPr lang="en-US" dirty="0"/>
                    </a:p>
                  </a:txBody>
                  <a:tcPr/>
                </a:tc>
                <a:tc>
                  <a:txBody>
                    <a:bodyPr/>
                    <a:lstStyle/>
                    <a:p>
                      <a:r>
                        <a:rPr lang="en-US" dirty="0" smtClean="0"/>
                        <a:t>Convert a class’s interface</a:t>
                      </a:r>
                      <a:r>
                        <a:rPr lang="en-US" baseline="0" dirty="0" smtClean="0"/>
                        <a:t> into one that clients expect</a:t>
                      </a:r>
                      <a:endParaRPr lang="en-US" dirty="0"/>
                    </a:p>
                  </a:txBody>
                  <a:tcPr/>
                </a:tc>
              </a:tr>
              <a:tr h="370840">
                <a:tc>
                  <a:txBody>
                    <a:bodyPr/>
                    <a:lstStyle/>
                    <a:p>
                      <a:r>
                        <a:rPr lang="en-US" dirty="0" smtClean="0"/>
                        <a:t>Bridge (151)</a:t>
                      </a:r>
                      <a:endParaRPr lang="en-US" dirty="0"/>
                    </a:p>
                  </a:txBody>
                  <a:tcPr/>
                </a:tc>
                <a:tc>
                  <a:txBody>
                    <a:bodyPr/>
                    <a:lstStyle/>
                    <a:p>
                      <a:r>
                        <a:rPr lang="en-US" dirty="0" smtClean="0"/>
                        <a:t>Decouple abstraction</a:t>
                      </a:r>
                      <a:r>
                        <a:rPr lang="en-US" baseline="0" dirty="0" smtClean="0"/>
                        <a:t> from implementation</a:t>
                      </a:r>
                      <a:endParaRPr lang="en-US" dirty="0"/>
                    </a:p>
                  </a:txBody>
                  <a:tcPr/>
                </a:tc>
              </a:tr>
              <a:tr h="370840">
                <a:tc>
                  <a:txBody>
                    <a:bodyPr/>
                    <a:lstStyle/>
                    <a:p>
                      <a:r>
                        <a:rPr lang="en-US" dirty="0" smtClean="0"/>
                        <a:t>Composite (163)</a:t>
                      </a:r>
                      <a:endParaRPr lang="en-US" dirty="0"/>
                    </a:p>
                  </a:txBody>
                  <a:tcPr/>
                </a:tc>
                <a:tc>
                  <a:txBody>
                    <a:bodyPr/>
                    <a:lstStyle/>
                    <a:p>
                      <a:r>
                        <a:rPr lang="en-US" dirty="0" smtClean="0"/>
                        <a:t>Compose objects into tree structure</a:t>
                      </a:r>
                      <a:r>
                        <a:rPr lang="en-US" baseline="0" dirty="0" smtClean="0"/>
                        <a:t>s. Lets objects and groups of objects be treated </a:t>
                      </a:r>
                      <a:r>
                        <a:rPr lang="en-US" baseline="0" dirty="0" err="1" smtClean="0"/>
                        <a:t>uniformally</a:t>
                      </a:r>
                      <a:endParaRPr lang="en-US" dirty="0"/>
                    </a:p>
                  </a:txBody>
                  <a:tcPr/>
                </a:tc>
              </a:tr>
              <a:tr h="370840">
                <a:tc>
                  <a:txBody>
                    <a:bodyPr/>
                    <a:lstStyle/>
                    <a:p>
                      <a:r>
                        <a:rPr lang="en-US" dirty="0" smtClean="0"/>
                        <a:t>Decorator</a:t>
                      </a:r>
                      <a:r>
                        <a:rPr lang="en-US" baseline="0" dirty="0" smtClean="0"/>
                        <a:t> (175)</a:t>
                      </a:r>
                      <a:endParaRPr lang="en-US" dirty="0"/>
                    </a:p>
                  </a:txBody>
                  <a:tcPr/>
                </a:tc>
                <a:tc>
                  <a:txBody>
                    <a:bodyPr/>
                    <a:lstStyle/>
                    <a:p>
                      <a:r>
                        <a:rPr lang="en-US" dirty="0" smtClean="0"/>
                        <a:t>Attach additional responsibilities to an object dynamically without </a:t>
                      </a:r>
                      <a:r>
                        <a:rPr lang="en-US" dirty="0" err="1" smtClean="0"/>
                        <a:t>subclassing</a:t>
                      </a:r>
                      <a:endParaRPr lang="en-US" dirty="0"/>
                    </a:p>
                  </a:txBody>
                  <a:tcPr/>
                </a:tc>
              </a:tr>
              <a:tr h="370840">
                <a:tc>
                  <a:txBody>
                    <a:bodyPr/>
                    <a:lstStyle/>
                    <a:p>
                      <a:r>
                        <a:rPr lang="en-US" dirty="0" smtClean="0"/>
                        <a:t>Façade (185)</a:t>
                      </a:r>
                      <a:endParaRPr lang="en-US" dirty="0"/>
                    </a:p>
                  </a:txBody>
                  <a:tcPr/>
                </a:tc>
                <a:tc>
                  <a:txBody>
                    <a:bodyPr/>
                    <a:lstStyle/>
                    <a:p>
                      <a:r>
                        <a:rPr lang="en-US" dirty="0" smtClean="0"/>
                        <a:t>Provides unified interface to a subsystem’s set of interfaces,</a:t>
                      </a:r>
                      <a:r>
                        <a:rPr lang="en-US" baseline="0" dirty="0" smtClean="0"/>
                        <a:t> making the subsystem easier to use</a:t>
                      </a:r>
                      <a:endParaRPr lang="en-US" dirty="0"/>
                    </a:p>
                  </a:txBody>
                  <a:tcPr/>
                </a:tc>
              </a:tr>
              <a:tr h="370840">
                <a:tc>
                  <a:txBody>
                    <a:bodyPr/>
                    <a:lstStyle/>
                    <a:p>
                      <a:r>
                        <a:rPr lang="en-US" dirty="0" smtClean="0"/>
                        <a:t>Flyweight (195)</a:t>
                      </a:r>
                      <a:endParaRPr lang="en-US" dirty="0"/>
                    </a:p>
                  </a:txBody>
                  <a:tcPr/>
                </a:tc>
                <a:tc>
                  <a:txBody>
                    <a:bodyPr/>
                    <a:lstStyle/>
                    <a:p>
                      <a:r>
                        <a:rPr lang="en-US" dirty="0" smtClean="0"/>
                        <a:t>Use sharing</a:t>
                      </a:r>
                      <a:r>
                        <a:rPr lang="en-US" baseline="0" dirty="0" smtClean="0"/>
                        <a:t> to support large numbers of small objects efficiently</a:t>
                      </a:r>
                      <a:endParaRPr lang="en-US" dirty="0"/>
                    </a:p>
                  </a:txBody>
                  <a:tcPr/>
                </a:tc>
              </a:tr>
              <a:tr h="370840">
                <a:tc>
                  <a:txBody>
                    <a:bodyPr/>
                    <a:lstStyle/>
                    <a:p>
                      <a:r>
                        <a:rPr lang="en-US" dirty="0" smtClean="0"/>
                        <a:t>Proxy (207)</a:t>
                      </a:r>
                      <a:endParaRPr lang="en-US" dirty="0"/>
                    </a:p>
                  </a:txBody>
                  <a:tcPr/>
                </a:tc>
                <a:tc>
                  <a:txBody>
                    <a:bodyPr/>
                    <a:lstStyle/>
                    <a:p>
                      <a:r>
                        <a:rPr lang="en-US" dirty="0" smtClean="0"/>
                        <a:t>Surrogate for another object to control</a:t>
                      </a:r>
                      <a:r>
                        <a:rPr lang="en-US" baseline="0" dirty="0" smtClean="0"/>
                        <a:t> access to it</a:t>
                      </a:r>
                      <a:endParaRPr lang="en-US"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7783"/>
          </a:xfrm>
        </p:spPr>
        <p:txBody>
          <a:bodyPr>
            <a:noAutofit/>
          </a:bodyPr>
          <a:lstStyle/>
          <a:p>
            <a:r>
              <a:rPr lang="en-US" sz="3600" dirty="0" smtClean="0"/>
              <a:t>Behavioral Design Patterns</a:t>
            </a:r>
            <a:endParaRPr lang="en-US" sz="3600" dirty="0"/>
          </a:p>
        </p:txBody>
      </p:sp>
      <p:graphicFrame>
        <p:nvGraphicFramePr>
          <p:cNvPr id="4" name="Content Placeholder 3"/>
          <p:cNvGraphicFramePr>
            <a:graphicFrameLocks noGrp="1"/>
          </p:cNvGraphicFramePr>
          <p:nvPr>
            <p:ph idx="1"/>
          </p:nvPr>
        </p:nvGraphicFramePr>
        <p:xfrm>
          <a:off x="457200" y="1069468"/>
          <a:ext cx="8229600" cy="5637362"/>
        </p:xfrm>
        <a:graphic>
          <a:graphicData uri="http://schemas.openxmlformats.org/drawingml/2006/table">
            <a:tbl>
              <a:tblPr firstRow="1" bandRow="1">
                <a:tableStyleId>{5C22544A-7EE6-4342-B048-85BDC9FD1C3A}</a:tableStyleId>
              </a:tblPr>
              <a:tblGrid>
                <a:gridCol w="2229853"/>
                <a:gridCol w="5999747"/>
              </a:tblGrid>
              <a:tr h="371472">
                <a:tc>
                  <a:txBody>
                    <a:bodyPr/>
                    <a:lstStyle/>
                    <a:p>
                      <a:r>
                        <a:rPr lang="en-US" sz="1400" dirty="0" smtClean="0"/>
                        <a:t>Name</a:t>
                      </a:r>
                      <a:r>
                        <a:rPr lang="en-US" sz="1400" baseline="0" dirty="0" smtClean="0"/>
                        <a:t> (page number)</a:t>
                      </a:r>
                      <a:endParaRPr lang="en-US" sz="1400" dirty="0"/>
                    </a:p>
                  </a:txBody>
                  <a:tcPr/>
                </a:tc>
                <a:tc>
                  <a:txBody>
                    <a:bodyPr/>
                    <a:lstStyle/>
                    <a:p>
                      <a:r>
                        <a:rPr lang="en-US" sz="1400" dirty="0" smtClean="0"/>
                        <a:t>Intent</a:t>
                      </a:r>
                      <a:endParaRPr lang="en-US" sz="1400" dirty="0"/>
                    </a:p>
                  </a:txBody>
                  <a:tcPr/>
                </a:tc>
              </a:tr>
              <a:tr h="519045">
                <a:tc>
                  <a:txBody>
                    <a:bodyPr/>
                    <a:lstStyle/>
                    <a:p>
                      <a:r>
                        <a:rPr lang="en-US" sz="1400" dirty="0" smtClean="0"/>
                        <a:t>Chain</a:t>
                      </a:r>
                      <a:r>
                        <a:rPr lang="en-US" sz="1400" baseline="0" dirty="0" smtClean="0"/>
                        <a:t> of Responsibility (223)</a:t>
                      </a:r>
                      <a:endParaRPr lang="en-US" sz="1400" dirty="0"/>
                    </a:p>
                  </a:txBody>
                  <a:tcPr/>
                </a:tc>
                <a:tc>
                  <a:txBody>
                    <a:bodyPr/>
                    <a:lstStyle/>
                    <a:p>
                      <a:r>
                        <a:rPr lang="en-US" sz="1400" dirty="0" smtClean="0"/>
                        <a:t>Decouple</a:t>
                      </a:r>
                      <a:r>
                        <a:rPr lang="en-US" sz="1400" baseline="0" dirty="0" smtClean="0"/>
                        <a:t> request sender from receiver by chaining possible receiving objects and passing request along chain until it is handled</a:t>
                      </a:r>
                      <a:endParaRPr lang="en-US" sz="1400" dirty="0"/>
                    </a:p>
                  </a:txBody>
                  <a:tcPr/>
                </a:tc>
              </a:tr>
              <a:tr h="519045">
                <a:tc>
                  <a:txBody>
                    <a:bodyPr/>
                    <a:lstStyle/>
                    <a:p>
                      <a:r>
                        <a:rPr lang="en-US" sz="1400" dirty="0" smtClean="0"/>
                        <a:t>Command (233)</a:t>
                      </a:r>
                      <a:endParaRPr lang="en-US" sz="1400" dirty="0"/>
                    </a:p>
                  </a:txBody>
                  <a:tcPr/>
                </a:tc>
                <a:tc>
                  <a:txBody>
                    <a:bodyPr/>
                    <a:lstStyle/>
                    <a:p>
                      <a:r>
                        <a:rPr lang="en-US" sz="1400" dirty="0" smtClean="0"/>
                        <a:t>Encapsulate</a:t>
                      </a:r>
                      <a:r>
                        <a:rPr lang="en-US" sz="1400" baseline="0" dirty="0" smtClean="0"/>
                        <a:t> a request as an object (allows you to assign different requests to clients, queue or log requests, support undoable operations)</a:t>
                      </a:r>
                      <a:endParaRPr lang="en-US" sz="1400" dirty="0"/>
                    </a:p>
                  </a:txBody>
                  <a:tcPr/>
                </a:tc>
              </a:tr>
              <a:tr h="519045">
                <a:tc>
                  <a:txBody>
                    <a:bodyPr/>
                    <a:lstStyle/>
                    <a:p>
                      <a:r>
                        <a:rPr lang="en-US" sz="1400" dirty="0" smtClean="0"/>
                        <a:t>Interpreter</a:t>
                      </a:r>
                      <a:r>
                        <a:rPr lang="en-US" sz="1400" baseline="0" dirty="0" smtClean="0"/>
                        <a:t> (243)</a:t>
                      </a:r>
                      <a:endParaRPr lang="en-US" sz="1400" dirty="0"/>
                    </a:p>
                  </a:txBody>
                  <a:tcPr/>
                </a:tc>
                <a:tc>
                  <a:txBody>
                    <a:bodyPr/>
                    <a:lstStyle/>
                    <a:p>
                      <a:r>
                        <a:rPr lang="en-US" sz="1400" dirty="0" smtClean="0"/>
                        <a:t>Define a grammar</a:t>
                      </a:r>
                      <a:r>
                        <a:rPr lang="en-US" sz="1400" baseline="0" dirty="0" smtClean="0"/>
                        <a:t> with an interpreter that uses grammar to interpret sentences in the language</a:t>
                      </a:r>
                      <a:endParaRPr lang="en-US" sz="1400" dirty="0"/>
                    </a:p>
                  </a:txBody>
                  <a:tcPr/>
                </a:tc>
              </a:tr>
              <a:tr h="371472">
                <a:tc>
                  <a:txBody>
                    <a:bodyPr/>
                    <a:lstStyle/>
                    <a:p>
                      <a:r>
                        <a:rPr lang="en-US" sz="1400" dirty="0" err="1" smtClean="0"/>
                        <a:t>Iterator</a:t>
                      </a:r>
                      <a:r>
                        <a:rPr lang="en-US" sz="1400" dirty="0" smtClean="0"/>
                        <a:t> (257)</a:t>
                      </a:r>
                      <a:endParaRPr lang="en-US" sz="1400" dirty="0"/>
                    </a:p>
                  </a:txBody>
                  <a:tcPr/>
                </a:tc>
                <a:tc>
                  <a:txBody>
                    <a:bodyPr/>
                    <a:lstStyle/>
                    <a:p>
                      <a:r>
                        <a:rPr lang="en-US" sz="1400" dirty="0" smtClean="0"/>
                        <a:t>Access the elements in an aggregate</a:t>
                      </a:r>
                      <a:r>
                        <a:rPr lang="en-US" sz="1400" baseline="0" dirty="0" smtClean="0"/>
                        <a:t> </a:t>
                      </a:r>
                      <a:r>
                        <a:rPr lang="en-US" sz="1400" baseline="0" dirty="0" smtClean="0"/>
                        <a:t>without </a:t>
                      </a:r>
                      <a:r>
                        <a:rPr lang="en-US" sz="1400" baseline="0" dirty="0" smtClean="0"/>
                        <a:t>exposing its implementation</a:t>
                      </a:r>
                      <a:endParaRPr lang="en-US" sz="1400" dirty="0"/>
                    </a:p>
                  </a:txBody>
                  <a:tcPr/>
                </a:tc>
              </a:tr>
              <a:tr h="519045">
                <a:tc>
                  <a:txBody>
                    <a:bodyPr/>
                    <a:lstStyle/>
                    <a:p>
                      <a:r>
                        <a:rPr lang="en-US" sz="1400" dirty="0" smtClean="0"/>
                        <a:t>Mediator</a:t>
                      </a:r>
                      <a:r>
                        <a:rPr lang="en-US" sz="1400" baseline="0" dirty="0" smtClean="0"/>
                        <a:t> (273)</a:t>
                      </a:r>
                      <a:endParaRPr lang="en-US" sz="1400" dirty="0"/>
                    </a:p>
                  </a:txBody>
                  <a:tcPr/>
                </a:tc>
                <a:tc>
                  <a:txBody>
                    <a:bodyPr/>
                    <a:lstStyle/>
                    <a:p>
                      <a:r>
                        <a:rPr lang="en-US" sz="1400" dirty="0" smtClean="0"/>
                        <a:t>An object that encapsulates how a set of objects interact, reducing</a:t>
                      </a:r>
                      <a:r>
                        <a:rPr lang="en-US" sz="1400" baseline="0" dirty="0" smtClean="0"/>
                        <a:t> coupling between participants</a:t>
                      </a:r>
                      <a:endParaRPr lang="en-US" sz="1400" dirty="0"/>
                    </a:p>
                  </a:txBody>
                  <a:tcPr/>
                </a:tc>
              </a:tr>
              <a:tr h="371472">
                <a:tc>
                  <a:txBody>
                    <a:bodyPr/>
                    <a:lstStyle/>
                    <a:p>
                      <a:r>
                        <a:rPr lang="en-US" sz="1400" dirty="0" smtClean="0"/>
                        <a:t>Memento (283)</a:t>
                      </a:r>
                      <a:endParaRPr lang="en-US" sz="1400" dirty="0"/>
                    </a:p>
                  </a:txBody>
                  <a:tcPr/>
                </a:tc>
                <a:tc>
                  <a:txBody>
                    <a:bodyPr/>
                    <a:lstStyle/>
                    <a:p>
                      <a:r>
                        <a:rPr lang="en-US" sz="1400" dirty="0" smtClean="0"/>
                        <a:t>Capture and store</a:t>
                      </a:r>
                      <a:r>
                        <a:rPr lang="en-US" sz="1400" baseline="0" dirty="0" smtClean="0"/>
                        <a:t> an object’s internal state so that it can be restored later</a:t>
                      </a:r>
                      <a:endParaRPr lang="en-US" sz="1400" dirty="0"/>
                    </a:p>
                  </a:txBody>
                  <a:tcPr/>
                </a:tc>
              </a:tr>
              <a:tr h="519045">
                <a:tc>
                  <a:txBody>
                    <a:bodyPr/>
                    <a:lstStyle/>
                    <a:p>
                      <a:r>
                        <a:rPr lang="en-US" sz="1400" dirty="0" smtClean="0"/>
                        <a:t>Observer (293)</a:t>
                      </a:r>
                      <a:endParaRPr lang="en-US" sz="1400" dirty="0"/>
                    </a:p>
                  </a:txBody>
                  <a:tcPr/>
                </a:tc>
                <a:tc>
                  <a:txBody>
                    <a:bodyPr/>
                    <a:lstStyle/>
                    <a:p>
                      <a:r>
                        <a:rPr lang="en-US" sz="1400" dirty="0" smtClean="0"/>
                        <a:t>Define a many-to-one</a:t>
                      </a:r>
                      <a:r>
                        <a:rPr lang="en-US" sz="1400" baseline="0" dirty="0" smtClean="0"/>
                        <a:t> dependency so that when a single object’s state changes, its dependents are updated</a:t>
                      </a:r>
                      <a:endParaRPr lang="en-US" sz="1400" dirty="0"/>
                    </a:p>
                  </a:txBody>
                  <a:tcPr/>
                </a:tc>
              </a:tr>
              <a:tr h="371472">
                <a:tc>
                  <a:txBody>
                    <a:bodyPr/>
                    <a:lstStyle/>
                    <a:p>
                      <a:r>
                        <a:rPr lang="en-US" sz="1400" dirty="0" smtClean="0"/>
                        <a:t>State (305)</a:t>
                      </a:r>
                      <a:endParaRPr lang="en-US" sz="1400" dirty="0"/>
                    </a:p>
                  </a:txBody>
                  <a:tcPr/>
                </a:tc>
                <a:tc>
                  <a:txBody>
                    <a:bodyPr/>
                    <a:lstStyle/>
                    <a:p>
                      <a:r>
                        <a:rPr lang="en-US" sz="1400" dirty="0" smtClean="0"/>
                        <a:t>Allow object to change </a:t>
                      </a:r>
                      <a:r>
                        <a:rPr lang="en-US" sz="1400" dirty="0" err="1" smtClean="0"/>
                        <a:t>behaviour</a:t>
                      </a:r>
                      <a:r>
                        <a:rPr lang="en-US" sz="1400" dirty="0" smtClean="0"/>
                        <a:t> depending on its state</a:t>
                      </a:r>
                      <a:r>
                        <a:rPr lang="en-US" sz="1400" baseline="0" dirty="0" smtClean="0"/>
                        <a:t> (object may appear to change class)</a:t>
                      </a:r>
                      <a:endParaRPr lang="en-US" sz="1400" dirty="0"/>
                    </a:p>
                  </a:txBody>
                  <a:tcPr/>
                </a:tc>
              </a:tr>
              <a:tr h="519045">
                <a:tc>
                  <a:txBody>
                    <a:bodyPr/>
                    <a:lstStyle/>
                    <a:p>
                      <a:r>
                        <a:rPr lang="en-US" sz="1400" dirty="0" smtClean="0"/>
                        <a:t>Strategy (315)</a:t>
                      </a:r>
                      <a:endParaRPr lang="en-US" sz="1400" dirty="0"/>
                    </a:p>
                  </a:txBody>
                  <a:tcPr/>
                </a:tc>
                <a:tc>
                  <a:txBody>
                    <a:bodyPr/>
                    <a:lstStyle/>
                    <a:p>
                      <a:r>
                        <a:rPr lang="en-US" sz="1400" dirty="0" smtClean="0"/>
                        <a:t>Define a class to represent a family of algorithms that can be</a:t>
                      </a:r>
                      <a:r>
                        <a:rPr lang="en-US" sz="1400" baseline="0" dirty="0" smtClean="0"/>
                        <a:t> used interchangeably in a particular context</a:t>
                      </a:r>
                      <a:endParaRPr lang="en-US" sz="1400" dirty="0"/>
                    </a:p>
                  </a:txBody>
                  <a:tcPr/>
                </a:tc>
              </a:tr>
              <a:tr h="371472">
                <a:tc>
                  <a:txBody>
                    <a:bodyPr/>
                    <a:lstStyle/>
                    <a:p>
                      <a:r>
                        <a:rPr lang="en-US" sz="1400" dirty="0" smtClean="0"/>
                        <a:t>Template Method</a:t>
                      </a:r>
                      <a:r>
                        <a:rPr lang="en-US" sz="1400" baseline="0" dirty="0" smtClean="0"/>
                        <a:t> (325)</a:t>
                      </a:r>
                      <a:endParaRPr lang="en-US" sz="1400" dirty="0"/>
                    </a:p>
                  </a:txBody>
                  <a:tcPr/>
                </a:tc>
                <a:tc>
                  <a:txBody>
                    <a:bodyPr/>
                    <a:lstStyle/>
                    <a:p>
                      <a:r>
                        <a:rPr lang="en-US" sz="1400" dirty="0" smtClean="0"/>
                        <a:t>Define</a:t>
                      </a:r>
                      <a:r>
                        <a:rPr lang="en-US" sz="1400" baseline="0" dirty="0" smtClean="0"/>
                        <a:t> skeleton of an algorithm, deferring some steps to subclasses</a:t>
                      </a:r>
                      <a:endParaRPr lang="en-US" sz="1400" dirty="0"/>
                    </a:p>
                  </a:txBody>
                  <a:tcPr/>
                </a:tc>
              </a:tr>
              <a:tr h="519045">
                <a:tc>
                  <a:txBody>
                    <a:bodyPr/>
                    <a:lstStyle/>
                    <a:p>
                      <a:r>
                        <a:rPr lang="en-US" sz="1400" dirty="0" smtClean="0"/>
                        <a:t>Visitor</a:t>
                      </a:r>
                      <a:r>
                        <a:rPr lang="en-US" sz="1400" baseline="0" dirty="0" smtClean="0"/>
                        <a:t> (331)</a:t>
                      </a:r>
                      <a:endParaRPr lang="en-US" sz="1400" dirty="0"/>
                    </a:p>
                  </a:txBody>
                  <a:tcPr/>
                </a:tc>
                <a:tc>
                  <a:txBody>
                    <a:bodyPr/>
                    <a:lstStyle/>
                    <a:p>
                      <a:r>
                        <a:rPr lang="en-US" sz="1400" dirty="0" smtClean="0"/>
                        <a:t>Define an operation to be carried out on all objects</a:t>
                      </a:r>
                      <a:r>
                        <a:rPr lang="en-US" sz="1400" baseline="0" dirty="0" smtClean="0"/>
                        <a:t> in a collection without changing structure of objects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Solving problems with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Can use design patterns to solve various problems:</a:t>
            </a:r>
          </a:p>
          <a:p>
            <a:pPr lvl="1"/>
            <a:r>
              <a:rPr lang="en-US" dirty="0" smtClean="0"/>
              <a:t>Finding appropriate objects</a:t>
            </a:r>
          </a:p>
          <a:p>
            <a:pPr lvl="1"/>
            <a:r>
              <a:rPr lang="en-US" dirty="0" smtClean="0"/>
              <a:t>Determining object granularity</a:t>
            </a:r>
          </a:p>
          <a:p>
            <a:pPr lvl="1"/>
            <a:r>
              <a:rPr lang="en-US" dirty="0" smtClean="0"/>
              <a:t>Specifying object interfaces</a:t>
            </a:r>
          </a:p>
          <a:p>
            <a:pPr lvl="1"/>
            <a:r>
              <a:rPr lang="en-US" dirty="0" smtClean="0"/>
              <a:t>Specifying object implementations</a:t>
            </a:r>
          </a:p>
          <a:p>
            <a:pPr lvl="1"/>
            <a:r>
              <a:rPr lang="en-US" dirty="0" smtClean="0"/>
              <a:t>Building flexible, reusable software</a:t>
            </a:r>
          </a:p>
          <a:p>
            <a:pPr lvl="1"/>
            <a:r>
              <a:rPr lang="en-US" dirty="0" smtClean="0"/>
              <a:t>Relating run-time and compile-time structures</a:t>
            </a:r>
          </a:p>
          <a:p>
            <a:pPr lvl="1"/>
            <a:r>
              <a:rPr lang="en-US" dirty="0" smtClean="0"/>
              <a:t>Designing for change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625"/>
          </a:xfrm>
        </p:spPr>
        <p:txBody>
          <a:bodyPr>
            <a:normAutofit fontScale="90000"/>
          </a:bodyPr>
          <a:lstStyle/>
          <a:p>
            <a:r>
              <a:rPr lang="en-US" dirty="0" smtClean="0"/>
              <a:t>Finding Appropriate Objects	</a:t>
            </a:r>
            <a:endParaRPr lang="en-US" dirty="0"/>
          </a:p>
        </p:txBody>
      </p:sp>
      <p:sp>
        <p:nvSpPr>
          <p:cNvPr id="3" name="Content Placeholder 2"/>
          <p:cNvSpPr>
            <a:spLocks noGrp="1"/>
          </p:cNvSpPr>
          <p:nvPr>
            <p:ph idx="1"/>
          </p:nvPr>
        </p:nvSpPr>
        <p:spPr>
          <a:xfrm>
            <a:off x="457200" y="989263"/>
            <a:ext cx="8229600" cy="5601369"/>
          </a:xfrm>
        </p:spPr>
        <p:txBody>
          <a:bodyPr>
            <a:normAutofit fontScale="62500" lnSpcReduction="20000"/>
          </a:bodyPr>
          <a:lstStyle/>
          <a:p>
            <a:r>
              <a:rPr lang="en-US" dirty="0" smtClean="0"/>
              <a:t>Object packages data and the procedures that operate on that data</a:t>
            </a:r>
          </a:p>
          <a:p>
            <a:r>
              <a:rPr lang="en-US" dirty="0" smtClean="0"/>
              <a:t>Procedures usually called </a:t>
            </a:r>
            <a:r>
              <a:rPr lang="en-US" i="1" dirty="0" smtClean="0"/>
              <a:t>methods</a:t>
            </a:r>
            <a:r>
              <a:rPr lang="en-US" dirty="0" smtClean="0"/>
              <a:t> or </a:t>
            </a:r>
            <a:r>
              <a:rPr lang="en-US" i="1" dirty="0" smtClean="0"/>
              <a:t>operations</a:t>
            </a:r>
            <a:endParaRPr lang="en-US" dirty="0" smtClean="0"/>
          </a:p>
          <a:p>
            <a:r>
              <a:rPr lang="en-US" dirty="0" smtClean="0"/>
              <a:t>Object performs an operation when it receives a </a:t>
            </a:r>
            <a:r>
              <a:rPr lang="en-US" i="1" dirty="0" smtClean="0"/>
              <a:t>request</a:t>
            </a:r>
            <a:r>
              <a:rPr lang="en-US" dirty="0" smtClean="0"/>
              <a:t> (or </a:t>
            </a:r>
            <a:r>
              <a:rPr lang="en-US" i="1" dirty="0" smtClean="0"/>
              <a:t>message</a:t>
            </a:r>
            <a:r>
              <a:rPr lang="en-US" dirty="0" smtClean="0"/>
              <a:t>) from a </a:t>
            </a:r>
            <a:r>
              <a:rPr lang="en-US" i="1" dirty="0" smtClean="0"/>
              <a:t>client</a:t>
            </a:r>
            <a:endParaRPr lang="en-US" dirty="0" smtClean="0"/>
          </a:p>
          <a:p>
            <a:r>
              <a:rPr lang="en-US" dirty="0" smtClean="0"/>
              <a:t>Operations should be the only way of changing an object’s internal data or </a:t>
            </a:r>
            <a:r>
              <a:rPr lang="en-US" i="1" dirty="0" smtClean="0"/>
              <a:t>state</a:t>
            </a:r>
            <a:endParaRPr lang="en-US" dirty="0" smtClean="0"/>
          </a:p>
          <a:p>
            <a:pPr lvl="1"/>
            <a:r>
              <a:rPr lang="en-US" dirty="0" smtClean="0"/>
              <a:t>The internal representation of the data should be hidden</a:t>
            </a:r>
          </a:p>
          <a:p>
            <a:pPr lvl="2"/>
            <a:r>
              <a:rPr lang="en-US" dirty="0" smtClean="0"/>
              <a:t>i.e., instance variables should generally be private</a:t>
            </a:r>
          </a:p>
          <a:p>
            <a:pPr lvl="1"/>
            <a:r>
              <a:rPr lang="en-US" dirty="0" smtClean="0"/>
              <a:t>This ensures </a:t>
            </a:r>
            <a:r>
              <a:rPr lang="en-US" i="1" dirty="0" smtClean="0"/>
              <a:t>encapsulation</a:t>
            </a:r>
          </a:p>
          <a:p>
            <a:r>
              <a:rPr lang="en-US" dirty="0" smtClean="0"/>
              <a:t>Decomposing a system into classes is usually hard because lots of (sometimes conflicting) factors come into play</a:t>
            </a:r>
          </a:p>
          <a:p>
            <a:pPr lvl="1"/>
            <a:r>
              <a:rPr lang="en-US" dirty="0" smtClean="0"/>
              <a:t>encapsulation, granularity, dependency, flexibility, reusability, etc.</a:t>
            </a:r>
          </a:p>
          <a:p>
            <a:r>
              <a:rPr lang="en-US" dirty="0" smtClean="0"/>
              <a:t>Various methods proposed for finding classes</a:t>
            </a:r>
          </a:p>
          <a:p>
            <a:pPr lvl="1"/>
            <a:r>
              <a:rPr lang="en-US" dirty="0" smtClean="0"/>
              <a:t>Noun identification technique</a:t>
            </a:r>
          </a:p>
          <a:p>
            <a:pPr lvl="1"/>
            <a:r>
              <a:rPr lang="en-US" dirty="0" smtClean="0"/>
              <a:t>Collaboration-Responsibility Cards</a:t>
            </a:r>
          </a:p>
          <a:p>
            <a:pPr lvl="1"/>
            <a:r>
              <a:rPr lang="en-US" dirty="0" err="1" smtClean="0"/>
              <a:t>Modelling</a:t>
            </a:r>
            <a:r>
              <a:rPr lang="en-US" dirty="0" smtClean="0"/>
              <a:t> the real world</a:t>
            </a:r>
          </a:p>
          <a:p>
            <a:pPr lvl="1"/>
            <a:r>
              <a:rPr lang="en-US" dirty="0" smtClean="0"/>
              <a:t>…</a:t>
            </a:r>
          </a:p>
          <a:p>
            <a:r>
              <a:rPr lang="en-US" dirty="0" smtClean="0"/>
              <a:t>Patterns help to identify the less obvious classes</a:t>
            </a:r>
          </a:p>
          <a:p>
            <a:pPr lvl="1"/>
            <a:r>
              <a:rPr lang="en-US" dirty="0" smtClean="0"/>
              <a:t>e.g., decorator classes, representing algorithms as objects in the Strategy (315) pattern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Determining Object Granularity</a:t>
            </a:r>
            <a:endParaRPr lang="en-US" dirty="0"/>
          </a:p>
        </p:txBody>
      </p:sp>
      <p:sp>
        <p:nvSpPr>
          <p:cNvPr id="3" name="Content Placeholder 2"/>
          <p:cNvSpPr>
            <a:spLocks noGrp="1"/>
          </p:cNvSpPr>
          <p:nvPr>
            <p:ph idx="1"/>
          </p:nvPr>
        </p:nvSpPr>
        <p:spPr/>
        <p:txBody>
          <a:bodyPr>
            <a:normAutofit lnSpcReduction="10000"/>
          </a:bodyPr>
          <a:lstStyle/>
          <a:p>
            <a:r>
              <a:rPr lang="en-US" dirty="0" smtClean="0"/>
              <a:t>Objects can vary a lot in size and number</a:t>
            </a:r>
          </a:p>
          <a:p>
            <a:pPr lvl="1"/>
            <a:r>
              <a:rPr lang="en-US" dirty="0" smtClean="0"/>
              <a:t>From hardware components to application</a:t>
            </a:r>
          </a:p>
          <a:p>
            <a:r>
              <a:rPr lang="en-US" dirty="0" smtClean="0"/>
              <a:t>Patterns help to determine appropriate object granularity</a:t>
            </a:r>
          </a:p>
          <a:p>
            <a:r>
              <a:rPr lang="en-US" dirty="0" smtClean="0"/>
              <a:t>For example</a:t>
            </a:r>
          </a:p>
          <a:p>
            <a:pPr lvl="1"/>
            <a:r>
              <a:rPr lang="en-US" dirty="0" smtClean="0"/>
              <a:t>Façade (185) describes how complete subsystems can be represented as a simple interface</a:t>
            </a:r>
          </a:p>
          <a:p>
            <a:pPr lvl="1"/>
            <a:r>
              <a:rPr lang="en-US" dirty="0" smtClean="0"/>
              <a:t>Flyweight (195) describes how to support very large numbers of very small objects</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Specifying Object Interfaces</a:t>
            </a:r>
            <a:endParaRPr lang="en-US" dirty="0"/>
          </a:p>
        </p:txBody>
      </p:sp>
      <p:sp>
        <p:nvSpPr>
          <p:cNvPr id="3" name="Content Placeholder 2"/>
          <p:cNvSpPr>
            <a:spLocks noGrp="1"/>
          </p:cNvSpPr>
          <p:nvPr>
            <p:ph idx="1"/>
          </p:nvPr>
        </p:nvSpPr>
        <p:spPr>
          <a:xfrm>
            <a:off x="457200" y="1600200"/>
            <a:ext cx="8229600" cy="5030537"/>
          </a:xfrm>
        </p:spPr>
        <p:txBody>
          <a:bodyPr>
            <a:normAutofit fontScale="62500" lnSpcReduction="20000"/>
          </a:bodyPr>
          <a:lstStyle/>
          <a:p>
            <a:r>
              <a:rPr lang="en-US" dirty="0" smtClean="0"/>
              <a:t>Operation’s </a:t>
            </a:r>
            <a:r>
              <a:rPr lang="en-US" i="1" dirty="0" smtClean="0"/>
              <a:t>signature</a:t>
            </a:r>
            <a:r>
              <a:rPr lang="en-US" dirty="0" smtClean="0"/>
              <a:t> specifies its name, its arguments and the type of its return value</a:t>
            </a:r>
          </a:p>
          <a:p>
            <a:pPr lvl="1"/>
            <a:r>
              <a:rPr lang="en-US" dirty="0" smtClean="0"/>
              <a:t>e.g., </a:t>
            </a:r>
            <a:r>
              <a:rPr lang="en-US" dirty="0" err="1" smtClean="0"/>
              <a:t>int</a:t>
            </a:r>
            <a:r>
              <a:rPr lang="en-US" dirty="0" smtClean="0"/>
              <a:t> </a:t>
            </a:r>
            <a:r>
              <a:rPr lang="en-US" dirty="0" err="1" smtClean="0"/>
              <a:t>computeX(int</a:t>
            </a:r>
            <a:r>
              <a:rPr lang="en-US" dirty="0" smtClean="0"/>
              <a:t> </a:t>
            </a:r>
            <a:r>
              <a:rPr lang="en-US" dirty="0" err="1" smtClean="0"/>
              <a:t>x</a:t>
            </a:r>
            <a:r>
              <a:rPr lang="en-US" dirty="0" smtClean="0"/>
              <a:t>, </a:t>
            </a:r>
            <a:r>
              <a:rPr lang="en-US" dirty="0" err="1" smtClean="0"/>
              <a:t>int</a:t>
            </a:r>
            <a:r>
              <a:rPr lang="en-US" dirty="0" smtClean="0"/>
              <a:t> </a:t>
            </a:r>
            <a:r>
              <a:rPr lang="en-US" dirty="0" err="1" smtClean="0"/>
              <a:t>y</a:t>
            </a:r>
            <a:r>
              <a:rPr lang="en-US" dirty="0" smtClean="0"/>
              <a:t>)</a:t>
            </a:r>
          </a:p>
          <a:p>
            <a:r>
              <a:rPr lang="en-US" dirty="0" smtClean="0"/>
              <a:t>The </a:t>
            </a:r>
            <a:r>
              <a:rPr lang="en-US" i="1" dirty="0" smtClean="0"/>
              <a:t>interface</a:t>
            </a:r>
            <a:r>
              <a:rPr lang="en-US" dirty="0" smtClean="0"/>
              <a:t> of an object is the set of all signatures of its operations</a:t>
            </a:r>
          </a:p>
          <a:p>
            <a:r>
              <a:rPr lang="en-US" dirty="0" smtClean="0"/>
              <a:t>The interface of an object defines all the requests (or messages) that it can understand</a:t>
            </a:r>
          </a:p>
          <a:p>
            <a:r>
              <a:rPr lang="en-US" dirty="0" smtClean="0"/>
              <a:t>If a class C implements a particular interface I, then all instances of class C are of </a:t>
            </a:r>
            <a:r>
              <a:rPr lang="en-US" i="1" dirty="0" smtClean="0"/>
              <a:t>type </a:t>
            </a:r>
            <a:r>
              <a:rPr lang="en-US" dirty="0" smtClean="0"/>
              <a:t>I</a:t>
            </a:r>
          </a:p>
          <a:p>
            <a:pPr lvl="1"/>
            <a:r>
              <a:rPr lang="en-US" dirty="0" smtClean="0"/>
              <a:t>An object may therefore have more than one </a:t>
            </a:r>
            <a:r>
              <a:rPr lang="en-US" i="1" dirty="0" smtClean="0"/>
              <a:t>type</a:t>
            </a:r>
            <a:r>
              <a:rPr lang="en-US" dirty="0" smtClean="0"/>
              <a:t> if it implements more than one interface</a:t>
            </a:r>
          </a:p>
          <a:p>
            <a:pPr lvl="1"/>
            <a:r>
              <a:rPr lang="en-US" dirty="0" smtClean="0"/>
              <a:t>Two objects of different class can have the same type if they implement the same interface</a:t>
            </a:r>
          </a:p>
          <a:p>
            <a:r>
              <a:rPr lang="en-US" dirty="0" smtClean="0"/>
              <a:t>A type</a:t>
            </a:r>
            <a:r>
              <a:rPr lang="en-US" dirty="0" smtClean="0"/>
              <a:t> </a:t>
            </a:r>
            <a:r>
              <a:rPr lang="en-US" i="1" dirty="0" smtClean="0"/>
              <a:t>S</a:t>
            </a:r>
            <a:r>
              <a:rPr lang="en-US" dirty="0" smtClean="0"/>
              <a:t> </a:t>
            </a:r>
            <a:r>
              <a:rPr lang="en-US" dirty="0" smtClean="0"/>
              <a:t>is a </a:t>
            </a:r>
            <a:r>
              <a:rPr lang="en-US" i="1" dirty="0" smtClean="0"/>
              <a:t>subtype</a:t>
            </a:r>
            <a:r>
              <a:rPr lang="en-US" dirty="0" smtClean="0"/>
              <a:t> of another type</a:t>
            </a:r>
            <a:r>
              <a:rPr lang="en-US" dirty="0" smtClean="0"/>
              <a:t> </a:t>
            </a:r>
            <a:r>
              <a:rPr lang="en-US" i="1" dirty="0" smtClean="0"/>
              <a:t>T </a:t>
            </a:r>
            <a:r>
              <a:rPr lang="en-US" dirty="0" smtClean="0"/>
              <a:t>if </a:t>
            </a:r>
            <a:r>
              <a:rPr lang="en-US" i="1" dirty="0" smtClean="0"/>
              <a:t>S</a:t>
            </a:r>
            <a:r>
              <a:rPr lang="en-US" dirty="0" smtClean="0"/>
              <a:t> </a:t>
            </a:r>
            <a:r>
              <a:rPr lang="en-US" dirty="0" smtClean="0"/>
              <a:t>inherits from</a:t>
            </a:r>
            <a:r>
              <a:rPr lang="en-US" dirty="0" smtClean="0"/>
              <a:t> </a:t>
            </a:r>
            <a:r>
              <a:rPr lang="en-US" i="1" dirty="0" smtClean="0"/>
              <a:t>T</a:t>
            </a:r>
            <a:r>
              <a:rPr lang="en-US" dirty="0" smtClean="0"/>
              <a:t> </a:t>
            </a:r>
            <a:r>
              <a:rPr lang="en-US" dirty="0" smtClean="0"/>
              <a:t>and the interface </a:t>
            </a:r>
            <a:r>
              <a:rPr lang="en-US" i="1" dirty="0" smtClean="0"/>
              <a:t>T</a:t>
            </a:r>
            <a:r>
              <a:rPr lang="en-US" dirty="0" smtClean="0"/>
              <a:t> </a:t>
            </a:r>
            <a:r>
              <a:rPr lang="en-US" dirty="0" smtClean="0"/>
              <a:t>is subset of the interface </a:t>
            </a:r>
            <a:r>
              <a:rPr lang="en-US" dirty="0" smtClean="0"/>
              <a:t>of </a:t>
            </a:r>
            <a:r>
              <a:rPr lang="en-US" i="1" dirty="0" smtClean="0"/>
              <a:t>S</a:t>
            </a:r>
            <a:endParaRPr lang="en-US" dirty="0" smtClean="0"/>
          </a:p>
          <a:p>
            <a:pPr lvl="1"/>
            <a:r>
              <a:rPr lang="en-US" dirty="0" smtClean="0"/>
              <a:t>In this case,</a:t>
            </a:r>
            <a:r>
              <a:rPr lang="en-US" dirty="0" smtClean="0"/>
              <a:t> </a:t>
            </a:r>
            <a:r>
              <a:rPr lang="en-US" i="1" dirty="0" smtClean="0"/>
              <a:t>T</a:t>
            </a:r>
            <a:r>
              <a:rPr lang="en-US" dirty="0" smtClean="0"/>
              <a:t> </a:t>
            </a:r>
            <a:r>
              <a:rPr lang="en-US" dirty="0" smtClean="0"/>
              <a:t>is a </a:t>
            </a:r>
            <a:r>
              <a:rPr lang="en-US" i="1" dirty="0" err="1" smtClean="0"/>
              <a:t>supertype</a:t>
            </a:r>
            <a:r>
              <a:rPr lang="en-US" dirty="0" smtClean="0"/>
              <a:t> </a:t>
            </a:r>
            <a:r>
              <a:rPr lang="en-US" dirty="0" smtClean="0"/>
              <a:t>of </a:t>
            </a:r>
            <a:r>
              <a:rPr lang="en-US" i="1" dirty="0" smtClean="0"/>
              <a:t>S</a:t>
            </a:r>
            <a:endParaRPr lang="en-US" dirty="0" smtClean="0"/>
          </a:p>
          <a:p>
            <a:r>
              <a:rPr lang="en-US" dirty="0" smtClean="0"/>
              <a:t>It is possible for two objects to have identical interfaces and completely different implementations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t>
            </a:r>
            <a:r>
              <a:rPr lang="en-US" dirty="0" smtClean="0"/>
              <a:t>ources</a:t>
            </a:r>
            <a:endParaRPr lang="en-US" dirty="0"/>
          </a:p>
        </p:txBody>
      </p:sp>
      <p:sp>
        <p:nvSpPr>
          <p:cNvPr id="3" name="Content Placeholder 2"/>
          <p:cNvSpPr>
            <a:spLocks noGrp="1"/>
          </p:cNvSpPr>
          <p:nvPr>
            <p:ph idx="1"/>
          </p:nvPr>
        </p:nvSpPr>
        <p:spPr/>
        <p:txBody>
          <a:bodyPr>
            <a:normAutofit/>
          </a:bodyPr>
          <a:lstStyle/>
          <a:p>
            <a:r>
              <a:rPr lang="en-US" dirty="0" smtClean="0"/>
              <a:t>The material in this lecture is based primarily on:</a:t>
            </a:r>
          </a:p>
          <a:p>
            <a:pPr lvl="1"/>
            <a:r>
              <a:rPr lang="en-US" dirty="0" smtClean="0"/>
              <a:t>Gamma, E., Helm, R., Johnson, R. &amp; </a:t>
            </a:r>
            <a:r>
              <a:rPr lang="en-US" dirty="0" err="1" smtClean="0"/>
              <a:t>Vlissides</a:t>
            </a:r>
            <a:r>
              <a:rPr lang="en-US" dirty="0" smtClean="0"/>
              <a:t>, J. (1995). </a:t>
            </a:r>
            <a:r>
              <a:rPr lang="en-US" i="1" dirty="0" smtClean="0"/>
              <a:t>Design Patterns: Elements of Reusable Object-Oriented Software</a:t>
            </a:r>
            <a:r>
              <a:rPr lang="en-US" dirty="0" smtClean="0"/>
              <a:t>. Addison-Wesley, Boston. ISBN: 0201633612.</a:t>
            </a:r>
          </a:p>
          <a:p>
            <a:pPr lvl="2"/>
            <a:r>
              <a:rPr lang="en-US" dirty="0" smtClean="0"/>
              <a:t>One of the most cited books in software engineering – 18155 citations in Google Scholar!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hangingPunct="1"/>
            <a:r>
              <a:rPr lang="en-GB" sz="4000"/>
              <a:t>Messages</a:t>
            </a:r>
            <a:br>
              <a:rPr lang="en-GB" sz="4000"/>
            </a:br>
            <a:r>
              <a:rPr lang="en-GB" sz="4000"/>
              <a:t>Selectors and arguments</a:t>
            </a:r>
            <a:endParaRPr lang="en-US" sz="4000"/>
          </a:p>
        </p:txBody>
      </p:sp>
      <p:sp>
        <p:nvSpPr>
          <p:cNvPr id="20483" name="Rectangle 3"/>
          <p:cNvSpPr>
            <a:spLocks noGrp="1" noChangeArrowheads="1"/>
          </p:cNvSpPr>
          <p:nvPr>
            <p:ph type="body" idx="1"/>
          </p:nvPr>
        </p:nvSpPr>
        <p:spPr/>
        <p:txBody>
          <a:bodyPr/>
          <a:lstStyle/>
          <a:p>
            <a:pPr eaLnBrk="1" hangingPunct="1">
              <a:lnSpc>
                <a:spcPct val="80000"/>
              </a:lnSpc>
            </a:pPr>
            <a:r>
              <a:rPr lang="en-US" sz="2800"/>
              <a:t>myClock understands two types of </a:t>
            </a:r>
            <a:r>
              <a:rPr lang="en-US" sz="2800" i="1"/>
              <a:t>messages</a:t>
            </a:r>
          </a:p>
          <a:p>
            <a:pPr lvl="2" eaLnBrk="1" hangingPunct="1">
              <a:lnSpc>
                <a:spcPct val="80000"/>
              </a:lnSpc>
            </a:pPr>
            <a:r>
              <a:rPr lang="en-US" sz="2000">
                <a:ea typeface="ＭＳ Ｐゴシック" charset="-128"/>
              </a:rPr>
              <a:t>getTime()</a:t>
            </a:r>
          </a:p>
          <a:p>
            <a:pPr lvl="2" eaLnBrk="1" hangingPunct="1">
              <a:lnSpc>
                <a:spcPct val="80000"/>
              </a:lnSpc>
            </a:pPr>
            <a:r>
              <a:rPr lang="en-US" sz="2000">
                <a:ea typeface="ＭＳ Ｐゴシック" charset="-128"/>
              </a:rPr>
              <a:t>setTime(newTime:Time)</a:t>
            </a:r>
          </a:p>
          <a:p>
            <a:pPr eaLnBrk="1" hangingPunct="1">
              <a:lnSpc>
                <a:spcPct val="80000"/>
              </a:lnSpc>
            </a:pPr>
            <a:r>
              <a:rPr lang="en-US" sz="2800"/>
              <a:t>every message has a </a:t>
            </a:r>
            <a:r>
              <a:rPr lang="en-US" sz="2800" i="1"/>
              <a:t>selector</a:t>
            </a:r>
            <a:endParaRPr lang="en-US" sz="2800"/>
          </a:p>
          <a:p>
            <a:pPr lvl="2" eaLnBrk="1" hangingPunct="1">
              <a:lnSpc>
                <a:spcPct val="80000"/>
              </a:lnSpc>
            </a:pPr>
            <a:r>
              <a:rPr lang="en-US" sz="2000">
                <a:ea typeface="ＭＳ Ｐゴシック" charset="-128"/>
              </a:rPr>
              <a:t>getTime</a:t>
            </a:r>
          </a:p>
          <a:p>
            <a:pPr lvl="2" eaLnBrk="1" hangingPunct="1">
              <a:lnSpc>
                <a:spcPct val="80000"/>
              </a:lnSpc>
            </a:pPr>
            <a:r>
              <a:rPr lang="en-US" sz="2000">
                <a:ea typeface="ＭＳ Ｐゴシック" charset="-128"/>
              </a:rPr>
              <a:t>setTime</a:t>
            </a:r>
          </a:p>
          <a:p>
            <a:pPr eaLnBrk="1" hangingPunct="1">
              <a:lnSpc>
                <a:spcPct val="80000"/>
              </a:lnSpc>
            </a:pPr>
            <a:r>
              <a:rPr lang="en-US" sz="2800"/>
              <a:t>a message may have </a:t>
            </a:r>
            <a:r>
              <a:rPr lang="en-US" sz="2800" i="1"/>
              <a:t>arguments</a:t>
            </a:r>
            <a:r>
              <a:rPr lang="en-US" sz="2800"/>
              <a:t>:</a:t>
            </a:r>
          </a:p>
          <a:p>
            <a:pPr lvl="2" eaLnBrk="1" hangingPunct="1">
              <a:lnSpc>
                <a:spcPct val="80000"/>
              </a:lnSpc>
            </a:pPr>
            <a:r>
              <a:rPr lang="en-US" sz="2000">
                <a:ea typeface="ＭＳ Ｐゴシック" charset="-128"/>
              </a:rPr>
              <a:t>getTime() has no arguments</a:t>
            </a:r>
          </a:p>
          <a:p>
            <a:pPr lvl="2" eaLnBrk="1" hangingPunct="1">
              <a:lnSpc>
                <a:spcPct val="80000"/>
              </a:lnSpc>
            </a:pPr>
            <a:r>
              <a:rPr lang="en-US" sz="2000">
                <a:ea typeface="ＭＳ Ｐゴシック" charset="-128"/>
              </a:rPr>
              <a:t>setTime(newTime:Time) has one argument, newTime, which must be of type Time</a:t>
            </a:r>
          </a:p>
          <a:p>
            <a:pPr eaLnBrk="1" hangingPunct="1">
              <a:lnSpc>
                <a:spcPct val="80000"/>
              </a:lnSpc>
            </a:pPr>
            <a:r>
              <a:rPr lang="en-US" sz="2800"/>
              <a:t>arguments may be objects themselves </a:t>
            </a:r>
          </a:p>
          <a:p>
            <a:pPr lvl="1" eaLnBrk="1" hangingPunct="1">
              <a:lnSpc>
                <a:spcPct val="80000"/>
              </a:lnSpc>
            </a:pPr>
            <a:r>
              <a:rPr lang="en-US" sz="2400">
                <a:ea typeface="ＭＳ Ｐゴシック" charset="-128"/>
              </a:rPr>
              <a:t>for example, Time may be a class of objects</a:t>
            </a:r>
          </a:p>
          <a:p>
            <a:pPr eaLnBrk="1" hangingPunct="1">
              <a:lnSpc>
                <a:spcPct val="80000"/>
              </a:lnSpc>
            </a:pPr>
            <a:endParaRPr lang="en-US" sz="28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GB"/>
              <a:t>Messages: Signatures</a:t>
            </a:r>
            <a:endParaRPr lang="en-US"/>
          </a:p>
        </p:txBody>
      </p:sp>
      <p:sp>
        <p:nvSpPr>
          <p:cNvPr id="21507" name="Rectangle 3"/>
          <p:cNvSpPr>
            <a:spLocks noGrp="1" noChangeArrowheads="1"/>
          </p:cNvSpPr>
          <p:nvPr>
            <p:ph type="body" idx="1"/>
          </p:nvPr>
        </p:nvSpPr>
        <p:spPr/>
        <p:txBody>
          <a:bodyPr/>
          <a:lstStyle/>
          <a:p>
            <a:pPr eaLnBrk="1" hangingPunct="1">
              <a:lnSpc>
                <a:spcPct val="80000"/>
              </a:lnSpc>
            </a:pPr>
            <a:r>
              <a:rPr lang="en-US" sz="2400"/>
              <a:t>every message has a </a:t>
            </a:r>
            <a:r>
              <a:rPr lang="en-US" sz="2400" i="1"/>
              <a:t>signature</a:t>
            </a:r>
          </a:p>
          <a:p>
            <a:pPr lvl="1" eaLnBrk="1" hangingPunct="1">
              <a:lnSpc>
                <a:spcPct val="80000"/>
              </a:lnSpc>
            </a:pPr>
            <a:r>
              <a:rPr lang="en-US" sz="2000">
                <a:ea typeface="ＭＳ Ｐゴシック" charset="-128"/>
              </a:rPr>
              <a:t>the combination of its selector and the pattern of types of its arguments</a:t>
            </a:r>
          </a:p>
          <a:p>
            <a:pPr eaLnBrk="1" hangingPunct="1">
              <a:lnSpc>
                <a:spcPct val="80000"/>
              </a:lnSpc>
            </a:pPr>
            <a:r>
              <a:rPr lang="en-US" sz="2400"/>
              <a:t>for example, myClock might understand the messages</a:t>
            </a:r>
          </a:p>
          <a:p>
            <a:pPr lvl="2" eaLnBrk="1" hangingPunct="1">
              <a:lnSpc>
                <a:spcPct val="80000"/>
              </a:lnSpc>
            </a:pPr>
            <a:r>
              <a:rPr lang="en-US" sz="1800">
                <a:ea typeface="ＭＳ Ｐゴシック" charset="-128"/>
              </a:rPr>
              <a:t>readTime(string : String)</a:t>
            </a:r>
          </a:p>
          <a:p>
            <a:pPr lvl="3" eaLnBrk="1" hangingPunct="1">
              <a:lnSpc>
                <a:spcPct val="80000"/>
              </a:lnSpc>
            </a:pPr>
            <a:r>
              <a:rPr lang="en-GB" sz="1600">
                <a:ea typeface="ＭＳ Ｐゴシック" charset="-128"/>
              </a:rPr>
              <a:t>Reads a time value from a String</a:t>
            </a:r>
            <a:endParaRPr lang="en-US" sz="1600">
              <a:ea typeface="ＭＳ Ｐゴシック" charset="-128"/>
            </a:endParaRPr>
          </a:p>
          <a:p>
            <a:pPr lvl="2" eaLnBrk="1" hangingPunct="1">
              <a:lnSpc>
                <a:spcPct val="80000"/>
              </a:lnSpc>
            </a:pPr>
            <a:r>
              <a:rPr lang="en-US" sz="1800">
                <a:ea typeface="ＭＳ Ｐゴシック" charset="-128"/>
              </a:rPr>
              <a:t>readTime(file : File)</a:t>
            </a:r>
          </a:p>
          <a:p>
            <a:pPr lvl="3" eaLnBrk="1" hangingPunct="1">
              <a:lnSpc>
                <a:spcPct val="80000"/>
              </a:lnSpc>
            </a:pPr>
            <a:r>
              <a:rPr lang="en-GB" sz="1600">
                <a:ea typeface="ＭＳ Ｐゴシック" charset="-128"/>
              </a:rPr>
              <a:t>Reads a time value from a File</a:t>
            </a:r>
            <a:endParaRPr lang="en-US" sz="1600">
              <a:ea typeface="ＭＳ Ｐゴシック" charset="-128"/>
            </a:endParaRPr>
          </a:p>
          <a:p>
            <a:pPr eaLnBrk="1" hangingPunct="1">
              <a:lnSpc>
                <a:spcPct val="80000"/>
              </a:lnSpc>
            </a:pPr>
            <a:r>
              <a:rPr lang="en-US" sz="2400"/>
              <a:t>These two messages have the same selector but different patterns of arguments:</a:t>
            </a:r>
          </a:p>
          <a:p>
            <a:pPr lvl="2" eaLnBrk="1" hangingPunct="1">
              <a:lnSpc>
                <a:spcPct val="80000"/>
              </a:lnSpc>
            </a:pPr>
            <a:r>
              <a:rPr lang="en-US" sz="1800">
                <a:ea typeface="ＭＳ Ｐゴシック" charset="-128"/>
              </a:rPr>
              <a:t>readTime(string : String) takes a String argument</a:t>
            </a:r>
          </a:p>
          <a:p>
            <a:pPr lvl="2" eaLnBrk="1" hangingPunct="1">
              <a:lnSpc>
                <a:spcPct val="80000"/>
              </a:lnSpc>
            </a:pPr>
            <a:r>
              <a:rPr lang="en-US" sz="1800">
                <a:ea typeface="ＭＳ Ｐゴシック" charset="-128"/>
              </a:rPr>
              <a:t>readTime(file : File) takes a File argument</a:t>
            </a:r>
          </a:p>
          <a:p>
            <a:pPr eaLnBrk="1" hangingPunct="1">
              <a:lnSpc>
                <a:spcPct val="80000"/>
              </a:lnSpc>
              <a:buFontTx/>
              <a:buNone/>
            </a:pPr>
            <a:r>
              <a:rPr lang="en-US" sz="2400"/>
              <a:t>		=&gt; signatures are different</a:t>
            </a:r>
          </a:p>
          <a:p>
            <a:pPr eaLnBrk="1" hangingPunct="1">
              <a:lnSpc>
                <a:spcPct val="80000"/>
              </a:lnSpc>
              <a:buFontTx/>
              <a:buNone/>
            </a:pPr>
            <a:r>
              <a:rPr lang="en-GB" sz="2400"/>
              <a:t>		=&gt; could both be defined within a myClock object</a:t>
            </a:r>
          </a:p>
          <a:p>
            <a:pPr lvl="3" eaLnBrk="1" hangingPunct="1">
              <a:lnSpc>
                <a:spcPct val="80000"/>
              </a:lnSpc>
            </a:pPr>
            <a:r>
              <a:rPr lang="en-GB" sz="1600">
                <a:ea typeface="ＭＳ Ｐゴシック" charset="-128"/>
              </a:rPr>
              <a:t>Example of method </a:t>
            </a:r>
            <a:r>
              <a:rPr lang="en-GB" sz="1600" i="1">
                <a:ea typeface="ＭＳ Ｐゴシック" charset="-128"/>
              </a:rPr>
              <a:t>overloading</a:t>
            </a:r>
            <a:endParaRPr lang="en-US" sz="1600">
              <a:ea typeface="ＭＳ Ｐゴシック" charset="-128"/>
            </a:endParaRPr>
          </a:p>
          <a:p>
            <a:pPr eaLnBrk="1" hangingPunct="1">
              <a:lnSpc>
                <a:spcPct val="80000"/>
              </a:lnSpc>
            </a:pPr>
            <a:endParaRPr lang="en-US" sz="2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GB"/>
              <a:t>Sending messages</a:t>
            </a:r>
            <a:endParaRPr lang="en-US"/>
          </a:p>
        </p:txBody>
      </p:sp>
      <p:sp>
        <p:nvSpPr>
          <p:cNvPr id="22531" name="Rectangle 3"/>
          <p:cNvSpPr>
            <a:spLocks noGrp="1" noChangeArrowheads="1"/>
          </p:cNvSpPr>
          <p:nvPr>
            <p:ph type="body" idx="1"/>
          </p:nvPr>
        </p:nvSpPr>
        <p:spPr/>
        <p:txBody>
          <a:bodyPr/>
          <a:lstStyle/>
          <a:p>
            <a:pPr eaLnBrk="1" hangingPunct="1">
              <a:lnSpc>
                <a:spcPct val="80000"/>
              </a:lnSpc>
            </a:pPr>
            <a:r>
              <a:rPr lang="en-US" sz="2800"/>
              <a:t>Message sent to an object by giving the object's name, followed by a full stop, followed by the message</a:t>
            </a:r>
          </a:p>
          <a:p>
            <a:pPr lvl="2" eaLnBrk="1" hangingPunct="1">
              <a:lnSpc>
                <a:spcPct val="80000"/>
              </a:lnSpc>
            </a:pPr>
            <a:r>
              <a:rPr lang="en-US" sz="2000">
                <a:ea typeface="ＭＳ Ｐゴシック" charset="-128"/>
              </a:rPr>
              <a:t>myClock.getTime() sends the message getTime() to myClock</a:t>
            </a:r>
          </a:p>
          <a:p>
            <a:pPr eaLnBrk="1" hangingPunct="1">
              <a:lnSpc>
                <a:spcPct val="80000"/>
              </a:lnSpc>
            </a:pPr>
            <a:r>
              <a:rPr lang="en-US" sz="2800"/>
              <a:t>“object A sends the message msg() to object B”</a:t>
            </a:r>
          </a:p>
          <a:p>
            <a:pPr lvl="1" eaLnBrk="1" hangingPunct="1">
              <a:lnSpc>
                <a:spcPct val="80000"/>
              </a:lnSpc>
              <a:buFontTx/>
              <a:buNone/>
            </a:pPr>
            <a:r>
              <a:rPr lang="en-US" sz="2400">
                <a:ea typeface="ＭＳ Ｐゴシック" charset="-128"/>
              </a:rPr>
              <a:t>=&gt; instruction “B.msg()” occurs within one of A's methods</a:t>
            </a:r>
          </a:p>
          <a:p>
            <a:pPr eaLnBrk="1" hangingPunct="1">
              <a:lnSpc>
                <a:spcPct val="80000"/>
              </a:lnSpc>
            </a:pPr>
            <a:r>
              <a:rPr lang="en-US" sz="2800"/>
              <a:t>Object can send messages to</a:t>
            </a:r>
          </a:p>
          <a:p>
            <a:pPr lvl="1" eaLnBrk="1" hangingPunct="1">
              <a:lnSpc>
                <a:spcPct val="80000"/>
              </a:lnSpc>
            </a:pPr>
            <a:r>
              <a:rPr lang="en-US" sz="2400">
                <a:ea typeface="ＭＳ Ｐゴシック" charset="-128"/>
              </a:rPr>
              <a:t>itself</a:t>
            </a:r>
          </a:p>
          <a:p>
            <a:pPr lvl="1" eaLnBrk="1" hangingPunct="1">
              <a:lnSpc>
                <a:spcPct val="80000"/>
              </a:lnSpc>
            </a:pPr>
            <a:r>
              <a:rPr lang="en-US" sz="2400">
                <a:ea typeface="ＭＳ Ｐゴシック" charset="-128"/>
              </a:rPr>
              <a:t>a value of one of its own attributes</a:t>
            </a:r>
          </a:p>
          <a:p>
            <a:pPr lvl="1" eaLnBrk="1" hangingPunct="1">
              <a:lnSpc>
                <a:spcPct val="80000"/>
              </a:lnSpc>
            </a:pPr>
            <a:r>
              <a:rPr lang="en-US" sz="2400">
                <a:ea typeface="ＭＳ Ｐゴシック" charset="-128"/>
              </a:rPr>
              <a:t>an argument of one of its operations</a:t>
            </a:r>
          </a:p>
          <a:p>
            <a:pPr lvl="1" eaLnBrk="1" hangingPunct="1">
              <a:lnSpc>
                <a:spcPct val="80000"/>
              </a:lnSpc>
            </a:pPr>
            <a:r>
              <a:rPr lang="en-US" sz="2400">
                <a:ea typeface="ＭＳ Ｐゴシック" charset="-128"/>
              </a:rPr>
              <a:t>a new object created by one of its operations</a:t>
            </a:r>
          </a:p>
          <a:p>
            <a:pPr eaLnBrk="1" hangingPunct="1">
              <a:lnSpc>
                <a:spcPct val="80000"/>
              </a:lnSpc>
            </a:pPr>
            <a:endParaRPr lang="en-US" sz="280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GB"/>
              <a:t>An object’s </a:t>
            </a:r>
            <a:r>
              <a:rPr lang="en-GB" i="1" u="sng"/>
              <a:t>public</a:t>
            </a:r>
            <a:r>
              <a:rPr lang="en-GB"/>
              <a:t> interface</a:t>
            </a:r>
            <a:endParaRPr lang="en-US"/>
          </a:p>
        </p:txBody>
      </p:sp>
      <p:sp>
        <p:nvSpPr>
          <p:cNvPr id="23555" name="Rectangle 3"/>
          <p:cNvSpPr>
            <a:spLocks noGrp="1" noChangeArrowheads="1"/>
          </p:cNvSpPr>
          <p:nvPr>
            <p:ph type="body" idx="1"/>
          </p:nvPr>
        </p:nvSpPr>
        <p:spPr>
          <a:xfrm>
            <a:off x="468313" y="1412875"/>
            <a:ext cx="8229600" cy="5257800"/>
          </a:xfrm>
        </p:spPr>
        <p:txBody>
          <a:bodyPr/>
          <a:lstStyle/>
          <a:p>
            <a:pPr eaLnBrk="1" hangingPunct="1">
              <a:lnSpc>
                <a:spcPct val="90000"/>
              </a:lnSpc>
            </a:pPr>
            <a:r>
              <a:rPr lang="en-US" sz="2400"/>
              <a:t>object's </a:t>
            </a:r>
            <a:r>
              <a:rPr lang="en-US" sz="2400" i="1"/>
              <a:t>public interface </a:t>
            </a:r>
            <a:r>
              <a:rPr lang="en-US" sz="2400"/>
              <a:t>defines messages it will accept from </a:t>
            </a:r>
            <a:r>
              <a:rPr lang="en-US" sz="2400" i="1"/>
              <a:t>anywhere</a:t>
            </a:r>
          </a:p>
          <a:p>
            <a:pPr eaLnBrk="1" hangingPunct="1">
              <a:lnSpc>
                <a:spcPct val="90000"/>
              </a:lnSpc>
            </a:pPr>
            <a:r>
              <a:rPr lang="en-US" sz="2400"/>
              <a:t>interface usually provides signature (i.e., selector and arguments) and return type of each message</a:t>
            </a:r>
          </a:p>
          <a:p>
            <a:pPr lvl="1" eaLnBrk="1" hangingPunct="1">
              <a:lnSpc>
                <a:spcPct val="90000"/>
              </a:lnSpc>
            </a:pPr>
            <a:r>
              <a:rPr lang="en-GB" sz="2000">
                <a:ea typeface="ＭＳ Ｐゴシック" charset="-128"/>
              </a:rPr>
              <a:t>E.g., getTime() : Time</a:t>
            </a:r>
            <a:endParaRPr lang="en-US" sz="2000">
              <a:ea typeface="ＭＳ Ｐゴシック" charset="-128"/>
            </a:endParaRPr>
          </a:p>
          <a:p>
            <a:pPr eaLnBrk="1" hangingPunct="1">
              <a:lnSpc>
                <a:spcPct val="90000"/>
              </a:lnSpc>
            </a:pPr>
            <a:r>
              <a:rPr lang="en-US" sz="2400"/>
              <a:t>public interface may also contain attributes but this is usually a bad idea</a:t>
            </a:r>
          </a:p>
          <a:p>
            <a:pPr lvl="1" eaLnBrk="1" hangingPunct="1">
              <a:lnSpc>
                <a:spcPct val="90000"/>
              </a:lnSpc>
            </a:pPr>
            <a:r>
              <a:rPr lang="en-US" sz="2000">
                <a:ea typeface="ＭＳ Ｐゴシック" charset="-128"/>
              </a:rPr>
              <a:t>we may want to change object so that changing an attribute value has some other side effect</a:t>
            </a:r>
          </a:p>
          <a:p>
            <a:pPr lvl="1" eaLnBrk="1" hangingPunct="1">
              <a:lnSpc>
                <a:spcPct val="90000"/>
              </a:lnSpc>
            </a:pPr>
            <a:r>
              <a:rPr lang="en-US" sz="2000">
                <a:ea typeface="ＭＳ Ｐゴシック" charset="-128"/>
              </a:rPr>
              <a:t>or may want to change the type of an attribute</a:t>
            </a:r>
          </a:p>
          <a:p>
            <a:pPr lvl="1" eaLnBrk="1" hangingPunct="1">
              <a:lnSpc>
                <a:spcPct val="90000"/>
              </a:lnSpc>
            </a:pPr>
            <a:r>
              <a:rPr lang="en-US" sz="2000">
                <a:ea typeface="ＭＳ Ｐゴシック" charset="-128"/>
              </a:rPr>
              <a:t>can do this without changing interface if the attribute value is set or retrieved using operations</a:t>
            </a:r>
          </a:p>
          <a:p>
            <a:pPr lvl="1" eaLnBrk="1" hangingPunct="1">
              <a:lnSpc>
                <a:spcPct val="90000"/>
              </a:lnSpc>
            </a:pPr>
            <a:r>
              <a:rPr lang="en-US" sz="2000" b="1" i="1">
                <a:ea typeface="ＭＳ Ｐゴシック" charset="-128"/>
              </a:rPr>
              <a:t>thus preserving encapsulation</a:t>
            </a:r>
          </a:p>
          <a:p>
            <a:pPr lvl="1" eaLnBrk="1" hangingPunct="1">
              <a:lnSpc>
                <a:spcPct val="90000"/>
              </a:lnSpc>
            </a:pPr>
            <a:r>
              <a:rPr lang="en-US" sz="2000">
                <a:ea typeface="ＭＳ Ｐゴシック" charset="-128"/>
              </a:rPr>
              <a:t>Cf. example of polar and cartesian co-ordinate representations of position in a Point object</a:t>
            </a:r>
          </a:p>
          <a:p>
            <a:pPr eaLnBrk="1" hangingPunct="1">
              <a:lnSpc>
                <a:spcPct val="90000"/>
              </a:lnSpc>
            </a:pPr>
            <a:endParaRPr lang="en-US" sz="240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GB"/>
              <a:t>An object’s </a:t>
            </a:r>
            <a:r>
              <a:rPr lang="en-GB" i="1" u="sng"/>
              <a:t>private</a:t>
            </a:r>
            <a:r>
              <a:rPr lang="en-GB"/>
              <a:t> interface</a:t>
            </a:r>
            <a:endParaRPr lang="en-US"/>
          </a:p>
        </p:txBody>
      </p:sp>
      <p:sp>
        <p:nvSpPr>
          <p:cNvPr id="24579" name="Rectangle 3"/>
          <p:cNvSpPr>
            <a:spLocks noGrp="1" noChangeArrowheads="1"/>
          </p:cNvSpPr>
          <p:nvPr>
            <p:ph type="body" idx="1"/>
          </p:nvPr>
        </p:nvSpPr>
        <p:spPr>
          <a:xfrm>
            <a:off x="468313" y="1412875"/>
            <a:ext cx="8229600" cy="5257800"/>
          </a:xfrm>
        </p:spPr>
        <p:txBody>
          <a:bodyPr/>
          <a:lstStyle/>
          <a:p>
            <a:pPr eaLnBrk="1" hangingPunct="1">
              <a:lnSpc>
                <a:spcPct val="80000"/>
              </a:lnSpc>
            </a:pPr>
            <a:r>
              <a:rPr lang="en-US" sz="2400"/>
              <a:t>methods within an object may need to access attributes directly</a:t>
            </a:r>
          </a:p>
          <a:p>
            <a:pPr lvl="1" eaLnBrk="1" hangingPunct="1">
              <a:lnSpc>
                <a:spcPct val="80000"/>
              </a:lnSpc>
            </a:pPr>
            <a:r>
              <a:rPr lang="en-US" sz="2000">
                <a:ea typeface="ＭＳ Ｐゴシック" charset="-128"/>
              </a:rPr>
              <a:t>so an object may send </a:t>
            </a:r>
            <a:r>
              <a:rPr lang="en-US" sz="2000" i="1">
                <a:ea typeface="ＭＳ Ｐゴシック" charset="-128"/>
              </a:rPr>
              <a:t>itself</a:t>
            </a:r>
            <a:r>
              <a:rPr lang="en-US" sz="2000">
                <a:ea typeface="ＭＳ Ｐゴシック" charset="-128"/>
              </a:rPr>
              <a:t> any message that it understands and access any of its own attributes – even if they are private</a:t>
            </a:r>
          </a:p>
          <a:p>
            <a:pPr lvl="1" eaLnBrk="1" hangingPunct="1">
              <a:lnSpc>
                <a:spcPct val="80000"/>
              </a:lnSpc>
            </a:pPr>
            <a:r>
              <a:rPr lang="en-US" sz="2000">
                <a:ea typeface="ＭＳ Ｐゴシック" charset="-128"/>
              </a:rPr>
              <a:t>e.g., a get() method will usually have to access an attribute directly within the same object</a:t>
            </a:r>
          </a:p>
          <a:p>
            <a:pPr eaLnBrk="1" hangingPunct="1">
              <a:lnSpc>
                <a:spcPct val="80000"/>
              </a:lnSpc>
            </a:pPr>
            <a:r>
              <a:rPr lang="en-US" sz="2400"/>
              <a:t>=&gt; </a:t>
            </a:r>
          </a:p>
          <a:p>
            <a:pPr lvl="1" eaLnBrk="1" hangingPunct="1">
              <a:lnSpc>
                <a:spcPct val="80000"/>
              </a:lnSpc>
            </a:pPr>
            <a:r>
              <a:rPr lang="en-US" sz="2000">
                <a:ea typeface="ＭＳ Ｐゴシック" charset="-128"/>
              </a:rPr>
              <a:t>object has a </a:t>
            </a:r>
            <a:r>
              <a:rPr lang="en-US" sz="2000" i="1">
                <a:ea typeface="ＭＳ Ｐゴシック" charset="-128"/>
              </a:rPr>
              <a:t>public</a:t>
            </a:r>
            <a:r>
              <a:rPr lang="en-US" sz="2000">
                <a:ea typeface="ＭＳ Ｐゴシック" charset="-128"/>
              </a:rPr>
              <a:t> interface which any part of the system can use</a:t>
            </a:r>
          </a:p>
          <a:p>
            <a:pPr eaLnBrk="1" hangingPunct="1">
              <a:lnSpc>
                <a:spcPct val="80000"/>
              </a:lnSpc>
            </a:pPr>
            <a:r>
              <a:rPr lang="en-US" sz="2400"/>
              <a:t>and  </a:t>
            </a:r>
          </a:p>
          <a:p>
            <a:pPr lvl="1" eaLnBrk="1" hangingPunct="1">
              <a:lnSpc>
                <a:spcPct val="80000"/>
              </a:lnSpc>
            </a:pPr>
            <a:r>
              <a:rPr lang="en-US" sz="2000" i="1">
                <a:ea typeface="ＭＳ Ｐゴシック" charset="-128"/>
              </a:rPr>
              <a:t>larger</a:t>
            </a:r>
            <a:r>
              <a:rPr lang="en-US" sz="2000">
                <a:ea typeface="ＭＳ Ｐゴシック" charset="-128"/>
              </a:rPr>
              <a:t> private interface which the object itself and other privileged parts of the system can use</a:t>
            </a:r>
          </a:p>
          <a:p>
            <a:pPr eaLnBrk="1" hangingPunct="1">
              <a:lnSpc>
                <a:spcPct val="80000"/>
              </a:lnSpc>
            </a:pPr>
            <a:r>
              <a:rPr lang="en-US" sz="2400"/>
              <a:t>an object may make different parts of its private interface available depending on its role within a particular context</a:t>
            </a:r>
          </a:p>
          <a:p>
            <a:pPr lvl="1" eaLnBrk="1" hangingPunct="1">
              <a:lnSpc>
                <a:spcPct val="80000"/>
              </a:lnSpc>
            </a:pPr>
            <a:r>
              <a:rPr lang="en-US" sz="2000">
                <a:ea typeface="ＭＳ Ｐゴシック" charset="-128"/>
              </a:rPr>
              <a:t>it may then </a:t>
            </a:r>
            <a:r>
              <a:rPr lang="en-US" sz="2000" i="1">
                <a:ea typeface="ＭＳ Ｐゴシック" charset="-128"/>
              </a:rPr>
              <a:t>implement</a:t>
            </a:r>
            <a:r>
              <a:rPr lang="en-US" sz="2000">
                <a:ea typeface="ＭＳ Ｐゴシック" charset="-128"/>
              </a:rPr>
              <a:t> or </a:t>
            </a:r>
            <a:r>
              <a:rPr lang="en-US" sz="2000" i="1">
                <a:ea typeface="ＭＳ Ｐゴシック" charset="-128"/>
              </a:rPr>
              <a:t>realize</a:t>
            </a:r>
            <a:r>
              <a:rPr lang="en-US" sz="2000">
                <a:ea typeface="ＭＳ Ｐゴシック" charset="-128"/>
              </a:rPr>
              <a:t> two or more </a:t>
            </a:r>
            <a:r>
              <a:rPr lang="en-US" sz="2000" i="1">
                <a:ea typeface="ＭＳ Ｐゴシック" charset="-128"/>
              </a:rPr>
              <a:t>different</a:t>
            </a:r>
            <a:r>
              <a:rPr lang="en-US" sz="2000">
                <a:ea typeface="ＭＳ Ｐゴシック" charset="-128"/>
              </a:rPr>
              <a:t> public interfaces</a:t>
            </a:r>
          </a:p>
          <a:p>
            <a:pPr lvl="2" eaLnBrk="1" hangingPunct="1">
              <a:lnSpc>
                <a:spcPct val="80000"/>
              </a:lnSpc>
            </a:pPr>
            <a:r>
              <a:rPr lang="en-GB" sz="1800">
                <a:ea typeface="ＭＳ Ｐゴシック" charset="-128"/>
              </a:rPr>
              <a:t>Cf. class implementing multiple interfaces in Java</a:t>
            </a:r>
            <a:endParaRPr lang="en-US" sz="1800">
              <a:ea typeface="ＭＳ Ｐゴシック"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GB"/>
              <a:t>Classes</a:t>
            </a:r>
            <a:endParaRPr lang="en-US"/>
          </a:p>
        </p:txBody>
      </p:sp>
      <p:sp>
        <p:nvSpPr>
          <p:cNvPr id="25603" name="Rectangle 3"/>
          <p:cNvSpPr>
            <a:spLocks noGrp="1" noChangeArrowheads="1"/>
          </p:cNvSpPr>
          <p:nvPr>
            <p:ph type="body" idx="1"/>
          </p:nvPr>
        </p:nvSpPr>
        <p:spPr/>
        <p:txBody>
          <a:bodyPr>
            <a:normAutofit lnSpcReduction="10000"/>
          </a:bodyPr>
          <a:lstStyle/>
          <a:p>
            <a:pPr eaLnBrk="1" hangingPunct="1">
              <a:lnSpc>
                <a:spcPct val="80000"/>
              </a:lnSpc>
            </a:pPr>
            <a:r>
              <a:rPr lang="en-GB" sz="2800"/>
              <a:t>Each object has</a:t>
            </a:r>
          </a:p>
          <a:p>
            <a:pPr lvl="1" eaLnBrk="1" hangingPunct="1">
              <a:lnSpc>
                <a:spcPct val="80000"/>
              </a:lnSpc>
            </a:pPr>
            <a:r>
              <a:rPr lang="en-GB" sz="2400" i="1">
                <a:ea typeface="ＭＳ Ｐゴシック" charset="-128"/>
              </a:rPr>
              <a:t>Attributes</a:t>
            </a:r>
          </a:p>
          <a:p>
            <a:pPr lvl="2" eaLnBrk="1" hangingPunct="1">
              <a:lnSpc>
                <a:spcPct val="80000"/>
              </a:lnSpc>
            </a:pPr>
            <a:r>
              <a:rPr lang="en-GB" sz="2000">
                <a:ea typeface="ＭＳ Ｐゴシック" charset="-128"/>
              </a:rPr>
              <a:t>Each attribute is a place to store data</a:t>
            </a:r>
          </a:p>
          <a:p>
            <a:pPr lvl="1" eaLnBrk="1" hangingPunct="1">
              <a:lnSpc>
                <a:spcPct val="80000"/>
              </a:lnSpc>
            </a:pPr>
            <a:r>
              <a:rPr lang="en-GB" sz="2400" i="1">
                <a:ea typeface="ＭＳ Ｐゴシック" charset="-128"/>
              </a:rPr>
              <a:t>Operations</a:t>
            </a:r>
          </a:p>
          <a:p>
            <a:pPr lvl="2" eaLnBrk="1" hangingPunct="1">
              <a:lnSpc>
                <a:spcPct val="80000"/>
              </a:lnSpc>
            </a:pPr>
            <a:r>
              <a:rPr lang="en-GB" sz="2000">
                <a:ea typeface="ＭＳ Ｐゴシック" charset="-128"/>
              </a:rPr>
              <a:t>The messages that the object understands</a:t>
            </a:r>
          </a:p>
          <a:p>
            <a:pPr lvl="2" eaLnBrk="1" hangingPunct="1">
              <a:lnSpc>
                <a:spcPct val="80000"/>
              </a:lnSpc>
            </a:pPr>
            <a:r>
              <a:rPr lang="en-GB" sz="2000">
                <a:ea typeface="ＭＳ Ｐゴシック" charset="-128"/>
              </a:rPr>
              <a:t>Each operation is </a:t>
            </a:r>
            <a:r>
              <a:rPr lang="en-GB" sz="2000" i="1">
                <a:ea typeface="ＭＳ Ｐゴシック" charset="-128"/>
              </a:rPr>
              <a:t>implemented</a:t>
            </a:r>
            <a:r>
              <a:rPr lang="en-GB" sz="2000">
                <a:ea typeface="ＭＳ Ｐゴシック" charset="-128"/>
              </a:rPr>
              <a:t> by a specific </a:t>
            </a:r>
            <a:r>
              <a:rPr lang="en-GB" sz="2000" i="1">
                <a:ea typeface="ＭＳ Ｐゴシック" charset="-128"/>
              </a:rPr>
              <a:t>method</a:t>
            </a:r>
          </a:p>
          <a:p>
            <a:pPr eaLnBrk="1" hangingPunct="1">
              <a:lnSpc>
                <a:spcPct val="80000"/>
              </a:lnSpc>
            </a:pPr>
            <a:r>
              <a:rPr lang="en-GB" sz="2800"/>
              <a:t>Often want many objects with same attributes and methods</a:t>
            </a:r>
          </a:p>
          <a:p>
            <a:pPr lvl="1" eaLnBrk="1" hangingPunct="1">
              <a:lnSpc>
                <a:spcPct val="80000"/>
              </a:lnSpc>
            </a:pPr>
            <a:r>
              <a:rPr lang="en-GB" sz="2400">
                <a:ea typeface="ＭＳ Ｐゴシック" charset="-128"/>
              </a:rPr>
              <a:t>E.g., every object representing a customer in a company’s invoicing system</a:t>
            </a:r>
          </a:p>
          <a:p>
            <a:pPr lvl="1" eaLnBrk="1" hangingPunct="1">
              <a:lnSpc>
                <a:spcPct val="80000"/>
              </a:lnSpc>
            </a:pPr>
            <a:r>
              <a:rPr lang="en-GB" sz="2400">
                <a:ea typeface="ＭＳ Ｐゴシック" charset="-128"/>
              </a:rPr>
              <a:t>Therefore have a “template</a:t>
            </a:r>
            <a:r>
              <a:rPr lang="en-GB" sz="2400" i="1">
                <a:ea typeface="ＭＳ Ｐゴシック" charset="-128"/>
              </a:rPr>
              <a:t>”</a:t>
            </a:r>
            <a:r>
              <a:rPr lang="en-GB" sz="2400">
                <a:ea typeface="ＭＳ Ｐゴシック" charset="-128"/>
              </a:rPr>
              <a:t> that lets us make as many objects of a particular type as we want</a:t>
            </a:r>
          </a:p>
          <a:p>
            <a:pPr lvl="1" eaLnBrk="1" hangingPunct="1">
              <a:lnSpc>
                <a:spcPct val="80000"/>
              </a:lnSpc>
            </a:pPr>
            <a:r>
              <a:rPr lang="en-GB" sz="2400">
                <a:ea typeface="ＭＳ Ｐゴシック" charset="-128"/>
              </a:rPr>
              <a:t>This template is called a </a:t>
            </a:r>
            <a:r>
              <a:rPr lang="en-GB" sz="2400" i="1">
                <a:ea typeface="ＭＳ Ｐゴシック" charset="-128"/>
              </a:rPr>
              <a:t>class definition</a:t>
            </a:r>
            <a:endParaRPr lang="en-US" sz="2400">
              <a:ea typeface="ＭＳ Ｐゴシック" charset="-128"/>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GB"/>
              <a:t>Classes and class definitions</a:t>
            </a:r>
            <a:endParaRPr lang="en-US"/>
          </a:p>
        </p:txBody>
      </p:sp>
      <p:sp>
        <p:nvSpPr>
          <p:cNvPr id="26627" name="Rectangle 3"/>
          <p:cNvSpPr>
            <a:spLocks noGrp="1" noChangeArrowheads="1"/>
          </p:cNvSpPr>
          <p:nvPr>
            <p:ph type="body" idx="1"/>
          </p:nvPr>
        </p:nvSpPr>
        <p:spPr>
          <a:xfrm>
            <a:off x="457200" y="1268413"/>
            <a:ext cx="8229600" cy="5329237"/>
          </a:xfrm>
        </p:spPr>
        <p:txBody>
          <a:bodyPr/>
          <a:lstStyle/>
          <a:p>
            <a:pPr eaLnBrk="1" hangingPunct="1">
              <a:lnSpc>
                <a:spcPct val="80000"/>
              </a:lnSpc>
            </a:pPr>
            <a:r>
              <a:rPr lang="en-US" sz="2400"/>
              <a:t>A </a:t>
            </a:r>
            <a:r>
              <a:rPr lang="en-US" sz="2400" i="1"/>
              <a:t>class definition</a:t>
            </a:r>
            <a:r>
              <a:rPr lang="en-US" sz="2400"/>
              <a:t> is an “object factory” or an object type specification</a:t>
            </a:r>
          </a:p>
          <a:p>
            <a:pPr lvl="1" eaLnBrk="1" hangingPunct="1">
              <a:lnSpc>
                <a:spcPct val="80000"/>
              </a:lnSpc>
            </a:pPr>
            <a:r>
              <a:rPr lang="en-US" sz="2000">
                <a:ea typeface="ＭＳ Ｐゴシック" charset="-128"/>
              </a:rPr>
              <a:t>it defines the attributes and methods that are possessed by all objects of a particular type (or "class")</a:t>
            </a:r>
          </a:p>
          <a:p>
            <a:pPr eaLnBrk="1" hangingPunct="1">
              <a:lnSpc>
                <a:spcPct val="80000"/>
              </a:lnSpc>
            </a:pPr>
            <a:r>
              <a:rPr lang="en-US" sz="2400"/>
              <a:t>Two objects are in the same class if they are created using the same class definition</a:t>
            </a:r>
          </a:p>
          <a:p>
            <a:pPr eaLnBrk="1" hangingPunct="1">
              <a:lnSpc>
                <a:spcPct val="80000"/>
              </a:lnSpc>
            </a:pPr>
            <a:r>
              <a:rPr lang="en-US" sz="2400"/>
              <a:t>If the elements of a data type are objects, then that type is a class</a:t>
            </a:r>
          </a:p>
          <a:p>
            <a:pPr eaLnBrk="1" hangingPunct="1">
              <a:lnSpc>
                <a:spcPct val="80000"/>
              </a:lnSpc>
            </a:pPr>
            <a:r>
              <a:rPr lang="en-US" sz="2400"/>
              <a:t>A class definition also specifies the </a:t>
            </a:r>
            <a:r>
              <a:rPr lang="en-US" sz="2400" i="1"/>
              <a:t>visibility</a:t>
            </a:r>
            <a:r>
              <a:rPr lang="en-US" sz="2400"/>
              <a:t> of each attribute and method </a:t>
            </a:r>
          </a:p>
          <a:p>
            <a:pPr lvl="1" eaLnBrk="1" hangingPunct="1">
              <a:lnSpc>
                <a:spcPct val="80000"/>
              </a:lnSpc>
            </a:pPr>
            <a:r>
              <a:rPr lang="en-US" sz="2000">
                <a:ea typeface="ＭＳ Ｐゴシック" charset="-128"/>
              </a:rPr>
              <a:t>i.e., whether it is public or private</a:t>
            </a:r>
          </a:p>
          <a:p>
            <a:pPr eaLnBrk="1" hangingPunct="1">
              <a:lnSpc>
                <a:spcPct val="80000"/>
              </a:lnSpc>
            </a:pPr>
            <a:r>
              <a:rPr lang="en-US" sz="2400"/>
              <a:t>Class definition therefore also defines the public and private interfaces of the objects in its class</a:t>
            </a:r>
          </a:p>
          <a:p>
            <a:pPr eaLnBrk="1" hangingPunct="1">
              <a:lnSpc>
                <a:spcPct val="80000"/>
              </a:lnSpc>
            </a:pPr>
            <a:r>
              <a:rPr lang="en-GB" sz="2400" i="1"/>
              <a:t>Instantiating a class</a:t>
            </a:r>
            <a:r>
              <a:rPr lang="en-GB" sz="2400"/>
              <a:t> means creating a new object of that class</a:t>
            </a:r>
          </a:p>
          <a:p>
            <a:pPr eaLnBrk="1" hangingPunct="1">
              <a:lnSpc>
                <a:spcPct val="80000"/>
              </a:lnSpc>
            </a:pPr>
            <a:r>
              <a:rPr lang="en-GB" sz="2400"/>
              <a:t>Every object is an </a:t>
            </a:r>
            <a:r>
              <a:rPr lang="en-GB" sz="2400" i="1"/>
              <a:t>instance</a:t>
            </a:r>
            <a:r>
              <a:rPr lang="en-GB" sz="2400"/>
              <a:t> of the class to which it belongs</a:t>
            </a:r>
            <a:endParaRPr lang="en-US" sz="240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GB"/>
              <a:t>Class example</a:t>
            </a:r>
            <a:endParaRPr lang="en-US"/>
          </a:p>
        </p:txBody>
      </p:sp>
      <p:sp>
        <p:nvSpPr>
          <p:cNvPr id="27651" name="Rectangle 3"/>
          <p:cNvSpPr>
            <a:spLocks noGrp="1" noChangeArrowheads="1"/>
          </p:cNvSpPr>
          <p:nvPr>
            <p:ph type="body" sz="half" idx="1"/>
          </p:nvPr>
        </p:nvSpPr>
        <p:spPr>
          <a:xfrm>
            <a:off x="4648200" y="1600200"/>
            <a:ext cx="4038600" cy="4525963"/>
          </a:xfrm>
        </p:spPr>
        <p:txBody>
          <a:bodyPr/>
          <a:lstStyle/>
          <a:p>
            <a:pPr eaLnBrk="1" hangingPunct="1">
              <a:lnSpc>
                <a:spcPct val="80000"/>
              </a:lnSpc>
            </a:pPr>
            <a:r>
              <a:rPr lang="en-US" sz="1400"/>
              <a:t>myClock is an object of class Clock with attribute</a:t>
            </a:r>
            <a:br>
              <a:rPr lang="en-US" sz="1400"/>
            </a:br>
            <a:r>
              <a:rPr lang="en-US" sz="1400"/>
              <a:t>	- time : Time</a:t>
            </a:r>
            <a:br>
              <a:rPr lang="en-US" sz="1400"/>
            </a:br>
            <a:r>
              <a:rPr lang="en-GB" sz="1400"/>
              <a:t>and operations</a:t>
            </a:r>
            <a:br>
              <a:rPr lang="en-GB" sz="1400"/>
            </a:br>
            <a:r>
              <a:rPr lang="en-GB" sz="1400"/>
              <a:t>	</a:t>
            </a:r>
            <a:r>
              <a:rPr lang="en-US" sz="1400"/>
              <a:t>+ getTime() : Time</a:t>
            </a:r>
            <a:br>
              <a:rPr lang="en-US" sz="1400"/>
            </a:br>
            <a:r>
              <a:rPr lang="en-US" sz="1400"/>
              <a:t>	+ setTime(newTime : Time)</a:t>
            </a:r>
          </a:p>
          <a:p>
            <a:pPr eaLnBrk="1" hangingPunct="1">
              <a:lnSpc>
                <a:spcPct val="80000"/>
              </a:lnSpc>
            </a:pPr>
            <a:r>
              <a:rPr lang="en-US" sz="1400"/>
              <a:t>Each Clock object has </a:t>
            </a:r>
          </a:p>
          <a:p>
            <a:pPr lvl="1" eaLnBrk="1" hangingPunct="1">
              <a:lnSpc>
                <a:spcPct val="80000"/>
              </a:lnSpc>
            </a:pPr>
            <a:r>
              <a:rPr lang="en-US" sz="1200">
                <a:ea typeface="ＭＳ Ｐゴシック" charset="-128"/>
              </a:rPr>
              <a:t>a private attribute called time which stores a value of type (or class) Time</a:t>
            </a:r>
          </a:p>
          <a:p>
            <a:pPr lvl="1" eaLnBrk="1" hangingPunct="1">
              <a:lnSpc>
                <a:spcPct val="80000"/>
              </a:lnSpc>
            </a:pPr>
            <a:r>
              <a:rPr lang="en-US" sz="1200">
                <a:ea typeface="ＭＳ Ｐゴシック" charset="-128"/>
              </a:rPr>
              <a:t>a public operation with selector getTime which returns a value of type Time</a:t>
            </a:r>
          </a:p>
          <a:p>
            <a:pPr lvl="1" eaLnBrk="1" hangingPunct="1">
              <a:lnSpc>
                <a:spcPct val="80000"/>
              </a:lnSpc>
            </a:pPr>
            <a:r>
              <a:rPr lang="en-US" sz="1200">
                <a:ea typeface="ＭＳ Ｐゴシック" charset="-128"/>
              </a:rPr>
              <a:t>a public operation with selector setTime which takes a single argument of type Time and returns no value</a:t>
            </a:r>
          </a:p>
          <a:p>
            <a:pPr eaLnBrk="1" hangingPunct="1">
              <a:lnSpc>
                <a:spcPct val="80000"/>
              </a:lnSpc>
            </a:pPr>
            <a:r>
              <a:rPr lang="en-US" sz="1400"/>
              <a:t>the definition of class Clock specifies methods to implement the operations</a:t>
            </a:r>
          </a:p>
          <a:p>
            <a:pPr lvl="1" eaLnBrk="1" hangingPunct="1">
              <a:lnSpc>
                <a:spcPct val="80000"/>
              </a:lnSpc>
              <a:buFontTx/>
              <a:buNone/>
            </a:pPr>
            <a:r>
              <a:rPr lang="en-US" sz="1200">
                <a:ea typeface="ＭＳ Ｐゴシック" charset="-128"/>
              </a:rPr>
              <a:t>getTime()</a:t>
            </a:r>
          </a:p>
          <a:p>
            <a:pPr lvl="1" eaLnBrk="1" hangingPunct="1">
              <a:lnSpc>
                <a:spcPct val="80000"/>
              </a:lnSpc>
              <a:buFontTx/>
              <a:buNone/>
            </a:pPr>
            <a:r>
              <a:rPr lang="en-US" sz="1200">
                <a:ea typeface="ＭＳ Ｐゴシック" charset="-128"/>
              </a:rPr>
              <a:t>setTime(newTime : Time)</a:t>
            </a:r>
          </a:p>
          <a:p>
            <a:pPr eaLnBrk="1" hangingPunct="1">
              <a:lnSpc>
                <a:spcPct val="80000"/>
              </a:lnSpc>
            </a:pPr>
            <a:r>
              <a:rPr lang="en-US" sz="1400"/>
              <a:t>the public interface of class Clock contains the operations</a:t>
            </a:r>
          </a:p>
          <a:p>
            <a:pPr lvl="1" eaLnBrk="1" hangingPunct="1">
              <a:lnSpc>
                <a:spcPct val="80000"/>
              </a:lnSpc>
              <a:buFontTx/>
              <a:buNone/>
            </a:pPr>
            <a:r>
              <a:rPr lang="en-US" sz="1200">
                <a:ea typeface="ＭＳ Ｐゴシック" charset="-128"/>
              </a:rPr>
              <a:t>getTime()</a:t>
            </a:r>
          </a:p>
          <a:p>
            <a:pPr lvl="1" eaLnBrk="1" hangingPunct="1">
              <a:lnSpc>
                <a:spcPct val="80000"/>
              </a:lnSpc>
              <a:buFontTx/>
              <a:buNone/>
            </a:pPr>
            <a:r>
              <a:rPr lang="en-US" sz="1200">
                <a:ea typeface="ＭＳ Ｐゴシック" charset="-128"/>
              </a:rPr>
              <a:t>setTime(newTime : Time)</a:t>
            </a:r>
          </a:p>
          <a:p>
            <a:pPr eaLnBrk="1" hangingPunct="1">
              <a:lnSpc>
                <a:spcPct val="80000"/>
              </a:lnSpc>
            </a:pPr>
            <a:r>
              <a:rPr lang="en-US" sz="1400"/>
              <a:t>the private interface of class Clock would in addition contain the attribute</a:t>
            </a:r>
          </a:p>
          <a:p>
            <a:pPr lvl="1" eaLnBrk="1" hangingPunct="1">
              <a:lnSpc>
                <a:spcPct val="80000"/>
              </a:lnSpc>
              <a:buFontTx/>
              <a:buNone/>
            </a:pPr>
            <a:r>
              <a:rPr lang="en-US" sz="1200">
                <a:ea typeface="ＭＳ Ｐゴシック" charset="-128"/>
              </a:rPr>
              <a:t>time</a:t>
            </a:r>
          </a:p>
        </p:txBody>
      </p:sp>
      <p:graphicFrame>
        <p:nvGraphicFramePr>
          <p:cNvPr id="27653" name="Object 5"/>
          <p:cNvGraphicFramePr>
            <a:graphicFrameLocks noChangeAspect="1"/>
          </p:cNvGraphicFramePr>
          <p:nvPr>
            <p:ph sz="half" idx="4294967295"/>
          </p:nvPr>
        </p:nvGraphicFramePr>
        <p:xfrm>
          <a:off x="457200" y="1668463"/>
          <a:ext cx="4038600" cy="4387850"/>
        </p:xfrm>
        <a:graphic>
          <a:graphicData uri="http://schemas.openxmlformats.org/presentationml/2006/ole">
            <p:oleObj spid="_x0000_s44034" name="UML Diagram" r:id="rId3" imgW="3404160" imgH="3696840" progId="">
              <p:embed/>
            </p:oleObj>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pPr eaLnBrk="1" hangingPunct="1"/>
            <a:r>
              <a:rPr lang="en-GB"/>
              <a:t>Inheritance</a:t>
            </a:r>
            <a:endParaRPr lang="en-US"/>
          </a:p>
        </p:txBody>
      </p:sp>
      <p:sp>
        <p:nvSpPr>
          <p:cNvPr id="32772" name="Text Box 9"/>
          <p:cNvSpPr txBox="1">
            <a:spLocks noChangeArrowheads="1"/>
          </p:cNvSpPr>
          <p:nvPr/>
        </p:nvSpPr>
        <p:spPr bwMode="auto">
          <a:xfrm>
            <a:off x="414338" y="4889500"/>
            <a:ext cx="8289925" cy="1477963"/>
          </a:xfrm>
          <a:prstGeom prst="rect">
            <a:avLst/>
          </a:prstGeom>
          <a:noFill/>
          <a:ln w="9525">
            <a:noFill/>
            <a:miter lim="800000"/>
            <a:headEnd/>
            <a:tailEnd/>
          </a:ln>
        </p:spPr>
        <p:txBody>
          <a:bodyPr>
            <a:prstTxWarp prst="textNoShape">
              <a:avLst/>
            </a:prstTxWarp>
            <a:spAutoFit/>
          </a:bodyPr>
          <a:lstStyle/>
          <a:p>
            <a:pPr>
              <a:buFontTx/>
              <a:buChar char="•"/>
            </a:pPr>
            <a:r>
              <a:rPr lang="en-GB"/>
              <a:t> Building a simulation of a zoo in which each type of animal is represented by an object</a:t>
            </a:r>
          </a:p>
          <a:p>
            <a:pPr>
              <a:buFontTx/>
              <a:buChar char="•"/>
            </a:pPr>
            <a:r>
              <a:rPr lang="en-GB"/>
              <a:t> Set of attributes depends on type of animal</a:t>
            </a:r>
          </a:p>
          <a:p>
            <a:pPr>
              <a:buFontTx/>
              <a:buChar char="•"/>
            </a:pPr>
            <a:r>
              <a:rPr lang="en-GB"/>
              <a:t> If define independent class for each type of animal then break “write once” principle</a:t>
            </a:r>
            <a:endParaRPr lang="en-US"/>
          </a:p>
        </p:txBody>
      </p:sp>
      <p:graphicFrame>
        <p:nvGraphicFramePr>
          <p:cNvPr id="32770" name="Object 2"/>
          <p:cNvGraphicFramePr>
            <a:graphicFrameLocks noChangeAspect="1"/>
          </p:cNvGraphicFramePr>
          <p:nvPr>
            <p:ph idx="1"/>
          </p:nvPr>
        </p:nvGraphicFramePr>
        <p:xfrm>
          <a:off x="547688" y="1484313"/>
          <a:ext cx="7985125" cy="2916237"/>
        </p:xfrm>
        <a:graphic>
          <a:graphicData uri="http://schemas.openxmlformats.org/presentationml/2006/ole">
            <p:oleObj spid="_x0000_s46082" name="UML Diagram" r:id="rId3" imgW="4593600" imgH="1678680" progId="">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pPr eaLnBrk="1" hangingPunct="1"/>
            <a:r>
              <a:rPr lang="en-GB"/>
              <a:t>Inheritance</a:t>
            </a:r>
            <a:endParaRPr lang="en-US"/>
          </a:p>
        </p:txBody>
      </p:sp>
      <p:sp>
        <p:nvSpPr>
          <p:cNvPr id="33796" name="Rectangle 48"/>
          <p:cNvSpPr>
            <a:spLocks noGrp="1" noChangeArrowheads="1"/>
          </p:cNvSpPr>
          <p:nvPr>
            <p:ph type="body" sz="half" idx="2"/>
          </p:nvPr>
        </p:nvSpPr>
        <p:spPr>
          <a:xfrm>
            <a:off x="4648200" y="1998663"/>
            <a:ext cx="4038600" cy="4525962"/>
          </a:xfrm>
        </p:spPr>
        <p:txBody>
          <a:bodyPr/>
          <a:lstStyle/>
          <a:p>
            <a:pPr eaLnBrk="1" hangingPunct="1">
              <a:lnSpc>
                <a:spcPct val="80000"/>
              </a:lnSpc>
            </a:pPr>
            <a:r>
              <a:rPr lang="en-GB" sz="1400"/>
              <a:t>Define class Animal which contains attributes common to all animals</a:t>
            </a:r>
          </a:p>
          <a:p>
            <a:pPr eaLnBrk="1" hangingPunct="1">
              <a:lnSpc>
                <a:spcPct val="80000"/>
              </a:lnSpc>
            </a:pPr>
            <a:r>
              <a:rPr lang="en-GB" sz="1400"/>
              <a:t>Define Bird to contain everything in Animal plus wingSpan</a:t>
            </a:r>
          </a:p>
          <a:p>
            <a:pPr eaLnBrk="1" hangingPunct="1">
              <a:lnSpc>
                <a:spcPct val="80000"/>
              </a:lnSpc>
            </a:pPr>
            <a:r>
              <a:rPr lang="en-GB" sz="1400"/>
              <a:t>Define Parrot to contain everything in Bird</a:t>
            </a:r>
          </a:p>
          <a:p>
            <a:pPr eaLnBrk="1" hangingPunct="1">
              <a:lnSpc>
                <a:spcPct val="80000"/>
              </a:lnSpc>
            </a:pPr>
            <a:r>
              <a:rPr lang="en-GB" sz="1400"/>
              <a:t>Define Quadruped to contain everything in Animal plus height, foreLegLength and hindLegLength</a:t>
            </a:r>
          </a:p>
          <a:p>
            <a:pPr eaLnBrk="1" hangingPunct="1">
              <a:lnSpc>
                <a:spcPct val="80000"/>
              </a:lnSpc>
            </a:pPr>
            <a:r>
              <a:rPr lang="en-GB" sz="1400"/>
              <a:t>Define Elephant to contain everything in Quadruped plus trunkLength and tuskLength</a:t>
            </a:r>
          </a:p>
          <a:p>
            <a:pPr eaLnBrk="1" hangingPunct="1">
              <a:lnSpc>
                <a:spcPct val="80000"/>
              </a:lnSpc>
            </a:pPr>
            <a:r>
              <a:rPr lang="en-GB" sz="1400"/>
              <a:t>Here only write each distinct attribute once</a:t>
            </a:r>
          </a:p>
          <a:p>
            <a:pPr eaLnBrk="1" hangingPunct="1">
              <a:lnSpc>
                <a:spcPct val="80000"/>
              </a:lnSpc>
            </a:pPr>
            <a:r>
              <a:rPr lang="en-GB" sz="1400"/>
              <a:t>Elephant </a:t>
            </a:r>
            <a:r>
              <a:rPr lang="en-GB" sz="1400" i="1"/>
              <a:t>inherits</a:t>
            </a:r>
            <a:r>
              <a:rPr lang="en-GB" sz="1400"/>
              <a:t> from Quadruped which </a:t>
            </a:r>
            <a:r>
              <a:rPr lang="en-GB" sz="1400" i="1"/>
              <a:t>inherits</a:t>
            </a:r>
            <a:r>
              <a:rPr lang="en-GB" sz="1400"/>
              <a:t> from Animal</a:t>
            </a:r>
          </a:p>
          <a:p>
            <a:pPr eaLnBrk="1" hangingPunct="1">
              <a:lnSpc>
                <a:spcPct val="80000"/>
              </a:lnSpc>
            </a:pPr>
            <a:r>
              <a:rPr lang="en-GB" sz="1400"/>
              <a:t>Bird </a:t>
            </a:r>
            <a:r>
              <a:rPr lang="en-GB" sz="1400" i="1"/>
              <a:t>inherits</a:t>
            </a:r>
            <a:r>
              <a:rPr lang="en-GB" sz="1400"/>
              <a:t> from Animal</a:t>
            </a:r>
          </a:p>
          <a:p>
            <a:pPr eaLnBrk="1" hangingPunct="1">
              <a:lnSpc>
                <a:spcPct val="80000"/>
              </a:lnSpc>
            </a:pPr>
            <a:r>
              <a:rPr lang="en-GB" sz="1400"/>
              <a:t>Quadruped is a </a:t>
            </a:r>
            <a:r>
              <a:rPr lang="en-GB" sz="1400" i="1"/>
              <a:t>subclass</a:t>
            </a:r>
            <a:r>
              <a:rPr lang="en-GB" sz="1400"/>
              <a:t> (or </a:t>
            </a:r>
            <a:r>
              <a:rPr lang="en-GB" sz="1400" i="1"/>
              <a:t>derived class</a:t>
            </a:r>
            <a:r>
              <a:rPr lang="en-GB" sz="1400"/>
              <a:t>) of Animal</a:t>
            </a:r>
          </a:p>
          <a:p>
            <a:pPr eaLnBrk="1" hangingPunct="1">
              <a:lnSpc>
                <a:spcPct val="80000"/>
              </a:lnSpc>
            </a:pPr>
            <a:r>
              <a:rPr lang="en-GB" sz="1400"/>
              <a:t>Quadruped is a </a:t>
            </a:r>
            <a:r>
              <a:rPr lang="en-GB" sz="1400" i="1"/>
              <a:t>superclass</a:t>
            </a:r>
            <a:r>
              <a:rPr lang="en-GB" sz="1400"/>
              <a:t> (or </a:t>
            </a:r>
            <a:r>
              <a:rPr lang="en-GB" sz="1400" i="1"/>
              <a:t>base class</a:t>
            </a:r>
            <a:r>
              <a:rPr lang="en-GB" sz="1400"/>
              <a:t>) of Elephant</a:t>
            </a:r>
          </a:p>
          <a:p>
            <a:pPr eaLnBrk="1" hangingPunct="1">
              <a:lnSpc>
                <a:spcPct val="80000"/>
              </a:lnSpc>
            </a:pPr>
            <a:r>
              <a:rPr lang="en-GB" sz="1400"/>
              <a:t>Quadruped is a </a:t>
            </a:r>
            <a:r>
              <a:rPr lang="en-GB" sz="1400" i="1"/>
              <a:t>specialization</a:t>
            </a:r>
            <a:r>
              <a:rPr lang="en-GB" sz="1400"/>
              <a:t> of Animal</a:t>
            </a:r>
          </a:p>
          <a:p>
            <a:pPr eaLnBrk="1" hangingPunct="1">
              <a:lnSpc>
                <a:spcPct val="80000"/>
              </a:lnSpc>
            </a:pPr>
            <a:r>
              <a:rPr lang="en-GB" sz="1400"/>
              <a:t>Animal is a </a:t>
            </a:r>
            <a:r>
              <a:rPr lang="en-GB" sz="1400" i="1"/>
              <a:t>generalization</a:t>
            </a:r>
            <a:r>
              <a:rPr lang="en-GB" sz="1400"/>
              <a:t> of Quadruped</a:t>
            </a:r>
          </a:p>
          <a:p>
            <a:pPr eaLnBrk="1" hangingPunct="1">
              <a:lnSpc>
                <a:spcPct val="80000"/>
              </a:lnSpc>
            </a:pPr>
            <a:r>
              <a:rPr lang="en-GB" sz="1400"/>
              <a:t>An Elephant </a:t>
            </a:r>
            <a:r>
              <a:rPr lang="en-GB" sz="1400" i="1"/>
              <a:t>is a</a:t>
            </a:r>
            <a:r>
              <a:rPr lang="en-GB" sz="1400"/>
              <a:t> Quadruped</a:t>
            </a:r>
          </a:p>
          <a:p>
            <a:pPr eaLnBrk="1" hangingPunct="1">
              <a:lnSpc>
                <a:spcPct val="80000"/>
              </a:lnSpc>
            </a:pPr>
            <a:r>
              <a:rPr lang="en-GB" sz="1400"/>
              <a:t>An Elephant </a:t>
            </a:r>
            <a:r>
              <a:rPr lang="en-GB" sz="1400" i="1"/>
              <a:t>is an</a:t>
            </a:r>
            <a:r>
              <a:rPr lang="en-GB" sz="1400"/>
              <a:t> Animal</a:t>
            </a:r>
            <a:endParaRPr lang="en-US" sz="1400"/>
          </a:p>
        </p:txBody>
      </p:sp>
      <p:sp>
        <p:nvSpPr>
          <p:cNvPr id="33797" name="Text Box 45"/>
          <p:cNvSpPr txBox="1">
            <a:spLocks noChangeArrowheads="1"/>
          </p:cNvSpPr>
          <p:nvPr/>
        </p:nvSpPr>
        <p:spPr bwMode="auto">
          <a:xfrm>
            <a:off x="250825" y="1268413"/>
            <a:ext cx="8642350" cy="641350"/>
          </a:xfrm>
          <a:prstGeom prst="rect">
            <a:avLst/>
          </a:prstGeom>
          <a:noFill/>
          <a:ln w="9525">
            <a:noFill/>
            <a:miter lim="800000"/>
            <a:headEnd/>
            <a:tailEnd/>
          </a:ln>
        </p:spPr>
        <p:txBody>
          <a:bodyPr>
            <a:prstTxWarp prst="textNoShape">
              <a:avLst/>
            </a:prstTxWarp>
            <a:spAutoFit/>
          </a:bodyPr>
          <a:lstStyle/>
          <a:p>
            <a:pPr algn="ctr"/>
            <a:r>
              <a:rPr lang="en-GB"/>
              <a:t>Inheritance is the process by which a class contains all the attributes and operations of its superclasses</a:t>
            </a:r>
            <a:endParaRPr lang="en-US"/>
          </a:p>
        </p:txBody>
      </p:sp>
      <p:sp>
        <p:nvSpPr>
          <p:cNvPr id="33798" name="Text Box 46"/>
          <p:cNvSpPr txBox="1">
            <a:spLocks noChangeArrowheads="1"/>
          </p:cNvSpPr>
          <p:nvPr/>
        </p:nvSpPr>
        <p:spPr bwMode="auto">
          <a:xfrm>
            <a:off x="4643438" y="1341438"/>
            <a:ext cx="4249737" cy="366712"/>
          </a:xfrm>
          <a:prstGeom prst="rect">
            <a:avLst/>
          </a:prstGeom>
          <a:noFill/>
          <a:ln w="9525">
            <a:noFill/>
            <a:miter lim="800000"/>
            <a:headEnd/>
            <a:tailEnd/>
          </a:ln>
        </p:spPr>
        <p:txBody>
          <a:bodyPr>
            <a:prstTxWarp prst="textNoShape">
              <a:avLst/>
            </a:prstTxWarp>
            <a:spAutoFit/>
          </a:bodyPr>
          <a:lstStyle/>
          <a:p>
            <a:pPr>
              <a:buFontTx/>
              <a:buChar char="•"/>
            </a:pPr>
            <a:endParaRPr lang="en-GB"/>
          </a:p>
        </p:txBody>
      </p:sp>
      <p:sp>
        <p:nvSpPr>
          <p:cNvPr id="33799" name="Rectangle 49"/>
          <p:cNvSpPr>
            <a:spLocks noChangeArrowheads="1"/>
          </p:cNvSpPr>
          <p:nvPr/>
        </p:nvSpPr>
        <p:spPr bwMode="auto">
          <a:xfrm>
            <a:off x="250825" y="1268413"/>
            <a:ext cx="8642350" cy="504825"/>
          </a:xfrm>
          <a:prstGeom prst="rect">
            <a:avLst/>
          </a:prstGeom>
          <a:noFill/>
          <a:ln w="9525">
            <a:noFill/>
            <a:miter lim="800000"/>
            <a:headEnd/>
            <a:tailEnd/>
          </a:ln>
        </p:spPr>
        <p:txBody>
          <a:bodyPr>
            <a:prstTxWarp prst="textNoShape">
              <a:avLst/>
            </a:prstTxWarp>
          </a:bodyPr>
          <a:lstStyle/>
          <a:p>
            <a:pPr marL="342900" indent="-342900">
              <a:lnSpc>
                <a:spcPct val="80000"/>
              </a:lnSpc>
              <a:spcBef>
                <a:spcPct val="20000"/>
              </a:spcBef>
              <a:buFontTx/>
              <a:buChar char="•"/>
            </a:pPr>
            <a:endParaRPr lang="en-GB" sz="1400"/>
          </a:p>
        </p:txBody>
      </p:sp>
      <p:graphicFrame>
        <p:nvGraphicFramePr>
          <p:cNvPr id="33794" name="Object 2"/>
          <p:cNvGraphicFramePr>
            <a:graphicFrameLocks noChangeAspect="1"/>
          </p:cNvGraphicFramePr>
          <p:nvPr>
            <p:ph sz="half" idx="1"/>
          </p:nvPr>
        </p:nvGraphicFramePr>
        <p:xfrm>
          <a:off x="679450" y="1855788"/>
          <a:ext cx="3594100" cy="4525962"/>
        </p:xfrm>
        <a:graphic>
          <a:graphicData uri="http://schemas.openxmlformats.org/presentationml/2006/ole">
            <p:oleObj spid="_x0000_s48130" name="UML Diagram" r:id="rId3" imgW="4214880" imgH="5307840" progId="">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a:t>
            </a:r>
            <a:endParaRPr lang="en-US" dirty="0"/>
          </a:p>
        </p:txBody>
      </p:sp>
      <p:sp>
        <p:nvSpPr>
          <p:cNvPr id="3" name="Content Placeholder 2"/>
          <p:cNvSpPr>
            <a:spLocks noGrp="1"/>
          </p:cNvSpPr>
          <p:nvPr>
            <p:ph idx="1"/>
          </p:nvPr>
        </p:nvSpPr>
        <p:spPr/>
        <p:txBody>
          <a:bodyPr>
            <a:normAutofit/>
          </a:bodyPr>
          <a:lstStyle/>
          <a:p>
            <a:r>
              <a:rPr lang="en-US" dirty="0" smtClean="0"/>
              <a:t>A </a:t>
            </a:r>
            <a:r>
              <a:rPr lang="en-US" i="1" dirty="0" smtClean="0"/>
              <a:t>design pattern</a:t>
            </a:r>
            <a:r>
              <a:rPr lang="en-US" dirty="0" smtClean="0"/>
              <a:t> is a simple, elegant solution to some specific, commonly occurring programming problem</a:t>
            </a:r>
          </a:p>
          <a:p>
            <a:pPr lvl="1"/>
            <a:r>
              <a:rPr lang="en-US" dirty="0" smtClean="0"/>
              <a:t>Typically the result of many person-years of accumulated programming wisdom</a:t>
            </a:r>
          </a:p>
          <a:p>
            <a:pPr lvl="1"/>
            <a:r>
              <a:rPr lang="en-US" dirty="0" smtClean="0"/>
              <a:t>Generally the result of trying to maximize </a:t>
            </a:r>
            <a:r>
              <a:rPr lang="en-US" i="1" dirty="0" smtClean="0"/>
              <a:t>flexibility</a:t>
            </a:r>
            <a:r>
              <a:rPr lang="en-US" dirty="0" smtClean="0"/>
              <a:t> and </a:t>
            </a:r>
            <a:r>
              <a:rPr lang="en-US" i="1" dirty="0" smtClean="0"/>
              <a:t>reusability</a:t>
            </a:r>
            <a:endParaRPr lang="en-US" dirty="0" smtClean="0"/>
          </a:p>
          <a:p>
            <a:pPr lvl="1">
              <a:buNone/>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GB"/>
              <a:t>Method overriding</a:t>
            </a:r>
            <a:endParaRPr lang="en-US"/>
          </a:p>
        </p:txBody>
      </p:sp>
      <p:sp>
        <p:nvSpPr>
          <p:cNvPr id="34819" name="Rectangle 5"/>
          <p:cNvSpPr>
            <a:spLocks noGrp="1" noChangeArrowheads="1"/>
          </p:cNvSpPr>
          <p:nvPr>
            <p:ph type="body" sz="half" idx="2"/>
          </p:nvPr>
        </p:nvSpPr>
        <p:spPr>
          <a:xfrm>
            <a:off x="4648200" y="1268413"/>
            <a:ext cx="4038600" cy="5400675"/>
          </a:xfrm>
        </p:spPr>
        <p:txBody>
          <a:bodyPr/>
          <a:lstStyle/>
          <a:p>
            <a:pPr eaLnBrk="1" hangingPunct="1">
              <a:lnSpc>
                <a:spcPct val="80000"/>
              </a:lnSpc>
            </a:pPr>
            <a:r>
              <a:rPr lang="en-GB" sz="2000"/>
              <a:t>Each employee represented by an object in personnel system</a:t>
            </a:r>
          </a:p>
          <a:p>
            <a:pPr eaLnBrk="1" hangingPunct="1">
              <a:lnSpc>
                <a:spcPct val="80000"/>
              </a:lnSpc>
            </a:pPr>
            <a:r>
              <a:rPr lang="en-GB" sz="2000"/>
              <a:t>Way that net salary calculated depends on type of employee</a:t>
            </a:r>
          </a:p>
          <a:p>
            <a:pPr eaLnBrk="1" hangingPunct="1">
              <a:lnSpc>
                <a:spcPct val="80000"/>
              </a:lnSpc>
            </a:pPr>
            <a:r>
              <a:rPr lang="en-GB" sz="2000"/>
              <a:t>Managers can have stock options</a:t>
            </a:r>
          </a:p>
          <a:p>
            <a:pPr eaLnBrk="1" hangingPunct="1">
              <a:lnSpc>
                <a:spcPct val="80000"/>
              </a:lnSpc>
            </a:pPr>
            <a:r>
              <a:rPr lang="en-GB" sz="2000"/>
              <a:t>getNetSalary takes stock options into account in a Manager object but not an Employee object</a:t>
            </a:r>
          </a:p>
          <a:p>
            <a:pPr eaLnBrk="1" hangingPunct="1">
              <a:lnSpc>
                <a:spcPct val="80000"/>
              </a:lnSpc>
            </a:pPr>
            <a:r>
              <a:rPr lang="en-GB" sz="2000"/>
              <a:t>Method executed when Manager receives getNetSalary </a:t>
            </a:r>
            <a:r>
              <a:rPr lang="en-GB" sz="2000" i="1"/>
              <a:t>different</a:t>
            </a:r>
            <a:r>
              <a:rPr lang="en-GB" sz="2000"/>
              <a:t> from method executed when Employee receives getNetSalary message</a:t>
            </a:r>
          </a:p>
          <a:p>
            <a:pPr eaLnBrk="1" hangingPunct="1">
              <a:lnSpc>
                <a:spcPct val="80000"/>
              </a:lnSpc>
            </a:pPr>
            <a:r>
              <a:rPr lang="en-GB" sz="2000"/>
              <a:t>getNetSalary method in Employee is </a:t>
            </a:r>
            <a:r>
              <a:rPr lang="en-GB" sz="2000" i="1"/>
              <a:t>overridden</a:t>
            </a:r>
            <a:r>
              <a:rPr lang="en-GB" sz="2000"/>
              <a:t> in the Manager class</a:t>
            </a:r>
            <a:endParaRPr lang="en-US" sz="2000"/>
          </a:p>
        </p:txBody>
      </p:sp>
      <p:pic>
        <p:nvPicPr>
          <p:cNvPr id="34820" name="Picture 9"/>
          <p:cNvPicPr>
            <a:picLocks noGrp="1" noChangeAspect="1" noChangeArrowheads="1"/>
          </p:cNvPicPr>
          <p:nvPr>
            <p:ph sz="half" idx="1"/>
          </p:nvPr>
        </p:nvPicPr>
        <p:blipFill>
          <a:blip r:embed="rId2"/>
          <a:srcRect/>
          <a:stretch>
            <a:fillRect/>
          </a:stretch>
        </p:blipFill>
        <p:spPr>
          <a:xfrm>
            <a:off x="1603375" y="1600200"/>
            <a:ext cx="1744663" cy="4525963"/>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GB"/>
              <a:t>When to use inheritance</a:t>
            </a:r>
            <a:endParaRPr lang="en-US"/>
          </a:p>
        </p:txBody>
      </p:sp>
      <p:graphicFrame>
        <p:nvGraphicFramePr>
          <p:cNvPr id="35846" name="Object 6"/>
          <p:cNvGraphicFramePr>
            <a:graphicFrameLocks noChangeAspect="1"/>
          </p:cNvGraphicFramePr>
          <p:nvPr>
            <p:ph sz="quarter" idx="4294967295"/>
          </p:nvPr>
        </p:nvGraphicFramePr>
        <p:xfrm>
          <a:off x="468313" y="4410075"/>
          <a:ext cx="4016375" cy="2187575"/>
        </p:xfrm>
        <a:graphic>
          <a:graphicData uri="http://schemas.openxmlformats.org/presentationml/2006/ole">
            <p:oleObj spid="_x0000_s51202" name="UML Diagram" r:id="rId3" imgW="3897000" imgH="2121840" progId="">
              <p:embed/>
            </p:oleObj>
          </a:graphicData>
        </a:graphic>
      </p:graphicFrame>
      <p:sp>
        <p:nvSpPr>
          <p:cNvPr id="35843" name="Rectangle 3"/>
          <p:cNvSpPr>
            <a:spLocks noGrp="1" noChangeArrowheads="1"/>
          </p:cNvSpPr>
          <p:nvPr>
            <p:ph type="body" sz="half" idx="1"/>
          </p:nvPr>
        </p:nvSpPr>
        <p:spPr>
          <a:xfrm>
            <a:off x="4648200" y="1600200"/>
            <a:ext cx="4038600" cy="4525963"/>
          </a:xfrm>
        </p:spPr>
        <p:txBody>
          <a:bodyPr>
            <a:normAutofit lnSpcReduction="10000"/>
          </a:bodyPr>
          <a:lstStyle/>
          <a:p>
            <a:pPr eaLnBrk="1" hangingPunct="1">
              <a:lnSpc>
                <a:spcPct val="80000"/>
              </a:lnSpc>
            </a:pPr>
            <a:r>
              <a:rPr lang="en-GB" sz="1800"/>
              <a:t>Using inheritance </a:t>
            </a:r>
            <a:r>
              <a:rPr lang="en-GB" sz="1800" i="1"/>
              <a:t>increases</a:t>
            </a:r>
            <a:r>
              <a:rPr lang="en-GB" sz="1800"/>
              <a:t> coupling between classes which makes them </a:t>
            </a:r>
            <a:r>
              <a:rPr lang="en-GB" sz="1800" i="1"/>
              <a:t>less reusable</a:t>
            </a:r>
            <a:endParaRPr lang="en-US" sz="1800" i="1"/>
          </a:p>
          <a:p>
            <a:pPr eaLnBrk="1" hangingPunct="1">
              <a:lnSpc>
                <a:spcPct val="80000"/>
              </a:lnSpc>
            </a:pPr>
            <a:r>
              <a:rPr lang="en-US" sz="1800"/>
              <a:t>A subclass should require all attributes and operations of its superclass </a:t>
            </a:r>
            <a:r>
              <a:rPr lang="en-US" sz="1800" b="1" i="1"/>
              <a:t>and add to or override these</a:t>
            </a:r>
          </a:p>
          <a:p>
            <a:pPr eaLnBrk="1" hangingPunct="1">
              <a:lnSpc>
                <a:spcPct val="80000"/>
              </a:lnSpc>
            </a:pPr>
            <a:r>
              <a:rPr lang="en-US" sz="1800"/>
              <a:t>If a class does not override or add to its superclass’s operations or attributes, then </a:t>
            </a:r>
            <a:r>
              <a:rPr lang="en-US" sz="1800" b="1"/>
              <a:t>think twice about making it a subclass</a:t>
            </a:r>
            <a:r>
              <a:rPr lang="en-US" sz="1800"/>
              <a:t>!</a:t>
            </a:r>
          </a:p>
          <a:p>
            <a:pPr eaLnBrk="1" hangingPunct="1">
              <a:lnSpc>
                <a:spcPct val="80000"/>
              </a:lnSpc>
            </a:pPr>
            <a:r>
              <a:rPr lang="en-US" sz="1800"/>
              <a:t>A triangle needs a different type of display() operation from a Circle, but both are Shapes</a:t>
            </a:r>
          </a:p>
          <a:p>
            <a:pPr lvl="1" eaLnBrk="1" hangingPunct="1">
              <a:lnSpc>
                <a:spcPct val="80000"/>
              </a:lnSpc>
            </a:pPr>
            <a:r>
              <a:rPr lang="en-US" sz="1400">
                <a:ea typeface="ＭＳ Ｐゴシック" charset="-128"/>
              </a:rPr>
              <a:t>Make Circle and Triangle subclasses of Shape</a:t>
            </a:r>
          </a:p>
          <a:p>
            <a:pPr eaLnBrk="1" hangingPunct="1">
              <a:lnSpc>
                <a:spcPct val="80000"/>
              </a:lnSpc>
            </a:pPr>
            <a:r>
              <a:rPr lang="en-US" sz="1800"/>
              <a:t>A German Shepherd is a special type of Dog but requires no attributes or operations other than those in a Dog</a:t>
            </a:r>
          </a:p>
          <a:p>
            <a:pPr lvl="1" eaLnBrk="1" hangingPunct="1">
              <a:lnSpc>
                <a:spcPct val="80000"/>
              </a:lnSpc>
            </a:pPr>
            <a:r>
              <a:rPr lang="en-US" sz="1600">
                <a:ea typeface="ＭＳ Ｐゴシック" charset="-128"/>
              </a:rPr>
              <a:t>Add a breed attribute to Dog</a:t>
            </a:r>
          </a:p>
        </p:txBody>
      </p:sp>
      <p:sp>
        <p:nvSpPr>
          <p:cNvPr id="35848" name="Text Box 8"/>
          <p:cNvSpPr txBox="1">
            <a:spLocks noChangeArrowheads="1"/>
          </p:cNvSpPr>
          <p:nvPr/>
        </p:nvSpPr>
        <p:spPr bwMode="auto">
          <a:xfrm>
            <a:off x="1008063" y="3860800"/>
            <a:ext cx="539750" cy="762000"/>
          </a:xfrm>
          <a:prstGeom prst="rect">
            <a:avLst/>
          </a:prstGeom>
          <a:noFill/>
          <a:ln w="9525">
            <a:noFill/>
            <a:miter lim="800000"/>
            <a:headEnd/>
            <a:tailEnd/>
          </a:ln>
          <a:effectLst/>
        </p:spPr>
        <p:txBody>
          <a:bodyPr wrap="none">
            <a:prstTxWarp prst="textNoShape">
              <a:avLst/>
            </a:prstTxWarp>
            <a:spAutoFit/>
          </a:bodyPr>
          <a:lstStyle/>
          <a:p>
            <a:r>
              <a:rPr lang="en-GB" sz="4400">
                <a:latin typeface="Wingdings" charset="2"/>
                <a:sym typeface="Wingdings" charset="2"/>
              </a:rPr>
              <a:t></a:t>
            </a:r>
          </a:p>
        </p:txBody>
      </p:sp>
      <p:sp>
        <p:nvSpPr>
          <p:cNvPr id="35849" name="Text Box 9"/>
          <p:cNvSpPr txBox="1">
            <a:spLocks noChangeArrowheads="1"/>
          </p:cNvSpPr>
          <p:nvPr/>
        </p:nvSpPr>
        <p:spPr bwMode="auto">
          <a:xfrm>
            <a:off x="3348038" y="3951288"/>
            <a:ext cx="582612" cy="701675"/>
          </a:xfrm>
          <a:prstGeom prst="rect">
            <a:avLst/>
          </a:prstGeom>
          <a:noFill/>
          <a:ln w="9525">
            <a:noFill/>
            <a:miter lim="800000"/>
            <a:headEnd/>
            <a:tailEnd/>
          </a:ln>
          <a:effectLst/>
        </p:spPr>
        <p:txBody>
          <a:bodyPr wrap="none">
            <a:prstTxWarp prst="textNoShape">
              <a:avLst/>
            </a:prstTxWarp>
            <a:spAutoFit/>
          </a:bodyPr>
          <a:lstStyle/>
          <a:p>
            <a:r>
              <a:rPr lang="en-GB" sz="4000">
                <a:latin typeface="Wingdings" charset="2"/>
                <a:sym typeface="Wingdings" charset="2"/>
              </a:rPr>
              <a:t></a:t>
            </a:r>
          </a:p>
        </p:txBody>
      </p:sp>
      <p:graphicFrame>
        <p:nvGraphicFramePr>
          <p:cNvPr id="35851" name="Object 11"/>
          <p:cNvGraphicFramePr>
            <a:graphicFrameLocks noChangeAspect="1"/>
          </p:cNvGraphicFramePr>
          <p:nvPr>
            <p:ph sz="quarter" idx="4294967295"/>
          </p:nvPr>
        </p:nvGraphicFramePr>
        <p:xfrm>
          <a:off x="457200" y="1673225"/>
          <a:ext cx="4038600" cy="2039938"/>
        </p:xfrm>
        <a:graphic>
          <a:graphicData uri="http://schemas.openxmlformats.org/presentationml/2006/ole">
            <p:oleObj spid="_x0000_s51203" name="UML Diagram" r:id="rId4" imgW="4822200" imgH="2436120" progId="">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427538" y="188913"/>
            <a:ext cx="4608512" cy="850900"/>
          </a:xfrm>
        </p:spPr>
        <p:txBody>
          <a:bodyPr>
            <a:normAutofit/>
          </a:bodyPr>
          <a:lstStyle/>
          <a:p>
            <a:pPr eaLnBrk="1" hangingPunct="1"/>
            <a:r>
              <a:rPr lang="en-GB" sz="2000" dirty="0"/>
              <a:t>Substitutability, polymorphism and dynamic binding</a:t>
            </a:r>
            <a:endParaRPr lang="en-US" sz="2000" dirty="0"/>
          </a:p>
        </p:txBody>
      </p:sp>
      <p:sp>
        <p:nvSpPr>
          <p:cNvPr id="36867" name="Rectangle 3"/>
          <p:cNvSpPr>
            <a:spLocks noGrp="1" noChangeArrowheads="1"/>
          </p:cNvSpPr>
          <p:nvPr>
            <p:ph type="body" sz="half" idx="1"/>
          </p:nvPr>
        </p:nvSpPr>
        <p:spPr>
          <a:xfrm>
            <a:off x="4643438" y="3500438"/>
            <a:ext cx="4114800" cy="3168650"/>
          </a:xfrm>
        </p:spPr>
        <p:txBody>
          <a:bodyPr/>
          <a:lstStyle/>
          <a:p>
            <a:pPr eaLnBrk="1" hangingPunct="1">
              <a:lnSpc>
                <a:spcPct val="80000"/>
              </a:lnSpc>
            </a:pPr>
            <a:r>
              <a:rPr lang="en-GB" sz="1400" dirty="0"/>
              <a:t>The </a:t>
            </a:r>
            <a:r>
              <a:rPr lang="en-GB" sz="1400" dirty="0" err="1"/>
              <a:t>Liskov</a:t>
            </a:r>
            <a:r>
              <a:rPr lang="en-GB" sz="1400" dirty="0"/>
              <a:t> Substitution Principle:</a:t>
            </a:r>
          </a:p>
          <a:p>
            <a:pPr lvl="1" eaLnBrk="1" hangingPunct="1">
              <a:lnSpc>
                <a:spcPct val="80000"/>
              </a:lnSpc>
            </a:pPr>
            <a:r>
              <a:rPr lang="en-GB" sz="1200" b="1" i="1" dirty="0">
                <a:ea typeface="ＭＳ Ｐゴシック" charset="-128"/>
              </a:rPr>
              <a:t>If </a:t>
            </a:r>
            <a:r>
              <a:rPr lang="en-GB" sz="1200" b="1" i="1" dirty="0" err="1">
                <a:ea typeface="ＭＳ Ｐゴシック" charset="-128"/>
              </a:rPr>
              <a:t>p</a:t>
            </a:r>
            <a:r>
              <a:rPr lang="en-GB" sz="1200" b="1" i="1" dirty="0">
                <a:ea typeface="ＭＳ Ｐゴシック" charset="-128"/>
              </a:rPr>
              <a:t> is a variable that refers to an object of class </a:t>
            </a:r>
            <a:r>
              <a:rPr lang="en-GB" sz="1200" b="1" i="1" dirty="0" err="1">
                <a:ea typeface="ＭＳ Ｐゴシック" charset="-128"/>
              </a:rPr>
              <a:t>x</a:t>
            </a:r>
            <a:r>
              <a:rPr lang="en-GB" sz="1200" b="1" i="1" dirty="0">
                <a:ea typeface="ＭＳ Ｐゴシック" charset="-128"/>
              </a:rPr>
              <a:t>, then </a:t>
            </a:r>
            <a:r>
              <a:rPr lang="en-GB" sz="1200" b="1" i="1" dirty="0" err="1">
                <a:ea typeface="ＭＳ Ｐゴシック" charset="-128"/>
              </a:rPr>
              <a:t>p</a:t>
            </a:r>
            <a:r>
              <a:rPr lang="en-GB" sz="1200" b="1" i="1" dirty="0">
                <a:ea typeface="ＭＳ Ｐゴシック" charset="-128"/>
              </a:rPr>
              <a:t> may refer to any object from any subclass of </a:t>
            </a:r>
            <a:r>
              <a:rPr lang="en-GB" sz="1200" b="1" i="1" dirty="0" err="1">
                <a:ea typeface="ＭＳ Ｐゴシック" charset="-128"/>
              </a:rPr>
              <a:t>x</a:t>
            </a:r>
            <a:r>
              <a:rPr lang="en-GB" sz="1200" b="1" i="1" dirty="0">
                <a:ea typeface="ＭＳ Ｐゴシック" charset="-128"/>
              </a:rPr>
              <a:t> (</a:t>
            </a:r>
            <a:r>
              <a:rPr lang="en-GB" sz="1200" i="1" dirty="0" err="1">
                <a:ea typeface="ＭＳ Ｐゴシック" charset="-128"/>
              </a:rPr>
              <a:t>Liskov</a:t>
            </a:r>
            <a:r>
              <a:rPr lang="en-GB" sz="1200" i="1" dirty="0">
                <a:ea typeface="ＭＳ Ｐゴシック" charset="-128"/>
              </a:rPr>
              <a:t>, B. &amp; Wing, J. M, 1994</a:t>
            </a:r>
            <a:r>
              <a:rPr lang="en-GB" sz="1200" b="1" i="1" dirty="0">
                <a:ea typeface="ＭＳ Ｐゴシック" charset="-128"/>
              </a:rPr>
              <a:t>)</a:t>
            </a:r>
          </a:p>
          <a:p>
            <a:pPr eaLnBrk="1" hangingPunct="1">
              <a:lnSpc>
                <a:spcPct val="80000"/>
              </a:lnSpc>
            </a:pPr>
            <a:r>
              <a:rPr lang="en-GB" sz="1400" dirty="0"/>
              <a:t>Variable </a:t>
            </a:r>
            <a:r>
              <a:rPr lang="en-GB" sz="1400" i="1" dirty="0" err="1"/>
              <a:t>s</a:t>
            </a:r>
            <a:r>
              <a:rPr lang="en-GB" sz="1400" i="1" dirty="0"/>
              <a:t> </a:t>
            </a:r>
            <a:r>
              <a:rPr lang="en-GB" sz="1400" dirty="0"/>
              <a:t>in lines 24-25 is </a:t>
            </a:r>
            <a:r>
              <a:rPr lang="en-GB" sz="1400" b="1" i="1" dirty="0"/>
              <a:t>polymorphic </a:t>
            </a:r>
          </a:p>
          <a:p>
            <a:pPr lvl="1" eaLnBrk="1" hangingPunct="1">
              <a:lnSpc>
                <a:spcPct val="80000"/>
              </a:lnSpc>
            </a:pPr>
            <a:r>
              <a:rPr lang="en-GB" sz="1200" dirty="0">
                <a:ea typeface="ＭＳ Ｐゴシック" charset="-128"/>
              </a:rPr>
              <a:t>from Greek: poly = many, morph = form or shape</a:t>
            </a:r>
          </a:p>
          <a:p>
            <a:pPr lvl="1" eaLnBrk="1" hangingPunct="1">
              <a:lnSpc>
                <a:spcPct val="80000"/>
              </a:lnSpc>
            </a:pPr>
            <a:r>
              <a:rPr lang="en-GB" sz="1200" dirty="0">
                <a:ea typeface="ＭＳ Ｐゴシック" charset="-128"/>
              </a:rPr>
              <a:t>can refer to objects of many different classes (Shape, Circle, Triangle, Square)</a:t>
            </a:r>
          </a:p>
          <a:p>
            <a:pPr eaLnBrk="1" hangingPunct="1">
              <a:lnSpc>
                <a:spcPct val="80000"/>
              </a:lnSpc>
            </a:pPr>
            <a:r>
              <a:rPr lang="en-GB" sz="1400" dirty="0"/>
              <a:t>Actual method run in line 25 only decided at runtime because program doesn’t know at compile-time the types of the objects in </a:t>
            </a:r>
            <a:r>
              <a:rPr lang="en-GB" sz="1400" dirty="0" err="1"/>
              <a:t>shapeList</a:t>
            </a:r>
            <a:endParaRPr lang="en-GB" sz="1400" dirty="0"/>
          </a:p>
          <a:p>
            <a:pPr lvl="1" eaLnBrk="1" hangingPunct="1">
              <a:lnSpc>
                <a:spcPct val="80000"/>
              </a:lnSpc>
            </a:pPr>
            <a:r>
              <a:rPr lang="en-GB" sz="1200" dirty="0">
                <a:ea typeface="ＭＳ Ｐゴシック" charset="-128"/>
              </a:rPr>
              <a:t>This is called </a:t>
            </a:r>
            <a:r>
              <a:rPr lang="en-GB" sz="1200" i="1" dirty="0">
                <a:ea typeface="ＭＳ Ｐゴシック" charset="-128"/>
              </a:rPr>
              <a:t>dynamic binding</a:t>
            </a:r>
            <a:r>
              <a:rPr lang="en-GB" sz="1200" dirty="0">
                <a:ea typeface="ＭＳ Ｐゴシック" charset="-128"/>
              </a:rPr>
              <a:t> or </a:t>
            </a:r>
            <a:r>
              <a:rPr lang="en-GB" sz="1200" i="1" dirty="0">
                <a:ea typeface="ＭＳ Ｐゴシック" charset="-128"/>
              </a:rPr>
              <a:t>late binding</a:t>
            </a:r>
            <a:r>
              <a:rPr lang="en-GB" sz="1200" dirty="0">
                <a:ea typeface="ＭＳ Ｐゴシック" charset="-128"/>
              </a:rPr>
              <a:t> because the method implementation is </a:t>
            </a:r>
            <a:r>
              <a:rPr lang="en-GB" sz="1200" i="1" dirty="0">
                <a:ea typeface="ＭＳ Ｐゴシック" charset="-128"/>
              </a:rPr>
              <a:t>bound</a:t>
            </a:r>
            <a:r>
              <a:rPr lang="en-GB" sz="1200" dirty="0">
                <a:ea typeface="ＭＳ Ｐゴシック" charset="-128"/>
              </a:rPr>
              <a:t> to the method call late (i.e., when the program is running rather than when it is compiled)</a:t>
            </a:r>
          </a:p>
        </p:txBody>
      </p:sp>
      <p:graphicFrame>
        <p:nvGraphicFramePr>
          <p:cNvPr id="36871" name="Object 7"/>
          <p:cNvGraphicFramePr>
            <a:graphicFrameLocks noChangeAspect="1"/>
          </p:cNvGraphicFramePr>
          <p:nvPr>
            <p:ph sz="quarter" idx="4294967295"/>
          </p:nvPr>
        </p:nvGraphicFramePr>
        <p:xfrm>
          <a:off x="4643438" y="1196975"/>
          <a:ext cx="4038600" cy="2039938"/>
        </p:xfrm>
        <a:graphic>
          <a:graphicData uri="http://schemas.openxmlformats.org/presentationml/2006/ole">
            <p:oleObj spid="_x0000_s52226" name="UML Diagram" r:id="rId3" imgW="4822200" imgH="2436120" progId="">
              <p:embed/>
            </p:oleObj>
          </a:graphicData>
        </a:graphic>
      </p:graphicFrame>
      <p:pic>
        <p:nvPicPr>
          <p:cNvPr id="36878" name="Picture 14"/>
          <p:cNvPicPr>
            <a:picLocks noChangeAspect="1" noChangeArrowheads="1"/>
          </p:cNvPicPr>
          <p:nvPr/>
        </p:nvPicPr>
        <p:blipFill>
          <a:blip r:embed="rId4"/>
          <a:srcRect/>
          <a:stretch>
            <a:fillRect/>
          </a:stretch>
        </p:blipFill>
        <p:spPr bwMode="auto">
          <a:xfrm>
            <a:off x="250825" y="5445125"/>
            <a:ext cx="3314700" cy="1057275"/>
          </a:xfrm>
          <a:prstGeom prst="rect">
            <a:avLst/>
          </a:prstGeom>
          <a:noFill/>
        </p:spPr>
      </p:pic>
      <p:pic>
        <p:nvPicPr>
          <p:cNvPr id="36880" name="Picture 16"/>
          <p:cNvPicPr>
            <a:picLocks noGrp="1" noChangeAspect="1" noChangeArrowheads="1"/>
          </p:cNvPicPr>
          <p:nvPr>
            <p:ph sz="quarter" idx="4294967295"/>
          </p:nvPr>
        </p:nvPicPr>
        <p:blipFill>
          <a:blip r:embed="rId5"/>
          <a:srcRect/>
          <a:stretch>
            <a:fillRect/>
          </a:stretch>
        </p:blipFill>
        <p:spPr>
          <a:xfrm>
            <a:off x="179388" y="260350"/>
            <a:ext cx="4476750" cy="4895850"/>
          </a:xfrm>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Programming to an interface, not an implementation</a:t>
            </a:r>
            <a:endParaRPr lang="en-US" dirty="0"/>
          </a:p>
        </p:txBody>
      </p:sp>
      <p:sp>
        <p:nvSpPr>
          <p:cNvPr id="3" name="Content Placeholder 2"/>
          <p:cNvSpPr>
            <a:spLocks noGrp="1"/>
          </p:cNvSpPr>
          <p:nvPr>
            <p:ph idx="1"/>
          </p:nvPr>
        </p:nvSpPr>
        <p:spPr>
          <a:xfrm>
            <a:off x="457200" y="1600200"/>
            <a:ext cx="8229600" cy="5084011"/>
          </a:xfrm>
        </p:spPr>
        <p:txBody>
          <a:bodyPr>
            <a:normAutofit fontScale="77500" lnSpcReduction="20000"/>
          </a:bodyPr>
          <a:lstStyle/>
          <a:p>
            <a:r>
              <a:rPr lang="en-US" dirty="0" smtClean="0"/>
              <a:t>A client should send requests to interfaces or abstract classes (i.e., as high up the inheritance hierarchy as possible)</a:t>
            </a:r>
          </a:p>
          <a:p>
            <a:pPr lvl="1"/>
            <a:r>
              <a:rPr lang="en-US" dirty="0" smtClean="0"/>
              <a:t>It is then easy to define new subclasses that the client can use</a:t>
            </a:r>
          </a:p>
          <a:p>
            <a:pPr lvl="1"/>
            <a:r>
              <a:rPr lang="en-US" dirty="0" smtClean="0"/>
              <a:t>This greatly reduces dependencies between subsystems</a:t>
            </a:r>
          </a:p>
          <a:p>
            <a:r>
              <a:rPr lang="en-US" dirty="0" smtClean="0"/>
              <a:t>Therefore:	</a:t>
            </a:r>
          </a:p>
          <a:p>
            <a:pPr lvl="1"/>
            <a:r>
              <a:rPr lang="en-US" i="1" dirty="0" smtClean="0"/>
              <a:t>PROGRAM TO AN INTERFACE, NOT AN IMPLEMENTATION</a:t>
            </a:r>
          </a:p>
          <a:p>
            <a:pPr lvl="1"/>
            <a:r>
              <a:rPr lang="en-US" dirty="0" smtClean="0"/>
              <a:t>This is basically the same as saying that a client should assume as little as possible about the way that a request it makes will be carried out</a:t>
            </a:r>
          </a:p>
          <a:p>
            <a:r>
              <a:rPr lang="en-US" dirty="0" smtClean="0"/>
              <a:t>The creational design patterns (Abstract Factory (87), Builder (97), Factory Method (107), Prototype (117), Singleton (127)) provide mechanisms for instantiating concrete classes while clients actually only know about interfaces or abstract classes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 vs. Composition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Two most common methods of reusing functionality are</a:t>
            </a:r>
          </a:p>
          <a:p>
            <a:pPr lvl="1"/>
            <a:r>
              <a:rPr lang="en-US" dirty="0" smtClean="0"/>
              <a:t>inheritance</a:t>
            </a:r>
          </a:p>
          <a:p>
            <a:pPr lvl="1"/>
            <a:r>
              <a:rPr lang="en-US" dirty="0" smtClean="0"/>
              <a:t>object composition</a:t>
            </a:r>
          </a:p>
          <a:p>
            <a:r>
              <a:rPr lang="en-US" dirty="0" smtClean="0"/>
              <a:t>Inheritance</a:t>
            </a:r>
          </a:p>
          <a:p>
            <a:pPr lvl="1"/>
            <a:r>
              <a:rPr lang="en-US" dirty="0" smtClean="0"/>
              <a:t>“white-box reuse”: subclass knows about internals of </a:t>
            </a:r>
            <a:r>
              <a:rPr lang="en-US" dirty="0" err="1" smtClean="0"/>
              <a:t>superclass</a:t>
            </a:r>
            <a:endParaRPr lang="en-US" dirty="0" smtClean="0"/>
          </a:p>
          <a:p>
            <a:r>
              <a:rPr lang="en-US" dirty="0" smtClean="0"/>
              <a:t>Object composition</a:t>
            </a:r>
          </a:p>
          <a:p>
            <a:pPr lvl="1"/>
            <a:r>
              <a:rPr lang="en-US" dirty="0" smtClean="0"/>
              <a:t>Add functionality by letting objects of a class refer to objects of another class and use their functionality</a:t>
            </a:r>
          </a:p>
          <a:p>
            <a:pPr lvl="1"/>
            <a:r>
              <a:rPr lang="en-US" dirty="0" smtClean="0"/>
              <a:t>“black-box reuse”: only public interface of component object is visible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Inheritance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Defined statically at compile time</a:t>
            </a:r>
          </a:p>
          <a:p>
            <a:r>
              <a:rPr lang="en-US" dirty="0" smtClean="0"/>
              <a:t>Easy to use in an OO language</a:t>
            </a:r>
          </a:p>
          <a:p>
            <a:r>
              <a:rPr lang="en-US" dirty="0" smtClean="0"/>
              <a:t>Can modify inherited operations that call overridden operations</a:t>
            </a:r>
          </a:p>
          <a:p>
            <a:r>
              <a:rPr lang="en-US" dirty="0" smtClean="0"/>
              <a:t>Cannot change inherited implementations at runtime</a:t>
            </a:r>
          </a:p>
          <a:p>
            <a:r>
              <a:rPr lang="en-US" dirty="0" smtClean="0"/>
              <a:t>Subclass strongly dependent on implementation of its </a:t>
            </a:r>
            <a:r>
              <a:rPr lang="en-US" dirty="0" err="1" smtClean="0"/>
              <a:t>superclass</a:t>
            </a:r>
            <a:endParaRPr lang="en-US" dirty="0" smtClean="0"/>
          </a:p>
          <a:p>
            <a:r>
              <a:rPr lang="en-US" dirty="0" smtClean="0"/>
              <a:t>Inheritance breaks encapsulation and increases coupling</a:t>
            </a:r>
          </a:p>
          <a:p>
            <a:r>
              <a:rPr lang="en-US" dirty="0" smtClean="0"/>
              <a:t>Better to inherit only from abstract classes or implement interfaces</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 composition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Defined dynamically at runtime by object acquiring reference to another object</a:t>
            </a:r>
          </a:p>
          <a:p>
            <a:r>
              <a:rPr lang="en-US" dirty="0" smtClean="0"/>
              <a:t>Because composed object accessed only through its interface, don’t break encapsulation</a:t>
            </a:r>
          </a:p>
          <a:p>
            <a:pPr lvl="1"/>
            <a:r>
              <a:rPr lang="en-US" dirty="0" smtClean="0"/>
              <a:t>can </a:t>
            </a:r>
            <a:r>
              <a:rPr lang="en-US" dirty="0" smtClean="0"/>
              <a:t>replace </a:t>
            </a:r>
            <a:r>
              <a:rPr lang="en-US" dirty="0" smtClean="0"/>
              <a:t>component object with any other that has the same interface</a:t>
            </a:r>
          </a:p>
          <a:p>
            <a:pPr lvl="1"/>
            <a:r>
              <a:rPr lang="en-US" dirty="0" smtClean="0"/>
              <a:t>container object does not depend on implementation of component object (cf. inheritance)</a:t>
            </a:r>
          </a:p>
          <a:p>
            <a:r>
              <a:rPr lang="en-US" dirty="0" smtClean="0"/>
              <a:t>In </a:t>
            </a:r>
            <a:r>
              <a:rPr lang="en-US" dirty="0" smtClean="0"/>
              <a:t>general:</a:t>
            </a:r>
          </a:p>
          <a:p>
            <a:pPr lvl="1"/>
            <a:r>
              <a:rPr lang="en-US" b="1" i="1" dirty="0" err="1" smtClean="0"/>
              <a:t>Favour</a:t>
            </a:r>
            <a:r>
              <a:rPr lang="en-US" b="1" i="1" dirty="0" smtClean="0"/>
              <a:t> </a:t>
            </a:r>
            <a:r>
              <a:rPr lang="en-US" b="1" i="1" dirty="0" smtClean="0"/>
              <a:t>object composition over class inheritance</a:t>
            </a: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2669"/>
          </a:xfrm>
        </p:spPr>
        <p:txBody>
          <a:bodyPr>
            <a:normAutofit fontScale="90000"/>
          </a:bodyPr>
          <a:lstStyle/>
          <a:p>
            <a:r>
              <a:rPr lang="en-US" dirty="0" smtClean="0"/>
              <a:t>Delegation</a:t>
            </a:r>
            <a:endParaRPr lang="en-US" dirty="0"/>
          </a:p>
        </p:txBody>
      </p:sp>
      <p:sp>
        <p:nvSpPr>
          <p:cNvPr id="3" name="Content Placeholder 2"/>
          <p:cNvSpPr>
            <a:spLocks noGrp="1"/>
          </p:cNvSpPr>
          <p:nvPr>
            <p:ph idx="1"/>
          </p:nvPr>
        </p:nvSpPr>
        <p:spPr>
          <a:xfrm>
            <a:off x="457200" y="2737116"/>
            <a:ext cx="8229600" cy="4120884"/>
          </a:xfrm>
        </p:spPr>
        <p:txBody>
          <a:bodyPr>
            <a:normAutofit fontScale="77500" lnSpcReduction="20000"/>
          </a:bodyPr>
          <a:lstStyle/>
          <a:p>
            <a:r>
              <a:rPr lang="en-US" dirty="0" smtClean="0"/>
              <a:t>Delegation is a way of making composition as powerful for reuse as inheritance</a:t>
            </a:r>
          </a:p>
          <a:p>
            <a:r>
              <a:rPr lang="en-US" dirty="0" smtClean="0"/>
              <a:t>Two objects involved in handling a request: object that receives request (</a:t>
            </a:r>
            <a:r>
              <a:rPr lang="en-US" i="1" dirty="0" smtClean="0"/>
              <a:t>receiver</a:t>
            </a:r>
            <a:r>
              <a:rPr lang="en-US" dirty="0" smtClean="0"/>
              <a:t>) delegates operations to a </a:t>
            </a:r>
            <a:r>
              <a:rPr lang="en-US" i="1" dirty="0" smtClean="0"/>
              <a:t>delegate </a:t>
            </a:r>
            <a:r>
              <a:rPr lang="en-US" dirty="0" smtClean="0"/>
              <a:t>object</a:t>
            </a:r>
            <a:endParaRPr lang="en-US" dirty="0" smtClean="0"/>
          </a:p>
          <a:p>
            <a:r>
              <a:rPr lang="en-US" dirty="0" smtClean="0"/>
              <a:t>In </a:t>
            </a:r>
            <a:r>
              <a:rPr lang="en-US" dirty="0" smtClean="0"/>
              <a:t>inheritance, subclass can delegate a request to an operation defined in its </a:t>
            </a:r>
            <a:r>
              <a:rPr lang="en-US" dirty="0" err="1" smtClean="0"/>
              <a:t>superclass</a:t>
            </a:r>
            <a:endParaRPr lang="en-US" dirty="0" smtClean="0"/>
          </a:p>
          <a:p>
            <a:pPr lvl="1"/>
            <a:r>
              <a:rPr lang="en-US" dirty="0" smtClean="0"/>
              <a:t>can </a:t>
            </a:r>
            <a:r>
              <a:rPr lang="en-US" dirty="0" smtClean="0"/>
              <a:t>refer to</a:t>
            </a:r>
            <a:r>
              <a:rPr lang="en-US" dirty="0" smtClean="0"/>
              <a:t> receiver object </a:t>
            </a:r>
            <a:r>
              <a:rPr lang="en-US" dirty="0" smtClean="0"/>
              <a:t>itself using the “self” variable</a:t>
            </a:r>
          </a:p>
          <a:p>
            <a:r>
              <a:rPr lang="en-US" dirty="0" smtClean="0"/>
              <a:t>In </a:t>
            </a:r>
            <a:r>
              <a:rPr lang="en-US" dirty="0" smtClean="0"/>
              <a:t>object composition, the containing object can delegate an operation to a component object (a </a:t>
            </a:r>
            <a:r>
              <a:rPr lang="en-US" i="1" dirty="0" smtClean="0"/>
              <a:t>delegate</a:t>
            </a:r>
            <a:r>
              <a:rPr lang="en-US" dirty="0" smtClean="0"/>
              <a:t>)</a:t>
            </a:r>
            <a:endParaRPr lang="en-US" dirty="0" smtClean="0"/>
          </a:p>
          <a:p>
            <a:pPr lvl="1"/>
            <a:r>
              <a:rPr lang="en-US" dirty="0" smtClean="0"/>
              <a:t>Receiver passes a reference to itself </a:t>
            </a:r>
            <a:r>
              <a:rPr lang="en-US" dirty="0" smtClean="0"/>
              <a:t>as an argument in the message to the delegate</a:t>
            </a:r>
            <a:endParaRPr lang="en-US" dirty="0" smtClean="0"/>
          </a:p>
        </p:txBody>
      </p:sp>
      <p:pic>
        <p:nvPicPr>
          <p:cNvPr id="5" name="Picture 4"/>
          <p:cNvPicPr>
            <a:picLocks noChangeAspect="1"/>
          </p:cNvPicPr>
          <p:nvPr/>
        </p:nvPicPr>
        <p:blipFill>
          <a:blip r:embed="rId2"/>
          <a:stretch>
            <a:fillRect/>
          </a:stretch>
        </p:blipFill>
        <p:spPr>
          <a:xfrm>
            <a:off x="2353729" y="911179"/>
            <a:ext cx="4246028" cy="1793509"/>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7219"/>
          </a:xfrm>
        </p:spPr>
        <p:txBody>
          <a:bodyPr>
            <a:normAutofit fontScale="90000"/>
          </a:bodyPr>
          <a:lstStyle/>
          <a:p>
            <a:r>
              <a:rPr lang="en-US" dirty="0" smtClean="0"/>
              <a:t>Delegation</a:t>
            </a:r>
            <a:endParaRPr lang="en-US" dirty="0"/>
          </a:p>
        </p:txBody>
      </p:sp>
      <p:sp>
        <p:nvSpPr>
          <p:cNvPr id="3" name="Content Placeholder 2"/>
          <p:cNvSpPr>
            <a:spLocks noGrp="1"/>
          </p:cNvSpPr>
          <p:nvPr>
            <p:ph idx="1"/>
          </p:nvPr>
        </p:nvSpPr>
        <p:spPr>
          <a:xfrm>
            <a:off x="457200" y="2655366"/>
            <a:ext cx="8229600" cy="4202633"/>
          </a:xfrm>
        </p:spPr>
        <p:txBody>
          <a:bodyPr>
            <a:normAutofit fontScale="62500" lnSpcReduction="20000"/>
          </a:bodyPr>
          <a:lstStyle/>
          <a:p>
            <a:r>
              <a:rPr lang="en-US" dirty="0" smtClean="0"/>
              <a:t>For example, instead of making class Window a subclass of class Rectangle, class Window could </a:t>
            </a:r>
            <a:r>
              <a:rPr lang="en-US" i="1" dirty="0" smtClean="0"/>
              <a:t>contain</a:t>
            </a:r>
            <a:r>
              <a:rPr lang="en-US" dirty="0" smtClean="0"/>
              <a:t> a Rectangle variable to which it delegates Rectangle-specific </a:t>
            </a:r>
            <a:r>
              <a:rPr lang="en-US" dirty="0" err="1" smtClean="0"/>
              <a:t>behaviour</a:t>
            </a:r>
            <a:endParaRPr lang="en-US" dirty="0" smtClean="0"/>
          </a:p>
          <a:p>
            <a:pPr lvl="1"/>
            <a:r>
              <a:rPr lang="en-US" dirty="0" smtClean="0"/>
              <a:t>Window </a:t>
            </a:r>
            <a:r>
              <a:rPr lang="en-US" i="1" dirty="0" smtClean="0"/>
              <a:t>has</a:t>
            </a:r>
            <a:r>
              <a:rPr lang="en-US" dirty="0" smtClean="0"/>
              <a:t> a Rectangle instead of </a:t>
            </a:r>
            <a:r>
              <a:rPr lang="en-US" i="1" dirty="0" smtClean="0"/>
              <a:t>being</a:t>
            </a:r>
            <a:r>
              <a:rPr lang="en-US" dirty="0" smtClean="0"/>
              <a:t> a Rectangle</a:t>
            </a:r>
          </a:p>
          <a:p>
            <a:pPr lvl="1"/>
            <a:r>
              <a:rPr lang="en-US" dirty="0" smtClean="0"/>
              <a:t>Window must now explicitly forward requests to Rectangle</a:t>
            </a:r>
          </a:p>
          <a:p>
            <a:r>
              <a:rPr lang="en-US" dirty="0" smtClean="0"/>
              <a:t>See diagram above where Window class delegates Area operation to its contained Rectangle</a:t>
            </a:r>
          </a:p>
          <a:p>
            <a:r>
              <a:rPr lang="en-US" dirty="0" smtClean="0"/>
              <a:t>At runtime, Window can become circular, provided there exists a Circle class with the same type (i.e., interface) as Rectangle</a:t>
            </a:r>
          </a:p>
          <a:p>
            <a:r>
              <a:rPr lang="en-US" dirty="0" smtClean="0"/>
              <a:t>Delegation is used in many patterns, e.g.:</a:t>
            </a:r>
          </a:p>
          <a:p>
            <a:pPr lvl="1"/>
            <a:r>
              <a:rPr lang="en-US" dirty="0" smtClean="0"/>
              <a:t>In State (305), current state represented by a delegate State object</a:t>
            </a:r>
          </a:p>
          <a:p>
            <a:pPr lvl="1"/>
            <a:r>
              <a:rPr lang="en-US" dirty="0" smtClean="0"/>
              <a:t>In Strategy (315), request delegated to a particular Strategy object that carries it out</a:t>
            </a:r>
          </a:p>
          <a:p>
            <a:pPr lvl="1"/>
            <a:r>
              <a:rPr lang="en-US" dirty="0" smtClean="0"/>
              <a:t>In Visitor (331), operation performed on each visited object is delegated to the Visitor object</a:t>
            </a:r>
          </a:p>
          <a:p>
            <a:endParaRPr lang="en-US" dirty="0"/>
          </a:p>
        </p:txBody>
      </p:sp>
      <p:pic>
        <p:nvPicPr>
          <p:cNvPr id="4" name="Picture 3"/>
          <p:cNvPicPr>
            <a:picLocks noChangeAspect="1"/>
          </p:cNvPicPr>
          <p:nvPr/>
        </p:nvPicPr>
        <p:blipFill>
          <a:blip r:embed="rId2"/>
          <a:stretch>
            <a:fillRect/>
          </a:stretch>
        </p:blipFill>
        <p:spPr>
          <a:xfrm>
            <a:off x="2353729" y="861857"/>
            <a:ext cx="4246028" cy="1793509"/>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for change</a:t>
            </a:r>
            <a:endParaRPr lang="en-US" dirty="0"/>
          </a:p>
        </p:txBody>
      </p:sp>
      <p:sp>
        <p:nvSpPr>
          <p:cNvPr id="3" name="Content Placeholder 2"/>
          <p:cNvSpPr>
            <a:spLocks noGrp="1"/>
          </p:cNvSpPr>
          <p:nvPr>
            <p:ph idx="1"/>
          </p:nvPr>
        </p:nvSpPr>
        <p:spPr/>
        <p:txBody>
          <a:bodyPr>
            <a:normAutofit lnSpcReduction="10000"/>
          </a:bodyPr>
          <a:lstStyle/>
          <a:p>
            <a:r>
              <a:rPr lang="en-US" dirty="0" err="1" smtClean="0"/>
              <a:t>Maximising</a:t>
            </a:r>
            <a:r>
              <a:rPr lang="en-US" dirty="0" smtClean="0"/>
              <a:t> reuse is mostly about anticipating how a system might change</a:t>
            </a:r>
          </a:p>
          <a:p>
            <a:r>
              <a:rPr lang="en-US" dirty="0" smtClean="0"/>
              <a:t>If you don’t try to take into account how the system might evolve, you risk having to do substantial re-design in the future</a:t>
            </a:r>
          </a:p>
          <a:p>
            <a:r>
              <a:rPr lang="en-US" dirty="0" smtClean="0"/>
              <a:t>Design patterns ensure that a system can change in certain ways</a:t>
            </a:r>
          </a:p>
          <a:p>
            <a:r>
              <a:rPr lang="en-US" dirty="0" smtClean="0"/>
              <a:t>Each pattern lets some aspect of the system vary independently of other aspects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patterns in other disciplines</a:t>
            </a:r>
            <a:endParaRPr lang="en-US" dirty="0"/>
          </a:p>
        </p:txBody>
      </p:sp>
      <p:sp>
        <p:nvSpPr>
          <p:cNvPr id="3" name="Content Placeholder 2"/>
          <p:cNvSpPr>
            <a:spLocks noGrp="1"/>
          </p:cNvSpPr>
          <p:nvPr>
            <p:ph idx="1"/>
          </p:nvPr>
        </p:nvSpPr>
        <p:spPr/>
        <p:txBody>
          <a:bodyPr/>
          <a:lstStyle/>
          <a:p>
            <a:r>
              <a:rPr lang="en-US" dirty="0" smtClean="0"/>
              <a:t>Patterns were used in architecture and urban design before software engineering:</a:t>
            </a:r>
          </a:p>
          <a:p>
            <a:pPr lvl="1"/>
            <a:r>
              <a:rPr lang="en-US" dirty="0" smtClean="0"/>
              <a:t>Alexander, C., Ishikawa, S. &amp; Silverstein, M. (1977). </a:t>
            </a:r>
            <a:r>
              <a:rPr lang="en-US" i="1" dirty="0" smtClean="0"/>
              <a:t>A Pattern Language: Towns, Buildings, Construction</a:t>
            </a:r>
            <a:r>
              <a:rPr lang="en-US" dirty="0" smtClean="0"/>
              <a:t>. Oxford University Press, Oxford. ISBN: 0195019199.</a:t>
            </a:r>
          </a:p>
          <a:p>
            <a:pPr lvl="2"/>
            <a:r>
              <a:rPr lang="en-US" dirty="0" smtClean="0"/>
              <a:t>A language for building and planning that provides </a:t>
            </a:r>
            <a:r>
              <a:rPr lang="en-US" i="1" dirty="0" smtClean="0"/>
              <a:t>patterns </a:t>
            </a:r>
            <a:r>
              <a:rPr lang="en-US" dirty="0" smtClean="0"/>
              <a:t>(i.e., standard solutions) for designing towns, </a:t>
            </a:r>
            <a:r>
              <a:rPr lang="en-US" dirty="0" err="1" smtClean="0"/>
              <a:t>neighbourhoods</a:t>
            </a:r>
            <a:r>
              <a:rPr lang="en-US" dirty="0" smtClean="0"/>
              <a:t>, houses, gardens, rooms etc.</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redesign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Creating an object by specifying a class </a:t>
            </a:r>
            <a:r>
              <a:rPr lang="en-US" dirty="0" smtClean="0"/>
              <a:t>explicitly</a:t>
            </a:r>
          </a:p>
          <a:p>
            <a:r>
              <a:rPr lang="en-US" dirty="0" smtClean="0"/>
              <a:t>Dependence on specific </a:t>
            </a:r>
            <a:r>
              <a:rPr lang="en-US" dirty="0" smtClean="0"/>
              <a:t>operations</a:t>
            </a:r>
          </a:p>
          <a:p>
            <a:r>
              <a:rPr lang="en-US" dirty="0" smtClean="0"/>
              <a:t>Dependence on hardware and software </a:t>
            </a:r>
            <a:r>
              <a:rPr lang="en-US" dirty="0" smtClean="0"/>
              <a:t>platforms</a:t>
            </a:r>
          </a:p>
          <a:p>
            <a:r>
              <a:rPr lang="en-US" dirty="0" smtClean="0"/>
              <a:t>Dependence on object representations or </a:t>
            </a:r>
            <a:r>
              <a:rPr lang="en-US" dirty="0" smtClean="0"/>
              <a:t>implementations</a:t>
            </a:r>
          </a:p>
          <a:p>
            <a:r>
              <a:rPr lang="en-US" dirty="0" smtClean="0"/>
              <a:t>Algorithmic </a:t>
            </a:r>
            <a:r>
              <a:rPr lang="en-US" dirty="0" smtClean="0"/>
              <a:t>dependencies</a:t>
            </a:r>
          </a:p>
          <a:p>
            <a:r>
              <a:rPr lang="en-US" dirty="0" smtClean="0"/>
              <a:t>Tight </a:t>
            </a:r>
            <a:r>
              <a:rPr lang="en-US" dirty="0" smtClean="0"/>
              <a:t>coupling</a:t>
            </a:r>
          </a:p>
          <a:p>
            <a:r>
              <a:rPr lang="en-US" dirty="0" smtClean="0"/>
              <a:t>Extending functionality by </a:t>
            </a:r>
            <a:r>
              <a:rPr lang="en-US" dirty="0" err="1" smtClean="0"/>
              <a:t>subclassing</a:t>
            </a:r>
            <a:endParaRPr lang="en-US" dirty="0" smtClean="0"/>
          </a:p>
          <a:p>
            <a:r>
              <a:rPr lang="en-US" dirty="0" smtClean="0"/>
              <a:t>Inability to alter a class conveniently</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Causes of redesign:</a:t>
            </a:r>
            <a:br>
              <a:rPr lang="en-US" sz="3200" dirty="0" smtClean="0"/>
            </a:br>
            <a:r>
              <a:rPr lang="en-US" sz="3200" dirty="0" smtClean="0"/>
              <a:t>Creating an object by specifying a class explicitly</a:t>
            </a:r>
            <a:endParaRPr lang="en-US" sz="3200" dirty="0"/>
          </a:p>
        </p:txBody>
      </p:sp>
      <p:sp>
        <p:nvSpPr>
          <p:cNvPr id="3" name="Content Placeholder 2"/>
          <p:cNvSpPr>
            <a:spLocks noGrp="1"/>
          </p:cNvSpPr>
          <p:nvPr>
            <p:ph idx="1"/>
          </p:nvPr>
        </p:nvSpPr>
        <p:spPr/>
        <p:txBody>
          <a:bodyPr/>
          <a:lstStyle/>
          <a:p>
            <a:r>
              <a:rPr lang="en-US" dirty="0" smtClean="0"/>
              <a:t>Commits you to a particular implementation instead of a particular interface</a:t>
            </a:r>
          </a:p>
          <a:p>
            <a:r>
              <a:rPr lang="en-US" dirty="0" smtClean="0"/>
              <a:t>Should create objects indirectly using patterns such as Abstract Factory (87), Factory Method (107) and Prototype (117)</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Redesign:</a:t>
            </a:r>
            <a:br>
              <a:rPr lang="en-US" dirty="0" smtClean="0"/>
            </a:br>
            <a:r>
              <a:rPr lang="en-US" dirty="0" smtClean="0"/>
              <a:t>Dependence on specific operations</a:t>
            </a:r>
            <a:endParaRPr lang="en-US" dirty="0"/>
          </a:p>
        </p:txBody>
      </p:sp>
      <p:sp>
        <p:nvSpPr>
          <p:cNvPr id="3" name="Content Placeholder 2"/>
          <p:cNvSpPr>
            <a:spLocks noGrp="1"/>
          </p:cNvSpPr>
          <p:nvPr>
            <p:ph idx="1"/>
          </p:nvPr>
        </p:nvSpPr>
        <p:spPr/>
        <p:txBody>
          <a:bodyPr/>
          <a:lstStyle/>
          <a:p>
            <a:r>
              <a:rPr lang="en-US" dirty="0" smtClean="0"/>
              <a:t>When specify a particular operation, commit to one way of satisfying request</a:t>
            </a:r>
          </a:p>
          <a:p>
            <a:r>
              <a:rPr lang="en-US" dirty="0" smtClean="0"/>
              <a:t>Avoid hard-coded requests to allow the way a request is handled to be changed at both runtime and compile-time</a:t>
            </a:r>
          </a:p>
          <a:p>
            <a:r>
              <a:rPr lang="en-US" dirty="0" smtClean="0"/>
              <a:t>Can use Chain of Responsibility (223) and Command (233) to help with this</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Causes of Redesign</a:t>
            </a:r>
            <a:br>
              <a:rPr lang="en-US" sz="2800" dirty="0" smtClean="0"/>
            </a:br>
            <a:r>
              <a:rPr lang="en-US" sz="2800" dirty="0" smtClean="0"/>
              <a:t>Dependence on hardware and software platforms</a:t>
            </a:r>
            <a:endParaRPr lang="en-US" sz="2800" dirty="0"/>
          </a:p>
        </p:txBody>
      </p:sp>
      <p:sp>
        <p:nvSpPr>
          <p:cNvPr id="3" name="Content Placeholder 2"/>
          <p:cNvSpPr>
            <a:spLocks noGrp="1"/>
          </p:cNvSpPr>
          <p:nvPr>
            <p:ph idx="1"/>
          </p:nvPr>
        </p:nvSpPr>
        <p:spPr/>
        <p:txBody>
          <a:bodyPr/>
          <a:lstStyle/>
          <a:p>
            <a:r>
              <a:rPr lang="en-US" dirty="0" smtClean="0"/>
              <a:t>Software that depends on a particular platform will be harder to port</a:t>
            </a:r>
          </a:p>
          <a:p>
            <a:r>
              <a:rPr lang="en-US" dirty="0" smtClean="0"/>
              <a:t>Try to limit platform dependencies</a:t>
            </a:r>
          </a:p>
          <a:p>
            <a:r>
              <a:rPr lang="en-US" dirty="0" smtClean="0"/>
              <a:t>Abstract Factory (87) and Bridge(151) help us to do this</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Causes of Redesign</a:t>
            </a:r>
            <a:br>
              <a:rPr lang="en-US" sz="3200" dirty="0" smtClean="0"/>
            </a:br>
            <a:r>
              <a:rPr lang="en-US" sz="3200" dirty="0" smtClean="0"/>
              <a:t>Dependence on object representations or implementations</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Clients that know and depend on how an object is represented, stored, located or implemented might need to be changed when the object changes</a:t>
            </a:r>
          </a:p>
          <a:p>
            <a:r>
              <a:rPr lang="en-US" dirty="0" smtClean="0"/>
              <a:t>Hide this knowledge from clients – allow them to access the object only through its implementation-independent public interface</a:t>
            </a:r>
          </a:p>
          <a:p>
            <a:r>
              <a:rPr lang="en-US" dirty="0" smtClean="0"/>
              <a:t>Design patterns: Abstract Factory (87), Bridge (151), Memento (283), Proxy (207)</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redesign:</a:t>
            </a:r>
            <a:br>
              <a:rPr lang="en-US" dirty="0" smtClean="0"/>
            </a:br>
            <a:r>
              <a:rPr lang="en-US" dirty="0" smtClean="0"/>
              <a:t>Algorithmic dependencies</a:t>
            </a:r>
            <a:endParaRPr lang="en-US" dirty="0"/>
          </a:p>
        </p:txBody>
      </p:sp>
      <p:sp>
        <p:nvSpPr>
          <p:cNvPr id="3" name="Content Placeholder 2"/>
          <p:cNvSpPr>
            <a:spLocks noGrp="1"/>
          </p:cNvSpPr>
          <p:nvPr>
            <p:ph idx="1"/>
          </p:nvPr>
        </p:nvSpPr>
        <p:spPr/>
        <p:txBody>
          <a:bodyPr/>
          <a:lstStyle/>
          <a:p>
            <a:r>
              <a:rPr lang="en-US" dirty="0" smtClean="0"/>
              <a:t>Algorithms often extended, improved or replaced during development and reuse</a:t>
            </a:r>
          </a:p>
          <a:p>
            <a:r>
              <a:rPr lang="en-US" dirty="0" smtClean="0"/>
              <a:t>Objects should not depend on algorithms that are likely to change</a:t>
            </a:r>
          </a:p>
          <a:p>
            <a:r>
              <a:rPr lang="en-US" dirty="0" smtClean="0"/>
              <a:t>Relevant design patterns:</a:t>
            </a:r>
          </a:p>
          <a:p>
            <a:pPr lvl="1"/>
            <a:r>
              <a:rPr lang="en-US" dirty="0" smtClean="0"/>
              <a:t>Builder (97), </a:t>
            </a:r>
            <a:r>
              <a:rPr lang="en-US" dirty="0" err="1" smtClean="0"/>
              <a:t>Iterator</a:t>
            </a:r>
            <a:r>
              <a:rPr lang="en-US" dirty="0" smtClean="0"/>
              <a:t> (257), Strategy (315), Template Method (325), Visitor (331)</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of redesign</a:t>
            </a:r>
            <a:br>
              <a:rPr lang="en-US" dirty="0" smtClean="0"/>
            </a:br>
            <a:r>
              <a:rPr lang="en-US" dirty="0" smtClean="0"/>
              <a:t>Tight coupling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Hard to reuse a class if it is tightly coupled with another</a:t>
            </a:r>
          </a:p>
          <a:p>
            <a:pPr lvl="1"/>
            <a:r>
              <a:rPr lang="en-US" dirty="0" smtClean="0"/>
              <a:t>Tight coupling leads to </a:t>
            </a:r>
            <a:r>
              <a:rPr lang="en-US" i="1" dirty="0" smtClean="0"/>
              <a:t>monolithic </a:t>
            </a:r>
            <a:r>
              <a:rPr lang="en-US" dirty="0" smtClean="0"/>
              <a:t>systems</a:t>
            </a:r>
          </a:p>
          <a:p>
            <a:pPr lvl="2"/>
            <a:r>
              <a:rPr lang="en-US" dirty="0" smtClean="0"/>
              <a:t>Can’t change anything without it affecting something else</a:t>
            </a:r>
          </a:p>
          <a:p>
            <a:r>
              <a:rPr lang="en-US" dirty="0" smtClean="0"/>
              <a:t>Design patterns use abstract coupling and layering to promote loosely-coupled systems</a:t>
            </a:r>
          </a:p>
          <a:p>
            <a:r>
              <a:rPr lang="en-US" dirty="0" smtClean="0"/>
              <a:t>Relevant design patterns: Abstract Factory (87), Bridge (151), Chain of Responsibility (223), Command (233), Façade (185), Mediator (273), Observer (293)</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for redesign:</a:t>
            </a:r>
            <a:br>
              <a:rPr lang="en-US" dirty="0" smtClean="0"/>
            </a:br>
            <a:r>
              <a:rPr lang="en-US" dirty="0" smtClean="0"/>
              <a:t>Extending functionality by </a:t>
            </a:r>
            <a:r>
              <a:rPr lang="en-US" dirty="0" err="1" smtClean="0"/>
              <a:t>subclassing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Defining a subclass usually involves deep understanding of </a:t>
            </a:r>
            <a:r>
              <a:rPr lang="en-US" dirty="0" err="1" smtClean="0"/>
              <a:t>superclass</a:t>
            </a:r>
            <a:endParaRPr lang="en-US" dirty="0" smtClean="0"/>
          </a:p>
          <a:p>
            <a:pPr lvl="1"/>
            <a:r>
              <a:rPr lang="en-US" dirty="0" smtClean="0"/>
              <a:t>Overriding one operation might require overriding another</a:t>
            </a:r>
          </a:p>
          <a:p>
            <a:r>
              <a:rPr lang="en-US" dirty="0" smtClean="0"/>
              <a:t>Object composition and delegation provide flexible alternatives to inheritance for combining </a:t>
            </a:r>
            <a:r>
              <a:rPr lang="en-US" dirty="0" err="1" smtClean="0"/>
              <a:t>behaviour</a:t>
            </a:r>
            <a:endParaRPr lang="en-US" dirty="0" smtClean="0"/>
          </a:p>
          <a:p>
            <a:r>
              <a:rPr lang="en-US" dirty="0" smtClean="0"/>
              <a:t>But can make systems harder to understand</a:t>
            </a:r>
          </a:p>
          <a:p>
            <a:r>
              <a:rPr lang="en-US" dirty="0" smtClean="0"/>
              <a:t>Relevant design patterns: Bridge (151), Chain of Responsibility (223), Composite (163), Decorator (175), Observer (293), Strategy (315)</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Causes for Redesign:</a:t>
            </a:r>
            <a:br>
              <a:rPr lang="en-US" dirty="0" smtClean="0"/>
            </a:br>
            <a:r>
              <a:rPr lang="en-US" dirty="0" smtClean="0"/>
              <a:t>Inability to alter a class conveniently</a:t>
            </a:r>
            <a:endParaRPr lang="en-US" dirty="0"/>
          </a:p>
        </p:txBody>
      </p:sp>
      <p:sp>
        <p:nvSpPr>
          <p:cNvPr id="3" name="Content Placeholder 2"/>
          <p:cNvSpPr>
            <a:spLocks noGrp="1"/>
          </p:cNvSpPr>
          <p:nvPr>
            <p:ph idx="1"/>
          </p:nvPr>
        </p:nvSpPr>
        <p:spPr/>
        <p:txBody>
          <a:bodyPr/>
          <a:lstStyle/>
          <a:p>
            <a:r>
              <a:rPr lang="en-US" dirty="0" smtClean="0"/>
              <a:t>Sometimes need to modify a class that cannot be modified conveniently</a:t>
            </a:r>
          </a:p>
          <a:p>
            <a:pPr lvl="1"/>
            <a:r>
              <a:rPr lang="en-US" dirty="0" smtClean="0"/>
              <a:t>e.g., not open source or would mean changing lots of existing subclasses</a:t>
            </a:r>
          </a:p>
          <a:p>
            <a:r>
              <a:rPr lang="en-US" dirty="0" smtClean="0"/>
              <a:t>Relevant design patterns: Adapter (139), Decorator (175), Visitor (331)</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Designing reusable object-oriented software</a:t>
            </a:r>
            <a:endParaRPr lang="en-US" dirty="0"/>
          </a:p>
        </p:txBody>
      </p:sp>
      <p:sp>
        <p:nvSpPr>
          <p:cNvPr id="3" name="Content Placeholder 2"/>
          <p:cNvSpPr>
            <a:spLocks noGrp="1"/>
          </p:cNvSpPr>
          <p:nvPr>
            <p:ph idx="1"/>
          </p:nvPr>
        </p:nvSpPr>
        <p:spPr>
          <a:xfrm>
            <a:off x="457200" y="1600200"/>
            <a:ext cx="8229600" cy="5024671"/>
          </a:xfrm>
        </p:spPr>
        <p:txBody>
          <a:bodyPr>
            <a:normAutofit fontScale="77500" lnSpcReduction="20000"/>
          </a:bodyPr>
          <a:lstStyle/>
          <a:p>
            <a:r>
              <a:rPr lang="en-US" dirty="0" smtClean="0"/>
              <a:t>Designing reusable OO software involves</a:t>
            </a:r>
          </a:p>
          <a:p>
            <a:pPr lvl="1"/>
            <a:r>
              <a:rPr lang="en-US" dirty="0" smtClean="0"/>
              <a:t>finding the right objects</a:t>
            </a:r>
          </a:p>
          <a:p>
            <a:pPr lvl="1"/>
            <a:r>
              <a:rPr lang="en-US" dirty="0" smtClean="0"/>
              <a:t>factoring these into the right classes at the right granularity (size)</a:t>
            </a:r>
          </a:p>
          <a:p>
            <a:pPr lvl="1"/>
            <a:r>
              <a:rPr lang="en-US" dirty="0" smtClean="0"/>
              <a:t>defining the right interfaces and inheritance hierarchies</a:t>
            </a:r>
          </a:p>
          <a:p>
            <a:pPr lvl="1"/>
            <a:r>
              <a:rPr lang="en-US" dirty="0" smtClean="0"/>
              <a:t>establishing the right associations (relationships) between the classes and interfaces</a:t>
            </a:r>
          </a:p>
          <a:p>
            <a:r>
              <a:rPr lang="en-US" dirty="0" smtClean="0"/>
              <a:t>A design has to </a:t>
            </a:r>
          </a:p>
          <a:p>
            <a:pPr lvl="1"/>
            <a:r>
              <a:rPr lang="en-US" dirty="0" smtClean="0"/>
              <a:t>solve a specific problem</a:t>
            </a:r>
          </a:p>
          <a:p>
            <a:pPr lvl="1"/>
            <a:r>
              <a:rPr lang="en-US" dirty="0" smtClean="0"/>
              <a:t>but also has to be flexible enough to be modified and improved easily in response to user feedback</a:t>
            </a:r>
          </a:p>
          <a:p>
            <a:r>
              <a:rPr lang="en-US" dirty="0" smtClean="0"/>
              <a:t>Almost impossible to get a design right the first time</a:t>
            </a:r>
          </a:p>
          <a:p>
            <a:pPr lvl="1"/>
            <a:r>
              <a:rPr lang="en-US" dirty="0" smtClean="0"/>
              <a:t>Expect to have to throw (at least) one away (Brooks, F. P. (1995).</a:t>
            </a:r>
            <a:r>
              <a:rPr lang="en-US" i="1" dirty="0" smtClean="0"/>
              <a:t> The Mythical Man Month: Essays on Software Engineering. </a:t>
            </a:r>
            <a:r>
              <a:rPr lang="en-US" dirty="0" smtClean="0"/>
              <a:t>(Anniversary Edition). Addison-Wesley.)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Using the best known solutions instead of hacking your own home-made ones</a:t>
            </a:r>
            <a:endParaRPr lang="en-US" sz="3600" dirty="0"/>
          </a:p>
        </p:txBody>
      </p:sp>
      <p:sp>
        <p:nvSpPr>
          <p:cNvPr id="3" name="Content Placeholder 2"/>
          <p:cNvSpPr>
            <a:spLocks noGrp="1"/>
          </p:cNvSpPr>
          <p:nvPr>
            <p:ph idx="1"/>
          </p:nvPr>
        </p:nvSpPr>
        <p:spPr>
          <a:xfrm>
            <a:off x="457200" y="1600200"/>
            <a:ext cx="8229600" cy="5075182"/>
          </a:xfrm>
        </p:spPr>
        <p:txBody>
          <a:bodyPr>
            <a:normAutofit fontScale="77500" lnSpcReduction="20000"/>
          </a:bodyPr>
          <a:lstStyle/>
          <a:p>
            <a:r>
              <a:rPr lang="en-US" dirty="0" smtClean="0"/>
              <a:t>Expert designers know </a:t>
            </a:r>
            <a:r>
              <a:rPr lang="en-US" i="1" dirty="0" smtClean="0"/>
              <a:t>not</a:t>
            </a:r>
            <a:r>
              <a:rPr lang="en-US" dirty="0" smtClean="0"/>
              <a:t> to try to solve every problem from first principles</a:t>
            </a:r>
          </a:p>
          <a:p>
            <a:pPr lvl="1"/>
            <a:r>
              <a:rPr lang="en-US" dirty="0" smtClean="0"/>
              <a:t>They look around for the best available solution and then apply it over and over again in appropriate situations</a:t>
            </a:r>
          </a:p>
          <a:p>
            <a:pPr lvl="1"/>
            <a:r>
              <a:rPr lang="en-US" dirty="0" smtClean="0"/>
              <a:t>What makes them experts is that they know about the best solutions that have already been developed for solving certain well-understood problems</a:t>
            </a:r>
          </a:p>
          <a:p>
            <a:r>
              <a:rPr lang="en-US" dirty="0" smtClean="0"/>
              <a:t>You will therefore find recurring </a:t>
            </a:r>
            <a:r>
              <a:rPr lang="en-US" i="1" dirty="0" smtClean="0"/>
              <a:t>patterns</a:t>
            </a:r>
            <a:r>
              <a:rPr lang="en-US" dirty="0" smtClean="0"/>
              <a:t> of collaborating classes and communicating objects in well-designed OO systems</a:t>
            </a:r>
          </a:p>
          <a:p>
            <a:pPr lvl="1"/>
            <a:r>
              <a:rPr lang="en-US" dirty="0" smtClean="0"/>
              <a:t>These </a:t>
            </a:r>
            <a:r>
              <a:rPr lang="en-US" i="1" dirty="0" smtClean="0"/>
              <a:t>patterns</a:t>
            </a:r>
            <a:r>
              <a:rPr lang="en-US" dirty="0" smtClean="0"/>
              <a:t> solve specific design problems</a:t>
            </a:r>
          </a:p>
          <a:p>
            <a:pPr lvl="1"/>
            <a:r>
              <a:rPr lang="en-US" dirty="0" smtClean="0"/>
              <a:t>Make OO systems more flexible, elegant and reusable</a:t>
            </a:r>
          </a:p>
          <a:p>
            <a:r>
              <a:rPr lang="en-US" dirty="0" smtClean="0"/>
              <a:t>A </a:t>
            </a:r>
            <a:r>
              <a:rPr lang="en-US" i="1" dirty="0" smtClean="0"/>
              <a:t>design pattern </a:t>
            </a:r>
            <a:r>
              <a:rPr lang="en-US" dirty="0" smtClean="0"/>
              <a:t>systematically names, explains and evaluates an important and recurring design in OO systems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a:t>
            </a:r>
            <a:r>
              <a:rPr lang="en-US" i="1" dirty="0" smtClean="0"/>
              <a:t>design pattern</a:t>
            </a:r>
            <a:r>
              <a:rPr lang="en-US" dirty="0" smtClean="0"/>
              <a:t>?</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A pattern has four elements:</a:t>
            </a:r>
          </a:p>
          <a:p>
            <a:pPr marL="971550" lvl="1" indent="-514350">
              <a:buFont typeface="+mj-lt"/>
              <a:buAutoNum type="arabicPeriod"/>
            </a:pPr>
            <a:r>
              <a:rPr lang="en-US" i="1" dirty="0" smtClean="0"/>
              <a:t>Pattern name </a:t>
            </a:r>
            <a:r>
              <a:rPr lang="en-US" dirty="0" smtClean="0"/>
              <a:t>sums up problem, solution and consequences in a couple of words</a:t>
            </a:r>
          </a:p>
          <a:p>
            <a:pPr marL="1371600" lvl="2" indent="-514350"/>
            <a:r>
              <a:rPr lang="en-US" dirty="0" smtClean="0"/>
              <a:t>Lets us design at a higher level of abstraction</a:t>
            </a:r>
          </a:p>
          <a:p>
            <a:pPr marL="1371600" lvl="2" indent="-514350"/>
            <a:r>
              <a:rPr lang="en-US" dirty="0" smtClean="0"/>
              <a:t>Lets us communicate more efficiently</a:t>
            </a:r>
          </a:p>
          <a:p>
            <a:pPr marL="971550" lvl="1" indent="-514350">
              <a:buFont typeface="+mj-lt"/>
              <a:buAutoNum type="arabicPeriod"/>
            </a:pPr>
            <a:r>
              <a:rPr lang="en-US" i="1" dirty="0" smtClean="0"/>
              <a:t>Problem description</a:t>
            </a:r>
            <a:r>
              <a:rPr lang="en-US" dirty="0" smtClean="0"/>
              <a:t> explains problem and its context. Could involve</a:t>
            </a:r>
          </a:p>
          <a:p>
            <a:pPr marL="1371600" lvl="2" indent="-514350"/>
            <a:r>
              <a:rPr lang="en-US" dirty="0" smtClean="0"/>
              <a:t>Description of specific problem</a:t>
            </a:r>
          </a:p>
          <a:p>
            <a:pPr marL="1371600" lvl="2" indent="-514350"/>
            <a:r>
              <a:rPr lang="en-US" dirty="0" smtClean="0"/>
              <a:t>Description of object or class structures that result in an inflexible design</a:t>
            </a:r>
          </a:p>
          <a:p>
            <a:pPr marL="1371600" lvl="2" indent="-514350"/>
            <a:r>
              <a:rPr lang="en-US" dirty="0" smtClean="0"/>
              <a:t>List of conditions in which pattern can be applied</a:t>
            </a:r>
          </a:p>
          <a:p>
            <a:pPr marL="971550" lvl="1" indent="-514350">
              <a:buFont typeface="+mj-lt"/>
              <a:buAutoNum type="arabicPeriod"/>
            </a:pPr>
            <a:r>
              <a:rPr lang="en-US" i="1" dirty="0" smtClean="0"/>
              <a:t>Solution </a:t>
            </a:r>
            <a:r>
              <a:rPr lang="en-US" dirty="0" smtClean="0"/>
              <a:t>describes elements that make up design and their relationships, responsibilities and collaborations</a:t>
            </a:r>
          </a:p>
          <a:p>
            <a:pPr marL="1371600" lvl="2" indent="-514350"/>
            <a:r>
              <a:rPr lang="en-US" dirty="0" smtClean="0"/>
              <a:t>Doesn’t describe particular implementation, only a template for producing a solution to a particular </a:t>
            </a:r>
            <a:r>
              <a:rPr lang="en-US" i="1" dirty="0" smtClean="0"/>
              <a:t>type</a:t>
            </a:r>
            <a:r>
              <a:rPr lang="en-US" dirty="0" smtClean="0"/>
              <a:t> of problem</a:t>
            </a:r>
          </a:p>
          <a:p>
            <a:pPr marL="1371600" lvl="2" indent="-514350"/>
            <a:r>
              <a:rPr lang="en-US" dirty="0" smtClean="0"/>
              <a:t>Usually involves a handful of collaborating classes </a:t>
            </a:r>
            <a:r>
              <a:rPr lang="en-US" dirty="0" err="1" smtClean="0"/>
              <a:t>organised</a:t>
            </a:r>
            <a:r>
              <a:rPr lang="en-US" dirty="0" smtClean="0"/>
              <a:t> into an appropriate class model</a:t>
            </a:r>
          </a:p>
          <a:p>
            <a:pPr marL="971550" lvl="1" indent="-514350">
              <a:buFont typeface="+mj-lt"/>
              <a:buAutoNum type="arabicPeriod"/>
            </a:pPr>
            <a:r>
              <a:rPr lang="en-US" i="1" dirty="0" smtClean="0"/>
              <a:t>Consequences</a:t>
            </a:r>
            <a:r>
              <a:rPr lang="en-US" dirty="0" smtClean="0"/>
              <a:t> of applying the pattern, costs and benefits, e.g., issues of space and time complexity, implementation, impact on flexibility, extensibility and portability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3815034" y="1417638"/>
            <a:ext cx="4871765" cy="5001998"/>
          </a:xfrm>
        </p:spPr>
        <p:txBody>
          <a:bodyPr>
            <a:normAutofit fontScale="62500" lnSpcReduction="20000"/>
          </a:bodyPr>
          <a:lstStyle/>
          <a:p>
            <a:r>
              <a:rPr lang="en-US" dirty="0" smtClean="0"/>
              <a:t>Used to build interfaces in Smalltalk-80</a:t>
            </a:r>
          </a:p>
          <a:p>
            <a:r>
              <a:rPr lang="en-US" dirty="0" smtClean="0"/>
              <a:t>Consists of 3 types of object:</a:t>
            </a:r>
          </a:p>
          <a:p>
            <a:pPr lvl="1"/>
            <a:r>
              <a:rPr lang="en-US" dirty="0" smtClean="0"/>
              <a:t>Model is application object that contains all the logic</a:t>
            </a:r>
          </a:p>
          <a:p>
            <a:pPr lvl="1"/>
            <a:r>
              <a:rPr lang="en-US" dirty="0" smtClean="0"/>
              <a:t>View is a screen presentation of the model</a:t>
            </a:r>
          </a:p>
          <a:p>
            <a:pPr lvl="1"/>
            <a:r>
              <a:rPr lang="en-US" dirty="0" smtClean="0"/>
              <a:t>Controller defines how UI responds to user input</a:t>
            </a:r>
          </a:p>
          <a:p>
            <a:r>
              <a:rPr lang="en-US" dirty="0" smtClean="0"/>
              <a:t>MVC decouples views and model by using a </a:t>
            </a:r>
            <a:r>
              <a:rPr lang="en-US" i="1" dirty="0" smtClean="0"/>
              <a:t>subscribe/notify</a:t>
            </a:r>
            <a:r>
              <a:rPr lang="en-US" dirty="0" smtClean="0"/>
              <a:t> protocol</a:t>
            </a:r>
          </a:p>
          <a:p>
            <a:pPr lvl="1"/>
            <a:r>
              <a:rPr lang="en-US" dirty="0" smtClean="0"/>
              <a:t>When model changes, broadcasts notification, registered view receives notification and updates itself</a:t>
            </a:r>
          </a:p>
          <a:p>
            <a:r>
              <a:rPr lang="en-US" dirty="0" smtClean="0"/>
              <a:t>Can have many views for one model</a:t>
            </a:r>
          </a:p>
          <a:p>
            <a:pPr lvl="1"/>
            <a:r>
              <a:rPr lang="en-US" dirty="0" smtClean="0"/>
              <a:t>Can add views without updating model</a:t>
            </a:r>
          </a:p>
          <a:p>
            <a:r>
              <a:rPr lang="en-US" dirty="0" smtClean="0"/>
              <a:t>Model doesn’t need to know about any of the views</a:t>
            </a:r>
          </a:p>
          <a:p>
            <a:r>
              <a:rPr lang="en-US" dirty="0" smtClean="0"/>
              <a:t>Example of the </a:t>
            </a:r>
            <a:r>
              <a:rPr lang="en-US" b="1" dirty="0" smtClean="0"/>
              <a:t>Observer (293) </a:t>
            </a:r>
            <a:r>
              <a:rPr lang="en-US" dirty="0" smtClean="0"/>
              <a:t>pattern</a:t>
            </a:r>
            <a:endParaRPr lang="en-US" dirty="0"/>
          </a:p>
        </p:txBody>
      </p:sp>
      <p:pic>
        <p:nvPicPr>
          <p:cNvPr id="4" name="Picture 3"/>
          <p:cNvPicPr>
            <a:picLocks noChangeAspect="1"/>
          </p:cNvPicPr>
          <p:nvPr/>
        </p:nvPicPr>
        <p:blipFill>
          <a:blip r:embed="rId2"/>
          <a:stretch>
            <a:fillRect/>
          </a:stretch>
        </p:blipFill>
        <p:spPr>
          <a:xfrm>
            <a:off x="154245" y="2444799"/>
            <a:ext cx="3660789" cy="2566963"/>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Model-View-Controller</a:t>
            </a:r>
            <a:endParaRPr lang="en-US" dirty="0"/>
          </a:p>
        </p:txBody>
      </p:sp>
      <p:sp>
        <p:nvSpPr>
          <p:cNvPr id="3" name="Content Placeholder 2"/>
          <p:cNvSpPr>
            <a:spLocks noGrp="1"/>
          </p:cNvSpPr>
          <p:nvPr>
            <p:ph idx="1"/>
          </p:nvPr>
        </p:nvSpPr>
        <p:spPr>
          <a:xfrm>
            <a:off x="3815034" y="1417638"/>
            <a:ext cx="4871765" cy="5001998"/>
          </a:xfrm>
        </p:spPr>
        <p:txBody>
          <a:bodyPr>
            <a:normAutofit fontScale="85000" lnSpcReduction="20000"/>
          </a:bodyPr>
          <a:lstStyle/>
          <a:p>
            <a:r>
              <a:rPr lang="en-US" dirty="0" smtClean="0"/>
              <a:t>In Smalltalk MVC, views can be </a:t>
            </a:r>
            <a:r>
              <a:rPr lang="en-US" i="1" dirty="0" smtClean="0"/>
              <a:t>nested</a:t>
            </a:r>
            <a:endParaRPr lang="en-US" dirty="0" smtClean="0"/>
          </a:p>
          <a:p>
            <a:r>
              <a:rPr lang="en-US" dirty="0" err="1" smtClean="0"/>
              <a:t>CompositeView</a:t>
            </a:r>
            <a:r>
              <a:rPr lang="en-US" dirty="0" smtClean="0"/>
              <a:t> class is a subclass of the View class that can contain other Views (and therefore other </a:t>
            </a:r>
            <a:r>
              <a:rPr lang="en-US" dirty="0" err="1" smtClean="0"/>
              <a:t>CompositeViews</a:t>
            </a:r>
            <a:r>
              <a:rPr lang="en-US" dirty="0" smtClean="0"/>
              <a:t>)</a:t>
            </a:r>
          </a:p>
          <a:p>
            <a:r>
              <a:rPr lang="en-US" dirty="0" smtClean="0"/>
              <a:t>Means a client can treat a </a:t>
            </a:r>
            <a:r>
              <a:rPr lang="en-US" dirty="0" err="1" smtClean="0"/>
              <a:t>CompositeView</a:t>
            </a:r>
            <a:r>
              <a:rPr lang="en-US" dirty="0" smtClean="0"/>
              <a:t> just like a View</a:t>
            </a:r>
          </a:p>
          <a:p>
            <a:r>
              <a:rPr lang="en-US" dirty="0" smtClean="0"/>
              <a:t>Example of </a:t>
            </a:r>
            <a:r>
              <a:rPr lang="en-US" b="1" dirty="0" smtClean="0"/>
              <a:t>Composite (163) </a:t>
            </a:r>
            <a:r>
              <a:rPr lang="en-US" dirty="0" smtClean="0"/>
              <a:t>pattern</a:t>
            </a:r>
          </a:p>
          <a:p>
            <a:pPr lvl="1"/>
            <a:r>
              <a:rPr lang="en-US" dirty="0" smtClean="0"/>
              <a:t>Used when we want to be able to treat a group of objects just like a single object</a:t>
            </a:r>
          </a:p>
        </p:txBody>
      </p:sp>
      <p:pic>
        <p:nvPicPr>
          <p:cNvPr id="4" name="Picture 3"/>
          <p:cNvPicPr>
            <a:picLocks noChangeAspect="1"/>
          </p:cNvPicPr>
          <p:nvPr/>
        </p:nvPicPr>
        <p:blipFill>
          <a:blip r:embed="rId2"/>
          <a:stretch>
            <a:fillRect/>
          </a:stretch>
        </p:blipFill>
        <p:spPr>
          <a:xfrm>
            <a:off x="0" y="2444799"/>
            <a:ext cx="3660789" cy="2566963"/>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1419</TotalTime>
  <Words>4419</Words>
  <Application>Microsoft Macintosh PowerPoint</Application>
  <PresentationFormat>On-screen Show (4:3)</PresentationFormat>
  <Paragraphs>432</Paragraphs>
  <Slides>48</Slides>
  <Notes>0</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UML Diagram</vt:lpstr>
      <vt:lpstr>Introduction to Design Patterns</vt:lpstr>
      <vt:lpstr>Sources</vt:lpstr>
      <vt:lpstr>Design Patterns</vt:lpstr>
      <vt:lpstr>Design patterns in other disciplines</vt:lpstr>
      <vt:lpstr>Designing reusable object-oriented software</vt:lpstr>
      <vt:lpstr>Using the best known solutions instead of hacking your own home-made ones</vt:lpstr>
      <vt:lpstr>What is a design pattern?</vt:lpstr>
      <vt:lpstr>Model-View-Controller</vt:lpstr>
      <vt:lpstr>Model-View-Controller</vt:lpstr>
      <vt:lpstr>Model-View-Controller</vt:lpstr>
      <vt:lpstr>Describing Design Patterns</vt:lpstr>
      <vt:lpstr>Design pattern space</vt:lpstr>
      <vt:lpstr>Creational Design Patterns</vt:lpstr>
      <vt:lpstr>Structural Design Patterns</vt:lpstr>
      <vt:lpstr>Behavioral Design Patterns</vt:lpstr>
      <vt:lpstr>Solving problems with patterns</vt:lpstr>
      <vt:lpstr>Finding Appropriate Objects </vt:lpstr>
      <vt:lpstr>Determining Object Granularity</vt:lpstr>
      <vt:lpstr>Specifying Object Interfaces</vt:lpstr>
      <vt:lpstr>Messages Selectors and arguments</vt:lpstr>
      <vt:lpstr>Messages: Signatures</vt:lpstr>
      <vt:lpstr>Sending messages</vt:lpstr>
      <vt:lpstr>An object’s public interface</vt:lpstr>
      <vt:lpstr>An object’s private interface</vt:lpstr>
      <vt:lpstr>Classes</vt:lpstr>
      <vt:lpstr>Classes and class definitions</vt:lpstr>
      <vt:lpstr>Class example</vt:lpstr>
      <vt:lpstr>Inheritance</vt:lpstr>
      <vt:lpstr>Inheritance</vt:lpstr>
      <vt:lpstr>Method overriding</vt:lpstr>
      <vt:lpstr>When to use inheritance</vt:lpstr>
      <vt:lpstr>Substitutability, polymorphism and dynamic binding</vt:lpstr>
      <vt:lpstr>Programming to an interface, not an implementation</vt:lpstr>
      <vt:lpstr>Inheritance vs. Composition</vt:lpstr>
      <vt:lpstr>Inheritance</vt:lpstr>
      <vt:lpstr>Object composition</vt:lpstr>
      <vt:lpstr>Delegation</vt:lpstr>
      <vt:lpstr>Delegation</vt:lpstr>
      <vt:lpstr>Designing for change</vt:lpstr>
      <vt:lpstr>Causes of redesign</vt:lpstr>
      <vt:lpstr>Causes of redesign: Creating an object by specifying a class explicitly</vt:lpstr>
      <vt:lpstr>Causes of Redesign: Dependence on specific operations</vt:lpstr>
      <vt:lpstr>Causes of Redesign Dependence on hardware and software platforms</vt:lpstr>
      <vt:lpstr>Causes of Redesign Dependence on object representations or implementations</vt:lpstr>
      <vt:lpstr>Causes of redesign: Algorithmic dependencies</vt:lpstr>
      <vt:lpstr>Causes of redesign Tight coupling</vt:lpstr>
      <vt:lpstr>Causes for redesign: Extending functionality by subclassing</vt:lpstr>
      <vt:lpstr>Causes for Redesign: Inability to alter a class conveniently</vt:lpstr>
    </vt:vector>
  </TitlesOfParts>
  <Company>IMI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Patterns</dc:title>
  <dc:creator>David Meredith</dc:creator>
  <cp:lastModifiedBy>David Meredith</cp:lastModifiedBy>
  <cp:revision>88</cp:revision>
  <dcterms:created xsi:type="dcterms:W3CDTF">2010-09-15T09:04:13Z</dcterms:created>
  <dcterms:modified xsi:type="dcterms:W3CDTF">2010-09-15T20:23:09Z</dcterms:modified>
</cp:coreProperties>
</file>