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embeddings/Microsoft_Equation3.bin" ContentType="application/vnd.openxmlformats-officedocument.oleObject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embeddings/Microsoft_Equation4.bin" ContentType="application/vnd.openxmlformats-officedocument.oleObject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embeddings/Microsoft_Equation1.bin" ContentType="application/vnd.openxmlformats-officedocument.oleObje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embeddings/Microsoft_Equation2.bin" ContentType="application/vnd.openxmlformats-officedocument.oleObject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7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ict"/><Relationship Id="rId2" Type="http://schemas.openxmlformats.org/officeDocument/2006/relationships/image" Target="../media/image13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ict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5AFC8-52F4-7E46-B246-1A4CDEBB5B2D}" type="datetimeFigureOut">
              <a:rPr lang="en-US" smtClean="0"/>
              <a:pPr/>
              <a:t>9/8/10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661FE-F01E-774B-AC4E-32E6BA760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5AFC8-52F4-7E46-B246-1A4CDEBB5B2D}" type="datetimeFigureOut">
              <a:rPr lang="en-US" smtClean="0"/>
              <a:pPr/>
              <a:t>9/8/10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661FE-F01E-774B-AC4E-32E6BA760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5AFC8-52F4-7E46-B246-1A4CDEBB5B2D}" type="datetimeFigureOut">
              <a:rPr lang="en-US" smtClean="0"/>
              <a:pPr/>
              <a:t>9/8/10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661FE-F01E-774B-AC4E-32E6BA760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5AFC8-52F4-7E46-B246-1A4CDEBB5B2D}" type="datetimeFigureOut">
              <a:rPr lang="en-US" smtClean="0"/>
              <a:pPr/>
              <a:t>9/8/10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661FE-F01E-774B-AC4E-32E6BA760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5AFC8-52F4-7E46-B246-1A4CDEBB5B2D}" type="datetimeFigureOut">
              <a:rPr lang="en-US" smtClean="0"/>
              <a:pPr/>
              <a:t>9/8/10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661FE-F01E-774B-AC4E-32E6BA760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5AFC8-52F4-7E46-B246-1A4CDEBB5B2D}" type="datetimeFigureOut">
              <a:rPr lang="en-US" smtClean="0"/>
              <a:pPr/>
              <a:t>9/8/10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661FE-F01E-774B-AC4E-32E6BA760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5AFC8-52F4-7E46-B246-1A4CDEBB5B2D}" type="datetimeFigureOut">
              <a:rPr lang="en-US" smtClean="0"/>
              <a:pPr/>
              <a:t>9/8/10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661FE-F01E-774B-AC4E-32E6BA760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5AFC8-52F4-7E46-B246-1A4CDEBB5B2D}" type="datetimeFigureOut">
              <a:rPr lang="en-US" smtClean="0"/>
              <a:pPr/>
              <a:t>9/8/10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661FE-F01E-774B-AC4E-32E6BA760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5AFC8-52F4-7E46-B246-1A4CDEBB5B2D}" type="datetimeFigureOut">
              <a:rPr lang="en-US" smtClean="0"/>
              <a:pPr/>
              <a:t>9/8/10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661FE-F01E-774B-AC4E-32E6BA760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5AFC8-52F4-7E46-B246-1A4CDEBB5B2D}" type="datetimeFigureOut">
              <a:rPr lang="en-US" smtClean="0"/>
              <a:pPr/>
              <a:t>9/8/10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661FE-F01E-774B-AC4E-32E6BA760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5AFC8-52F4-7E46-B246-1A4CDEBB5B2D}" type="datetimeFigureOut">
              <a:rPr lang="en-US" smtClean="0"/>
              <a:pPr/>
              <a:t>9/8/10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661FE-F01E-774B-AC4E-32E6BA760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5AFC8-52F4-7E46-B246-1A4CDEBB5B2D}" type="datetimeFigureOut">
              <a:rPr lang="en-US" smtClean="0"/>
              <a:pPr/>
              <a:t>9/8/10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661FE-F01E-774B-AC4E-32E6BA760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ave@imi.aau.dk" TargetMode="Externa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mea.create.aau.dk/course/view.php?id=26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itpress.mit.edu/catalog/item/default.asp?ttype=2&amp;tid=11866" TargetMode="External"/><Relationship Id="rId3" Type="http://schemas.openxmlformats.org/officeDocument/2006/relationships/hyperlink" Target="http://www.amazon.co.uk/Introduction-Algorithms-TH-Cormen/dp/0262033844/ref=sr_1_3?ie=UTF8&amp;s=books&amp;qid=1253533820&amp;sr=8-3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1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2.bin"/><Relationship Id="rId4" Type="http://schemas.openxmlformats.org/officeDocument/2006/relationships/oleObject" Target="../embeddings/Microsoft_Equation3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oleObject" Target="../embeddings/Microsoft_Equation4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ornl.gov/sci/techresources/Human_Genome/home.shtml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70107"/>
            <a:ext cx="7772400" cy="1230343"/>
          </a:xfrm>
        </p:spPr>
        <p:txBody>
          <a:bodyPr/>
          <a:lstStyle/>
          <a:p>
            <a:r>
              <a:rPr lang="en-US" dirty="0" smtClean="0"/>
              <a:t>Introduction to Algorithms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2624" y="3886200"/>
            <a:ext cx="6910588" cy="1752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Medialogy 7</a:t>
            </a:r>
            <a:r>
              <a:rPr lang="en-US" baseline="30000" dirty="0" smtClean="0"/>
              <a:t>th</a:t>
            </a:r>
            <a:r>
              <a:rPr lang="en-US" dirty="0" smtClean="0"/>
              <a:t> Semester</a:t>
            </a:r>
            <a:br>
              <a:rPr lang="en-US" dirty="0" smtClean="0"/>
            </a:br>
            <a:r>
              <a:rPr lang="en-US" dirty="0" smtClean="0"/>
              <a:t>Aalborg University (Aalborg)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2"/>
              </a:rPr>
              <a:t>http://mea.create.aau.dk/course/view.php?id=</a:t>
            </a:r>
            <a:r>
              <a:rPr lang="en-US" dirty="0" smtClean="0">
                <a:hlinkClick r:id="rId2"/>
              </a:rPr>
              <a:t>26</a:t>
            </a:r>
            <a:endParaRPr lang="en-US" dirty="0" smtClean="0"/>
          </a:p>
          <a:p>
            <a:r>
              <a:rPr lang="en-US" dirty="0" smtClean="0"/>
              <a:t>David </a:t>
            </a:r>
            <a:r>
              <a:rPr lang="en-US" dirty="0" smtClean="0"/>
              <a:t>Meredith </a:t>
            </a:r>
            <a:r>
              <a:rPr lang="en-US" dirty="0" smtClean="0">
                <a:hlinkClick r:id="rId3"/>
              </a:rPr>
              <a:t>dave</a:t>
            </a:r>
            <a:r>
              <a:rPr lang="en-US" dirty="0" smtClean="0">
                <a:hlinkClick r:id="rId3"/>
              </a:rPr>
              <a:t>@</a:t>
            </a:r>
            <a:r>
              <a:rPr lang="en-US" dirty="0" smtClean="0">
                <a:hlinkClick r:id="rId3"/>
              </a:rPr>
              <a:t>create</a:t>
            </a:r>
            <a:r>
              <a:rPr lang="en-US" dirty="0" smtClean="0">
                <a:hlinkClick r:id="rId3"/>
              </a:rPr>
              <a:t>.aau.dk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8807" y="609822"/>
            <a:ext cx="2672540" cy="1760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4520"/>
          </a:xfrm>
        </p:spPr>
        <p:txBody>
          <a:bodyPr>
            <a:noAutofit/>
          </a:bodyPr>
          <a:lstStyle/>
          <a:p>
            <a:r>
              <a:rPr lang="en-US" sz="3200" dirty="0" smtClean="0"/>
              <a:t>Practical importance of algorithm efficiency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35684"/>
            <a:ext cx="8229600" cy="3179255"/>
          </a:xfrm>
        </p:spPr>
        <p:txBody>
          <a:bodyPr>
            <a:normAutofit fontScale="55000" lnSpcReduction="20000"/>
          </a:bodyPr>
          <a:lstStyle/>
          <a:p>
            <a:r>
              <a:rPr lang="en-US" b="1" i="1" dirty="0" smtClean="0"/>
              <a:t>Insertion sort</a:t>
            </a:r>
            <a:r>
              <a:rPr lang="en-US" dirty="0" smtClean="0"/>
              <a:t> takes time </a:t>
            </a:r>
            <a:r>
              <a:rPr lang="en-US" i="1" dirty="0" smtClean="0"/>
              <a:t>c</a:t>
            </a:r>
            <a:r>
              <a:rPr lang="en-US" baseline="-25000" dirty="0" smtClean="0"/>
              <a:t>1</a:t>
            </a:r>
            <a:r>
              <a:rPr lang="en-US" i="1" dirty="0" smtClean="0"/>
              <a:t>n</a:t>
            </a:r>
            <a:r>
              <a:rPr lang="en-US" baseline="30000" dirty="0" smtClean="0"/>
              <a:t>2</a:t>
            </a:r>
            <a:r>
              <a:rPr lang="en-US" dirty="0" smtClean="0"/>
              <a:t> to sort </a:t>
            </a:r>
            <a:r>
              <a:rPr lang="en-US" i="1" dirty="0" err="1" smtClean="0"/>
              <a:t>n</a:t>
            </a:r>
            <a:r>
              <a:rPr lang="en-US" dirty="0" smtClean="0"/>
              <a:t> items</a:t>
            </a:r>
          </a:p>
          <a:p>
            <a:r>
              <a:rPr lang="en-US" b="1" i="1" dirty="0" smtClean="0"/>
              <a:t>Merge sort</a:t>
            </a:r>
            <a:r>
              <a:rPr lang="en-US" dirty="0" smtClean="0"/>
              <a:t> takes time </a:t>
            </a:r>
            <a:r>
              <a:rPr lang="en-US" i="1" dirty="0" smtClean="0"/>
              <a:t>c</a:t>
            </a:r>
            <a:r>
              <a:rPr lang="en-US" baseline="-25000" dirty="0" smtClean="0"/>
              <a:t>2</a:t>
            </a:r>
            <a:r>
              <a:rPr lang="en-US" i="1" dirty="0" smtClean="0"/>
              <a:t>n</a:t>
            </a:r>
            <a:r>
              <a:rPr lang="en-US" dirty="0" smtClean="0"/>
              <a:t>log</a:t>
            </a:r>
            <a:r>
              <a:rPr lang="en-US" baseline="-25000" dirty="0" smtClean="0"/>
              <a:t>2</a:t>
            </a:r>
            <a:r>
              <a:rPr lang="en-US" i="1" dirty="0" smtClean="0"/>
              <a:t>n</a:t>
            </a:r>
            <a:r>
              <a:rPr lang="en-US" dirty="0" smtClean="0"/>
              <a:t> to sort </a:t>
            </a:r>
            <a:r>
              <a:rPr lang="en-US" dirty="0" err="1" smtClean="0"/>
              <a:t>n</a:t>
            </a:r>
            <a:r>
              <a:rPr lang="en-US" dirty="0" smtClean="0"/>
              <a:t> items</a:t>
            </a:r>
          </a:p>
          <a:p>
            <a:r>
              <a:rPr lang="en-US" dirty="0" smtClean="0"/>
              <a:t>Merge sort has a factor of log</a:t>
            </a:r>
            <a:r>
              <a:rPr lang="en-US" baseline="-25000" dirty="0" smtClean="0"/>
              <a:t>2</a:t>
            </a:r>
            <a:r>
              <a:rPr lang="en-US" i="1" dirty="0" smtClean="0"/>
              <a:t>n </a:t>
            </a:r>
            <a:r>
              <a:rPr lang="en-US" dirty="0" smtClean="0"/>
              <a:t>where insertion sort has a factor of </a:t>
            </a:r>
            <a:r>
              <a:rPr lang="en-US" i="1" dirty="0" err="1" smtClean="0"/>
              <a:t>n</a:t>
            </a:r>
            <a:r>
              <a:rPr lang="en-US" dirty="0" smtClean="0"/>
              <a:t>, which is much larger</a:t>
            </a:r>
          </a:p>
          <a:p>
            <a:r>
              <a:rPr lang="en-US" dirty="0" smtClean="0"/>
              <a:t>Typically, </a:t>
            </a:r>
            <a:r>
              <a:rPr lang="en-US" i="1" dirty="0" smtClean="0"/>
              <a:t>c</a:t>
            </a:r>
            <a:r>
              <a:rPr lang="en-US" baseline="-25000" dirty="0" smtClean="0"/>
              <a:t>1</a:t>
            </a:r>
            <a:r>
              <a:rPr lang="en-US" dirty="0" smtClean="0"/>
              <a:t> &lt; </a:t>
            </a:r>
            <a:r>
              <a:rPr lang="en-US" i="1" dirty="0" smtClean="0"/>
              <a:t>c</a:t>
            </a:r>
            <a:r>
              <a:rPr lang="en-US" baseline="-25000" dirty="0" smtClean="0"/>
              <a:t>2</a:t>
            </a:r>
            <a:r>
              <a:rPr lang="en-US" dirty="0" smtClean="0"/>
              <a:t>, but when </a:t>
            </a:r>
            <a:r>
              <a:rPr lang="en-US" i="1" dirty="0" err="1" smtClean="0"/>
              <a:t>n</a:t>
            </a:r>
            <a:r>
              <a:rPr lang="en-US" dirty="0" smtClean="0"/>
              <a:t> is large, this advantage of insertion sort becomes insignificant</a:t>
            </a:r>
          </a:p>
          <a:p>
            <a:r>
              <a:rPr lang="en-US" dirty="0" smtClean="0"/>
              <a:t>Suppose </a:t>
            </a:r>
            <a:r>
              <a:rPr lang="en-US" i="1" dirty="0" smtClean="0"/>
              <a:t>c</a:t>
            </a:r>
            <a:r>
              <a:rPr lang="en-US" baseline="-25000" dirty="0" smtClean="0"/>
              <a:t>1</a:t>
            </a:r>
            <a:r>
              <a:rPr lang="en-US" dirty="0" smtClean="0"/>
              <a:t> is 2 and </a:t>
            </a:r>
            <a:r>
              <a:rPr lang="en-US" i="1" dirty="0" smtClean="0"/>
              <a:t>c</a:t>
            </a:r>
            <a:r>
              <a:rPr lang="en-US" baseline="-25000" dirty="0" smtClean="0"/>
              <a:t>2</a:t>
            </a:r>
            <a:r>
              <a:rPr lang="en-US" dirty="0" smtClean="0"/>
              <a:t> is 50 and we run insertion sort on a machine that is 100 times faster than the one we run merge sort on:</a:t>
            </a:r>
          </a:p>
          <a:p>
            <a:pPr lvl="1"/>
            <a:r>
              <a:rPr lang="en-US" dirty="0" smtClean="0"/>
              <a:t>Insertion sort machine: 10</a:t>
            </a:r>
            <a:r>
              <a:rPr lang="en-US" baseline="30000" dirty="0" smtClean="0"/>
              <a:t>9</a:t>
            </a:r>
            <a:r>
              <a:rPr lang="en-US" dirty="0" smtClean="0"/>
              <a:t> instructions per second</a:t>
            </a:r>
          </a:p>
          <a:p>
            <a:pPr lvl="1"/>
            <a:r>
              <a:rPr lang="en-US" dirty="0" smtClean="0"/>
              <a:t>Merge sort machine: 10</a:t>
            </a:r>
            <a:r>
              <a:rPr lang="en-US" baseline="30000" dirty="0" smtClean="0"/>
              <a:t>7</a:t>
            </a:r>
            <a:r>
              <a:rPr lang="en-US" dirty="0" smtClean="0"/>
              <a:t> instructions per second</a:t>
            </a:r>
            <a:endParaRPr lang="en-US" dirty="0" smtClean="0"/>
          </a:p>
          <a:p>
            <a:r>
              <a:rPr lang="en-US" dirty="0" smtClean="0"/>
              <a:t>For large inputs, total </a:t>
            </a:r>
            <a:r>
              <a:rPr lang="en-US" dirty="0" smtClean="0"/>
              <a:t>performance depends</a:t>
            </a:r>
            <a:r>
              <a:rPr lang="en-US" dirty="0" smtClean="0"/>
              <a:t> </a:t>
            </a:r>
            <a:r>
              <a:rPr lang="en-US" i="1" dirty="0" smtClean="0"/>
              <a:t>more </a:t>
            </a:r>
            <a:r>
              <a:rPr lang="en-US" dirty="0" smtClean="0"/>
              <a:t>on </a:t>
            </a:r>
            <a:r>
              <a:rPr lang="en-US" dirty="0" smtClean="0"/>
              <a:t>algorithms</a:t>
            </a:r>
            <a:r>
              <a:rPr lang="en-US" dirty="0" smtClean="0"/>
              <a:t> than it </a:t>
            </a:r>
            <a:r>
              <a:rPr lang="en-US" dirty="0" smtClean="0"/>
              <a:t>does on fast hardware, system architecture, intuitive interfaces etc.</a:t>
            </a:r>
          </a:p>
          <a:p>
            <a:endParaRPr lang="en-US" dirty="0" smtClean="0"/>
          </a:p>
          <a:p>
            <a:pPr lvl="2"/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949158"/>
          <a:ext cx="8229600" cy="2269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222804">
                <a:tc>
                  <a:txBody>
                    <a:bodyPr/>
                    <a:lstStyle/>
                    <a:p>
                      <a:r>
                        <a:rPr lang="en-US" sz="1200" i="1" dirty="0" err="1" smtClean="0"/>
                        <a:t>n</a:t>
                      </a:r>
                      <a:endParaRPr lang="en-US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i="1" dirty="0" smtClean="0"/>
                        <a:t>Merge sort</a:t>
                      </a:r>
                      <a:endParaRPr lang="en-US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i="1" dirty="0" smtClean="0"/>
                        <a:t>Insertion sort</a:t>
                      </a:r>
                      <a:endParaRPr lang="en-US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i="1" dirty="0" smtClean="0"/>
                        <a:t>Result</a:t>
                      </a:r>
                      <a:endParaRPr lang="en-US" sz="1200" i="1" dirty="0"/>
                    </a:p>
                  </a:txBody>
                  <a:tcPr/>
                </a:tc>
              </a:tr>
              <a:tr h="38456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0.0002 seconds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0.0000002 seconds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Insertion sort 1000 times faster</a:t>
                      </a:r>
                      <a:endParaRPr lang="en-US" sz="1200" dirty="0"/>
                    </a:p>
                  </a:txBody>
                  <a:tcPr/>
                </a:tc>
              </a:tr>
              <a:tr h="38456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0.003 seconds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0.00002</a:t>
                      </a:r>
                      <a:r>
                        <a:rPr lang="en-US" sz="1200" baseline="0" dirty="0" smtClean="0"/>
                        <a:t> seconds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Insertion sort 170 times faster</a:t>
                      </a:r>
                      <a:endParaRPr lang="en-US" sz="1200" dirty="0"/>
                    </a:p>
                  </a:txBody>
                  <a:tcPr/>
                </a:tc>
              </a:tr>
              <a:tr h="38456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0.7 seconds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0.2 seconds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Insertion sort 3 times faster</a:t>
                      </a:r>
                      <a:endParaRPr lang="en-US" sz="1200" dirty="0"/>
                    </a:p>
                  </a:txBody>
                  <a:tcPr/>
                </a:tc>
              </a:tr>
              <a:tr h="38456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1000000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r>
                        <a:rPr lang="en-US" sz="1200" baseline="0" dirty="0" smtClean="0"/>
                        <a:t> seconds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33 minutes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Merge sort 20</a:t>
                      </a:r>
                      <a:r>
                        <a:rPr lang="en-US" sz="1200" baseline="0" dirty="0" smtClean="0"/>
                        <a:t> times faster</a:t>
                      </a:r>
                      <a:endParaRPr lang="en-US" sz="1200" dirty="0"/>
                    </a:p>
                  </a:txBody>
                  <a:tcPr/>
                </a:tc>
              </a:tr>
              <a:tr h="38456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1000000000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1.7 days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63</a:t>
                      </a:r>
                      <a:r>
                        <a:rPr lang="en-US" sz="1200" baseline="0" dirty="0" smtClean="0"/>
                        <a:t> years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Merge sort 13000</a:t>
                      </a:r>
                      <a:r>
                        <a:rPr lang="en-US" sz="1200" baseline="0" dirty="0" smtClean="0"/>
                        <a:t> times faster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Sorting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Input:</a:t>
            </a:r>
            <a:r>
              <a:rPr lang="en-US" dirty="0" smtClean="0"/>
              <a:t> A sequence, </a:t>
            </a:r>
            <a:r>
              <a:rPr lang="en-US" i="1" dirty="0" smtClean="0"/>
              <a:t>S</a:t>
            </a:r>
            <a:r>
              <a:rPr lang="en-US" dirty="0" smtClean="0"/>
              <a:t>, of </a:t>
            </a:r>
            <a:r>
              <a:rPr lang="en-US" i="1" dirty="0" err="1" smtClean="0"/>
              <a:t>n</a:t>
            </a:r>
            <a:r>
              <a:rPr lang="en-US" dirty="0" smtClean="0"/>
              <a:t> numbers,</a:t>
            </a:r>
            <a:br>
              <a:rPr lang="en-US" dirty="0" smtClean="0"/>
            </a:br>
            <a:r>
              <a:rPr lang="en-US" dirty="0" smtClean="0"/>
              <a:t>&lt;a</a:t>
            </a:r>
            <a:r>
              <a:rPr lang="en-US" baseline="-25000" dirty="0" smtClean="0"/>
              <a:t>1</a:t>
            </a:r>
            <a:r>
              <a:rPr lang="en-US" dirty="0" smtClean="0"/>
              <a:t>, a</a:t>
            </a:r>
            <a:r>
              <a:rPr lang="en-US" baseline="-25000" dirty="0" smtClean="0"/>
              <a:t>2</a:t>
            </a:r>
            <a:r>
              <a:rPr lang="en-US" dirty="0" smtClean="0"/>
              <a:t>, … a</a:t>
            </a:r>
            <a:r>
              <a:rPr lang="en-US" i="1" baseline="-25000" dirty="0" smtClean="0"/>
              <a:t>n</a:t>
            </a:r>
            <a:r>
              <a:rPr lang="en-US" dirty="0" smtClean="0"/>
              <a:t>&gt;</a:t>
            </a:r>
          </a:p>
          <a:p>
            <a:r>
              <a:rPr lang="en-US" b="1" dirty="0" smtClean="0"/>
              <a:t>Output:</a:t>
            </a:r>
            <a:r>
              <a:rPr lang="en-US" dirty="0" smtClean="0"/>
              <a:t> A permutation of </a:t>
            </a:r>
            <a:r>
              <a:rPr lang="en-US" i="1" dirty="0" smtClean="0"/>
              <a:t>S</a:t>
            </a:r>
            <a:r>
              <a:rPr lang="en-US" dirty="0" smtClean="0"/>
              <a:t>, </a:t>
            </a:r>
            <a:br>
              <a:rPr lang="en-US" dirty="0" smtClean="0"/>
            </a:br>
            <a:r>
              <a:rPr lang="en-US" sz="2800" i="1" dirty="0" smtClean="0"/>
              <a:t>S</a:t>
            </a:r>
            <a:r>
              <a:rPr lang="en-US" sz="2800" dirty="0" smtClean="0"/>
              <a:t>’ = &lt;a’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, a’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, … </a:t>
            </a:r>
            <a:r>
              <a:rPr lang="en-US" sz="2800" dirty="0" err="1" smtClean="0"/>
              <a:t>a’</a:t>
            </a:r>
            <a:r>
              <a:rPr lang="en-US" sz="2800" i="1" baseline="-25000" dirty="0" err="1" smtClean="0"/>
              <a:t>n</a:t>
            </a:r>
            <a:r>
              <a:rPr lang="en-US" sz="2800" dirty="0" smtClean="0"/>
              <a:t>&gt;, such that a’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 &lt;= a’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&lt;= … &lt;= </a:t>
            </a:r>
            <a:r>
              <a:rPr lang="en-US" sz="2800" dirty="0" err="1" smtClean="0"/>
              <a:t>a’</a:t>
            </a:r>
            <a:r>
              <a:rPr lang="en-US" sz="2800" i="1" baseline="-25000" dirty="0" err="1" smtClean="0"/>
              <a:t>n</a:t>
            </a:r>
            <a:endParaRPr lang="en-US" i="1" baseline="-25000" dirty="0" smtClean="0"/>
          </a:p>
          <a:p>
            <a:r>
              <a:rPr lang="en-US" b="1" i="1" dirty="0" smtClean="0"/>
              <a:t>Instance of the sorting problem</a:t>
            </a:r>
            <a:r>
              <a:rPr lang="en-US" dirty="0" smtClean="0"/>
              <a:t>: </a:t>
            </a:r>
          </a:p>
          <a:p>
            <a:pPr lvl="1">
              <a:buNone/>
            </a:pPr>
            <a:r>
              <a:rPr lang="en-US" dirty="0" smtClean="0"/>
              <a:t>if </a:t>
            </a:r>
            <a:r>
              <a:rPr lang="en-US" i="1" dirty="0" smtClean="0"/>
              <a:t>S </a:t>
            </a:r>
            <a:r>
              <a:rPr lang="en-US" dirty="0" smtClean="0"/>
              <a:t>= &lt;31, 41, 59, 26, 41, 58&gt;, then</a:t>
            </a:r>
            <a:br>
              <a:rPr lang="en-US" dirty="0" smtClean="0"/>
            </a:br>
            <a:r>
              <a:rPr lang="en-US" i="1" dirty="0" smtClean="0"/>
              <a:t>S</a:t>
            </a:r>
            <a:r>
              <a:rPr lang="en-US" dirty="0" smtClean="0"/>
              <a:t>’ = &lt;26, 31, 41, 41, 58, 59&gt;</a:t>
            </a:r>
          </a:p>
          <a:p>
            <a:r>
              <a:rPr lang="en-US" dirty="0" smtClean="0"/>
              <a:t>Numbers to be sorted are also called </a:t>
            </a:r>
            <a:r>
              <a:rPr lang="en-US" b="1" i="1" dirty="0" smtClean="0"/>
              <a:t>keys</a:t>
            </a:r>
          </a:p>
          <a:p>
            <a:pPr lvl="1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Insertion sort</a:t>
            </a:r>
            <a:endParaRPr lang="en-US" dirty="0"/>
          </a:p>
        </p:txBody>
      </p:sp>
      <p:pic>
        <p:nvPicPr>
          <p:cNvPr id="4" name="Content Placeholder 3" descr="insertionsort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6112" r="-26112"/>
          <a:stretch>
            <a:fillRect/>
          </a:stretch>
        </p:blipFill>
        <p:spPr>
          <a:xfrm>
            <a:off x="125246" y="1417638"/>
            <a:ext cx="8895636" cy="489225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Loop invariants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23895"/>
            <a:ext cx="8229600" cy="2102268"/>
          </a:xfrm>
        </p:spPr>
        <p:txBody>
          <a:bodyPr>
            <a:normAutofit/>
          </a:bodyPr>
          <a:lstStyle/>
          <a:p>
            <a:r>
              <a:rPr lang="en-US" b="1" i="1" dirty="0" smtClean="0"/>
              <a:t>Loop invariant: </a:t>
            </a:r>
            <a:r>
              <a:rPr lang="en-US" dirty="0" smtClean="0"/>
              <a:t>“At the start of each iteration of the </a:t>
            </a:r>
            <a:r>
              <a:rPr lang="en-US" b="1" dirty="0" smtClean="0"/>
              <a:t>for </a:t>
            </a:r>
            <a:r>
              <a:rPr lang="en-US" dirty="0" smtClean="0"/>
              <a:t>loop of lines 1-8, the </a:t>
            </a:r>
            <a:r>
              <a:rPr lang="en-US" dirty="0" err="1" smtClean="0"/>
              <a:t>subarray</a:t>
            </a:r>
            <a:r>
              <a:rPr lang="en-US" dirty="0" smtClean="0"/>
              <a:t> </a:t>
            </a:r>
            <a:r>
              <a:rPr lang="en-US" i="1" dirty="0" smtClean="0"/>
              <a:t>A</a:t>
            </a:r>
            <a:r>
              <a:rPr lang="en-US" dirty="0" smtClean="0"/>
              <a:t>[1..</a:t>
            </a:r>
            <a:r>
              <a:rPr lang="en-US" i="1" dirty="0" smtClean="0"/>
              <a:t>j</a:t>
            </a:r>
            <a:r>
              <a:rPr lang="en-US" dirty="0" smtClean="0"/>
              <a:t>-1] consists of the elements originally in </a:t>
            </a:r>
            <a:r>
              <a:rPr lang="en-US" i="1" dirty="0" smtClean="0"/>
              <a:t>A</a:t>
            </a:r>
            <a:r>
              <a:rPr lang="en-US" dirty="0" smtClean="0"/>
              <a:t>[1..</a:t>
            </a:r>
            <a:r>
              <a:rPr lang="en-US" i="1" dirty="0" smtClean="0"/>
              <a:t>j</a:t>
            </a:r>
            <a:r>
              <a:rPr lang="en-US" dirty="0" smtClean="0"/>
              <a:t>-1] but in sorted order.”</a:t>
            </a:r>
            <a:endParaRPr lang="en-US" dirty="0"/>
          </a:p>
        </p:txBody>
      </p:sp>
      <p:pic>
        <p:nvPicPr>
          <p:cNvPr id="4" name="Picture 3" descr="insertionsortpseudoco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578" y="1417638"/>
            <a:ext cx="5325606" cy="2220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Showing correctness using loop invariants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To show correctness, we must show three things about the loop invariant:</a:t>
            </a:r>
          </a:p>
          <a:p>
            <a:pPr lvl="1"/>
            <a:r>
              <a:rPr lang="en-US" b="1" i="1" dirty="0" smtClean="0"/>
              <a:t>Initialization</a:t>
            </a:r>
            <a:r>
              <a:rPr lang="en-US" dirty="0" smtClean="0"/>
              <a:t>: It is true before the first iteration.</a:t>
            </a:r>
          </a:p>
          <a:p>
            <a:pPr lvl="1"/>
            <a:r>
              <a:rPr lang="en-US" b="1" i="1" dirty="0" smtClean="0"/>
              <a:t>Maintenance</a:t>
            </a:r>
            <a:r>
              <a:rPr lang="en-US" dirty="0" smtClean="0"/>
              <a:t>: If it is true before an iteration, then it is true before the next iteration.</a:t>
            </a:r>
          </a:p>
          <a:p>
            <a:pPr lvl="1"/>
            <a:r>
              <a:rPr lang="en-US" b="1" i="1" dirty="0" smtClean="0"/>
              <a:t>Termination</a:t>
            </a:r>
            <a:r>
              <a:rPr lang="en-US" dirty="0" smtClean="0"/>
              <a:t>: When the loop terminates, the invariant gives us a property that helps prove the algorithm’s correctness</a:t>
            </a:r>
          </a:p>
          <a:p>
            <a:r>
              <a:rPr lang="en-US" dirty="0" smtClean="0"/>
              <a:t>Initialization and maintenance work like mathematical induction</a:t>
            </a:r>
          </a:p>
          <a:p>
            <a:pPr lvl="1"/>
            <a:r>
              <a:rPr lang="en-US" dirty="0" smtClean="0"/>
              <a:t>show that loop invariant is true before every iteration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Correctness of insertion sort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61811"/>
            <a:ext cx="8229600" cy="3315452"/>
          </a:xfrm>
        </p:spPr>
        <p:txBody>
          <a:bodyPr>
            <a:normAutofit fontScale="70000" lnSpcReduction="20000"/>
          </a:bodyPr>
          <a:lstStyle/>
          <a:p>
            <a:r>
              <a:rPr lang="en-US" b="1" i="1" dirty="0" smtClean="0"/>
              <a:t>Initialization</a:t>
            </a:r>
            <a:r>
              <a:rPr lang="en-US" dirty="0" smtClean="0"/>
              <a:t>: when </a:t>
            </a:r>
            <a:r>
              <a:rPr lang="en-US" i="1" dirty="0" err="1" smtClean="0"/>
              <a:t>j</a:t>
            </a:r>
            <a:r>
              <a:rPr lang="en-US" dirty="0" smtClean="0"/>
              <a:t> = 2, </a:t>
            </a:r>
            <a:r>
              <a:rPr lang="en-US" i="1" dirty="0" smtClean="0"/>
              <a:t>A</a:t>
            </a:r>
            <a:r>
              <a:rPr lang="en-US" dirty="0" smtClean="0"/>
              <a:t>[1..</a:t>
            </a:r>
            <a:r>
              <a:rPr lang="en-US" i="1" dirty="0" smtClean="0"/>
              <a:t>j-</a:t>
            </a:r>
            <a:r>
              <a:rPr lang="en-US" dirty="0" smtClean="0"/>
              <a:t>1] contains just </a:t>
            </a:r>
            <a:r>
              <a:rPr lang="en-US" i="1" dirty="0" smtClean="0"/>
              <a:t>A</a:t>
            </a:r>
            <a:r>
              <a:rPr lang="en-US" dirty="0" smtClean="0"/>
              <a:t>[1] which is sorted. Therefore loop invariant holds before the first iteration.</a:t>
            </a:r>
          </a:p>
          <a:p>
            <a:r>
              <a:rPr lang="en-US" b="1" i="1" dirty="0" smtClean="0"/>
              <a:t>Maintenance</a:t>
            </a:r>
            <a:r>
              <a:rPr lang="en-US" dirty="0" smtClean="0"/>
              <a:t>: on an iteration, </a:t>
            </a:r>
            <a:r>
              <a:rPr lang="en-US" i="1" dirty="0" smtClean="0"/>
              <a:t>A</a:t>
            </a:r>
            <a:r>
              <a:rPr lang="en-US" dirty="0" smtClean="0"/>
              <a:t>[1..</a:t>
            </a:r>
            <a:r>
              <a:rPr lang="en-US" i="1" dirty="0" smtClean="0"/>
              <a:t>j-</a:t>
            </a:r>
            <a:r>
              <a:rPr lang="en-US" dirty="0" smtClean="0"/>
              <a:t>1], </a:t>
            </a:r>
            <a:r>
              <a:rPr lang="en-US" i="1" dirty="0" smtClean="0"/>
              <a:t>A</a:t>
            </a:r>
            <a:r>
              <a:rPr lang="en-US" dirty="0" smtClean="0"/>
              <a:t>[1..</a:t>
            </a:r>
            <a:r>
              <a:rPr lang="en-US" i="1" dirty="0" smtClean="0"/>
              <a:t>j-</a:t>
            </a:r>
            <a:r>
              <a:rPr lang="en-US" dirty="0"/>
              <a:t>2</a:t>
            </a:r>
            <a:r>
              <a:rPr lang="en-US" dirty="0" smtClean="0"/>
              <a:t>], </a:t>
            </a:r>
            <a:r>
              <a:rPr lang="en-US" i="1" dirty="0" smtClean="0"/>
              <a:t>A</a:t>
            </a:r>
            <a:r>
              <a:rPr lang="en-US" dirty="0" smtClean="0"/>
              <a:t>[1..</a:t>
            </a:r>
            <a:r>
              <a:rPr lang="en-US" i="1" dirty="0" smtClean="0"/>
              <a:t>j-</a:t>
            </a:r>
            <a:r>
              <a:rPr lang="en-US" dirty="0"/>
              <a:t>3</a:t>
            </a:r>
            <a:r>
              <a:rPr lang="en-US" dirty="0" smtClean="0"/>
              <a:t>], etc. are moved one to the right and </a:t>
            </a:r>
            <a:r>
              <a:rPr lang="en-US" i="1" dirty="0" err="1" smtClean="0"/>
              <a:t>A</a:t>
            </a:r>
            <a:r>
              <a:rPr lang="en-US" dirty="0" err="1" smtClean="0"/>
              <a:t>[</a:t>
            </a:r>
            <a:r>
              <a:rPr lang="en-US" i="1" dirty="0" err="1" smtClean="0"/>
              <a:t>j</a:t>
            </a:r>
            <a:r>
              <a:rPr lang="en-US" dirty="0" smtClean="0"/>
              <a:t>] is inserted in the correct position. Therefore, if </a:t>
            </a:r>
            <a:r>
              <a:rPr lang="en-US" i="1" dirty="0" smtClean="0"/>
              <a:t>A</a:t>
            </a:r>
            <a:r>
              <a:rPr lang="en-US" dirty="0" smtClean="0"/>
              <a:t>[1..</a:t>
            </a:r>
            <a:r>
              <a:rPr lang="en-US" i="1" dirty="0" smtClean="0"/>
              <a:t>j-</a:t>
            </a:r>
            <a:r>
              <a:rPr lang="en-US" dirty="0" smtClean="0"/>
              <a:t>1] was sorted at the beginning of the iteration, then it is still sorted at the beginning of the next iteration.</a:t>
            </a:r>
          </a:p>
          <a:p>
            <a:r>
              <a:rPr lang="en-US" b="1" i="1" dirty="0" smtClean="0"/>
              <a:t>Termination</a:t>
            </a:r>
            <a:r>
              <a:rPr lang="en-US" dirty="0" smtClean="0"/>
              <a:t>: for loop ends when </a:t>
            </a:r>
            <a:r>
              <a:rPr lang="en-US" i="1" dirty="0" err="1" smtClean="0"/>
              <a:t>j</a:t>
            </a:r>
            <a:r>
              <a:rPr lang="en-US" dirty="0" smtClean="0"/>
              <a:t> exceeds </a:t>
            </a:r>
            <a:r>
              <a:rPr lang="en-US" i="1" dirty="0" err="1" smtClean="0"/>
              <a:t>n</a:t>
            </a:r>
            <a:r>
              <a:rPr lang="en-US" dirty="0" smtClean="0"/>
              <a:t> (length of </a:t>
            </a:r>
            <a:r>
              <a:rPr lang="en-US" i="1" dirty="0" smtClean="0"/>
              <a:t>A</a:t>
            </a:r>
            <a:r>
              <a:rPr lang="en-US" dirty="0" smtClean="0"/>
              <a:t>) – that is, when </a:t>
            </a:r>
            <a:r>
              <a:rPr lang="en-US" i="1" dirty="0" err="1" smtClean="0"/>
              <a:t>j</a:t>
            </a:r>
            <a:r>
              <a:rPr lang="en-US" i="1" dirty="0" smtClean="0"/>
              <a:t> </a:t>
            </a:r>
            <a:r>
              <a:rPr lang="en-US" dirty="0" smtClean="0"/>
              <a:t>= </a:t>
            </a:r>
            <a:r>
              <a:rPr lang="en-US" i="1" dirty="0" err="1" smtClean="0"/>
              <a:t>n</a:t>
            </a:r>
            <a:r>
              <a:rPr lang="en-US" dirty="0" smtClean="0"/>
              <a:t> + 1. Therefore, after last iteration, loop invariant says that “, the </a:t>
            </a:r>
            <a:r>
              <a:rPr lang="en-US" dirty="0" err="1" smtClean="0"/>
              <a:t>subarray</a:t>
            </a:r>
            <a:r>
              <a:rPr lang="en-US" dirty="0" smtClean="0"/>
              <a:t> </a:t>
            </a:r>
            <a:r>
              <a:rPr lang="en-US" i="1" dirty="0" smtClean="0"/>
              <a:t>A</a:t>
            </a:r>
            <a:r>
              <a:rPr lang="en-US" dirty="0" smtClean="0"/>
              <a:t>[1..</a:t>
            </a:r>
            <a:r>
              <a:rPr lang="en-US" i="1" dirty="0" smtClean="0"/>
              <a:t>n</a:t>
            </a:r>
            <a:r>
              <a:rPr lang="en-US" dirty="0" smtClean="0"/>
              <a:t>] consists of the elements originally in </a:t>
            </a:r>
            <a:r>
              <a:rPr lang="en-US" i="1" dirty="0" smtClean="0"/>
              <a:t>A</a:t>
            </a:r>
            <a:r>
              <a:rPr lang="en-US" dirty="0" smtClean="0"/>
              <a:t>[1..</a:t>
            </a:r>
            <a:r>
              <a:rPr lang="en-US" i="1" dirty="0" smtClean="0"/>
              <a:t>n</a:t>
            </a:r>
            <a:r>
              <a:rPr lang="en-US" dirty="0" smtClean="0"/>
              <a:t>] but in sorted order.” In other words, the array is sorted!</a:t>
            </a:r>
            <a:endParaRPr lang="en-US" b="1" dirty="0"/>
          </a:p>
        </p:txBody>
      </p:sp>
      <p:pic>
        <p:nvPicPr>
          <p:cNvPr id="4" name="Picture 3" descr="insertionsortpseudoco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420" y="1523054"/>
            <a:ext cx="4170947" cy="17387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Analysing</a:t>
            </a:r>
            <a:r>
              <a:rPr lang="en-US" dirty="0" smtClean="0"/>
              <a:t>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Analysing</a:t>
            </a:r>
            <a:r>
              <a:rPr lang="en-US" dirty="0" smtClean="0"/>
              <a:t> an algorithm means predicting the resources that it requires (e.g., time, memory, communication bandwidth, computer hardware, etc.)</a:t>
            </a:r>
          </a:p>
          <a:p>
            <a:r>
              <a:rPr lang="en-US" dirty="0" smtClean="0"/>
              <a:t>Most interested in </a:t>
            </a:r>
            <a:r>
              <a:rPr lang="en-US" b="1" i="1" dirty="0" smtClean="0"/>
              <a:t>running time</a:t>
            </a:r>
            <a:r>
              <a:rPr lang="en-US" b="1" dirty="0" smtClean="0"/>
              <a:t> </a:t>
            </a:r>
            <a:r>
              <a:rPr lang="en-US" dirty="0" smtClean="0"/>
              <a:t>(also interested in </a:t>
            </a:r>
            <a:r>
              <a:rPr lang="en-US" b="1" i="1" dirty="0" smtClean="0"/>
              <a:t>space </a:t>
            </a:r>
            <a:r>
              <a:rPr lang="en-US" dirty="0" smtClean="0"/>
              <a:t>– i.e., memory)</a:t>
            </a:r>
          </a:p>
          <a:p>
            <a:r>
              <a:rPr lang="en-US" dirty="0" smtClean="0"/>
              <a:t>Generally assume algorithm will run on a </a:t>
            </a:r>
            <a:r>
              <a:rPr lang="en-US" b="1" i="1" dirty="0" smtClean="0"/>
              <a:t>random access machine </a:t>
            </a:r>
            <a:r>
              <a:rPr lang="en-US" dirty="0" smtClean="0"/>
              <a:t>(</a:t>
            </a:r>
            <a:r>
              <a:rPr lang="en-US" b="1" i="1" dirty="0" smtClean="0"/>
              <a:t>RAM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Access Machine (RAM)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Single-threaded execution</a:t>
            </a:r>
          </a:p>
          <a:p>
            <a:r>
              <a:rPr lang="en-US" dirty="0" smtClean="0"/>
              <a:t>Constant-time instructions include </a:t>
            </a:r>
          </a:p>
          <a:p>
            <a:pPr lvl="1"/>
            <a:r>
              <a:rPr lang="en-US" dirty="0" smtClean="0"/>
              <a:t>simple arithmetic (+,-,*,/,%,floor, ceil)</a:t>
            </a:r>
          </a:p>
          <a:p>
            <a:pPr lvl="1"/>
            <a:r>
              <a:rPr lang="en-US" dirty="0" smtClean="0"/>
              <a:t>data movement (load, store, copy)</a:t>
            </a:r>
          </a:p>
          <a:p>
            <a:pPr lvl="1"/>
            <a:r>
              <a:rPr lang="en-US" dirty="0" smtClean="0"/>
              <a:t>control (branching, subroutine calls and returns)</a:t>
            </a:r>
          </a:p>
          <a:p>
            <a:r>
              <a:rPr lang="en-US" dirty="0" smtClean="0"/>
              <a:t>Data types are integers and floating point numbers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452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Analysing</a:t>
            </a:r>
            <a:r>
              <a:rPr lang="en-US" dirty="0" smtClean="0"/>
              <a:t> insertion sort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18942"/>
            <a:ext cx="8229600" cy="343853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Time taken increases with input size</a:t>
            </a:r>
          </a:p>
          <a:p>
            <a:r>
              <a:rPr lang="en-US" dirty="0" smtClean="0"/>
              <a:t>Running time usually expressed as a function of the size of the input</a:t>
            </a:r>
          </a:p>
          <a:p>
            <a:r>
              <a:rPr lang="en-US" dirty="0" smtClean="0"/>
              <a:t>For a given input size, running time depends on how sorted the sequence is at the start</a:t>
            </a:r>
          </a:p>
          <a:p>
            <a:r>
              <a:rPr lang="en-US" dirty="0" smtClean="0"/>
              <a:t>Here, “size of input” means the number of items in the sequence to be sorted</a:t>
            </a:r>
          </a:p>
          <a:p>
            <a:r>
              <a:rPr lang="en-US" dirty="0" smtClean="0"/>
              <a:t>“Running time” is the number of primitive operations executed</a:t>
            </a:r>
          </a:p>
          <a:p>
            <a:pPr lvl="1"/>
            <a:r>
              <a:rPr lang="en-US" dirty="0" smtClean="0"/>
              <a:t>here, “primitive operation” will usually be one line of </a:t>
            </a:r>
            <a:r>
              <a:rPr lang="en-US" dirty="0" err="1" smtClean="0"/>
              <a:t>pseudocode</a:t>
            </a:r>
            <a:endParaRPr lang="en-US" dirty="0" smtClean="0"/>
          </a:p>
          <a:p>
            <a:pPr lvl="1"/>
            <a:r>
              <a:rPr lang="en-US" dirty="0" smtClean="0"/>
              <a:t>assume each line is executed in constant time (independent of size of input) and that line </a:t>
            </a:r>
            <a:r>
              <a:rPr lang="en-US" i="1" dirty="0" err="1" smtClean="0"/>
              <a:t>i</a:t>
            </a:r>
            <a:r>
              <a:rPr lang="en-US" dirty="0" smtClean="0"/>
              <a:t> takes time </a:t>
            </a:r>
            <a:r>
              <a:rPr lang="en-US" i="1" dirty="0" err="1" smtClean="0"/>
              <a:t>c</a:t>
            </a:r>
            <a:r>
              <a:rPr lang="en-US" i="1" baseline="-25000" dirty="0" err="1"/>
              <a:t>i</a:t>
            </a:r>
            <a:endParaRPr lang="en-US" baseline="-25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949158"/>
          <a:ext cx="8229600" cy="2269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222804">
                <a:tc>
                  <a:txBody>
                    <a:bodyPr/>
                    <a:lstStyle/>
                    <a:p>
                      <a:r>
                        <a:rPr lang="en-US" sz="1200" i="1" dirty="0" err="1" smtClean="0"/>
                        <a:t>n</a:t>
                      </a:r>
                      <a:endParaRPr lang="en-US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i="1" dirty="0" smtClean="0"/>
                        <a:t>Merge sort</a:t>
                      </a:r>
                      <a:endParaRPr lang="en-US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i="1" dirty="0" smtClean="0"/>
                        <a:t>Insertion sort</a:t>
                      </a:r>
                      <a:endParaRPr lang="en-US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i="1" dirty="0" smtClean="0"/>
                        <a:t>Result</a:t>
                      </a:r>
                      <a:endParaRPr lang="en-US" sz="1200" i="1" dirty="0"/>
                    </a:p>
                  </a:txBody>
                  <a:tcPr/>
                </a:tc>
              </a:tr>
              <a:tr h="38456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0.0002 seconds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0.0000002 seconds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Insertion sort 1000 times faster</a:t>
                      </a:r>
                      <a:endParaRPr lang="en-US" sz="1200" dirty="0"/>
                    </a:p>
                  </a:txBody>
                  <a:tcPr/>
                </a:tc>
              </a:tr>
              <a:tr h="38456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0.003 seconds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0.00002</a:t>
                      </a:r>
                      <a:r>
                        <a:rPr lang="en-US" sz="1200" baseline="0" dirty="0" smtClean="0"/>
                        <a:t> seconds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Insertion sort 170 times faster</a:t>
                      </a:r>
                      <a:endParaRPr lang="en-US" sz="1200" dirty="0"/>
                    </a:p>
                  </a:txBody>
                  <a:tcPr/>
                </a:tc>
              </a:tr>
              <a:tr h="38456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0.7 seconds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0.2 seconds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Insertion sort 3 times faster</a:t>
                      </a:r>
                      <a:endParaRPr lang="en-US" sz="1200" dirty="0"/>
                    </a:p>
                  </a:txBody>
                  <a:tcPr/>
                </a:tc>
              </a:tr>
              <a:tr h="38456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1000000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r>
                        <a:rPr lang="en-US" sz="1200" baseline="0" dirty="0" smtClean="0"/>
                        <a:t> seconds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33 minutes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Merge sort 20</a:t>
                      </a:r>
                      <a:r>
                        <a:rPr lang="en-US" sz="1200" baseline="0" dirty="0" smtClean="0"/>
                        <a:t> times faster</a:t>
                      </a:r>
                      <a:endParaRPr lang="en-US" sz="1200" dirty="0"/>
                    </a:p>
                  </a:txBody>
                  <a:tcPr/>
                </a:tc>
              </a:tr>
              <a:tr h="38456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1000000000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1.7 days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63</a:t>
                      </a:r>
                      <a:r>
                        <a:rPr lang="en-US" sz="1200" baseline="0" dirty="0" smtClean="0"/>
                        <a:t> years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Merge sort 13000</a:t>
                      </a:r>
                      <a:r>
                        <a:rPr lang="en-US" sz="1200" baseline="0" dirty="0" smtClean="0"/>
                        <a:t> times faster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Running time of insertion sort</a:t>
            </a:r>
            <a:endParaRPr lang="en-US" dirty="0"/>
          </a:p>
        </p:txBody>
      </p:sp>
      <p:pic>
        <p:nvPicPr>
          <p:cNvPr id="4" name="Content Placeholder 3" descr="analysinginsertionsort-pseudo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2814" b="-12814"/>
          <a:stretch>
            <a:fillRect/>
          </a:stretch>
        </p:blipFill>
        <p:spPr>
          <a:xfrm>
            <a:off x="1941093" y="1136902"/>
            <a:ext cx="5282109" cy="2904957"/>
          </a:xfrm>
        </p:spPr>
      </p:pic>
      <p:pic>
        <p:nvPicPr>
          <p:cNvPr id="5" name="Picture 4" descr="insertionsorttimeexpress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451" y="3758061"/>
            <a:ext cx="5801895" cy="14155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77451" y="5377702"/>
            <a:ext cx="5801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t</a:t>
            </a:r>
            <a:r>
              <a:rPr lang="en-US" i="1" baseline="-25000" dirty="0" err="1" smtClean="0"/>
              <a:t>j</a:t>
            </a:r>
            <a:r>
              <a:rPr lang="en-US" i="1" baseline="-25000" dirty="0" smtClean="0"/>
              <a:t> </a:t>
            </a:r>
            <a:r>
              <a:rPr lang="en-US" dirty="0" smtClean="0"/>
              <a:t>is the number of times that line 5 is executed for the given value of </a:t>
            </a:r>
            <a:r>
              <a:rPr lang="en-US" i="1" dirty="0" err="1" smtClean="0"/>
              <a:t>j</a:t>
            </a:r>
            <a:endParaRPr lang="en-US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Chapters 1 to 3 of</a:t>
            </a:r>
          </a:p>
          <a:p>
            <a:pPr lvl="1">
              <a:buNone/>
            </a:pPr>
            <a:r>
              <a:rPr lang="en-US" dirty="0" err="1" smtClean="0"/>
              <a:t>Cormen</a:t>
            </a:r>
            <a:r>
              <a:rPr lang="en-US" dirty="0" smtClean="0"/>
              <a:t>, T. H., </a:t>
            </a:r>
            <a:r>
              <a:rPr lang="en-US" dirty="0" err="1" smtClean="0"/>
              <a:t>Leiserson</a:t>
            </a:r>
            <a:r>
              <a:rPr lang="en-US" dirty="0" smtClean="0"/>
              <a:t>, C. E., </a:t>
            </a:r>
            <a:r>
              <a:rPr lang="en-US" dirty="0" err="1" smtClean="0"/>
              <a:t>Rivest</a:t>
            </a:r>
            <a:r>
              <a:rPr lang="en-US" dirty="0" smtClean="0"/>
              <a:t>, R. L. and Stein, C. (2001). </a:t>
            </a:r>
            <a:r>
              <a:rPr lang="en-US" i="1" dirty="0" smtClean="0"/>
              <a:t>Introduction to Algorithms</a:t>
            </a:r>
            <a:r>
              <a:rPr lang="en-US" dirty="0" smtClean="0"/>
              <a:t>. (Second Edition). MIT Press. ISBN: 0-262-53196-8.</a:t>
            </a:r>
          </a:p>
          <a:p>
            <a:r>
              <a:rPr lang="en-US" dirty="0" smtClean="0"/>
              <a:t>There is now a third edition of this book:</a:t>
            </a:r>
          </a:p>
          <a:p>
            <a:pPr lvl="1"/>
            <a:r>
              <a:rPr lang="en-US" dirty="0" smtClean="0">
                <a:hlinkClick r:id="rId2"/>
              </a:rPr>
              <a:t>http://mitpress.mit.edu/catalog/item/default.asp?ttype=2&amp;tid=11866</a:t>
            </a:r>
            <a:endParaRPr lang="en-US" dirty="0" smtClean="0"/>
          </a:p>
          <a:p>
            <a:pPr lvl="1"/>
            <a:r>
              <a:rPr lang="en-US" dirty="0" smtClean="0">
                <a:hlinkClick r:id="rId3"/>
              </a:rPr>
              <a:t>http://www.amazon.co.uk/Introduction-Algorithms-TH-Cormen/dp/0262033844/ref=sr_1_3?ie=UTF8&amp;s=books&amp;qid=1253533820&amp;sr=8-3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Insertion sort best-case running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570747"/>
          </a:xfrm>
        </p:spPr>
        <p:txBody>
          <a:bodyPr/>
          <a:lstStyle/>
          <a:p>
            <a:r>
              <a:rPr lang="en-US" dirty="0" smtClean="0"/>
              <a:t>Best-case running time occurs when the sequence is already sorted</a:t>
            </a:r>
          </a:p>
          <a:p>
            <a:pPr lvl="1"/>
            <a:r>
              <a:rPr lang="en-US" dirty="0" smtClean="0"/>
              <a:t>On each iteration, only has to check previous item and identify that it is less than the current one</a:t>
            </a:r>
          </a:p>
          <a:p>
            <a:pPr lvl="2"/>
            <a:r>
              <a:rPr lang="en-US" dirty="0" smtClean="0"/>
              <a:t>implies </a:t>
            </a:r>
            <a:r>
              <a:rPr lang="en-US" i="1" dirty="0" err="1" smtClean="0"/>
              <a:t>t</a:t>
            </a:r>
            <a:r>
              <a:rPr lang="en-US" i="1" baseline="-25000" dirty="0" err="1" smtClean="0"/>
              <a:t>j</a:t>
            </a:r>
            <a:r>
              <a:rPr lang="en-US" i="1" dirty="0" smtClean="0"/>
              <a:t> </a:t>
            </a:r>
            <a:r>
              <a:rPr lang="en-US" dirty="0" smtClean="0"/>
              <a:t>is 1 for each </a:t>
            </a:r>
            <a:r>
              <a:rPr lang="en-US" i="1" dirty="0" err="1" smtClean="0"/>
              <a:t>j</a:t>
            </a:r>
            <a:endParaRPr lang="en-US" baseline="-25000" dirty="0"/>
          </a:p>
        </p:txBody>
      </p:sp>
      <p:pic>
        <p:nvPicPr>
          <p:cNvPr id="4" name="Picture 3" descr="bestcasetimeexpress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0947"/>
            <a:ext cx="9144000" cy="1624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104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Insertion sort worst-case running time</a:t>
            </a:r>
            <a:endParaRPr lang="en-US" dirty="0"/>
          </a:p>
        </p:txBody>
      </p:sp>
      <p:pic>
        <p:nvPicPr>
          <p:cNvPr id="4" name="Content Placeholder 3" descr="inssortworstcasetim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8625" r="-28625"/>
          <a:stretch>
            <a:fillRect/>
          </a:stretch>
        </p:blipFill>
        <p:spPr>
          <a:xfrm>
            <a:off x="-366629" y="895683"/>
            <a:ext cx="10209327" cy="56147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on worst-case running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Worst-case is an upper bound – guaranteed that running time won’t be any longer</a:t>
            </a:r>
          </a:p>
          <a:p>
            <a:r>
              <a:rPr lang="en-US" dirty="0" smtClean="0"/>
              <a:t>For some algorithms (e.g., database search algorithms), worst-case can occur quite often (failure to find what we’re searching for)</a:t>
            </a:r>
          </a:p>
          <a:p>
            <a:r>
              <a:rPr lang="en-US" dirty="0" smtClean="0"/>
              <a:t>Sometimes interested in</a:t>
            </a:r>
            <a:r>
              <a:rPr lang="en-US" i="1" dirty="0" smtClean="0"/>
              <a:t> average-case </a:t>
            </a:r>
            <a:r>
              <a:rPr lang="en-US" dirty="0" smtClean="0"/>
              <a:t>or </a:t>
            </a:r>
            <a:r>
              <a:rPr lang="en-US" i="1" dirty="0" smtClean="0"/>
              <a:t>expected </a:t>
            </a:r>
            <a:r>
              <a:rPr lang="en-US" dirty="0" smtClean="0"/>
              <a:t>running time</a:t>
            </a:r>
          </a:p>
          <a:p>
            <a:pPr lvl="1"/>
            <a:r>
              <a:rPr lang="en-US" dirty="0" smtClean="0"/>
              <a:t>need to do some probabilistic analysis</a:t>
            </a:r>
          </a:p>
          <a:p>
            <a:pPr lvl="1"/>
            <a:r>
              <a:rPr lang="en-US" dirty="0" smtClean="0"/>
              <a:t>sometimes not obvious what an “average case” 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Order of 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9737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Insertion sort worst-case running time is </a:t>
            </a:r>
            <a:br>
              <a:rPr lang="en-US" dirty="0" smtClean="0"/>
            </a:br>
            <a:r>
              <a:rPr lang="en-US" i="1" dirty="0" smtClean="0"/>
              <a:t>an</a:t>
            </a:r>
            <a:r>
              <a:rPr lang="en-US" baseline="30000" dirty="0" smtClean="0"/>
              <a:t>2</a:t>
            </a:r>
            <a:r>
              <a:rPr lang="en-US" dirty="0" smtClean="0"/>
              <a:t> + </a:t>
            </a:r>
            <a:r>
              <a:rPr lang="en-US" i="1" dirty="0" err="1" smtClean="0"/>
              <a:t>bn</a:t>
            </a:r>
            <a:r>
              <a:rPr lang="en-US" dirty="0" smtClean="0"/>
              <a:t> + </a:t>
            </a:r>
            <a:r>
              <a:rPr lang="en-US" i="1" dirty="0" err="1" smtClean="0"/>
              <a:t>c</a:t>
            </a:r>
            <a:endParaRPr lang="en-US" i="1" dirty="0" smtClean="0"/>
          </a:p>
          <a:p>
            <a:pPr lvl="1"/>
            <a:r>
              <a:rPr lang="en-US" dirty="0" smtClean="0"/>
              <a:t>ignores actual values of constants </a:t>
            </a:r>
            <a:r>
              <a:rPr lang="en-US" i="1" dirty="0" err="1" smtClean="0"/>
              <a:t>c</a:t>
            </a:r>
            <a:r>
              <a:rPr lang="en-US" i="1" baseline="-25000" dirty="0" err="1" smtClean="0"/>
              <a:t>i</a:t>
            </a:r>
            <a:r>
              <a:rPr lang="en-US" i="1" baseline="-25000" dirty="0" smtClean="0"/>
              <a:t> </a:t>
            </a:r>
            <a:r>
              <a:rPr lang="en-US" dirty="0" smtClean="0"/>
              <a:t>for each line</a:t>
            </a:r>
          </a:p>
          <a:p>
            <a:r>
              <a:rPr lang="en-US" dirty="0" smtClean="0"/>
              <a:t>Generally ignore lower order terms in this expression since these are usually insignificant for large </a:t>
            </a:r>
            <a:r>
              <a:rPr lang="en-US" i="1" dirty="0" err="1" smtClean="0"/>
              <a:t>n</a:t>
            </a:r>
            <a:endParaRPr lang="en-US" dirty="0" smtClean="0"/>
          </a:p>
          <a:p>
            <a:r>
              <a:rPr lang="en-US" dirty="0" smtClean="0"/>
              <a:t>Also generally ignore the constant term for the highest-order term in the time function since constant factors are generally specific to particular platforms and </a:t>
            </a:r>
            <a:r>
              <a:rPr lang="en-US" dirty="0" smtClean="0"/>
              <a:t>hardware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Order of 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We therefore generally say that insertion sort has a worst-case running time of Θ(</a:t>
            </a:r>
            <a:r>
              <a:rPr lang="en-US" i="1" dirty="0" smtClean="0"/>
              <a:t>n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This means that the worst-case running time grows as a quadratic function of </a:t>
            </a:r>
            <a:r>
              <a:rPr lang="en-US" i="1" dirty="0" err="1" smtClean="0"/>
              <a:t>n</a:t>
            </a:r>
            <a:endParaRPr lang="en-US" dirty="0" smtClean="0"/>
          </a:p>
          <a:p>
            <a:r>
              <a:rPr lang="en-US" dirty="0" smtClean="0"/>
              <a:t>An algorithm is usually considered more efficient than another if its worst-case running time has a lower order of growth</a:t>
            </a:r>
          </a:p>
          <a:p>
            <a:pPr lvl="1"/>
            <a:r>
              <a:rPr lang="en-US" dirty="0" smtClean="0"/>
              <a:t>This can lead to incorrect conclusions for specific running times for small inputs, but holds as the input size grows indefinitely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Recursion and divide-and-conquer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 </a:t>
            </a:r>
            <a:r>
              <a:rPr lang="en-US" b="1" i="1" dirty="0" smtClean="0"/>
              <a:t>recursive</a:t>
            </a:r>
            <a:r>
              <a:rPr lang="en-US" dirty="0" smtClean="0"/>
              <a:t> algorithm is one that calls itself</a:t>
            </a:r>
          </a:p>
          <a:p>
            <a:pPr lvl="1"/>
            <a:r>
              <a:rPr lang="en-US" dirty="0" smtClean="0"/>
              <a:t>Could be that the algorithm calls another function that calls the first algorithm</a:t>
            </a:r>
          </a:p>
          <a:p>
            <a:pPr lvl="1"/>
            <a:r>
              <a:rPr lang="en-US" dirty="0" smtClean="0"/>
              <a:t>In a recursive algorithm, there will be more than one call to the algorithm on the call stack</a:t>
            </a:r>
          </a:p>
          <a:p>
            <a:r>
              <a:rPr lang="en-US" dirty="0" smtClean="0"/>
              <a:t>The </a:t>
            </a:r>
            <a:r>
              <a:rPr lang="en-US" b="1" i="1" dirty="0" smtClean="0"/>
              <a:t>divide-and-conquer</a:t>
            </a:r>
            <a:r>
              <a:rPr lang="en-US" b="1" dirty="0" smtClean="0"/>
              <a:t> </a:t>
            </a:r>
            <a:r>
              <a:rPr lang="en-US" dirty="0" smtClean="0"/>
              <a:t>approach has 3 steps:</a:t>
            </a:r>
          </a:p>
          <a:p>
            <a:pPr lvl="1"/>
            <a:r>
              <a:rPr lang="en-US" b="1" i="1" dirty="0" smtClean="0"/>
              <a:t>Divide</a:t>
            </a:r>
            <a:r>
              <a:rPr lang="en-US" dirty="0" smtClean="0"/>
              <a:t> the original problem into smaller sub-problems that are all similar to the original problem</a:t>
            </a:r>
          </a:p>
          <a:p>
            <a:pPr lvl="1"/>
            <a:r>
              <a:rPr lang="en-US" b="1" i="1" dirty="0" smtClean="0"/>
              <a:t>Conquer </a:t>
            </a:r>
            <a:r>
              <a:rPr lang="en-US" dirty="0" smtClean="0"/>
              <a:t>the </a:t>
            </a:r>
            <a:r>
              <a:rPr lang="en-US" dirty="0" err="1" smtClean="0"/>
              <a:t>subproblems</a:t>
            </a:r>
            <a:r>
              <a:rPr lang="en-US" dirty="0" smtClean="0"/>
              <a:t> recursively</a:t>
            </a:r>
          </a:p>
          <a:p>
            <a:pPr lvl="1"/>
            <a:r>
              <a:rPr lang="en-US" b="1" i="1" dirty="0" smtClean="0"/>
              <a:t>Combine </a:t>
            </a:r>
            <a:r>
              <a:rPr lang="en-US" dirty="0" smtClean="0"/>
              <a:t>the </a:t>
            </a:r>
            <a:r>
              <a:rPr lang="en-US" dirty="0" err="1" smtClean="0"/>
              <a:t>subproblem</a:t>
            </a:r>
            <a:r>
              <a:rPr lang="en-US" dirty="0" smtClean="0"/>
              <a:t> solutions to solve the original problem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Merge Sort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Uses the divide-and-conquer paradigm:</a:t>
            </a:r>
          </a:p>
          <a:p>
            <a:pPr lvl="1"/>
            <a:r>
              <a:rPr lang="en-US" b="1" i="1" dirty="0" smtClean="0"/>
              <a:t>Divide</a:t>
            </a:r>
            <a:r>
              <a:rPr lang="en-US" dirty="0" smtClean="0"/>
              <a:t>: Divide the </a:t>
            </a:r>
            <a:r>
              <a:rPr lang="en-US" i="1" dirty="0" err="1" smtClean="0"/>
              <a:t>n</a:t>
            </a:r>
            <a:r>
              <a:rPr lang="en-US" dirty="0" smtClean="0"/>
              <a:t>-element sequence into two equal-length subsequences</a:t>
            </a:r>
          </a:p>
          <a:p>
            <a:pPr lvl="1"/>
            <a:r>
              <a:rPr lang="en-US" b="1" i="1" dirty="0" smtClean="0"/>
              <a:t>Conquer</a:t>
            </a:r>
            <a:r>
              <a:rPr lang="en-US" dirty="0" smtClean="0"/>
              <a:t>: Sort the two shorter subsequences recursively using merge sort</a:t>
            </a:r>
          </a:p>
          <a:p>
            <a:pPr lvl="1"/>
            <a:r>
              <a:rPr lang="en-US" b="1" i="1" dirty="0" smtClean="0"/>
              <a:t>Combine</a:t>
            </a:r>
            <a:r>
              <a:rPr lang="en-US" dirty="0" smtClean="0"/>
              <a:t>: Merge the two sorted subsequences to produce the sorted original sequence</a:t>
            </a:r>
          </a:p>
          <a:p>
            <a:r>
              <a:rPr lang="en-US" dirty="0" smtClean="0"/>
              <a:t>Merge sort called recursively on smaller and smaller sequences until it is called on sequences containing only 1 element…which are already sorted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5363"/>
          </a:xfrm>
        </p:spPr>
        <p:txBody>
          <a:bodyPr/>
          <a:lstStyle/>
          <a:p>
            <a:r>
              <a:rPr lang="en-US" dirty="0" smtClean="0"/>
              <a:t>Merge algorithm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166" y="1182478"/>
            <a:ext cx="4539834" cy="46461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3840"/>
            <a:ext cx="4604166" cy="21939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47785"/>
            <a:ext cx="4633273" cy="33603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33273" y="5828607"/>
            <a:ext cx="4510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MERGE algorithm is </a:t>
            </a:r>
            <a:r>
              <a:rPr lang="en-US" dirty="0" err="1" smtClean="0"/>
              <a:t>Θ(</a:t>
            </a:r>
            <a:r>
              <a:rPr lang="en-US" i="1" dirty="0" err="1" smtClean="0"/>
              <a:t>n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Merge sort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32335"/>
            <a:ext cx="8229600" cy="309382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Sorts </a:t>
            </a:r>
            <a:r>
              <a:rPr lang="en-US" i="1" dirty="0" err="1" smtClean="0"/>
              <a:t>A</a:t>
            </a:r>
            <a:r>
              <a:rPr lang="en-US" dirty="0" err="1" smtClean="0"/>
              <a:t>[</a:t>
            </a:r>
            <a:r>
              <a:rPr lang="en-US" i="1" dirty="0" err="1" smtClean="0"/>
              <a:t>p..r</a:t>
            </a:r>
            <a:r>
              <a:rPr lang="en-US" dirty="0" smtClean="0"/>
              <a:t>]</a:t>
            </a:r>
          </a:p>
          <a:p>
            <a:r>
              <a:rPr lang="en-US" dirty="0" smtClean="0"/>
              <a:t>If </a:t>
            </a:r>
            <a:r>
              <a:rPr lang="en-US" i="1" dirty="0" err="1" smtClean="0"/>
              <a:t>p</a:t>
            </a:r>
            <a:r>
              <a:rPr lang="en-US" dirty="0" smtClean="0"/>
              <a:t> &gt;= </a:t>
            </a:r>
            <a:r>
              <a:rPr lang="en-US" i="1" dirty="0" err="1" smtClean="0"/>
              <a:t>r</a:t>
            </a:r>
            <a:r>
              <a:rPr lang="en-US" dirty="0" smtClean="0"/>
              <a:t>, then at most 1 element in </a:t>
            </a:r>
            <a:r>
              <a:rPr lang="en-US" i="1" dirty="0" smtClean="0"/>
              <a:t>A</a:t>
            </a:r>
            <a:r>
              <a:rPr lang="en-US" dirty="0" smtClean="0"/>
              <a:t>, so </a:t>
            </a:r>
            <a:r>
              <a:rPr lang="en-US" i="1" dirty="0" smtClean="0"/>
              <a:t>A</a:t>
            </a:r>
            <a:r>
              <a:rPr lang="en-US" dirty="0" smtClean="0"/>
              <a:t> is already sorted</a:t>
            </a:r>
          </a:p>
          <a:p>
            <a:r>
              <a:rPr lang="en-US" dirty="0" smtClean="0"/>
              <a:t>If </a:t>
            </a:r>
            <a:r>
              <a:rPr lang="en-US" i="1" dirty="0" err="1" smtClean="0"/>
              <a:t>p</a:t>
            </a:r>
            <a:r>
              <a:rPr lang="en-US" dirty="0" smtClean="0"/>
              <a:t> &lt; </a:t>
            </a:r>
            <a:r>
              <a:rPr lang="en-US" i="1" dirty="0" err="1" smtClean="0"/>
              <a:t>r</a:t>
            </a:r>
            <a:r>
              <a:rPr lang="en-US" dirty="0" smtClean="0"/>
              <a:t>, then </a:t>
            </a:r>
            <a:r>
              <a:rPr lang="en-US" i="1" dirty="0" err="1" smtClean="0"/>
              <a:t>A</a:t>
            </a:r>
            <a:r>
              <a:rPr lang="en-US" dirty="0" err="1" smtClean="0"/>
              <a:t>[</a:t>
            </a:r>
            <a:r>
              <a:rPr lang="en-US" i="1" dirty="0" err="1" smtClean="0"/>
              <a:t>p..r</a:t>
            </a:r>
            <a:r>
              <a:rPr lang="en-US" dirty="0" smtClean="0"/>
              <a:t>] divided into two </a:t>
            </a:r>
            <a:r>
              <a:rPr lang="en-US" dirty="0" err="1" smtClean="0"/>
              <a:t>subarrays</a:t>
            </a:r>
            <a:r>
              <a:rPr lang="en-US" dirty="0" smtClean="0"/>
              <a:t>: </a:t>
            </a:r>
          </a:p>
          <a:p>
            <a:pPr lvl="1"/>
            <a:r>
              <a:rPr lang="en-US" i="1" dirty="0" err="1" smtClean="0"/>
              <a:t>A</a:t>
            </a:r>
            <a:r>
              <a:rPr lang="en-US" dirty="0" err="1" smtClean="0"/>
              <a:t>[</a:t>
            </a:r>
            <a:r>
              <a:rPr lang="en-US" i="1" dirty="0" err="1" smtClean="0"/>
              <a:t>p</a:t>
            </a:r>
            <a:r>
              <a:rPr lang="en-US" dirty="0" err="1" smtClean="0"/>
              <a:t>..</a:t>
            </a:r>
            <a:r>
              <a:rPr lang="en-US" i="1" dirty="0" err="1" smtClean="0"/>
              <a:t>q</a:t>
            </a:r>
            <a:r>
              <a:rPr lang="en-US" dirty="0" smtClean="0"/>
              <a:t>] containing ceil(</a:t>
            </a:r>
            <a:r>
              <a:rPr lang="en-US" i="1" dirty="0" smtClean="0"/>
              <a:t>n</a:t>
            </a:r>
            <a:r>
              <a:rPr lang="en-US" dirty="0" smtClean="0"/>
              <a:t>/2) elements</a:t>
            </a:r>
          </a:p>
          <a:p>
            <a:pPr lvl="1"/>
            <a:r>
              <a:rPr lang="en-US" i="1" dirty="0" smtClean="0"/>
              <a:t>A</a:t>
            </a:r>
            <a:r>
              <a:rPr lang="en-US" dirty="0" smtClean="0"/>
              <a:t>[</a:t>
            </a:r>
            <a:r>
              <a:rPr lang="en-US" i="1" dirty="0" smtClean="0"/>
              <a:t>q</a:t>
            </a:r>
            <a:r>
              <a:rPr lang="en-US" dirty="0" smtClean="0"/>
              <a:t>+1..</a:t>
            </a:r>
            <a:r>
              <a:rPr lang="en-US" i="1" dirty="0" smtClean="0"/>
              <a:t>r</a:t>
            </a:r>
            <a:r>
              <a:rPr lang="en-US" dirty="0" smtClean="0"/>
              <a:t>] containing floor(</a:t>
            </a:r>
            <a:r>
              <a:rPr lang="en-US" i="1" dirty="0" smtClean="0"/>
              <a:t>n</a:t>
            </a:r>
            <a:r>
              <a:rPr lang="en-US" dirty="0" smtClean="0"/>
              <a:t>/2) elements</a:t>
            </a:r>
          </a:p>
          <a:p>
            <a:r>
              <a:rPr lang="en-US" dirty="0" smtClean="0"/>
              <a:t>Start by calling </a:t>
            </a:r>
            <a:r>
              <a:rPr lang="en-US" cap="small" dirty="0" smtClean="0"/>
              <a:t>Merge-Sort</a:t>
            </a:r>
            <a:r>
              <a:rPr lang="en-US" dirty="0" smtClean="0"/>
              <a:t>(</a:t>
            </a:r>
            <a:r>
              <a:rPr lang="en-US" i="1" dirty="0" smtClean="0"/>
              <a:t>A</a:t>
            </a:r>
            <a:r>
              <a:rPr lang="en-US" dirty="0" smtClean="0"/>
              <a:t>,1,</a:t>
            </a:r>
            <a:r>
              <a:rPr lang="en-US" i="1" dirty="0" smtClean="0"/>
              <a:t>length</a:t>
            </a:r>
            <a:r>
              <a:rPr lang="en-US" dirty="0" smtClean="0"/>
              <a:t>[</a:t>
            </a:r>
            <a:r>
              <a:rPr lang="en-US" i="1" dirty="0" smtClean="0"/>
              <a:t>A</a:t>
            </a:r>
            <a:r>
              <a:rPr lang="en-US" dirty="0" smtClean="0"/>
              <a:t>])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304" y="1328278"/>
            <a:ext cx="3774578" cy="1704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95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Merge sort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64205"/>
            <a:ext cx="8229600" cy="5420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</a:t>
            </a:r>
            <a:r>
              <a:rPr lang="en-US" b="1" i="1" dirty="0" smtClean="0"/>
              <a:t>algorithm</a:t>
            </a:r>
            <a:r>
              <a:rPr lang="en-US" b="1" dirty="0" smtClean="0"/>
              <a:t> </a:t>
            </a:r>
            <a:r>
              <a:rPr lang="en-US" dirty="0" smtClean="0"/>
              <a:t>is a well-defined computational procedure that takes some value (or set of values) as </a:t>
            </a:r>
            <a:r>
              <a:rPr lang="en-US" b="1" i="1" dirty="0" smtClean="0"/>
              <a:t>input</a:t>
            </a:r>
            <a:r>
              <a:rPr lang="en-US" b="1" dirty="0" smtClean="0"/>
              <a:t> </a:t>
            </a:r>
            <a:r>
              <a:rPr lang="en-US" dirty="0" smtClean="0"/>
              <a:t>and produces some value (or set of values) as </a:t>
            </a:r>
            <a:r>
              <a:rPr lang="en-US" b="1" i="1" dirty="0" smtClean="0"/>
              <a:t>output</a:t>
            </a:r>
          </a:p>
          <a:p>
            <a:r>
              <a:rPr lang="en-US" dirty="0" smtClean="0"/>
              <a:t>An algorithm solves some well-defined </a:t>
            </a:r>
            <a:r>
              <a:rPr lang="en-US" b="1" i="1" dirty="0" smtClean="0"/>
              <a:t>computational problem</a:t>
            </a:r>
            <a:r>
              <a:rPr lang="en-US" dirty="0" smtClean="0"/>
              <a:t> that specifies some desired input/output relationship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Analysing</a:t>
            </a:r>
            <a:r>
              <a:rPr lang="en-US" dirty="0" smtClean="0"/>
              <a:t> divide-and-conquer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58298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The running time of a recursive algorithm can usually be described using a </a:t>
            </a:r>
            <a:r>
              <a:rPr lang="en-US" b="1" i="1" dirty="0" smtClean="0"/>
              <a:t>recurrence</a:t>
            </a:r>
            <a:r>
              <a:rPr lang="en-US" b="1" dirty="0" smtClean="0"/>
              <a:t> </a:t>
            </a:r>
            <a:r>
              <a:rPr lang="en-US" dirty="0" smtClean="0"/>
              <a:t>or </a:t>
            </a:r>
            <a:r>
              <a:rPr lang="en-US" b="1" i="1" dirty="0" smtClean="0"/>
              <a:t>recurrence equation</a:t>
            </a:r>
          </a:p>
          <a:p>
            <a:r>
              <a:rPr lang="en-US" dirty="0" smtClean="0"/>
              <a:t>Let </a:t>
            </a:r>
            <a:r>
              <a:rPr lang="en-US" i="1" dirty="0" err="1" smtClean="0"/>
              <a:t>T</a:t>
            </a:r>
            <a:r>
              <a:rPr lang="en-US" dirty="0" err="1" smtClean="0"/>
              <a:t>(</a:t>
            </a:r>
            <a:r>
              <a:rPr lang="en-US" i="1" dirty="0" err="1" smtClean="0"/>
              <a:t>n</a:t>
            </a:r>
            <a:r>
              <a:rPr lang="en-US" dirty="0" smtClean="0"/>
              <a:t>) be running time on input of size </a:t>
            </a:r>
            <a:r>
              <a:rPr lang="en-US" i="1" dirty="0" err="1" smtClean="0"/>
              <a:t>n</a:t>
            </a:r>
            <a:endParaRPr lang="en-US" i="1" dirty="0" smtClean="0"/>
          </a:p>
          <a:p>
            <a:r>
              <a:rPr lang="en-US" dirty="0" smtClean="0"/>
              <a:t>If </a:t>
            </a:r>
            <a:r>
              <a:rPr lang="en-US" i="1" dirty="0" err="1" smtClean="0"/>
              <a:t>n</a:t>
            </a:r>
            <a:r>
              <a:rPr lang="en-US" i="1" dirty="0" smtClean="0"/>
              <a:t> </a:t>
            </a:r>
            <a:r>
              <a:rPr lang="en-US" dirty="0" smtClean="0"/>
              <a:t>&lt;= </a:t>
            </a:r>
            <a:r>
              <a:rPr lang="en-US" i="1" dirty="0" err="1" smtClean="0"/>
              <a:t>c</a:t>
            </a:r>
            <a:r>
              <a:rPr lang="en-US" dirty="0" smtClean="0"/>
              <a:t>, running time is constant, Θ(1)</a:t>
            </a:r>
          </a:p>
          <a:p>
            <a:pPr lvl="1"/>
            <a:r>
              <a:rPr lang="en-US" dirty="0" smtClean="0"/>
              <a:t>e.g., when sequence in merge sort contains 1 element</a:t>
            </a:r>
          </a:p>
          <a:p>
            <a:r>
              <a:rPr lang="en-US" dirty="0" smtClean="0"/>
              <a:t>Assume divide problem into </a:t>
            </a:r>
            <a:r>
              <a:rPr lang="en-US" i="1" dirty="0" smtClean="0"/>
              <a:t>a</a:t>
            </a:r>
            <a:r>
              <a:rPr lang="en-US" dirty="0" smtClean="0"/>
              <a:t> </a:t>
            </a:r>
            <a:r>
              <a:rPr lang="en-US" dirty="0" err="1" smtClean="0"/>
              <a:t>subproblems</a:t>
            </a:r>
            <a:r>
              <a:rPr lang="en-US" dirty="0" smtClean="0"/>
              <a:t> and that each </a:t>
            </a:r>
            <a:r>
              <a:rPr lang="en-US" dirty="0" err="1" smtClean="0"/>
              <a:t>subproblem</a:t>
            </a:r>
            <a:r>
              <a:rPr lang="en-US" dirty="0" smtClean="0"/>
              <a:t> is 1/</a:t>
            </a:r>
            <a:r>
              <a:rPr lang="en-US" i="1" dirty="0" smtClean="0"/>
              <a:t>b</a:t>
            </a:r>
            <a:r>
              <a:rPr lang="en-US" dirty="0" smtClean="0"/>
              <a:t> times the size of the original</a:t>
            </a:r>
          </a:p>
          <a:p>
            <a:pPr lvl="1"/>
            <a:r>
              <a:rPr lang="en-US" dirty="0" smtClean="0"/>
              <a:t>in merge sort, </a:t>
            </a:r>
            <a:r>
              <a:rPr lang="en-US" i="1" dirty="0" smtClean="0"/>
              <a:t>a</a:t>
            </a:r>
            <a:r>
              <a:rPr lang="en-US" dirty="0" smtClean="0"/>
              <a:t> and </a:t>
            </a:r>
            <a:r>
              <a:rPr lang="en-US" i="1" dirty="0" err="1" smtClean="0"/>
              <a:t>b</a:t>
            </a:r>
            <a:r>
              <a:rPr lang="en-US" dirty="0" smtClean="0"/>
              <a:t> are both 2</a:t>
            </a:r>
          </a:p>
          <a:p>
            <a:r>
              <a:rPr lang="en-US" dirty="0" smtClean="0"/>
              <a:t>Denote time taken to divide into </a:t>
            </a:r>
            <a:r>
              <a:rPr lang="en-US" dirty="0" err="1" smtClean="0"/>
              <a:t>subproblems</a:t>
            </a:r>
            <a:r>
              <a:rPr lang="en-US" dirty="0" smtClean="0"/>
              <a:t> by </a:t>
            </a:r>
            <a:r>
              <a:rPr lang="en-US" i="1" dirty="0" err="1" smtClean="0"/>
              <a:t>D</a:t>
            </a:r>
            <a:r>
              <a:rPr lang="en-US" dirty="0" err="1" smtClean="0"/>
              <a:t>(</a:t>
            </a:r>
            <a:r>
              <a:rPr lang="en-US" i="1" dirty="0" err="1" smtClean="0"/>
              <a:t>n</a:t>
            </a:r>
            <a:r>
              <a:rPr lang="en-US" dirty="0" smtClean="0"/>
              <a:t>)</a:t>
            </a:r>
          </a:p>
          <a:p>
            <a:r>
              <a:rPr lang="en-US" dirty="0" smtClean="0"/>
              <a:t>Denote time taken to combine the </a:t>
            </a:r>
            <a:r>
              <a:rPr lang="en-US" dirty="0" err="1" smtClean="0"/>
              <a:t>subproblems</a:t>
            </a:r>
            <a:r>
              <a:rPr lang="en-US" dirty="0" smtClean="0"/>
              <a:t> to produce final solution by </a:t>
            </a:r>
            <a:r>
              <a:rPr lang="en-US" i="1" dirty="0" err="1" smtClean="0"/>
              <a:t>C</a:t>
            </a:r>
            <a:r>
              <a:rPr lang="en-US" dirty="0" err="1" smtClean="0"/>
              <a:t>(</a:t>
            </a:r>
            <a:r>
              <a:rPr lang="en-US" i="1" dirty="0" err="1" smtClean="0"/>
              <a:t>n</a:t>
            </a:r>
            <a:r>
              <a:rPr lang="en-US" dirty="0" smtClean="0"/>
              <a:t>)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872863" y="5183189"/>
          <a:ext cx="5026287" cy="865772"/>
        </p:xfrm>
        <a:graphic>
          <a:graphicData uri="http://schemas.openxmlformats.org/presentationml/2006/ole">
            <p:oleObj spid="_x0000_s43010" name="Equation" r:id="rId3" imgW="2654300" imgH="457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of merge sort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21229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We assume </a:t>
            </a:r>
            <a:r>
              <a:rPr lang="en-US" i="1" dirty="0" err="1" smtClean="0"/>
              <a:t>n</a:t>
            </a:r>
            <a:r>
              <a:rPr lang="en-US" dirty="0" smtClean="0"/>
              <a:t> is a power of 2 to simplify the argument</a:t>
            </a:r>
          </a:p>
          <a:p>
            <a:r>
              <a:rPr lang="en-US" dirty="0" smtClean="0"/>
              <a:t>Total time is given by the recurrence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Merge sort on 1 element takes constant time, Θ(1)</a:t>
            </a:r>
          </a:p>
          <a:p>
            <a:r>
              <a:rPr lang="en-US" dirty="0" smtClean="0"/>
              <a:t>Following divide-and-conquer paradigm:</a:t>
            </a:r>
          </a:p>
          <a:p>
            <a:pPr lvl="1"/>
            <a:r>
              <a:rPr lang="en-US" b="1" dirty="0" smtClean="0"/>
              <a:t>Divide</a:t>
            </a:r>
            <a:r>
              <a:rPr lang="en-US" dirty="0" smtClean="0"/>
              <a:t> Computes middle of </a:t>
            </a:r>
            <a:r>
              <a:rPr lang="en-US" dirty="0" err="1" smtClean="0"/>
              <a:t>subarray</a:t>
            </a:r>
            <a:r>
              <a:rPr lang="en-US" dirty="0" smtClean="0"/>
              <a:t> and takes constant time: </a:t>
            </a:r>
            <a:r>
              <a:rPr lang="en-US" i="1" dirty="0" err="1" smtClean="0"/>
              <a:t>D</a:t>
            </a:r>
            <a:r>
              <a:rPr lang="en-US" dirty="0" err="1" smtClean="0"/>
              <a:t>(</a:t>
            </a:r>
            <a:r>
              <a:rPr lang="en-US" i="1" dirty="0" err="1" smtClean="0"/>
              <a:t>n</a:t>
            </a:r>
            <a:r>
              <a:rPr lang="en-US" dirty="0" smtClean="0"/>
              <a:t>) = Θ(1)</a:t>
            </a:r>
          </a:p>
          <a:p>
            <a:pPr lvl="1"/>
            <a:r>
              <a:rPr lang="en-US" b="1" dirty="0" smtClean="0"/>
              <a:t>Conquer</a:t>
            </a:r>
            <a:r>
              <a:rPr lang="en-US" dirty="0" smtClean="0"/>
              <a:t> Recursively solve two </a:t>
            </a:r>
            <a:r>
              <a:rPr lang="en-US" dirty="0" err="1" smtClean="0"/>
              <a:t>subproblems</a:t>
            </a:r>
            <a:r>
              <a:rPr lang="en-US" dirty="0" smtClean="0"/>
              <a:t>, each of size </a:t>
            </a:r>
            <a:r>
              <a:rPr lang="en-US" i="1" dirty="0" smtClean="0"/>
              <a:t>n</a:t>
            </a:r>
            <a:r>
              <a:rPr lang="en-US" dirty="0" smtClean="0"/>
              <a:t>/2 which contributes 2</a:t>
            </a:r>
            <a:r>
              <a:rPr lang="en-US" i="1" dirty="0" smtClean="0"/>
              <a:t>T</a:t>
            </a:r>
            <a:r>
              <a:rPr lang="en-US" dirty="0" smtClean="0"/>
              <a:t>(</a:t>
            </a:r>
            <a:r>
              <a:rPr lang="en-US" i="1" dirty="0" smtClean="0"/>
              <a:t>n</a:t>
            </a:r>
            <a:r>
              <a:rPr lang="en-US" dirty="0" smtClean="0"/>
              <a:t>/2) to running time</a:t>
            </a:r>
          </a:p>
          <a:p>
            <a:pPr lvl="1"/>
            <a:r>
              <a:rPr lang="en-US" b="1" dirty="0" smtClean="0"/>
              <a:t>Combine </a:t>
            </a:r>
            <a:r>
              <a:rPr lang="en-US" dirty="0" smtClean="0"/>
              <a:t>Merge subroutine on an </a:t>
            </a:r>
            <a:r>
              <a:rPr lang="en-US" i="1" dirty="0" err="1" smtClean="0"/>
              <a:t>n</a:t>
            </a:r>
            <a:r>
              <a:rPr lang="en-US" dirty="0" smtClean="0"/>
              <a:t>-element array takes time </a:t>
            </a:r>
            <a:r>
              <a:rPr lang="en-US" dirty="0" err="1" smtClean="0"/>
              <a:t>Θ(</a:t>
            </a:r>
            <a:r>
              <a:rPr lang="en-US" i="1" dirty="0" err="1" smtClean="0"/>
              <a:t>n</a:t>
            </a:r>
            <a:r>
              <a:rPr lang="en-US" dirty="0" smtClean="0"/>
              <a:t>), so </a:t>
            </a:r>
            <a:r>
              <a:rPr lang="en-US" i="1" dirty="0" err="1" smtClean="0"/>
              <a:t>C</a:t>
            </a:r>
            <a:r>
              <a:rPr lang="en-US" dirty="0" err="1" smtClean="0"/>
              <a:t>(</a:t>
            </a:r>
            <a:r>
              <a:rPr lang="en-US" i="1" dirty="0" err="1" smtClean="0"/>
              <a:t>n</a:t>
            </a:r>
            <a:r>
              <a:rPr lang="en-US" dirty="0" smtClean="0"/>
              <a:t>) = </a:t>
            </a:r>
            <a:r>
              <a:rPr lang="en-US" dirty="0" err="1" smtClean="0"/>
              <a:t>Θ(</a:t>
            </a:r>
            <a:r>
              <a:rPr lang="en-US" i="1" dirty="0" err="1" smtClean="0"/>
              <a:t>n</a:t>
            </a:r>
            <a:r>
              <a:rPr lang="en-US" dirty="0" smtClean="0"/>
              <a:t>)</a:t>
            </a:r>
            <a:endParaRPr lang="en-US" b="1" dirty="0" smtClean="0"/>
          </a:p>
          <a:p>
            <a:r>
              <a:rPr lang="en-US" i="1" dirty="0" err="1" smtClean="0"/>
              <a:t>D</a:t>
            </a:r>
            <a:r>
              <a:rPr lang="en-US" dirty="0" err="1" smtClean="0"/>
              <a:t>(n)+</a:t>
            </a:r>
            <a:r>
              <a:rPr lang="en-US" i="1" dirty="0" err="1" smtClean="0"/>
              <a:t>C</a:t>
            </a:r>
            <a:r>
              <a:rPr lang="en-US" dirty="0" err="1" smtClean="0"/>
              <a:t>(n</a:t>
            </a:r>
            <a:r>
              <a:rPr lang="en-US" dirty="0" smtClean="0"/>
              <a:t>)=Θ(1)+Θ(</a:t>
            </a:r>
            <a:r>
              <a:rPr lang="en-US" i="1" dirty="0" smtClean="0"/>
              <a:t>n</a:t>
            </a:r>
            <a:r>
              <a:rPr lang="en-US" dirty="0" smtClean="0"/>
              <a:t>)=</a:t>
            </a:r>
            <a:r>
              <a:rPr lang="en-US" dirty="0" err="1" smtClean="0"/>
              <a:t>Θ(</a:t>
            </a:r>
            <a:r>
              <a:rPr lang="en-US" i="1" dirty="0" err="1" smtClean="0"/>
              <a:t>n</a:t>
            </a:r>
            <a:r>
              <a:rPr lang="en-US" dirty="0" smtClean="0"/>
              <a:t>) so recurrence for worst-case running time of merge sort is</a:t>
            </a:r>
          </a:p>
        </p:txBody>
      </p:sp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2120164" y="2279141"/>
          <a:ext cx="5026025" cy="865187"/>
        </p:xfrm>
        <a:graphic>
          <a:graphicData uri="http://schemas.openxmlformats.org/presentationml/2006/ole">
            <p:oleObj spid="_x0000_s44034" name="Equation" r:id="rId3" imgW="2654300" imgH="457200" progId="Equation.3">
              <p:embed/>
            </p:oleObj>
          </a:graphicData>
        </a:graphic>
      </p:graphicFrame>
      <p:graphicFrame>
        <p:nvGraphicFramePr>
          <p:cNvPr id="44035" name="Object 3"/>
          <p:cNvGraphicFramePr>
            <a:graphicFrameLocks noChangeAspect="1"/>
          </p:cNvGraphicFramePr>
          <p:nvPr/>
        </p:nvGraphicFramePr>
        <p:xfrm>
          <a:off x="2673350" y="5580063"/>
          <a:ext cx="3919538" cy="865187"/>
        </p:xfrm>
        <a:graphic>
          <a:graphicData uri="http://schemas.openxmlformats.org/presentationml/2006/ole">
            <p:oleObj spid="_x0000_s44035" name="Equation" r:id="rId4" imgW="2070100" imgH="457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2324" y="0"/>
            <a:ext cx="4331676" cy="101833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Analysis of merge sort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2324" y="2112356"/>
            <a:ext cx="4331676" cy="474564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Replace Θ(1) with </a:t>
            </a:r>
            <a:r>
              <a:rPr lang="en-US" i="1" dirty="0" err="1" smtClean="0"/>
              <a:t>c</a:t>
            </a:r>
            <a:r>
              <a:rPr lang="en-US" dirty="0" smtClean="0"/>
              <a:t> and </a:t>
            </a:r>
            <a:r>
              <a:rPr lang="en-US" dirty="0" err="1" smtClean="0"/>
              <a:t>Θ(</a:t>
            </a:r>
            <a:r>
              <a:rPr lang="en-US" i="1" dirty="0" err="1" smtClean="0"/>
              <a:t>n</a:t>
            </a:r>
            <a:r>
              <a:rPr lang="en-US" dirty="0" smtClean="0"/>
              <a:t>) with </a:t>
            </a:r>
            <a:r>
              <a:rPr lang="en-US" i="1" dirty="0" err="1" smtClean="0"/>
              <a:t>cn</a:t>
            </a:r>
            <a:r>
              <a:rPr lang="en-US" i="1" dirty="0" smtClean="0"/>
              <a:t> </a:t>
            </a:r>
            <a:r>
              <a:rPr lang="en-US" dirty="0" smtClean="0"/>
              <a:t>in recurrence</a:t>
            </a:r>
          </a:p>
          <a:p>
            <a:r>
              <a:rPr lang="en-US" dirty="0" smtClean="0"/>
              <a:t>In recursion tree, </a:t>
            </a:r>
            <a:r>
              <a:rPr lang="en-US" i="1" dirty="0" err="1" smtClean="0"/>
              <a:t>i</a:t>
            </a:r>
            <a:r>
              <a:rPr lang="en-US" dirty="0" err="1" smtClean="0"/>
              <a:t>th</a:t>
            </a:r>
            <a:r>
              <a:rPr lang="en-US" dirty="0" smtClean="0"/>
              <a:t> level contains 2</a:t>
            </a:r>
            <a:r>
              <a:rPr lang="en-US" i="1" baseline="30000" dirty="0" smtClean="0"/>
              <a:t>i</a:t>
            </a:r>
            <a:r>
              <a:rPr lang="en-US" baseline="30000" dirty="0" smtClean="0"/>
              <a:t>-1</a:t>
            </a:r>
            <a:r>
              <a:rPr lang="en-US" dirty="0" smtClean="0"/>
              <a:t> terms, each term is </a:t>
            </a:r>
            <a:br>
              <a:rPr lang="en-US" dirty="0" smtClean="0"/>
            </a:br>
            <a:r>
              <a:rPr lang="en-US" i="1" dirty="0" smtClean="0"/>
              <a:t>cn</a:t>
            </a:r>
            <a:r>
              <a:rPr lang="en-US" dirty="0" smtClean="0"/>
              <a:t>/(2</a:t>
            </a:r>
            <a:r>
              <a:rPr lang="en-US" i="1" baseline="30000" dirty="0" smtClean="0"/>
              <a:t>i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</a:p>
          <a:p>
            <a:r>
              <a:rPr lang="en-US" dirty="0" smtClean="0"/>
              <a:t>So each level takes </a:t>
            </a:r>
            <a:r>
              <a:rPr lang="en-US" i="1" dirty="0" err="1" smtClean="0"/>
              <a:t>cn</a:t>
            </a:r>
            <a:r>
              <a:rPr lang="en-US" dirty="0" smtClean="0"/>
              <a:t> time</a:t>
            </a:r>
          </a:p>
          <a:p>
            <a:r>
              <a:rPr lang="en-US" dirty="0" smtClean="0"/>
              <a:t>When the bottom level contains 2</a:t>
            </a:r>
            <a:r>
              <a:rPr lang="en-US" i="1" baseline="30000" dirty="0" smtClean="0"/>
              <a:t>j</a:t>
            </a:r>
            <a:r>
              <a:rPr lang="en-US" dirty="0" smtClean="0"/>
              <a:t> terms, there are </a:t>
            </a:r>
            <a:r>
              <a:rPr lang="en-US" i="1" dirty="0" smtClean="0"/>
              <a:t>j</a:t>
            </a:r>
            <a:r>
              <a:rPr lang="en-US" dirty="0" smtClean="0"/>
              <a:t>+1 levels in total</a:t>
            </a:r>
          </a:p>
          <a:p>
            <a:r>
              <a:rPr lang="en-US" dirty="0" smtClean="0"/>
              <a:t>The lowest level contains </a:t>
            </a:r>
            <a:r>
              <a:rPr lang="en-US" i="1" dirty="0" err="1" smtClean="0"/>
              <a:t>n</a:t>
            </a:r>
            <a:r>
              <a:rPr lang="en-US" dirty="0" smtClean="0"/>
              <a:t> terms, but </a:t>
            </a:r>
            <a:r>
              <a:rPr lang="en-US" i="1" dirty="0" err="1" smtClean="0"/>
              <a:t>n</a:t>
            </a:r>
            <a:r>
              <a:rPr lang="en-US" dirty="0" smtClean="0"/>
              <a:t> = 2</a:t>
            </a:r>
            <a:r>
              <a:rPr lang="en-US" baseline="30000" dirty="0" smtClean="0"/>
              <a:t>log</a:t>
            </a:r>
            <a:r>
              <a:rPr lang="en-US" baseline="5000" dirty="0" smtClean="0"/>
              <a:t>2</a:t>
            </a:r>
            <a:r>
              <a:rPr lang="en-US" i="1" baseline="30000" dirty="0" smtClean="0"/>
              <a:t>n</a:t>
            </a:r>
            <a:r>
              <a:rPr lang="en-US" dirty="0" smtClean="0"/>
              <a:t>, so there are log</a:t>
            </a:r>
            <a:r>
              <a:rPr lang="en-US" baseline="-25000" dirty="0" smtClean="0"/>
              <a:t>2</a:t>
            </a:r>
            <a:r>
              <a:rPr lang="en-US" dirty="0" smtClean="0"/>
              <a:t>n+1 levels in total</a:t>
            </a:r>
          </a:p>
          <a:p>
            <a:r>
              <a:rPr lang="en-US" dirty="0" smtClean="0"/>
              <a:t>So total time is c</a:t>
            </a:r>
            <a:r>
              <a:rPr lang="en-US" i="1" dirty="0" smtClean="0"/>
              <a:t>n</a:t>
            </a:r>
            <a:r>
              <a:rPr lang="en-US" dirty="0" smtClean="0"/>
              <a:t>(log</a:t>
            </a:r>
            <a:r>
              <a:rPr lang="en-US" baseline="-25000" dirty="0" smtClean="0"/>
              <a:t>2</a:t>
            </a:r>
            <a:r>
              <a:rPr lang="en-US" i="1" dirty="0" smtClean="0"/>
              <a:t>n</a:t>
            </a:r>
            <a:r>
              <a:rPr lang="en-US" dirty="0" smtClean="0"/>
              <a:t>+1)</a:t>
            </a:r>
          </a:p>
          <a:p>
            <a:r>
              <a:rPr lang="en-US" i="1" dirty="0" err="1" smtClean="0"/>
              <a:t>c</a:t>
            </a:r>
            <a:r>
              <a:rPr lang="en-US" i="1" dirty="0" smtClean="0"/>
              <a:t> </a:t>
            </a:r>
            <a:r>
              <a:rPr lang="en-US" dirty="0" smtClean="0"/>
              <a:t>can be either the larger or the smaller of the two constants, therefore the worst-case running time of merge sort is Θ(</a:t>
            </a:r>
            <a:r>
              <a:rPr lang="en-US" i="1" dirty="0" smtClean="0"/>
              <a:t>n</a:t>
            </a:r>
            <a:r>
              <a:rPr lang="en-US" dirty="0" smtClean="0"/>
              <a:t>log</a:t>
            </a:r>
            <a:r>
              <a:rPr lang="en-US" baseline="-25000" dirty="0" smtClean="0"/>
              <a:t>2</a:t>
            </a:r>
            <a:r>
              <a:rPr lang="en-US" i="1" dirty="0" smtClean="0"/>
              <a:t>n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4812325" cy="6711370"/>
          </a:xfrm>
          <a:prstGeom prst="rect">
            <a:avLst/>
          </a:prstGeom>
        </p:spPr>
      </p:pic>
      <p:graphicFrame>
        <p:nvGraphicFramePr>
          <p:cNvPr id="45058" name="Object 2"/>
          <p:cNvGraphicFramePr>
            <a:graphicFrameLocks noChangeAspect="1"/>
          </p:cNvGraphicFramePr>
          <p:nvPr/>
        </p:nvGraphicFramePr>
        <p:xfrm>
          <a:off x="5126038" y="1247775"/>
          <a:ext cx="3702050" cy="865188"/>
        </p:xfrm>
        <a:graphic>
          <a:graphicData uri="http://schemas.openxmlformats.org/presentationml/2006/ole">
            <p:oleObj spid="_x0000_s45058" name="Equation" r:id="rId4" imgW="1955800" imgH="457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O, </a:t>
            </a:r>
            <a:r>
              <a:rPr lang="en-US" dirty="0" err="1" smtClean="0"/>
              <a:t>Θ</a:t>
            </a:r>
            <a:r>
              <a:rPr lang="en-US" dirty="0" smtClean="0"/>
              <a:t> and </a:t>
            </a:r>
            <a:r>
              <a:rPr lang="en-US" dirty="0" err="1" smtClean="0"/>
              <a:t>Ω</a:t>
            </a:r>
            <a:r>
              <a:rPr lang="en-US" dirty="0" smtClean="0"/>
              <a:t> notation</a:t>
            </a:r>
            <a:endParaRPr lang="en-US" dirty="0"/>
          </a:p>
        </p:txBody>
      </p:sp>
      <p:pic>
        <p:nvPicPr>
          <p:cNvPr id="4" name="Content Placeholder 3" descr="othetaomega-final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890" r="-7890"/>
          <a:stretch>
            <a:fillRect/>
          </a:stretch>
        </p:blipFill>
        <p:spPr>
          <a:xfrm>
            <a:off x="13931" y="1224286"/>
            <a:ext cx="9133371" cy="50230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Sorting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Input:</a:t>
            </a:r>
            <a:r>
              <a:rPr lang="en-US" dirty="0" smtClean="0"/>
              <a:t> A sequence, </a:t>
            </a:r>
            <a:r>
              <a:rPr lang="en-US" i="1" dirty="0" smtClean="0"/>
              <a:t>S</a:t>
            </a:r>
            <a:r>
              <a:rPr lang="en-US" dirty="0" smtClean="0"/>
              <a:t>, of </a:t>
            </a:r>
            <a:r>
              <a:rPr lang="en-US" i="1" dirty="0" err="1" smtClean="0"/>
              <a:t>n</a:t>
            </a:r>
            <a:r>
              <a:rPr lang="en-US" dirty="0" smtClean="0"/>
              <a:t> numbers,</a:t>
            </a:r>
            <a:br>
              <a:rPr lang="en-US" dirty="0" smtClean="0"/>
            </a:br>
            <a:r>
              <a:rPr lang="en-US" dirty="0" smtClean="0"/>
              <a:t>&lt;a</a:t>
            </a:r>
            <a:r>
              <a:rPr lang="en-US" baseline="-25000" dirty="0" smtClean="0"/>
              <a:t>1</a:t>
            </a:r>
            <a:r>
              <a:rPr lang="en-US" dirty="0" smtClean="0"/>
              <a:t>, a</a:t>
            </a:r>
            <a:r>
              <a:rPr lang="en-US" baseline="-25000" dirty="0" smtClean="0"/>
              <a:t>2</a:t>
            </a:r>
            <a:r>
              <a:rPr lang="en-US" dirty="0" smtClean="0"/>
              <a:t>, … a</a:t>
            </a:r>
            <a:r>
              <a:rPr lang="en-US" i="1" baseline="-25000" dirty="0" smtClean="0"/>
              <a:t>n</a:t>
            </a:r>
            <a:r>
              <a:rPr lang="en-US" dirty="0" smtClean="0"/>
              <a:t>&gt;</a:t>
            </a:r>
          </a:p>
          <a:p>
            <a:r>
              <a:rPr lang="en-US" b="1" dirty="0" smtClean="0"/>
              <a:t>Output:</a:t>
            </a:r>
            <a:r>
              <a:rPr lang="en-US" dirty="0" smtClean="0"/>
              <a:t> A permutation of </a:t>
            </a:r>
            <a:r>
              <a:rPr lang="en-US" i="1" dirty="0" smtClean="0"/>
              <a:t>S</a:t>
            </a:r>
            <a:r>
              <a:rPr lang="en-US" dirty="0" smtClean="0"/>
              <a:t>, </a:t>
            </a:r>
            <a:br>
              <a:rPr lang="en-US" dirty="0" smtClean="0"/>
            </a:br>
            <a:r>
              <a:rPr lang="en-US" sz="2800" i="1" dirty="0" smtClean="0"/>
              <a:t>S</a:t>
            </a:r>
            <a:r>
              <a:rPr lang="en-US" sz="2800" dirty="0" smtClean="0"/>
              <a:t>’ = &lt;a’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, a’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, … </a:t>
            </a:r>
            <a:r>
              <a:rPr lang="en-US" sz="2800" dirty="0" err="1" smtClean="0"/>
              <a:t>a’</a:t>
            </a:r>
            <a:r>
              <a:rPr lang="en-US" sz="2800" i="1" baseline="-25000" dirty="0" err="1" smtClean="0"/>
              <a:t>n</a:t>
            </a:r>
            <a:r>
              <a:rPr lang="en-US" sz="2800" dirty="0" smtClean="0"/>
              <a:t>&gt;, such that a’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 &lt;= a’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&lt;= … &lt;= </a:t>
            </a:r>
            <a:r>
              <a:rPr lang="en-US" sz="2800" dirty="0" err="1" smtClean="0"/>
              <a:t>a’</a:t>
            </a:r>
            <a:r>
              <a:rPr lang="en-US" sz="2800" i="1" baseline="-25000" dirty="0" err="1" smtClean="0"/>
              <a:t>n</a:t>
            </a:r>
            <a:endParaRPr lang="en-US" i="1" baseline="-25000" dirty="0" smtClean="0"/>
          </a:p>
          <a:p>
            <a:r>
              <a:rPr lang="en-US" b="1" i="1" dirty="0" smtClean="0"/>
              <a:t>Instance of the sorting problem</a:t>
            </a:r>
            <a:r>
              <a:rPr lang="en-US" dirty="0" smtClean="0"/>
              <a:t>: </a:t>
            </a:r>
          </a:p>
          <a:p>
            <a:pPr lvl="1">
              <a:buNone/>
            </a:pPr>
            <a:r>
              <a:rPr lang="en-US" dirty="0" smtClean="0"/>
              <a:t>if </a:t>
            </a:r>
            <a:r>
              <a:rPr lang="en-US" i="1" dirty="0" smtClean="0"/>
              <a:t>S </a:t>
            </a:r>
            <a:r>
              <a:rPr lang="en-US" dirty="0" smtClean="0"/>
              <a:t>= &lt;31, 41, 59, 26, 41, 58&gt;, then</a:t>
            </a:r>
            <a:br>
              <a:rPr lang="en-US" dirty="0" smtClean="0"/>
            </a:br>
            <a:r>
              <a:rPr lang="en-US" i="1" dirty="0" smtClean="0"/>
              <a:t>S</a:t>
            </a:r>
            <a:r>
              <a:rPr lang="en-US" dirty="0" smtClean="0"/>
              <a:t>’ = &lt;26, 31, 41, 41, 58, 59&gt;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Correctness of an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An algorithm is </a:t>
            </a:r>
            <a:r>
              <a:rPr lang="en-US" b="1" i="1" dirty="0" smtClean="0"/>
              <a:t>correct</a:t>
            </a:r>
            <a:r>
              <a:rPr lang="en-US" dirty="0" smtClean="0"/>
              <a:t> if it halts with the correct output for every input instance</a:t>
            </a:r>
          </a:p>
          <a:p>
            <a:r>
              <a:rPr lang="en-US" dirty="0" smtClean="0"/>
              <a:t>A </a:t>
            </a:r>
            <a:r>
              <a:rPr lang="en-US" b="1" i="1" dirty="0" smtClean="0"/>
              <a:t>correct</a:t>
            </a:r>
            <a:r>
              <a:rPr lang="en-US" b="1" dirty="0" smtClean="0"/>
              <a:t> </a:t>
            </a:r>
            <a:r>
              <a:rPr lang="en-US" dirty="0" smtClean="0"/>
              <a:t>algorithm </a:t>
            </a:r>
            <a:r>
              <a:rPr lang="en-US" b="1" i="1" dirty="0" smtClean="0"/>
              <a:t>solves</a:t>
            </a:r>
            <a:r>
              <a:rPr lang="en-US" dirty="0" smtClean="0"/>
              <a:t> a particular computational problem</a:t>
            </a:r>
          </a:p>
          <a:p>
            <a:r>
              <a:rPr lang="en-US" dirty="0" smtClean="0"/>
              <a:t>An incorrect algorithm might not halt with some input instances or its output might be different from what is desired for some input instances</a:t>
            </a:r>
          </a:p>
          <a:p>
            <a:r>
              <a:rPr lang="en-US" dirty="0" smtClean="0"/>
              <a:t>Sometimes</a:t>
            </a:r>
            <a:r>
              <a:rPr lang="en-US" dirty="0" smtClean="0"/>
              <a:t> a very fast incorrect algorithm can be more useful than a </a:t>
            </a:r>
            <a:r>
              <a:rPr lang="en-US" dirty="0" smtClean="0"/>
              <a:t>much slower correct algorithm,</a:t>
            </a:r>
            <a:r>
              <a:rPr lang="en-US" dirty="0" smtClean="0"/>
              <a:t> if the error </a:t>
            </a:r>
            <a:r>
              <a:rPr lang="en-US" dirty="0" smtClean="0"/>
              <a:t>rate can be controlled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Expressing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An algorithm can be expressed as</a:t>
            </a:r>
          </a:p>
          <a:p>
            <a:pPr lvl="1"/>
            <a:r>
              <a:rPr lang="en-US" dirty="0" err="1" smtClean="0"/>
              <a:t>pseudocode</a:t>
            </a:r>
            <a:endParaRPr lang="en-US" dirty="0" smtClean="0"/>
          </a:p>
          <a:p>
            <a:pPr lvl="1"/>
            <a:r>
              <a:rPr lang="en-US" dirty="0" smtClean="0"/>
              <a:t>a computer program</a:t>
            </a:r>
          </a:p>
          <a:p>
            <a:pPr lvl="1"/>
            <a:r>
              <a:rPr lang="en-US" dirty="0" smtClean="0"/>
              <a:t>in a natural language, perhaps mixed with </a:t>
            </a:r>
            <a:r>
              <a:rPr lang="en-US" dirty="0" err="1" smtClean="0"/>
              <a:t>maths</a:t>
            </a:r>
            <a:endParaRPr lang="en-US" dirty="0" smtClean="0"/>
          </a:p>
          <a:p>
            <a:pPr lvl="1"/>
            <a:r>
              <a:rPr lang="en-US" dirty="0" smtClean="0"/>
              <a:t>as a hardware design</a:t>
            </a:r>
          </a:p>
          <a:p>
            <a:pPr lvl="1"/>
            <a:r>
              <a:rPr lang="en-US" dirty="0" smtClean="0"/>
              <a:t>…</a:t>
            </a:r>
          </a:p>
          <a:p>
            <a:r>
              <a:rPr lang="en-US" dirty="0" smtClean="0"/>
              <a:t>but it must be a </a:t>
            </a:r>
            <a:r>
              <a:rPr lang="en-US" b="1" i="1" dirty="0" smtClean="0"/>
              <a:t>precise (unambiguous) description</a:t>
            </a:r>
            <a:r>
              <a:rPr lang="en-US" dirty="0" smtClean="0"/>
              <a:t> of the computational procedure to be followed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 examples of computational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81881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Human genome project</a:t>
            </a:r>
          </a:p>
          <a:p>
            <a:pPr lvl="1"/>
            <a:r>
              <a:rPr lang="en-US" dirty="0" smtClean="0">
                <a:hlinkClick r:id="rId2"/>
              </a:rPr>
              <a:t>http://www.ornl.gov/sci/techresources/Human_Genome/home.shtml</a:t>
            </a:r>
            <a:endParaRPr lang="en-US" dirty="0" smtClean="0"/>
          </a:p>
          <a:p>
            <a:pPr lvl="1"/>
            <a:r>
              <a:rPr lang="en-US" dirty="0" smtClean="0"/>
              <a:t>determine sequence of 3 billion base pairs in human DNA</a:t>
            </a:r>
          </a:p>
          <a:p>
            <a:pPr lvl="1"/>
            <a:r>
              <a:rPr lang="en-US" dirty="0" smtClean="0"/>
              <a:t>storing this information in a database</a:t>
            </a:r>
          </a:p>
          <a:p>
            <a:pPr lvl="1"/>
            <a:r>
              <a:rPr lang="en-US" dirty="0" smtClean="0"/>
              <a:t>developing tools for data analysis</a:t>
            </a:r>
          </a:p>
          <a:p>
            <a:r>
              <a:rPr lang="en-US" dirty="0" smtClean="0"/>
              <a:t>Information retrieval</a:t>
            </a:r>
          </a:p>
          <a:p>
            <a:pPr lvl="1"/>
            <a:r>
              <a:rPr lang="en-US" dirty="0" smtClean="0"/>
              <a:t>How do you achieve almost instantaneous retrieval of information from the internet which contains billions of pages?</a:t>
            </a:r>
          </a:p>
          <a:p>
            <a:r>
              <a:rPr lang="en-US" dirty="0" smtClean="0"/>
              <a:t>Networking and parallel processing</a:t>
            </a:r>
          </a:p>
          <a:p>
            <a:pPr lvl="1"/>
            <a:r>
              <a:rPr lang="en-US" dirty="0" smtClean="0"/>
              <a:t>How do you best route data across a large network?</a:t>
            </a:r>
          </a:p>
          <a:p>
            <a:pPr lvl="1"/>
            <a:r>
              <a:rPr lang="en-US" dirty="0" smtClean="0"/>
              <a:t>How do you best allocate jobs to multiple processors?</a:t>
            </a:r>
          </a:p>
          <a:p>
            <a:r>
              <a:rPr lang="en-US" dirty="0" smtClean="0"/>
              <a:t>Security</a:t>
            </a:r>
          </a:p>
          <a:p>
            <a:pPr lvl="1"/>
            <a:r>
              <a:rPr lang="en-US" dirty="0" smtClean="0"/>
              <a:t>How do you ensure that private information stored electronically remains private?</a:t>
            </a:r>
          </a:p>
          <a:p>
            <a:r>
              <a:rPr lang="en-US" dirty="0" smtClean="0"/>
              <a:t>Geographical information systems</a:t>
            </a:r>
          </a:p>
          <a:p>
            <a:pPr lvl="1"/>
            <a:r>
              <a:rPr lang="en-US" dirty="0" smtClean="0"/>
              <a:t>How do we calculate the fastest route between two points anywhere on a road map?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specific way that the information is stored and </a:t>
            </a:r>
            <a:r>
              <a:rPr lang="en-US" dirty="0" err="1" smtClean="0"/>
              <a:t>organised</a:t>
            </a:r>
            <a:r>
              <a:rPr lang="en-US" dirty="0" smtClean="0"/>
              <a:t> is a major factor in determining the possible efficiency of a solution</a:t>
            </a:r>
          </a:p>
          <a:p>
            <a:r>
              <a:rPr lang="en-US" dirty="0" smtClean="0"/>
              <a:t>Data structures are designed to facilitate access and modifications to data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178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</a:t>
            </a:r>
            <a:r>
              <a:rPr lang="en-US" dirty="0" smtClean="0"/>
              <a:t>lgorithm’s efficiency usually measured in terms of the </a:t>
            </a:r>
            <a:r>
              <a:rPr lang="en-US" b="1" i="1" dirty="0" smtClean="0"/>
              <a:t>time </a:t>
            </a:r>
            <a:r>
              <a:rPr lang="en-US" dirty="0" smtClean="0"/>
              <a:t>and </a:t>
            </a:r>
            <a:r>
              <a:rPr lang="en-US" b="1" i="1" dirty="0" smtClean="0"/>
              <a:t>space </a:t>
            </a:r>
            <a:r>
              <a:rPr lang="en-US" dirty="0" smtClean="0"/>
              <a:t>(i.e., memory) required for it to run on an input of </a:t>
            </a:r>
            <a:r>
              <a:rPr lang="en-US" dirty="0" smtClean="0"/>
              <a:t>size </a:t>
            </a:r>
            <a:r>
              <a:rPr lang="en-US" i="1" dirty="0" err="1" smtClean="0"/>
              <a:t>n</a:t>
            </a:r>
            <a:r>
              <a:rPr lang="en-US" dirty="0" smtClean="0"/>
              <a:t> (i.e., containing </a:t>
            </a:r>
            <a:r>
              <a:rPr lang="en-US" i="1" dirty="0" err="1" smtClean="0"/>
              <a:t>n</a:t>
            </a:r>
            <a:r>
              <a:rPr lang="en-US" dirty="0" smtClean="0"/>
              <a:t> values)</a:t>
            </a:r>
            <a:endParaRPr lang="en-US" i="1" dirty="0" smtClean="0"/>
          </a:p>
          <a:p>
            <a:r>
              <a:rPr lang="en-US" dirty="0" smtClean="0"/>
              <a:t>There are some problems, known as </a:t>
            </a:r>
            <a:r>
              <a:rPr lang="en-US" b="1" i="1" dirty="0" smtClean="0"/>
              <a:t>NP-complete problems</a:t>
            </a:r>
            <a:r>
              <a:rPr lang="en-US" dirty="0" smtClean="0"/>
              <a:t>, for which no efficient solution is known</a:t>
            </a:r>
          </a:p>
          <a:p>
            <a:r>
              <a:rPr lang="en-US" dirty="0" smtClean="0"/>
              <a:t>Has not been </a:t>
            </a:r>
            <a:r>
              <a:rPr lang="en-US" b="1" i="1" dirty="0" smtClean="0"/>
              <a:t>proved</a:t>
            </a:r>
            <a:r>
              <a:rPr lang="en-US" dirty="0" smtClean="0"/>
              <a:t> that no efficient solution exists for any NP-complete problem</a:t>
            </a:r>
          </a:p>
          <a:p>
            <a:r>
              <a:rPr lang="en-US" dirty="0" smtClean="0"/>
              <a:t>If an efficient solution can be found for just one NP-complete problem, then efficient algorithms exist for all of them!</a:t>
            </a:r>
          </a:p>
          <a:p>
            <a:r>
              <a:rPr lang="en-US" dirty="0" smtClean="0"/>
              <a:t>Good to know which problems are NP-complete because if you can show that your problem is equivalent to an NP-complete one, you can give up trying to find an efficient correct solution to it and perhaps resort to an algorithm that gives only a good solution most of the time</a:t>
            </a:r>
          </a:p>
          <a:p>
            <a:r>
              <a:rPr lang="en-US" dirty="0" smtClean="0"/>
              <a:t>Example: the “travelling salesman problem”</a:t>
            </a:r>
          </a:p>
          <a:p>
            <a:pPr lvl="1"/>
            <a:r>
              <a:rPr lang="en-US" dirty="0" smtClean="0"/>
              <a:t>Find the shortest route to follow if you have to make deliveries at a number of different locations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</TotalTime>
  <Words>2648</Words>
  <Application>Microsoft Macintosh PowerPoint</Application>
  <PresentationFormat>On-screen Show (4:3)</PresentationFormat>
  <Paragraphs>229</Paragraphs>
  <Slides>33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Office Theme</vt:lpstr>
      <vt:lpstr>Equation</vt:lpstr>
      <vt:lpstr>Introduction to Algorithms</vt:lpstr>
      <vt:lpstr>Resources</vt:lpstr>
      <vt:lpstr>Algorithms</vt:lpstr>
      <vt:lpstr>The Sorting Problem</vt:lpstr>
      <vt:lpstr>Correctness of an algorithm</vt:lpstr>
      <vt:lpstr>Expressing algorithms</vt:lpstr>
      <vt:lpstr>Some examples of computational problems</vt:lpstr>
      <vt:lpstr>Data structures</vt:lpstr>
      <vt:lpstr>Hard problems</vt:lpstr>
      <vt:lpstr>Practical importance of algorithm efficiency</vt:lpstr>
      <vt:lpstr>The Sorting Problem</vt:lpstr>
      <vt:lpstr>Insertion sort</vt:lpstr>
      <vt:lpstr>Loop invariants</vt:lpstr>
      <vt:lpstr>Showing correctness using loop invariants</vt:lpstr>
      <vt:lpstr>Correctness of insertion sort</vt:lpstr>
      <vt:lpstr>Analysing algorithms</vt:lpstr>
      <vt:lpstr>Random Access Machine (RAM)</vt:lpstr>
      <vt:lpstr>Analysing insertion sort</vt:lpstr>
      <vt:lpstr>Running time of insertion sort</vt:lpstr>
      <vt:lpstr>Insertion sort best-case running time</vt:lpstr>
      <vt:lpstr>Insertion sort worst-case running time</vt:lpstr>
      <vt:lpstr>Focus on worst-case running time</vt:lpstr>
      <vt:lpstr>Order of growth</vt:lpstr>
      <vt:lpstr>Order of growth</vt:lpstr>
      <vt:lpstr>Recursion and divide-and-conquer</vt:lpstr>
      <vt:lpstr>Merge Sort</vt:lpstr>
      <vt:lpstr>Merge algorithm</vt:lpstr>
      <vt:lpstr>Merge sort</vt:lpstr>
      <vt:lpstr>Merge sort</vt:lpstr>
      <vt:lpstr>Analysing divide-and-conquer algorithms</vt:lpstr>
      <vt:lpstr>Analysis of merge sort</vt:lpstr>
      <vt:lpstr>Analysis of merge sort</vt:lpstr>
      <vt:lpstr>O, Θ and Ω notation</vt:lpstr>
    </vt:vector>
  </TitlesOfParts>
  <Company>IMI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Algorithms and Data Structures</dc:title>
  <dc:creator>David Meredith</dc:creator>
  <cp:lastModifiedBy>David Meredith</cp:lastModifiedBy>
  <cp:revision>107</cp:revision>
  <dcterms:created xsi:type="dcterms:W3CDTF">2010-09-08T09:46:01Z</dcterms:created>
  <dcterms:modified xsi:type="dcterms:W3CDTF">2010-09-08T13:25:33Z</dcterms:modified>
</cp:coreProperties>
</file>