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6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EF9B-4D7D-6740-8DA7-34F9D153ADB3}" type="datetimeFigureOut">
              <a:rPr lang="en-US" smtClean="0"/>
              <a:t>26/10/2012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7F21A-EF03-0146-A461-01CE3273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092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EF9B-4D7D-6740-8DA7-34F9D153ADB3}" type="datetimeFigureOut">
              <a:rPr lang="en-US" smtClean="0"/>
              <a:t>26/10/2012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7F21A-EF03-0146-A461-01CE3273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722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EF9B-4D7D-6740-8DA7-34F9D153ADB3}" type="datetimeFigureOut">
              <a:rPr lang="en-US" smtClean="0"/>
              <a:t>26/10/2012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7F21A-EF03-0146-A461-01CE3273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461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EF9B-4D7D-6740-8DA7-34F9D153ADB3}" type="datetimeFigureOut">
              <a:rPr lang="en-US" smtClean="0"/>
              <a:t>26/10/2012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7F21A-EF03-0146-A461-01CE3273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711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EF9B-4D7D-6740-8DA7-34F9D153ADB3}" type="datetimeFigureOut">
              <a:rPr lang="en-US" smtClean="0"/>
              <a:t>26/10/2012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7F21A-EF03-0146-A461-01CE3273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297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EF9B-4D7D-6740-8DA7-34F9D153ADB3}" type="datetimeFigureOut">
              <a:rPr lang="en-US" smtClean="0"/>
              <a:t>26/10/2012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7F21A-EF03-0146-A461-01CE3273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152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EF9B-4D7D-6740-8DA7-34F9D153ADB3}" type="datetimeFigureOut">
              <a:rPr lang="en-US" smtClean="0"/>
              <a:t>26/10/2012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7F21A-EF03-0146-A461-01CE3273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889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EF9B-4D7D-6740-8DA7-34F9D153ADB3}" type="datetimeFigureOut">
              <a:rPr lang="en-US" smtClean="0"/>
              <a:t>26/10/2012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7F21A-EF03-0146-A461-01CE3273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547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EF9B-4D7D-6740-8DA7-34F9D153ADB3}" type="datetimeFigureOut">
              <a:rPr lang="en-US" smtClean="0"/>
              <a:t>26/10/2012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7F21A-EF03-0146-A461-01CE3273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97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EF9B-4D7D-6740-8DA7-34F9D153ADB3}" type="datetimeFigureOut">
              <a:rPr lang="en-US" smtClean="0"/>
              <a:t>26/10/2012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7F21A-EF03-0146-A461-01CE3273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376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EF9B-4D7D-6740-8DA7-34F9D153ADB3}" type="datetimeFigureOut">
              <a:rPr lang="en-US" smtClean="0"/>
              <a:t>26/10/2012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7F21A-EF03-0146-A461-01CE3273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490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CEF9B-4D7D-6740-8DA7-34F9D153ADB3}" type="datetimeFigureOut">
              <a:rPr lang="en-US" smtClean="0"/>
              <a:t>26/10/2012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7F21A-EF03-0146-A461-01CE327333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699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4505"/>
            <a:ext cx="7772400" cy="1391695"/>
          </a:xfrm>
        </p:spPr>
        <p:txBody>
          <a:bodyPr/>
          <a:lstStyle/>
          <a:p>
            <a:r>
              <a:rPr lang="en-GB" dirty="0" smtClean="0"/>
              <a:t>Vision and Action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David Meredith</a:t>
            </a:r>
          </a:p>
          <a:p>
            <a:r>
              <a:rPr lang="en-GB" smtClean="0"/>
              <a:t>Aalborg University</a:t>
            </a: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709" y="524447"/>
            <a:ext cx="3852929" cy="215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69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Blindsight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In patients with </a:t>
            </a:r>
            <a:r>
              <a:rPr lang="en-GB" dirty="0" err="1" smtClean="0"/>
              <a:t>blindsight</a:t>
            </a:r>
            <a:r>
              <a:rPr lang="en-GB" dirty="0" smtClean="0"/>
              <a:t>, pupils constrict when light shone in </a:t>
            </a:r>
            <a:r>
              <a:rPr lang="en-GB" dirty="0" err="1" smtClean="0"/>
              <a:t>scotoma</a:t>
            </a:r>
            <a:endParaRPr lang="en-GB" dirty="0" smtClean="0"/>
          </a:p>
          <a:p>
            <a:r>
              <a:rPr lang="en-GB" dirty="0" smtClean="0"/>
              <a:t>Even sometimes move their eyes towards lights they are not aware of being able to see</a:t>
            </a:r>
          </a:p>
          <a:p>
            <a:r>
              <a:rPr lang="en-GB" dirty="0" smtClean="0"/>
              <a:t>Can sometimes even point towards lights that they are not aware of being able to see</a:t>
            </a:r>
          </a:p>
          <a:p>
            <a:r>
              <a:rPr lang="en-GB" dirty="0" smtClean="0"/>
              <a:t>Some patients can correctly identify the colour of lights in the </a:t>
            </a:r>
            <a:r>
              <a:rPr lang="en-GB" dirty="0" err="1" smtClean="0"/>
              <a:t>scotoma</a:t>
            </a:r>
            <a:endParaRPr lang="en-GB" dirty="0" smtClean="0"/>
          </a:p>
          <a:p>
            <a:r>
              <a:rPr lang="en-GB" dirty="0" smtClean="0"/>
              <a:t>So quite a lot of visual information that isn’t being transmitted through V1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8437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Blindsight</a:t>
            </a:r>
            <a:r>
              <a:rPr lang="en-GB" dirty="0" smtClean="0"/>
              <a:t> in monkeys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19142"/>
          </a:xfrm>
        </p:spPr>
        <p:txBody>
          <a:bodyPr>
            <a:normAutofit fontScale="85000" lnSpcReduction="20000"/>
          </a:bodyPr>
          <a:lstStyle/>
          <a:p>
            <a:r>
              <a:rPr lang="en-GB" dirty="0" err="1" smtClean="0"/>
              <a:t>Blindsight</a:t>
            </a:r>
            <a:r>
              <a:rPr lang="en-GB" dirty="0" smtClean="0"/>
              <a:t> has been studied in </a:t>
            </a:r>
            <a:r>
              <a:rPr lang="en-GB" dirty="0" err="1" smtClean="0"/>
              <a:t>destriate</a:t>
            </a:r>
            <a:r>
              <a:rPr lang="en-GB" dirty="0" smtClean="0"/>
              <a:t> monkeys</a:t>
            </a:r>
          </a:p>
          <a:p>
            <a:pPr lvl="1"/>
            <a:r>
              <a:rPr lang="en-GB" dirty="0" smtClean="0"/>
              <a:t>V1 removed</a:t>
            </a:r>
          </a:p>
          <a:p>
            <a:r>
              <a:rPr lang="en-GB" dirty="0" smtClean="0"/>
              <a:t>Monkey could still move around and find food, apparently as easily as before the removal of V1</a:t>
            </a:r>
          </a:p>
          <a:p>
            <a:r>
              <a:rPr lang="en-GB" dirty="0" smtClean="0"/>
              <a:t>Monkey could identify location of a target in blind field as well as in visible field</a:t>
            </a:r>
          </a:p>
          <a:p>
            <a:r>
              <a:rPr lang="en-GB" dirty="0" smtClean="0"/>
              <a:t>When had to indicate whether a target was present, typically failed to indicate presence of target in blind field</a:t>
            </a:r>
          </a:p>
          <a:p>
            <a:pPr lvl="1"/>
            <a:r>
              <a:rPr lang="en-GB" dirty="0" smtClean="0"/>
              <a:t>But if </a:t>
            </a:r>
            <a:r>
              <a:rPr lang="en-GB" i="1" dirty="0" smtClean="0"/>
              <a:t>forced</a:t>
            </a:r>
            <a:r>
              <a:rPr lang="en-GB" dirty="0" smtClean="0"/>
              <a:t> to choose where it didn’t see the target, it gets it right!</a:t>
            </a:r>
          </a:p>
          <a:p>
            <a:r>
              <a:rPr lang="en-GB" dirty="0" smtClean="0"/>
              <a:t>Similar to results obtained with patients with damage to V1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1622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superior </a:t>
            </a:r>
            <a:r>
              <a:rPr lang="en-GB" dirty="0" err="1" smtClean="0"/>
              <a:t>colliculus</a:t>
            </a:r>
            <a:r>
              <a:rPr lang="en-GB" dirty="0" smtClean="0"/>
              <a:t> route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6744" y="1600200"/>
            <a:ext cx="4120056" cy="5019142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Only about 90% of the retinal ganglion cells go to the LGN, most of the rest go to the </a:t>
            </a:r>
            <a:r>
              <a:rPr lang="en-GB" i="1" dirty="0" smtClean="0"/>
              <a:t>superior </a:t>
            </a:r>
            <a:r>
              <a:rPr lang="en-GB" i="1" dirty="0" err="1" smtClean="0"/>
              <a:t>colliculus</a:t>
            </a:r>
            <a:r>
              <a:rPr lang="en-GB" i="1" dirty="0" smtClean="0"/>
              <a:t>, </a:t>
            </a:r>
            <a:r>
              <a:rPr lang="en-GB" dirty="0" smtClean="0"/>
              <a:t>then the </a:t>
            </a:r>
            <a:r>
              <a:rPr lang="en-GB" i="1" dirty="0" err="1" smtClean="0"/>
              <a:t>pulvinar</a:t>
            </a:r>
            <a:r>
              <a:rPr lang="en-GB" dirty="0" smtClean="0"/>
              <a:t>, then the </a:t>
            </a:r>
            <a:r>
              <a:rPr lang="en-GB" i="1" dirty="0" smtClean="0"/>
              <a:t>posterior parietal cortex</a:t>
            </a:r>
          </a:p>
          <a:p>
            <a:pPr lvl="1"/>
            <a:r>
              <a:rPr lang="en-GB" dirty="0" smtClean="0"/>
              <a:t>Same place as “where” pathway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3414503" cy="22641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849988"/>
            <a:ext cx="3414503" cy="206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51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Superior </a:t>
            </a:r>
            <a:r>
              <a:rPr lang="en-GB" dirty="0" err="1" smtClean="0"/>
              <a:t>colliculus</a:t>
            </a:r>
            <a:r>
              <a:rPr lang="en-GB" dirty="0" smtClean="0"/>
              <a:t> route and </a:t>
            </a:r>
            <a:r>
              <a:rPr lang="en-GB" dirty="0" err="1" smtClean="0"/>
              <a:t>blindsight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9922" y="1600200"/>
            <a:ext cx="4136877" cy="4525963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If V1 is damaged, then some visual information can still get to the posterior parietal cortex via the superior </a:t>
            </a:r>
            <a:r>
              <a:rPr lang="en-GB" dirty="0" err="1" smtClean="0"/>
              <a:t>colliculus</a:t>
            </a:r>
            <a:r>
              <a:rPr lang="en-GB" dirty="0" smtClean="0"/>
              <a:t> route</a:t>
            </a:r>
          </a:p>
          <a:p>
            <a:r>
              <a:rPr lang="en-GB" dirty="0" smtClean="0"/>
              <a:t>So should expect some ability to identify locations of objects, but reduced ability to discriminate between objects</a:t>
            </a:r>
          </a:p>
          <a:p>
            <a:r>
              <a:rPr lang="en-GB" dirty="0" smtClean="0"/>
              <a:t>If V1 is destroyed, then subject generally has no conscious vision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83026"/>
            <a:ext cx="4092722" cy="24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85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Neural correlates of consciousness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Without V1, patient’s brain can “see” to some degree, but subject is not aware of being able to see</a:t>
            </a:r>
          </a:p>
          <a:p>
            <a:r>
              <a:rPr lang="en-GB" dirty="0" smtClean="0"/>
              <a:t>This relates to the search for the “neural correlates of consciousness”</a:t>
            </a:r>
          </a:p>
          <a:p>
            <a:pPr lvl="1"/>
            <a:r>
              <a:rPr lang="en-GB" dirty="0" smtClean="0"/>
              <a:t>A lot of work done on this by Crick and Koch</a:t>
            </a:r>
          </a:p>
          <a:p>
            <a:r>
              <a:rPr lang="en-GB" dirty="0" smtClean="0"/>
              <a:t>Without V1, subject loses conscious vision, but this does not mean that consciousness “resides” in V1</a:t>
            </a:r>
          </a:p>
          <a:p>
            <a:pPr lvl="1"/>
            <a:r>
              <a:rPr lang="en-GB" dirty="0" smtClean="0"/>
              <a:t>You could lose conscious vision by poking your eyes out, too!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974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V1 and </a:t>
            </a:r>
            <a:r>
              <a:rPr lang="en-GB" dirty="0" err="1" smtClean="0"/>
              <a:t>utrocular</a:t>
            </a:r>
            <a:r>
              <a:rPr lang="en-GB" dirty="0" smtClean="0"/>
              <a:t> perception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err="1" smtClean="0"/>
              <a:t>Blindsight</a:t>
            </a:r>
            <a:r>
              <a:rPr lang="en-GB" dirty="0" smtClean="0"/>
              <a:t> suggest we are not aware of activity in the “where” pathway (aka. the “action” or “how” pathway)</a:t>
            </a:r>
          </a:p>
          <a:p>
            <a:r>
              <a:rPr lang="en-GB" dirty="0" err="1" smtClean="0"/>
              <a:t>Utrocular</a:t>
            </a:r>
            <a:r>
              <a:rPr lang="en-GB" dirty="0" smtClean="0"/>
              <a:t> perception suggests that we are not directly conscious of activity in V1</a:t>
            </a:r>
          </a:p>
          <a:p>
            <a:r>
              <a:rPr lang="en-GB" dirty="0" smtClean="0"/>
              <a:t>If you’re in a dark room and you have a light flashed in one eye, you cannot tell which eye the light was flashed in</a:t>
            </a:r>
          </a:p>
          <a:p>
            <a:pPr lvl="1"/>
            <a:r>
              <a:rPr lang="en-GB" dirty="0" smtClean="0"/>
              <a:t>Suggests only conscious of activity in binocular cells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612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Binocular rivalry and consciousness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Upward-moving grating presented to one eye, downward-moving grating presented to the other</a:t>
            </a:r>
          </a:p>
          <a:p>
            <a:pPr lvl="1"/>
            <a:r>
              <a:rPr lang="en-GB" dirty="0" smtClean="0"/>
              <a:t>Perception is of grating moving upwards some of the time and downwards the rest of the time</a:t>
            </a:r>
          </a:p>
          <a:p>
            <a:pPr lvl="1"/>
            <a:r>
              <a:rPr lang="en-GB" dirty="0" smtClean="0"/>
              <a:t>Want to find neural correlate of this changing percept</a:t>
            </a:r>
          </a:p>
        </p:txBody>
      </p:sp>
    </p:spTree>
    <p:extLst>
      <p:ext uri="{BB962C8B-B14F-4D97-AF65-F5344CB8AC3E}">
        <p14:creationId xmlns:p14="http://schemas.microsoft.com/office/powerpoint/2010/main" val="3872379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Motion after-effect and binocular rivalry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Upward-moving grating in one eye, downward in the other </a:t>
            </a:r>
          </a:p>
          <a:p>
            <a:r>
              <a:rPr lang="en-GB" dirty="0" smtClean="0"/>
              <a:t>If </a:t>
            </a:r>
            <a:r>
              <a:rPr lang="en-GB" dirty="0"/>
              <a:t>adapt to the moving gratings, then downward </a:t>
            </a:r>
            <a:r>
              <a:rPr lang="en-GB" dirty="0" smtClean="0"/>
              <a:t>after-effect </a:t>
            </a:r>
            <a:r>
              <a:rPr lang="en-GB" dirty="0"/>
              <a:t>in one eye and upward in the other</a:t>
            </a:r>
          </a:p>
          <a:p>
            <a:pPr lvl="1"/>
            <a:r>
              <a:rPr lang="en-GB" dirty="0"/>
              <a:t>Implies adaptation in V1, since monocular and direction </a:t>
            </a:r>
            <a:r>
              <a:rPr lang="en-GB" dirty="0" smtClean="0"/>
              <a:t>specific</a:t>
            </a:r>
          </a:p>
          <a:p>
            <a:r>
              <a:rPr lang="en-GB" dirty="0" err="1" smtClean="0"/>
              <a:t>Lehmkuhle</a:t>
            </a:r>
            <a:r>
              <a:rPr lang="en-GB" dirty="0" smtClean="0"/>
              <a:t> and Fox (1975) measured which grating subject was experiencing at each instant</a:t>
            </a:r>
          </a:p>
          <a:p>
            <a:r>
              <a:rPr lang="en-GB" dirty="0" smtClean="0"/>
              <a:t>Discovered after-effect was proportional to time of retinal exposure, not time of experience</a:t>
            </a:r>
          </a:p>
          <a:p>
            <a:pPr lvl="1"/>
            <a:r>
              <a:rPr lang="en-GB" dirty="0" smtClean="0"/>
              <a:t>Suggests not conscious of activity in V1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7846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Consciousness and MT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 smtClean="0"/>
              <a:t>Logothetis</a:t>
            </a:r>
            <a:r>
              <a:rPr lang="en-GB" dirty="0" smtClean="0"/>
              <a:t> and </a:t>
            </a:r>
            <a:r>
              <a:rPr lang="en-GB" dirty="0" err="1" smtClean="0"/>
              <a:t>Schall</a:t>
            </a:r>
            <a:r>
              <a:rPr lang="en-GB" dirty="0" smtClean="0"/>
              <a:t> (1989) recorded MT cells in monkey while it was looking at moving gratings (up in one eye, down in the other)</a:t>
            </a:r>
          </a:p>
          <a:p>
            <a:r>
              <a:rPr lang="en-GB" dirty="0" smtClean="0"/>
              <a:t>Monkey’s perception alternated between up and down</a:t>
            </a:r>
          </a:p>
          <a:p>
            <a:r>
              <a:rPr lang="en-GB" dirty="0" smtClean="0"/>
              <a:t>Most MT cells responded constantly throughout trial indicating response to retinal motion</a:t>
            </a:r>
          </a:p>
          <a:p>
            <a:r>
              <a:rPr lang="en-GB" dirty="0" smtClean="0"/>
              <a:t>Some cells changed with monkey’s perception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4831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Bálint</a:t>
            </a:r>
            <a:r>
              <a:rPr lang="en-GB" dirty="0" smtClean="0"/>
              <a:t>-Holmes syndrome (optic ataxia)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9922" y="1600200"/>
            <a:ext cx="4136877" cy="5086429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1909 </a:t>
            </a:r>
            <a:r>
              <a:rPr lang="en-GB" dirty="0" err="1" smtClean="0"/>
              <a:t>Bálint</a:t>
            </a:r>
            <a:r>
              <a:rPr lang="en-GB" dirty="0" smtClean="0"/>
              <a:t> reported patient with damage to posterior parietal cortex who could not reach out and grasp objects</a:t>
            </a:r>
          </a:p>
          <a:p>
            <a:r>
              <a:rPr lang="en-GB" dirty="0" smtClean="0"/>
              <a:t>1918 Holmes reported patients with gunshot wounds unable to determine orientation of objects in space</a:t>
            </a:r>
          </a:p>
          <a:p>
            <a:r>
              <a:rPr lang="en-GB" dirty="0" smtClean="0"/>
              <a:t>This is known as </a:t>
            </a:r>
            <a:r>
              <a:rPr lang="en-GB" b="1" i="1" dirty="0" err="1" smtClean="0"/>
              <a:t>Bálint</a:t>
            </a:r>
            <a:r>
              <a:rPr lang="en-GB" b="1" i="1" dirty="0" smtClean="0"/>
              <a:t>-Holmes syndrome</a:t>
            </a:r>
            <a:r>
              <a:rPr lang="en-GB" dirty="0" smtClean="0"/>
              <a:t> or </a:t>
            </a:r>
            <a:r>
              <a:rPr lang="en-GB" b="1" i="1" dirty="0" smtClean="0"/>
              <a:t>optic ataxia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34421"/>
            <a:ext cx="4092722" cy="233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20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Source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lecture is based on Chapter 11 of</a:t>
            </a:r>
          </a:p>
          <a:p>
            <a:pPr lvl="1"/>
            <a:r>
              <a:rPr lang="da-DK" dirty="0" err="1" smtClean="0"/>
              <a:t>Snowden</a:t>
            </a:r>
            <a:r>
              <a:rPr lang="da-DK" dirty="0" smtClean="0"/>
              <a:t>, R., Thompson, P. &amp; </a:t>
            </a:r>
            <a:r>
              <a:rPr lang="da-DK" dirty="0" err="1" smtClean="0"/>
              <a:t>Troscianko</a:t>
            </a:r>
            <a:r>
              <a:rPr lang="da-DK" dirty="0" smtClean="0"/>
              <a:t>, T. (2006). </a:t>
            </a:r>
            <a:r>
              <a:rPr lang="da-DK" i="1" dirty="0" smtClean="0"/>
              <a:t>Basic Vision: An </a:t>
            </a:r>
            <a:r>
              <a:rPr lang="da-DK" i="1" dirty="0" err="1" smtClean="0"/>
              <a:t>Introduction</a:t>
            </a:r>
            <a:r>
              <a:rPr lang="da-DK" i="1" dirty="0" smtClean="0"/>
              <a:t> to Visual Perception</a:t>
            </a:r>
            <a:r>
              <a:rPr lang="da-DK" dirty="0" smtClean="0"/>
              <a:t>. OUP. (ISBN: 978-0199286706)</a:t>
            </a:r>
            <a:endParaRPr lang="en-US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4388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Optic ataxia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66202"/>
            <a:ext cx="8229600" cy="3145659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Patients with optic ataxia can see and recognize objects normally (ventral pathway) but cannot pick up objects or manipulate them</a:t>
            </a:r>
          </a:p>
          <a:p>
            <a:r>
              <a:rPr lang="en-GB" dirty="0" smtClean="0"/>
              <a:t>Consider picking up an egg</a:t>
            </a:r>
          </a:p>
          <a:p>
            <a:pPr lvl="1"/>
            <a:r>
              <a:rPr lang="en-GB" dirty="0" smtClean="0"/>
              <a:t>Normal person grasps egg at points of maximum height or width</a:t>
            </a:r>
          </a:p>
          <a:p>
            <a:pPr lvl="1"/>
            <a:r>
              <a:rPr lang="en-GB" dirty="0" smtClean="0"/>
              <a:t>Ataxic patient fails to do this (see above)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014" y="1600200"/>
            <a:ext cx="4760178" cy="189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97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Visual form </a:t>
            </a:r>
            <a:r>
              <a:rPr lang="en-GB" dirty="0" err="1" smtClean="0"/>
              <a:t>agnosia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1512" y="1600200"/>
            <a:ext cx="4145287" cy="4525963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What happens if a patient is damaged in the ventral stream </a:t>
            </a:r>
            <a:r>
              <a:rPr lang="en-GB" i="1" dirty="0" smtClean="0"/>
              <a:t>after</a:t>
            </a:r>
            <a:r>
              <a:rPr lang="en-GB" dirty="0" smtClean="0"/>
              <a:t> V1 – i.e., in the </a:t>
            </a:r>
            <a:r>
              <a:rPr lang="en-GB" dirty="0" err="1" smtClean="0"/>
              <a:t>inferotemporal</a:t>
            </a:r>
            <a:r>
              <a:rPr lang="en-GB" dirty="0" smtClean="0"/>
              <a:t> cortex?</a:t>
            </a:r>
          </a:p>
          <a:p>
            <a:r>
              <a:rPr lang="en-GB" dirty="0" smtClean="0"/>
              <a:t>Might expect that patient has </a:t>
            </a:r>
            <a:r>
              <a:rPr lang="en-GB" dirty="0" err="1" smtClean="0"/>
              <a:t>blindsight</a:t>
            </a:r>
            <a:r>
              <a:rPr lang="en-GB" dirty="0" smtClean="0"/>
              <a:t> since V1 activity seems not to be conscious and dorsal pathway is not conscious</a:t>
            </a:r>
          </a:p>
          <a:p>
            <a:r>
              <a:rPr lang="en-GB" dirty="0" smtClean="0"/>
              <a:t>Not quite true...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78613"/>
            <a:ext cx="4084312" cy="252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70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Visual form </a:t>
            </a:r>
            <a:r>
              <a:rPr lang="en-GB" dirty="0" err="1" smtClean="0"/>
              <a:t>agnosia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5154" y="1600200"/>
            <a:ext cx="4111646" cy="5128483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DF suffered damage to IT as a result of carbon monoxide poisoning</a:t>
            </a:r>
          </a:p>
          <a:p>
            <a:r>
              <a:rPr lang="en-GB" dirty="0" smtClean="0"/>
              <a:t>Became unable to match the orientation of a line to that of a slot (upper part of figure)</a:t>
            </a:r>
          </a:p>
          <a:p>
            <a:r>
              <a:rPr lang="en-GB" dirty="0" smtClean="0"/>
              <a:t>But able to accurately post letters into the slot</a:t>
            </a:r>
          </a:p>
          <a:p>
            <a:r>
              <a:rPr lang="en-GB" dirty="0" smtClean="0"/>
              <a:t>Suggests ventral pathway is to do with </a:t>
            </a:r>
            <a:r>
              <a:rPr lang="en-GB" i="1" dirty="0" smtClean="0"/>
              <a:t>perception</a:t>
            </a:r>
            <a:r>
              <a:rPr lang="en-GB" dirty="0" smtClean="0"/>
              <a:t> whereas dorsal pathway is to do with </a:t>
            </a:r>
            <a:r>
              <a:rPr lang="en-GB" i="1" dirty="0" smtClean="0"/>
              <a:t>action</a:t>
            </a:r>
          </a:p>
          <a:p>
            <a:r>
              <a:rPr lang="en-GB" dirty="0" smtClean="0"/>
              <a:t>Note that DF had visual awareness (unlike patient with </a:t>
            </a:r>
            <a:r>
              <a:rPr lang="en-GB" dirty="0" err="1" smtClean="0"/>
              <a:t>blindsight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85" y="1846591"/>
            <a:ext cx="4109469" cy="382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28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Dissociation of perception and action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0384" y="1600200"/>
            <a:ext cx="4086416" cy="4525963"/>
          </a:xfrm>
        </p:spPr>
        <p:txBody>
          <a:bodyPr/>
          <a:lstStyle/>
          <a:p>
            <a:r>
              <a:rPr lang="en-GB" dirty="0" smtClean="0"/>
              <a:t>Can use </a:t>
            </a:r>
            <a:r>
              <a:rPr lang="en-GB" dirty="0" err="1" smtClean="0"/>
              <a:t>Ebbinghaus</a:t>
            </a:r>
            <a:r>
              <a:rPr lang="en-GB" dirty="0" smtClean="0"/>
              <a:t> or </a:t>
            </a:r>
            <a:r>
              <a:rPr lang="en-GB" dirty="0" err="1" smtClean="0"/>
              <a:t>Tichener</a:t>
            </a:r>
            <a:r>
              <a:rPr lang="en-GB" dirty="0" smtClean="0"/>
              <a:t> circles illusion to show dissociation between ventral and dorsal visual pathways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22290"/>
            <a:ext cx="4143184" cy="346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91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Dissociation of perception and action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0384" y="1600200"/>
            <a:ext cx="4086416" cy="4525963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/>
              <a:t>Subjects reach out and grasp the central circle</a:t>
            </a:r>
          </a:p>
          <a:p>
            <a:r>
              <a:rPr lang="en-GB" dirty="0" smtClean="0"/>
              <a:t>Even though the circles look as though they are different sizes, our </a:t>
            </a:r>
            <a:r>
              <a:rPr lang="en-GB" dirty="0" err="1" smtClean="0"/>
              <a:t>visuo</a:t>
            </a:r>
            <a:r>
              <a:rPr lang="en-GB" dirty="0" smtClean="0"/>
              <a:t>-motor system is not fooled – the fingers adjust to the correct size for both circles!</a:t>
            </a:r>
          </a:p>
          <a:p>
            <a:r>
              <a:rPr lang="en-GB" dirty="0" smtClean="0"/>
              <a:t>However, some doubt as to whether this is the full story</a:t>
            </a:r>
          </a:p>
          <a:p>
            <a:pPr lvl="1"/>
            <a:r>
              <a:rPr lang="en-GB" dirty="0" smtClean="0"/>
              <a:t>Suggests disconnection between ventral and dorsal streams</a:t>
            </a:r>
          </a:p>
          <a:p>
            <a:pPr lvl="1"/>
            <a:r>
              <a:rPr lang="en-GB" dirty="0" smtClean="0"/>
              <a:t>But each neuron is connected to about 1000 other neurons and there are “only” about 10</a:t>
            </a:r>
            <a:r>
              <a:rPr lang="en-GB" baseline="30000" dirty="0" smtClean="0"/>
              <a:t>10</a:t>
            </a:r>
            <a:r>
              <a:rPr lang="en-GB" dirty="0" smtClean="0"/>
              <a:t> neurons</a:t>
            </a:r>
          </a:p>
          <a:p>
            <a:pPr lvl="1"/>
            <a:r>
              <a:rPr lang="en-GB" dirty="0" smtClean="0"/>
              <a:t>If connections were random, then could get from any neuron to any other neuron in less than 4 jumps</a:t>
            </a:r>
          </a:p>
          <a:p>
            <a:pPr lvl="1"/>
            <a:r>
              <a:rPr lang="en-GB" dirty="0" smtClean="0"/>
              <a:t>So probably not complete dissociation between the action and perception pathways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27015"/>
            <a:ext cx="4143184" cy="315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82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Eye movements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Vision is clearest in the centre of the field falling on the fovea</a:t>
            </a:r>
          </a:p>
          <a:p>
            <a:r>
              <a:rPr lang="en-GB" dirty="0" smtClean="0"/>
              <a:t>When we want to see something in detail, we move our eyes so that the thing falls on the fovea</a:t>
            </a:r>
          </a:p>
          <a:p>
            <a:r>
              <a:rPr lang="en-GB" dirty="0" smtClean="0"/>
              <a:t>Only takes 20ms or so to change the direction of gaze (</a:t>
            </a:r>
            <a:r>
              <a:rPr lang="en-GB" b="1" i="1" dirty="0" smtClean="0"/>
              <a:t>saccade</a:t>
            </a:r>
            <a:r>
              <a:rPr lang="en-GB" dirty="0" smtClean="0"/>
              <a:t>)</a:t>
            </a:r>
          </a:p>
          <a:p>
            <a:r>
              <a:rPr lang="en-GB" dirty="0" smtClean="0"/>
              <a:t>Can do this voluntarily (cf. endogenous cues for attention)</a:t>
            </a:r>
          </a:p>
          <a:p>
            <a:r>
              <a:rPr lang="en-GB" dirty="0" smtClean="0"/>
              <a:t>Also possible to attend to something that you’re not looking at directly, though this is less natural</a:t>
            </a:r>
          </a:p>
          <a:p>
            <a:r>
              <a:rPr lang="en-GB" dirty="0" smtClean="0"/>
              <a:t>So close connection between saccades and attention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4208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Saccades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974" y="1600200"/>
            <a:ext cx="4094826" cy="4525963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Typically make about 3-4 saccades per second or about 200000 per day</a:t>
            </a:r>
          </a:p>
          <a:p>
            <a:r>
              <a:rPr lang="en-GB" dirty="0" smtClean="0"/>
              <a:t>Eyes tend to move from one point of interest to another</a:t>
            </a:r>
          </a:p>
          <a:p>
            <a:r>
              <a:rPr lang="en-GB" dirty="0" smtClean="0"/>
              <a:t>What you find interesting depends on what your goals are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83026"/>
            <a:ext cx="4134774" cy="314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88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Saccadic suppression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Saccades controlled (unconsciously) by the dorsal “action” pathway</a:t>
            </a:r>
          </a:p>
          <a:p>
            <a:r>
              <a:rPr lang="en-GB" dirty="0" smtClean="0"/>
              <a:t>Vision does not look blurry because it is suppressed during the saccade movement</a:t>
            </a:r>
          </a:p>
          <a:p>
            <a:r>
              <a:rPr lang="en-GB" dirty="0" smtClean="0"/>
              <a:t>If you stare into the eyes of someone else, you will see their eyes move</a:t>
            </a:r>
          </a:p>
          <a:p>
            <a:r>
              <a:rPr lang="en-GB" dirty="0" smtClean="0"/>
              <a:t>If you stare in the mirror into your own eyes, you will not see your eyes move because of saccadic suppression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3827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Saccades are stereotyped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3564" y="1600200"/>
            <a:ext cx="4103236" cy="5019142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Saccades are </a:t>
            </a:r>
            <a:r>
              <a:rPr lang="en-GB" b="1" i="1" dirty="0" smtClean="0"/>
              <a:t>stereotyped</a:t>
            </a:r>
          </a:p>
          <a:p>
            <a:pPr lvl="1"/>
            <a:r>
              <a:rPr lang="en-GB" dirty="0" smtClean="0"/>
              <a:t>Each time we make a saccade of a particular size, eyes follow the same pattern of movement</a:t>
            </a:r>
          </a:p>
          <a:p>
            <a:pPr lvl="1"/>
            <a:r>
              <a:rPr lang="en-GB" dirty="0" smtClean="0"/>
              <a:t>accelerates, reaches maximum, rapidly slows down</a:t>
            </a:r>
          </a:p>
          <a:p>
            <a:r>
              <a:rPr lang="en-GB" dirty="0" smtClean="0"/>
              <a:t>Maximum speed depends on how far eye moves</a:t>
            </a:r>
          </a:p>
          <a:p>
            <a:pPr lvl="1"/>
            <a:r>
              <a:rPr lang="en-GB" dirty="0" smtClean="0"/>
              <a:t>Can reach over 100 degrees/second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43762"/>
            <a:ext cx="4126364" cy="268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6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Saccades are ballistic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3564" y="1600200"/>
            <a:ext cx="4103236" cy="4525963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Saccades are planned ahead of time, and, once initiated, cannot be stopped</a:t>
            </a:r>
          </a:p>
          <a:p>
            <a:pPr lvl="1"/>
            <a:r>
              <a:rPr lang="en-GB" dirty="0" smtClean="0"/>
              <a:t>If move target while saccade occurring, then will miss its target</a:t>
            </a:r>
          </a:p>
          <a:p>
            <a:r>
              <a:rPr lang="en-GB" dirty="0" smtClean="0"/>
              <a:t>Graph shows saccades for an object moving 15 degrees to the left</a:t>
            </a:r>
          </a:p>
          <a:p>
            <a:pPr lvl="1"/>
            <a:r>
              <a:rPr lang="en-GB" dirty="0" smtClean="0"/>
              <a:t>very rapid</a:t>
            </a:r>
          </a:p>
          <a:p>
            <a:pPr lvl="1"/>
            <a:r>
              <a:rPr lang="en-GB" dirty="0" smtClean="0"/>
              <a:t>quite long latency period (ca. 200ms after target motion)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43762"/>
            <a:ext cx="4126364" cy="268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91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Vision and action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59828"/>
            <a:ext cx="8229600" cy="2466335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The perceptual system sees a visual illusion, but our visual </a:t>
            </a:r>
            <a:r>
              <a:rPr lang="en-GB" i="1" dirty="0" smtClean="0"/>
              <a:t>action</a:t>
            </a:r>
            <a:r>
              <a:rPr lang="en-GB" dirty="0" smtClean="0"/>
              <a:t> system is not fooled</a:t>
            </a:r>
          </a:p>
          <a:p>
            <a:r>
              <a:rPr lang="en-GB" dirty="0" smtClean="0"/>
              <a:t>Two disks that appear to be different in size (</a:t>
            </a:r>
            <a:r>
              <a:rPr lang="en-GB" dirty="0" err="1" smtClean="0"/>
              <a:t>Ebbinghaus</a:t>
            </a:r>
            <a:r>
              <a:rPr lang="en-GB" dirty="0" smtClean="0"/>
              <a:t> illusion) produce identical and appropriate grasping actions when the subject attempts to pick them up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546" y="1417638"/>
            <a:ext cx="2656731" cy="167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93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eye movements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b="1" i="1" dirty="0" smtClean="0"/>
              <a:t>Smooth pursuit</a:t>
            </a:r>
            <a:r>
              <a:rPr lang="en-GB" dirty="0" smtClean="0"/>
              <a:t> eye movements occur when you are tracking a moving object</a:t>
            </a:r>
          </a:p>
          <a:p>
            <a:r>
              <a:rPr lang="en-GB" dirty="0" smtClean="0"/>
              <a:t>If large areas of the visual field move (e.g., looking out of a train window), then eyes fixate on a particular point and rotate to maintain point of fixation</a:t>
            </a:r>
          </a:p>
          <a:p>
            <a:r>
              <a:rPr lang="en-GB" b="1" i="1" dirty="0" smtClean="0"/>
              <a:t>Tremors</a:t>
            </a:r>
            <a:r>
              <a:rPr lang="en-GB" dirty="0" smtClean="0"/>
              <a:t> or </a:t>
            </a:r>
            <a:r>
              <a:rPr lang="en-GB" b="1" i="1" dirty="0" smtClean="0"/>
              <a:t>drifts</a:t>
            </a:r>
            <a:r>
              <a:rPr lang="en-GB" dirty="0" smtClean="0"/>
              <a:t> occur all the time in the eye and can only be removed by taking paralytic drugs or by stuffing putty behind your eyes</a:t>
            </a:r>
          </a:p>
          <a:p>
            <a:pPr lvl="1"/>
            <a:r>
              <a:rPr lang="en-GB" dirty="0" smtClean="0"/>
              <a:t>These constant small movements prevent the cones from adapting and the field from going totally grey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1101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Tremors and drifts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3564" y="1600200"/>
            <a:ext cx="4103236" cy="4525963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Stare at the central orange dot for about 20 seconds, then move gaze to </a:t>
            </a:r>
            <a:r>
              <a:rPr lang="en-GB" dirty="0" err="1" smtClean="0"/>
              <a:t>off-center</a:t>
            </a:r>
            <a:r>
              <a:rPr lang="en-GB" dirty="0" smtClean="0"/>
              <a:t> orange dot</a:t>
            </a:r>
          </a:p>
          <a:p>
            <a:r>
              <a:rPr lang="en-GB" dirty="0" smtClean="0"/>
              <a:t>Should see grid after-image dancing around, indicating that your eyes cannot stand still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48" y="1846590"/>
            <a:ext cx="4163216" cy="415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36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Eye movements and attention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91398"/>
            <a:ext cx="8229600" cy="3134765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Attention connected with gaze direction</a:t>
            </a:r>
          </a:p>
          <a:p>
            <a:r>
              <a:rPr lang="en-GB" dirty="0" smtClean="0"/>
              <a:t>Attention moves before eyes move</a:t>
            </a:r>
          </a:p>
          <a:p>
            <a:r>
              <a:rPr lang="en-GB" dirty="0" smtClean="0"/>
              <a:t>Remember cueing paradigm</a:t>
            </a:r>
          </a:p>
          <a:p>
            <a:pPr lvl="1"/>
            <a:r>
              <a:rPr lang="en-GB" dirty="0" smtClean="0"/>
              <a:t>Fixate on central cross, then given exogenous cue which is flashing box</a:t>
            </a:r>
          </a:p>
          <a:p>
            <a:pPr lvl="2"/>
            <a:r>
              <a:rPr lang="en-GB" dirty="0" smtClean="0"/>
              <a:t>Draws attention,</a:t>
            </a:r>
            <a:r>
              <a:rPr lang="en-GB" dirty="0"/>
              <a:t> </a:t>
            </a:r>
            <a:r>
              <a:rPr lang="en-GB" dirty="0" smtClean="0"/>
              <a:t>have to resist moving eyes</a:t>
            </a:r>
          </a:p>
          <a:p>
            <a:pPr lvl="2"/>
            <a:r>
              <a:rPr lang="en-GB" dirty="0" smtClean="0"/>
              <a:t>Hence primes eye movement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779" y="1417638"/>
            <a:ext cx="3586926" cy="15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89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Eye movements and attention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91398"/>
            <a:ext cx="8229600" cy="3134765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Several brain areas involved in controlling eye movements</a:t>
            </a:r>
          </a:p>
          <a:p>
            <a:pPr lvl="1"/>
            <a:r>
              <a:rPr lang="en-GB" dirty="0" smtClean="0"/>
              <a:t>Frontal eye fields (FEF) and </a:t>
            </a:r>
            <a:r>
              <a:rPr lang="en-GB" dirty="0"/>
              <a:t>s</a:t>
            </a:r>
            <a:r>
              <a:rPr lang="en-GB" dirty="0" smtClean="0"/>
              <a:t>uperior </a:t>
            </a:r>
            <a:r>
              <a:rPr lang="en-GB" dirty="0" err="1"/>
              <a:t>c</a:t>
            </a:r>
            <a:r>
              <a:rPr lang="en-GB" dirty="0" err="1" smtClean="0"/>
              <a:t>olliculus</a:t>
            </a:r>
            <a:r>
              <a:rPr lang="en-GB" dirty="0" smtClean="0"/>
              <a:t> (SC)</a:t>
            </a:r>
          </a:p>
          <a:p>
            <a:r>
              <a:rPr lang="en-GB" dirty="0" smtClean="0"/>
              <a:t>These areas are topographically organised</a:t>
            </a:r>
          </a:p>
          <a:p>
            <a:r>
              <a:rPr lang="en-GB" dirty="0" smtClean="0"/>
              <a:t>If stimulate a point in one of these maps, then eyes move to the corresponding location in the visual field</a:t>
            </a:r>
          </a:p>
          <a:p>
            <a:r>
              <a:rPr lang="en-GB" dirty="0" smtClean="0"/>
              <a:t>But </a:t>
            </a:r>
            <a:r>
              <a:rPr lang="en-GB" i="1" dirty="0" smtClean="0"/>
              <a:t>stimulation must be large enough!</a:t>
            </a:r>
          </a:p>
          <a:p>
            <a:r>
              <a:rPr lang="en-GB" dirty="0" smtClean="0"/>
              <a:t>If stimulation </a:t>
            </a:r>
            <a:r>
              <a:rPr lang="en-GB" i="1" dirty="0" smtClean="0"/>
              <a:t>not</a:t>
            </a:r>
            <a:r>
              <a:rPr lang="en-GB" dirty="0" smtClean="0"/>
              <a:t> large enough then get </a:t>
            </a:r>
            <a:r>
              <a:rPr lang="en-GB" b="1" i="1" dirty="0" err="1" smtClean="0"/>
              <a:t>subthreshold</a:t>
            </a:r>
            <a:r>
              <a:rPr lang="en-GB" b="1" i="1" dirty="0" smtClean="0"/>
              <a:t> </a:t>
            </a:r>
            <a:r>
              <a:rPr lang="en-GB" b="1" i="1" dirty="0" err="1" smtClean="0"/>
              <a:t>microstimulation</a:t>
            </a:r>
            <a:r>
              <a:rPr lang="en-GB" dirty="0"/>
              <a:t> </a:t>
            </a:r>
            <a:r>
              <a:rPr lang="en-GB" dirty="0" smtClean="0"/>
              <a:t>and the movement is </a:t>
            </a:r>
            <a:r>
              <a:rPr lang="en-GB" i="1" dirty="0" smtClean="0"/>
              <a:t>primed</a:t>
            </a:r>
            <a:r>
              <a:rPr lang="en-GB" dirty="0" smtClean="0"/>
              <a:t>,</a:t>
            </a:r>
            <a:r>
              <a:rPr lang="en-GB" dirty="0"/>
              <a:t> </a:t>
            </a:r>
            <a:r>
              <a:rPr lang="en-GB" dirty="0" smtClean="0"/>
              <a:t>but the eyes don’t actually move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779" y="1417638"/>
            <a:ext cx="3586926" cy="15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71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Eye movements during reading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6744" y="1600200"/>
            <a:ext cx="4120056" cy="5078018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Points of fixation when carrying out particular tasks are not random</a:t>
            </a:r>
          </a:p>
          <a:p>
            <a:pPr lvl="1"/>
            <a:r>
              <a:rPr lang="en-GB" dirty="0" smtClean="0"/>
              <a:t>driving</a:t>
            </a:r>
          </a:p>
          <a:p>
            <a:pPr lvl="1"/>
            <a:r>
              <a:rPr lang="en-GB" dirty="0" smtClean="0"/>
              <a:t>playing cricket or tennis</a:t>
            </a:r>
          </a:p>
          <a:p>
            <a:pPr lvl="2"/>
            <a:r>
              <a:rPr lang="en-GB" dirty="0" smtClean="0"/>
              <a:t>Athletes develop strategies for fixating on the ball to improve their performance</a:t>
            </a:r>
          </a:p>
          <a:p>
            <a:r>
              <a:rPr lang="en-GB" dirty="0" smtClean="0"/>
              <a:t>Also true for reading</a:t>
            </a:r>
          </a:p>
          <a:p>
            <a:r>
              <a:rPr lang="en-GB" dirty="0" smtClean="0"/>
              <a:t>Don’t just move our eyes smoothly along the line of text and then drop to the beginning of the next line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80344"/>
            <a:ext cx="3852929" cy="215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30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Eye movements during reading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92192"/>
            <a:ext cx="8229600" cy="3433971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When reading,</a:t>
            </a:r>
          </a:p>
          <a:p>
            <a:pPr lvl="1"/>
            <a:r>
              <a:rPr lang="en-GB" dirty="0" smtClean="0"/>
              <a:t>eyes move by about 8 characters at at time</a:t>
            </a:r>
          </a:p>
          <a:p>
            <a:pPr lvl="2"/>
            <a:r>
              <a:rPr lang="en-GB" dirty="0" smtClean="0"/>
              <a:t>independent of font size!</a:t>
            </a:r>
          </a:p>
          <a:p>
            <a:pPr lvl="1"/>
            <a:r>
              <a:rPr lang="en-GB" dirty="0" smtClean="0"/>
              <a:t>not all movements are forward – </a:t>
            </a:r>
            <a:r>
              <a:rPr lang="en-GB" b="1" i="1" dirty="0" err="1" smtClean="0"/>
              <a:t>refixations</a:t>
            </a:r>
            <a:endParaRPr lang="en-GB" dirty="0" smtClean="0"/>
          </a:p>
          <a:p>
            <a:pPr lvl="2"/>
            <a:r>
              <a:rPr lang="en-GB" dirty="0" smtClean="0"/>
              <a:t>More of these when text is hard to understand</a:t>
            </a:r>
          </a:p>
          <a:p>
            <a:pPr lvl="1"/>
            <a:r>
              <a:rPr lang="en-GB" dirty="0" smtClean="0"/>
              <a:t>points of fixation are not random – rarely land in between words – usually first half of word is fixated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426" y="1356628"/>
            <a:ext cx="6200427" cy="133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67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Eye </a:t>
            </a:r>
            <a:r>
              <a:rPr lang="en-GB" dirty="0" err="1" smtClean="0"/>
              <a:t>movmements</a:t>
            </a:r>
            <a:r>
              <a:rPr lang="en-GB" dirty="0" smtClean="0"/>
              <a:t> during reading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92192"/>
            <a:ext cx="8229600" cy="3433971"/>
          </a:xfrm>
        </p:spPr>
        <p:txBody>
          <a:bodyPr/>
          <a:lstStyle/>
          <a:p>
            <a:r>
              <a:rPr lang="en-GB" dirty="0" smtClean="0"/>
              <a:t>If movements not random, then must know something of text ahead</a:t>
            </a:r>
          </a:p>
          <a:p>
            <a:r>
              <a:rPr lang="en-GB" dirty="0" smtClean="0"/>
              <a:t>What information taken in during each fixation?</a:t>
            </a:r>
          </a:p>
          <a:p>
            <a:r>
              <a:rPr lang="en-GB" dirty="0" smtClean="0"/>
              <a:t>Can use various </a:t>
            </a:r>
            <a:r>
              <a:rPr lang="en-GB" b="1" i="1" dirty="0" smtClean="0"/>
              <a:t>gaze-contingent paradigms</a:t>
            </a:r>
            <a:r>
              <a:rPr lang="en-GB" dirty="0" smtClean="0"/>
              <a:t> to find out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426" y="1356628"/>
            <a:ext cx="6200427" cy="133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08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Gaze-contingent paradigms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0980" y="1600200"/>
            <a:ext cx="3295819" cy="4931640"/>
          </a:xfrm>
        </p:spPr>
        <p:txBody>
          <a:bodyPr>
            <a:normAutofit fontScale="70000" lnSpcReduction="20000"/>
          </a:bodyPr>
          <a:lstStyle/>
          <a:p>
            <a:r>
              <a:rPr lang="en-GB" b="1" i="1" dirty="0" smtClean="0"/>
              <a:t>Moving window paradigm</a:t>
            </a:r>
            <a:endParaRPr lang="en-GB" dirty="0" smtClean="0"/>
          </a:p>
          <a:p>
            <a:pPr lvl="1"/>
            <a:r>
              <a:rPr lang="en-GB" dirty="0" smtClean="0"/>
              <a:t>Text outside of window replaced with nonsense</a:t>
            </a:r>
          </a:p>
          <a:p>
            <a:pPr lvl="1"/>
            <a:r>
              <a:rPr lang="en-GB" dirty="0" smtClean="0"/>
              <a:t>Used to find out area over which reader takes in information</a:t>
            </a:r>
          </a:p>
          <a:p>
            <a:r>
              <a:rPr lang="en-GB" b="1" i="1" dirty="0" smtClean="0"/>
              <a:t>Moving mask paradigm</a:t>
            </a:r>
          </a:p>
          <a:p>
            <a:pPr lvl="1"/>
            <a:r>
              <a:rPr lang="en-GB" dirty="0" smtClean="0"/>
              <a:t>Text </a:t>
            </a:r>
            <a:r>
              <a:rPr lang="en-GB" i="1" dirty="0" smtClean="0"/>
              <a:t>within</a:t>
            </a:r>
            <a:r>
              <a:rPr lang="en-GB" dirty="0" smtClean="0"/>
              <a:t> window is replaced with nonsense</a:t>
            </a:r>
          </a:p>
          <a:p>
            <a:r>
              <a:rPr lang="en-GB" b="1" i="1" dirty="0" smtClean="0"/>
              <a:t>Boundary paradigm</a:t>
            </a:r>
          </a:p>
          <a:p>
            <a:pPr lvl="1"/>
            <a:r>
              <a:rPr lang="en-GB" dirty="0" smtClean="0"/>
              <a:t>Change word ahead of current word to see how it changes ease with which text is read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188409"/>
            <a:ext cx="4933781" cy="373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46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Gaze-contingent paradigms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3828" y="1600200"/>
            <a:ext cx="4112972" cy="4525963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Reveal that </a:t>
            </a:r>
            <a:r>
              <a:rPr lang="en-GB" b="1" i="1" dirty="0" smtClean="0"/>
              <a:t>perceptual span</a:t>
            </a:r>
            <a:r>
              <a:rPr lang="en-GB" dirty="0" smtClean="0"/>
              <a:t> is surprisingly small</a:t>
            </a:r>
          </a:p>
          <a:p>
            <a:r>
              <a:rPr lang="en-GB" dirty="0" smtClean="0"/>
              <a:t>Masked area must be more than 7 characters long otherwise reading becomes impossible</a:t>
            </a:r>
          </a:p>
          <a:p>
            <a:r>
              <a:rPr lang="en-GB" dirty="0" smtClean="0"/>
              <a:t>Moving window paradigm shows that perceptual span is asymmetric</a:t>
            </a:r>
          </a:p>
          <a:p>
            <a:pPr lvl="1"/>
            <a:r>
              <a:rPr lang="en-GB" dirty="0" smtClean="0"/>
              <a:t>modifying letters 4 characters to the left or 10 characters to the right of fixation reduces reading ability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74278"/>
            <a:ext cx="4116628" cy="333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73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Boundary paradigm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0380" y="1600200"/>
            <a:ext cx="4116420" cy="4914360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Changing a word in front of the fixation point to one that is orthographically similar to the actual word does not slow down reading too much</a:t>
            </a:r>
          </a:p>
          <a:p>
            <a:r>
              <a:rPr lang="en-GB" dirty="0" smtClean="0"/>
              <a:t>Changing the word to a completely different word slows down reading </a:t>
            </a:r>
            <a:r>
              <a:rPr lang="en-GB" i="1" dirty="0" smtClean="0"/>
              <a:t>even if the the word has a similar meaning to the original one</a:t>
            </a:r>
          </a:p>
          <a:p>
            <a:r>
              <a:rPr lang="en-GB" dirty="0" smtClean="0"/>
              <a:t>Indicates that only process future words in a visually superficial way</a:t>
            </a:r>
          </a:p>
          <a:p>
            <a:r>
              <a:rPr lang="en-GB" dirty="0" smtClean="0"/>
              <a:t>Experiments where language of following word changed confirms this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74278"/>
            <a:ext cx="4116628" cy="333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62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Vision would be useless unless it allowed us to </a:t>
            </a:r>
            <a:r>
              <a:rPr lang="en-GB" i="1" dirty="0" smtClean="0"/>
              <a:t>act</a:t>
            </a:r>
            <a:r>
              <a:rPr lang="en-GB" dirty="0" smtClean="0"/>
              <a:t> effectively in the world</a:t>
            </a:r>
          </a:p>
          <a:p>
            <a:r>
              <a:rPr lang="en-GB" dirty="0" smtClean="0"/>
              <a:t>How do we use it to avoid getting run over by a bus or catch prey or work out whom we’d like to date?</a:t>
            </a:r>
          </a:p>
          <a:p>
            <a:r>
              <a:rPr lang="en-GB" dirty="0" smtClean="0"/>
              <a:t>We also know that vision only develops fully if it is combined with action</a:t>
            </a:r>
          </a:p>
          <a:p>
            <a:r>
              <a:rPr lang="en-GB" dirty="0" smtClean="0"/>
              <a:t>Studying vision without action is like admiring a sports car without taking it for a spin</a:t>
            </a:r>
          </a:p>
          <a:p>
            <a:r>
              <a:rPr lang="en-GB" dirty="0" smtClean="0"/>
              <a:t>So let’s take it for a spin...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5108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Eye movements in visual search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9020" y="1600200"/>
            <a:ext cx="4107780" cy="4784760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Correspondence between time taken to perform visual search and number of saccades</a:t>
            </a:r>
          </a:p>
          <a:p>
            <a:r>
              <a:rPr lang="en-GB" dirty="0" smtClean="0"/>
              <a:t>In “parallel”, </a:t>
            </a:r>
            <a:r>
              <a:rPr lang="en-GB" dirty="0" err="1" smtClean="0"/>
              <a:t>preattentive</a:t>
            </a:r>
            <a:r>
              <a:rPr lang="en-GB" dirty="0" smtClean="0"/>
              <a:t> search, </a:t>
            </a:r>
            <a:r>
              <a:rPr lang="en-GB" i="1" dirty="0" smtClean="0"/>
              <a:t>only one saccade made – directly to target!!!</a:t>
            </a:r>
          </a:p>
          <a:p>
            <a:r>
              <a:rPr lang="en-GB" dirty="0" smtClean="0"/>
              <a:t>In “serial” search, saccades seem to be governed by two rules</a:t>
            </a:r>
          </a:p>
          <a:p>
            <a:pPr lvl="1"/>
            <a:r>
              <a:rPr lang="en-GB" b="1" i="1" dirty="0" smtClean="0"/>
              <a:t>Similarity rule</a:t>
            </a:r>
            <a:r>
              <a:rPr lang="en-GB" dirty="0" smtClean="0"/>
              <a:t> - eyes saccade to elements that look like the target</a:t>
            </a:r>
          </a:p>
          <a:p>
            <a:pPr lvl="1"/>
            <a:r>
              <a:rPr lang="en-GB" b="1" i="1" dirty="0" smtClean="0"/>
              <a:t>Proximity rule</a:t>
            </a:r>
            <a:r>
              <a:rPr lang="en-GB" dirty="0" smtClean="0"/>
              <a:t> – eyes move to elements near previous fixation</a:t>
            </a:r>
          </a:p>
          <a:p>
            <a:pPr lvl="2"/>
            <a:r>
              <a:rPr lang="en-GB" dirty="0" smtClean="0"/>
              <a:t>limited perceptual span, so can only extract features (e.g., colour,</a:t>
            </a:r>
            <a:r>
              <a:rPr lang="en-GB" dirty="0"/>
              <a:t> </a:t>
            </a:r>
            <a:r>
              <a:rPr lang="en-GB" dirty="0" smtClean="0"/>
              <a:t>orientation) from elements close to fixation point</a:t>
            </a:r>
          </a:p>
          <a:p>
            <a:r>
              <a:rPr lang="en-GB" dirty="0" smtClean="0"/>
              <a:t>Poor memory for previous fixation points – tend to often return to previously fixated positions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36" y="1417638"/>
            <a:ext cx="2825871" cy="519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20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Eye movements during everyday tasks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1740" y="1600200"/>
            <a:ext cx="4125060" cy="5130360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“Everyday tasks” =</a:t>
            </a:r>
          </a:p>
          <a:p>
            <a:pPr lvl="1"/>
            <a:r>
              <a:rPr lang="en-GB" dirty="0" smtClean="0"/>
              <a:t>in UK: making a cup of tea, playing cricket</a:t>
            </a:r>
          </a:p>
          <a:p>
            <a:pPr lvl="1"/>
            <a:r>
              <a:rPr lang="en-GB" dirty="0" smtClean="0"/>
              <a:t>in US: eating a peanut-butter and jelly sandwich, catching “</a:t>
            </a:r>
            <a:r>
              <a:rPr lang="en-GB" dirty="0" err="1" smtClean="0"/>
              <a:t>flyballs</a:t>
            </a:r>
            <a:r>
              <a:rPr lang="en-GB" dirty="0" smtClean="0"/>
              <a:t>”</a:t>
            </a:r>
          </a:p>
          <a:p>
            <a:r>
              <a:rPr lang="en-GB" dirty="0" smtClean="0"/>
              <a:t>Get subject to carry out an “everyday task” (making a cup of tea)</a:t>
            </a:r>
          </a:p>
          <a:p>
            <a:pPr lvl="1"/>
            <a:r>
              <a:rPr lang="en-GB" dirty="0" smtClean="0"/>
              <a:t>After random periods switch light off and ask him where he was just looking</a:t>
            </a:r>
          </a:p>
          <a:p>
            <a:pPr lvl="2"/>
            <a:r>
              <a:rPr lang="en-GB" dirty="0" smtClean="0"/>
              <a:t>aware of where looking only up to before last saccade</a:t>
            </a:r>
          </a:p>
          <a:p>
            <a:pPr lvl="2"/>
            <a:r>
              <a:rPr lang="en-GB" dirty="0" smtClean="0"/>
              <a:t>conscious of goal and whether successful in achieving it</a:t>
            </a:r>
          </a:p>
          <a:p>
            <a:pPr lvl="2"/>
            <a:r>
              <a:rPr lang="en-GB" dirty="0" smtClean="0"/>
              <a:t>not conscious of all actions involved in achieving goal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021760"/>
            <a:ext cx="4218840" cy="342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10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Eye movements during skilled tasks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9020" y="1600200"/>
            <a:ext cx="4107780" cy="4525963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In skilled tasks, eye movements depend on how </a:t>
            </a:r>
            <a:r>
              <a:rPr lang="en-GB" dirty="0" err="1" smtClean="0"/>
              <a:t>skillful</a:t>
            </a:r>
            <a:r>
              <a:rPr lang="en-GB" dirty="0" smtClean="0"/>
              <a:t> we are at the task</a:t>
            </a:r>
          </a:p>
          <a:p>
            <a:r>
              <a:rPr lang="en-GB" dirty="0" smtClean="0"/>
              <a:t>If about to hit a ball, fixate </a:t>
            </a:r>
            <a:r>
              <a:rPr lang="en-GB" i="1" dirty="0" smtClean="0"/>
              <a:t>ahead</a:t>
            </a:r>
            <a:r>
              <a:rPr lang="en-GB" dirty="0" smtClean="0"/>
              <a:t> of ball during its flight</a:t>
            </a:r>
          </a:p>
          <a:p>
            <a:pPr lvl="1"/>
            <a:r>
              <a:rPr lang="en-GB" dirty="0" smtClean="0"/>
              <a:t>more skilled players fixate further ahead of ball</a:t>
            </a:r>
          </a:p>
          <a:p>
            <a:r>
              <a:rPr lang="en-GB" dirty="0" smtClean="0"/>
              <a:t>In general, more skilled we are, further ahead we can look while	</a:t>
            </a:r>
          </a:p>
          <a:p>
            <a:pPr lvl="1"/>
            <a:r>
              <a:rPr lang="en-GB" dirty="0" smtClean="0"/>
              <a:t>e.g., racing driver looks further ahead</a:t>
            </a:r>
          </a:p>
          <a:p>
            <a:pPr lvl="1"/>
            <a:r>
              <a:rPr lang="en-GB" dirty="0" smtClean="0"/>
              <a:t>musician looks further ahead when reading </a:t>
            </a:r>
            <a:r>
              <a:rPr lang="en-GB" smtClean="0"/>
              <a:t>sheet music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80344"/>
            <a:ext cx="3852929" cy="215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41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“What” and “where” streams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Visual information passes from the eyes, through the LGN to V1</a:t>
            </a:r>
          </a:p>
          <a:p>
            <a:r>
              <a:rPr lang="en-GB" dirty="0" smtClean="0"/>
              <a:t>From V1 it is sent forth to the “</a:t>
            </a:r>
            <a:r>
              <a:rPr lang="en-GB" dirty="0" err="1" smtClean="0"/>
              <a:t>extrastriate</a:t>
            </a:r>
            <a:r>
              <a:rPr lang="en-GB" dirty="0" smtClean="0"/>
              <a:t> cortex” which is a large collection of different brain areas</a:t>
            </a:r>
          </a:p>
          <a:p>
            <a:r>
              <a:rPr lang="en-GB" dirty="0" smtClean="0"/>
              <a:t>Each </a:t>
            </a:r>
            <a:r>
              <a:rPr lang="en-GB" dirty="0" err="1" smtClean="0"/>
              <a:t>extrastriate</a:t>
            </a:r>
            <a:r>
              <a:rPr lang="en-GB" dirty="0" smtClean="0"/>
              <a:t> area can be understood as being in either the “</a:t>
            </a:r>
            <a:r>
              <a:rPr lang="en-GB" b="1" i="1" dirty="0" smtClean="0"/>
              <a:t>what” stream</a:t>
            </a:r>
            <a:r>
              <a:rPr lang="en-GB" dirty="0" smtClean="0"/>
              <a:t> or the </a:t>
            </a:r>
            <a:r>
              <a:rPr lang="en-GB" b="1" i="1" dirty="0" smtClean="0"/>
              <a:t>“where” stream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4888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“What” and “where” streams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1730" y="1600200"/>
            <a:ext cx="4145069" cy="4525963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“What” stream (blue)</a:t>
            </a:r>
          </a:p>
          <a:p>
            <a:pPr lvl="1"/>
            <a:r>
              <a:rPr lang="en-GB" dirty="0" smtClean="0"/>
              <a:t>Travels </a:t>
            </a:r>
            <a:r>
              <a:rPr lang="en-GB" i="1" dirty="0" smtClean="0"/>
              <a:t>ventrally</a:t>
            </a:r>
            <a:r>
              <a:rPr lang="en-GB" dirty="0" smtClean="0"/>
              <a:t> from V1 to the </a:t>
            </a:r>
            <a:r>
              <a:rPr lang="en-GB" i="1" dirty="0" err="1" smtClean="0"/>
              <a:t>inferotemporal</a:t>
            </a:r>
            <a:r>
              <a:rPr lang="en-GB" i="1" dirty="0" smtClean="0"/>
              <a:t> cortex</a:t>
            </a:r>
          </a:p>
          <a:p>
            <a:pPr lvl="1"/>
            <a:r>
              <a:rPr lang="en-GB" dirty="0" smtClean="0"/>
              <a:t>object recognition and discrimination</a:t>
            </a:r>
          </a:p>
          <a:p>
            <a:r>
              <a:rPr lang="en-GB" dirty="0" smtClean="0"/>
              <a:t>“Where” stream (green)</a:t>
            </a:r>
          </a:p>
          <a:p>
            <a:pPr lvl="1"/>
            <a:r>
              <a:rPr lang="en-GB" dirty="0" smtClean="0"/>
              <a:t>Travels </a:t>
            </a:r>
            <a:r>
              <a:rPr lang="en-GB" i="1" dirty="0" smtClean="0"/>
              <a:t>dorsally</a:t>
            </a:r>
            <a:r>
              <a:rPr lang="en-GB" dirty="0" smtClean="0"/>
              <a:t> from V1 to the </a:t>
            </a:r>
            <a:r>
              <a:rPr lang="en-GB" i="1" dirty="0" smtClean="0"/>
              <a:t>posterior parietal cortex</a:t>
            </a:r>
            <a:endParaRPr lang="en-GB" dirty="0" smtClean="0"/>
          </a:p>
          <a:p>
            <a:pPr lvl="1"/>
            <a:r>
              <a:rPr lang="en-GB" dirty="0" smtClean="0"/>
              <a:t>locates objects in the world and lets us interact with them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32661"/>
            <a:ext cx="4059130" cy="340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45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Damage to the “what” pathway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0968" y="1417638"/>
            <a:ext cx="4155832" cy="5257800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Lesions in the monkey </a:t>
            </a:r>
            <a:r>
              <a:rPr lang="en-GB" dirty="0" err="1" smtClean="0"/>
              <a:t>inferotemporal</a:t>
            </a:r>
            <a:r>
              <a:rPr lang="en-GB" dirty="0" smtClean="0"/>
              <a:t> cortex cause inability to discriminate between objects (</a:t>
            </a:r>
            <a:r>
              <a:rPr lang="en-GB" dirty="0" err="1" smtClean="0"/>
              <a:t>Ungerleider</a:t>
            </a:r>
            <a:r>
              <a:rPr lang="en-GB" dirty="0" smtClean="0"/>
              <a:t> and </a:t>
            </a:r>
            <a:r>
              <a:rPr lang="en-GB" dirty="0" err="1" smtClean="0"/>
              <a:t>Mishkin</a:t>
            </a:r>
            <a:r>
              <a:rPr lang="en-GB" dirty="0" smtClean="0"/>
              <a:t>, 1982)</a:t>
            </a:r>
          </a:p>
          <a:p>
            <a:pPr lvl="1"/>
            <a:r>
              <a:rPr lang="en-GB" dirty="0" smtClean="0"/>
              <a:t>Place food always under cylinder, but move objects on each trial</a:t>
            </a:r>
          </a:p>
          <a:p>
            <a:pPr lvl="1"/>
            <a:r>
              <a:rPr lang="en-GB" dirty="0" smtClean="0"/>
              <a:t>Normal monkey learns quickly that food always under cylinder, monkey with lesions in IT fails to learn this</a:t>
            </a:r>
          </a:p>
          <a:p>
            <a:r>
              <a:rPr lang="en-GB" dirty="0" smtClean="0"/>
              <a:t>Ventral stream therefore known as the “what” pathway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49689"/>
            <a:ext cx="4076727" cy="242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46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Damage to the “where” pathway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3256" y="1600200"/>
            <a:ext cx="4123544" cy="4525963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Lesions in the parietal cortex cause monkey to become unable to make decisions based on location</a:t>
            </a:r>
          </a:p>
          <a:p>
            <a:pPr lvl="1"/>
            <a:r>
              <a:rPr lang="en-GB" dirty="0" smtClean="0"/>
              <a:t>Food placed into food well (green line) near cylinder</a:t>
            </a:r>
          </a:p>
          <a:p>
            <a:pPr lvl="1"/>
            <a:r>
              <a:rPr lang="en-GB" dirty="0" smtClean="0"/>
              <a:t>Cylinder moved randomly on each trial</a:t>
            </a:r>
          </a:p>
          <a:p>
            <a:pPr lvl="1"/>
            <a:r>
              <a:rPr lang="en-GB" dirty="0" smtClean="0"/>
              <a:t>Monkey needs to be able to identify location of cylinder, but cannot if lesions in parietal cortex</a:t>
            </a:r>
          </a:p>
          <a:p>
            <a:r>
              <a:rPr lang="en-GB" dirty="0" smtClean="0"/>
              <a:t>Therefore dorsal pathway known as “where” pathway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69529"/>
            <a:ext cx="4113202" cy="232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32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Blindsight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1730" y="1600200"/>
            <a:ext cx="4145069" cy="4525963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Damage to the left V1 causes right field hemianopia</a:t>
            </a:r>
          </a:p>
          <a:p>
            <a:pPr lvl="1"/>
            <a:r>
              <a:rPr lang="en-GB" dirty="0" smtClean="0"/>
              <a:t>Cannot see in the right </a:t>
            </a:r>
            <a:r>
              <a:rPr lang="en-GB" dirty="0" err="1" smtClean="0"/>
              <a:t>hemifield</a:t>
            </a:r>
            <a:endParaRPr lang="en-GB" dirty="0" smtClean="0"/>
          </a:p>
          <a:p>
            <a:r>
              <a:rPr lang="en-GB" dirty="0" smtClean="0"/>
              <a:t>However, some such patients are able to tell us certain things about what is in the right </a:t>
            </a:r>
            <a:r>
              <a:rPr lang="en-GB" dirty="0" err="1" smtClean="0"/>
              <a:t>hemifield</a:t>
            </a:r>
            <a:r>
              <a:rPr lang="en-GB" dirty="0" smtClean="0"/>
              <a:t> </a:t>
            </a:r>
            <a:r>
              <a:rPr lang="en-GB" i="1" dirty="0" smtClean="0"/>
              <a:t>even though they are not aware of being able to see anything there!</a:t>
            </a:r>
          </a:p>
          <a:p>
            <a:r>
              <a:rPr lang="en-GB" dirty="0" smtClean="0"/>
              <a:t>This is called </a:t>
            </a:r>
            <a:r>
              <a:rPr lang="en-GB" b="1" i="1" dirty="0" err="1" smtClean="0"/>
              <a:t>blindsight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62" y="1417638"/>
            <a:ext cx="3740134" cy="498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27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1821</TotalTime>
  <Words>2586</Words>
  <Application>Microsoft Macintosh PowerPoint</Application>
  <PresentationFormat>On-screen Show (4:3)</PresentationFormat>
  <Paragraphs>229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Vision and Action</vt:lpstr>
      <vt:lpstr>Source</vt:lpstr>
      <vt:lpstr>Vision and action</vt:lpstr>
      <vt:lpstr>Overview</vt:lpstr>
      <vt:lpstr>“What” and “where” streams</vt:lpstr>
      <vt:lpstr>“What” and “where” streams</vt:lpstr>
      <vt:lpstr>Damage to the “what” pathway</vt:lpstr>
      <vt:lpstr>Damage to the “where” pathway</vt:lpstr>
      <vt:lpstr>Blindsight</vt:lpstr>
      <vt:lpstr>Blindsight</vt:lpstr>
      <vt:lpstr>Blindsight in monkeys</vt:lpstr>
      <vt:lpstr>The superior colliculus route</vt:lpstr>
      <vt:lpstr>Superior colliculus route and blindsight</vt:lpstr>
      <vt:lpstr>Neural correlates of consciousness</vt:lpstr>
      <vt:lpstr>V1 and utrocular perception</vt:lpstr>
      <vt:lpstr>Binocular rivalry and consciousness</vt:lpstr>
      <vt:lpstr>Motion after-effect and binocular rivalry</vt:lpstr>
      <vt:lpstr>Consciousness and MT</vt:lpstr>
      <vt:lpstr>Bálint-Holmes syndrome (optic ataxia)</vt:lpstr>
      <vt:lpstr>Optic ataxia</vt:lpstr>
      <vt:lpstr>Visual form agnosia</vt:lpstr>
      <vt:lpstr>Visual form agnosia</vt:lpstr>
      <vt:lpstr>Dissociation of perception and action</vt:lpstr>
      <vt:lpstr>Dissociation of perception and action</vt:lpstr>
      <vt:lpstr>Eye movements</vt:lpstr>
      <vt:lpstr>Saccades</vt:lpstr>
      <vt:lpstr>Saccadic suppression</vt:lpstr>
      <vt:lpstr>Saccades are stereotyped</vt:lpstr>
      <vt:lpstr>Saccades are ballistic</vt:lpstr>
      <vt:lpstr>Other eye movements</vt:lpstr>
      <vt:lpstr>Tremors and drifts</vt:lpstr>
      <vt:lpstr>Eye movements and attention</vt:lpstr>
      <vt:lpstr>Eye movements and attention</vt:lpstr>
      <vt:lpstr>Eye movements during reading</vt:lpstr>
      <vt:lpstr>Eye movements during reading</vt:lpstr>
      <vt:lpstr>Eye movmements during reading</vt:lpstr>
      <vt:lpstr>Gaze-contingent paradigms</vt:lpstr>
      <vt:lpstr>Gaze-contingent paradigms</vt:lpstr>
      <vt:lpstr>Boundary paradigm</vt:lpstr>
      <vt:lpstr>Eye movements in visual search</vt:lpstr>
      <vt:lpstr>Eye movements during everyday tasks</vt:lpstr>
      <vt:lpstr>Eye movements during skilled tasks</vt:lpstr>
    </vt:vector>
  </TitlesOfParts>
  <Company>IMI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and Action</dc:title>
  <dc:creator>David Meredith</dc:creator>
  <cp:lastModifiedBy>David Meredith</cp:lastModifiedBy>
  <cp:revision>51</cp:revision>
  <dcterms:created xsi:type="dcterms:W3CDTF">2012-10-06T12:13:54Z</dcterms:created>
  <dcterms:modified xsi:type="dcterms:W3CDTF">2012-10-26T11:21:21Z</dcterms:modified>
</cp:coreProperties>
</file>