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ED309-BB80-AB41-A36A-3356E9842375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BAEF1-0CE1-FB46-80F7-87ADC4E0A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38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BAEF1-0CE1-FB46-80F7-87ADC4E0A69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3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49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54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89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3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06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5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91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98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3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9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4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D2FC-EF6C-4B4A-B652-05238E4B4D70}" type="datetimeFigureOut">
              <a:rPr lang="en-US" smtClean="0"/>
              <a:t>10/09/2012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CC2A9-A411-8C44-9302-F15BAF1EB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59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4500"/>
            <a:ext cx="7772400" cy="1470025"/>
          </a:xfrm>
        </p:spPr>
        <p:txBody>
          <a:bodyPr/>
          <a:lstStyle/>
          <a:p>
            <a:r>
              <a:rPr lang="en-GB" dirty="0" smtClean="0"/>
              <a:t>The Perception of Motion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933" y="279843"/>
            <a:ext cx="2112563" cy="21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7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Germany 5 – England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Get a bright-light afterimage, shut your eyes, keep them still and poke one of them</a:t>
            </a:r>
          </a:p>
          <a:p>
            <a:pPr marL="914400" lvl="1" indent="-514350"/>
            <a:r>
              <a:rPr lang="en-GB" dirty="0" smtClean="0"/>
              <a:t>Sherrington predicts movement since muscle stretched; Helmholtz predicts no movement since no efferent eye movement signal</a:t>
            </a:r>
          </a:p>
          <a:p>
            <a:pPr marL="914400" lvl="1" indent="-514350"/>
            <a:r>
              <a:rPr lang="en-GB" dirty="0" smtClean="0"/>
              <a:t>No movement: Sherrington 2 – Helmholtz 4</a:t>
            </a:r>
          </a:p>
          <a:p>
            <a:r>
              <a:rPr lang="en-GB" dirty="0" smtClean="0"/>
              <a:t>Stop eyeball from moving by using curare (which paralyses your lungs and suffocates you) or stuffing putty behind your eyes (quite painfu</a:t>
            </a:r>
            <a:r>
              <a:rPr lang="en-GB" dirty="0"/>
              <a:t>l</a:t>
            </a:r>
            <a:r>
              <a:rPr lang="en-GB" dirty="0" smtClean="0"/>
              <a:t>)</a:t>
            </a:r>
          </a:p>
          <a:p>
            <a:pPr marL="914400" lvl="1" indent="-514350"/>
            <a:r>
              <a:rPr lang="en-GB" dirty="0" smtClean="0"/>
              <a:t>No retinal movement, no eye muscle movement, eye-movement command sent</a:t>
            </a:r>
          </a:p>
          <a:p>
            <a:pPr marL="914400" lvl="1" indent="-514350"/>
            <a:r>
              <a:rPr lang="en-GB" dirty="0" smtClean="0"/>
              <a:t>Sherrington predicts no movement, Helmholtz predicts movement</a:t>
            </a:r>
          </a:p>
          <a:p>
            <a:pPr marL="914400" lvl="1" indent="-514350"/>
            <a:r>
              <a:rPr lang="en-GB" dirty="0" smtClean="0"/>
              <a:t>Movement perceived: Sherrington 2 – Helmholtz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16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motion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10" y="1600200"/>
            <a:ext cx="5064590" cy="499941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Top left: </a:t>
            </a:r>
          </a:p>
          <a:p>
            <a:pPr lvl="1"/>
            <a:r>
              <a:rPr lang="en-GB" dirty="0" smtClean="0"/>
              <a:t>spot moves from A to B</a:t>
            </a:r>
          </a:p>
          <a:p>
            <a:pPr lvl="1"/>
            <a:r>
              <a:rPr lang="en-GB" dirty="0" smtClean="0"/>
              <a:t>receptive fields detect spot at A and B within some time period</a:t>
            </a:r>
          </a:p>
          <a:p>
            <a:pPr lvl="1"/>
            <a:r>
              <a:rPr lang="en-GB" dirty="0" smtClean="0"/>
              <a:t>Movement detected, but no direction</a:t>
            </a:r>
          </a:p>
          <a:p>
            <a:r>
              <a:rPr lang="en-GB" dirty="0" smtClean="0"/>
              <a:t>Top right:</a:t>
            </a:r>
          </a:p>
          <a:p>
            <a:pPr lvl="1"/>
            <a:r>
              <a:rPr lang="en-GB" dirty="0" smtClean="0"/>
              <a:t>receptive field at A delayed firing</a:t>
            </a:r>
          </a:p>
          <a:p>
            <a:pPr lvl="1"/>
            <a:r>
              <a:rPr lang="en-GB" dirty="0" smtClean="0"/>
              <a:t>A fires at same time as B</a:t>
            </a:r>
          </a:p>
          <a:p>
            <a:pPr lvl="1"/>
            <a:r>
              <a:rPr lang="en-GB" dirty="0" smtClean="0"/>
              <a:t>movement detected from A to B at a particular speed</a:t>
            </a:r>
          </a:p>
          <a:p>
            <a:pPr lvl="1"/>
            <a:r>
              <a:rPr lang="en-GB" dirty="0" smtClean="0"/>
              <a:t>movement from B to A does not produce firing at the same time</a:t>
            </a:r>
          </a:p>
          <a:p>
            <a:pPr lvl="1"/>
            <a:r>
              <a:rPr lang="en-GB" b="1" i="1" dirty="0"/>
              <a:t>D</a:t>
            </a:r>
            <a:r>
              <a:rPr lang="en-GB" b="1" i="1" dirty="0" smtClean="0"/>
              <a:t>elay-and-compare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165010" cy="42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5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motion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10" y="1600200"/>
            <a:ext cx="506459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Bottom left:</a:t>
            </a:r>
          </a:p>
          <a:p>
            <a:pPr lvl="1"/>
            <a:r>
              <a:rPr lang="en-GB" dirty="0" smtClean="0"/>
              <a:t>motion from B to A detected</a:t>
            </a:r>
          </a:p>
          <a:p>
            <a:pPr lvl="1"/>
            <a:r>
              <a:rPr lang="en-GB" dirty="0" smtClean="0"/>
              <a:t>motion from A to B not detected because no simultaneous firing</a:t>
            </a:r>
          </a:p>
          <a:p>
            <a:r>
              <a:rPr lang="en-GB" dirty="0" smtClean="0"/>
              <a:t>Bottom right:</a:t>
            </a:r>
          </a:p>
          <a:p>
            <a:pPr lvl="1"/>
            <a:r>
              <a:rPr lang="en-GB" dirty="0" smtClean="0"/>
              <a:t>Compares responses of two delay-and-compare models tuned to opposite directions of motion</a:t>
            </a:r>
          </a:p>
          <a:p>
            <a:pPr lvl="1"/>
            <a:r>
              <a:rPr lang="en-GB" dirty="0" smtClean="0"/>
              <a:t>Can detect motion in both directions using one time delay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165010" cy="42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Where does motion detection happen in the brain?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048" y="1600200"/>
            <a:ext cx="4745752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Not in the retinal ganglion cells and not in the LGN – cells here can’t tell left from right</a:t>
            </a:r>
          </a:p>
          <a:p>
            <a:r>
              <a:rPr lang="en-GB" dirty="0" smtClean="0"/>
              <a:t>First signs of motion direction sensitivity happen in V1</a:t>
            </a:r>
          </a:p>
          <a:p>
            <a:r>
              <a:rPr lang="en-GB" dirty="0" smtClean="0"/>
              <a:t>In V5 (MT), nearly every cell has directional sensitivity</a:t>
            </a:r>
          </a:p>
          <a:p>
            <a:r>
              <a:rPr lang="en-GB" dirty="0" smtClean="0"/>
              <a:t>In some animals (e.g., frogs, rabbits), retina already sends information about direction of movement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3849"/>
            <a:ext cx="3483848" cy="28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9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is motion detection important?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Helps to detect prey or predators</a:t>
            </a:r>
          </a:p>
          <a:p>
            <a:r>
              <a:rPr lang="en-GB" dirty="0" smtClean="0"/>
              <a:t>Cat moves very slowly when stalking so that prey doesn’t notice it</a:t>
            </a:r>
          </a:p>
          <a:p>
            <a:r>
              <a:rPr lang="en-GB" dirty="0" smtClean="0"/>
              <a:t>Then moves very quickly at the last moment so that prey can’t do anything about 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88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motion after-effect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477" y="1600200"/>
            <a:ext cx="4453322" cy="507413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We have motion detectors for all directions (cf. bar detectors for all orientations)</a:t>
            </a:r>
          </a:p>
          <a:p>
            <a:r>
              <a:rPr lang="en-GB" dirty="0" smtClean="0"/>
              <a:t>Each motion detector tuned to movement in a particular direction</a:t>
            </a:r>
          </a:p>
          <a:p>
            <a:r>
              <a:rPr lang="en-GB" dirty="0" smtClean="0"/>
              <a:t>If stare at something moving in a fixed direction, then tuned detectors adapt (become fatigued)</a:t>
            </a:r>
          </a:p>
          <a:p>
            <a:pPr lvl="1"/>
            <a:r>
              <a:rPr lang="en-GB" dirty="0" smtClean="0"/>
              <a:t>Afterwards, stationary objects seem to move in the opposite direction</a:t>
            </a:r>
          </a:p>
          <a:p>
            <a:r>
              <a:rPr lang="en-GB" dirty="0" smtClean="0"/>
              <a:t>Discovered by Addams in the 1830s when staring at a waterfall in Scotland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29311"/>
            <a:ext cx="3731278" cy="27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9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motion after-effect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990" y="1600200"/>
            <a:ext cx="4328809" cy="496110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Stationary object stimulate up and down equally</a:t>
            </a:r>
          </a:p>
          <a:p>
            <a:r>
              <a:rPr lang="en-GB" dirty="0" smtClean="0"/>
              <a:t>Staring at </a:t>
            </a:r>
            <a:r>
              <a:rPr lang="en-GB" dirty="0" smtClean="0"/>
              <a:t>a </a:t>
            </a:r>
            <a:r>
              <a:rPr lang="en-GB" dirty="0" smtClean="0"/>
              <a:t>down</a:t>
            </a:r>
            <a:r>
              <a:rPr lang="en-GB" dirty="0" smtClean="0"/>
              <a:t>ward </a:t>
            </a:r>
            <a:r>
              <a:rPr lang="en-GB" dirty="0" smtClean="0"/>
              <a:t>stimulus desensitizes </a:t>
            </a:r>
            <a:r>
              <a:rPr lang="en-GB" dirty="0" smtClean="0"/>
              <a:t>down-</a:t>
            </a:r>
            <a:r>
              <a:rPr lang="en-GB" dirty="0" smtClean="0"/>
              <a:t>detector (adaptation)</a:t>
            </a:r>
          </a:p>
          <a:p>
            <a:r>
              <a:rPr lang="en-GB" dirty="0" smtClean="0"/>
              <a:t>Look again at stationary object, then </a:t>
            </a:r>
            <a:r>
              <a:rPr lang="en-GB" dirty="0" smtClean="0"/>
              <a:t>down-</a:t>
            </a:r>
            <a:r>
              <a:rPr lang="en-GB" dirty="0" smtClean="0"/>
              <a:t>detector fires less than normal, so stimulus seems to move </a:t>
            </a:r>
            <a:r>
              <a:rPr lang="en-GB" dirty="0" smtClean="0"/>
              <a:t>up</a:t>
            </a:r>
            <a:endParaRPr lang="en-GB" dirty="0" smtClean="0"/>
          </a:p>
          <a:p>
            <a:r>
              <a:rPr lang="en-GB" dirty="0" smtClean="0"/>
              <a:t>You see motion, but the objects don’t move position!</a:t>
            </a:r>
          </a:p>
          <a:p>
            <a:r>
              <a:rPr lang="en-GB" dirty="0" smtClean="0"/>
              <a:t>So position and motion coded independently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29311"/>
            <a:ext cx="3731278" cy="27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1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 of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8204" y="1600200"/>
            <a:ext cx="5028596" cy="507413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How is the speed of motion coded?</a:t>
            </a:r>
          </a:p>
          <a:p>
            <a:r>
              <a:rPr lang="en-GB" dirty="0" smtClean="0"/>
              <a:t>Hypothesis: faster the stimulus, faster the cell fires</a:t>
            </a:r>
          </a:p>
          <a:p>
            <a:r>
              <a:rPr lang="en-GB" dirty="0" smtClean="0"/>
              <a:t>At left: rate of firing in rabbit ganglion cell tuned for motion</a:t>
            </a:r>
          </a:p>
          <a:p>
            <a:pPr lvl="1"/>
            <a:r>
              <a:rPr lang="en-GB" dirty="0" smtClean="0"/>
              <a:t>No motion: low base rate</a:t>
            </a:r>
          </a:p>
          <a:p>
            <a:pPr lvl="1"/>
            <a:r>
              <a:rPr lang="en-GB" dirty="0" smtClean="0"/>
              <a:t>Motion in tuned direction: high firing rate</a:t>
            </a:r>
          </a:p>
          <a:p>
            <a:pPr lvl="1"/>
            <a:r>
              <a:rPr lang="en-GB" dirty="0" smtClean="0"/>
              <a:t>Then rate drops to a plateau while stimulus present</a:t>
            </a:r>
          </a:p>
          <a:p>
            <a:pPr lvl="1"/>
            <a:r>
              <a:rPr lang="en-GB" dirty="0" smtClean="0"/>
              <a:t>Then drops to zero when stimulus removed</a:t>
            </a:r>
          </a:p>
          <a:p>
            <a:pPr lvl="1"/>
            <a:r>
              <a:rPr lang="en-GB" dirty="0" smtClean="0"/>
              <a:t>Then rate returns to low base rate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201004" cy="34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1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 of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8204" y="1600200"/>
            <a:ext cx="5028596" cy="503677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If firing rate codes speed, then perceived speed of stimulus should drop while being perceived (due to adaptation)</a:t>
            </a:r>
          </a:p>
          <a:p>
            <a:r>
              <a:rPr lang="en-GB" dirty="0" smtClean="0"/>
              <a:t>This is observed in humans</a:t>
            </a:r>
          </a:p>
          <a:p>
            <a:r>
              <a:rPr lang="en-GB" dirty="0" smtClean="0"/>
              <a:t>We adapt to motion in a particular direction so that it becomes perceived to be slower and slower – it may even stop!</a:t>
            </a:r>
          </a:p>
          <a:p>
            <a:pPr lvl="1"/>
            <a:r>
              <a:rPr lang="en-GB" dirty="0" smtClean="0"/>
              <a:t>e.g., driving fast on the motorway</a:t>
            </a:r>
          </a:p>
          <a:p>
            <a:r>
              <a:rPr lang="en-GB" dirty="0" smtClean="0"/>
              <a:t>Motion after-effect results from drop of activity below baseline immediately after stimulus removed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201004" cy="34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7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Stopped visual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0729"/>
            <a:ext cx="8229600" cy="241543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Perceived speed goes down the longer we look at the moving stimulus</a:t>
            </a:r>
          </a:p>
          <a:p>
            <a:r>
              <a:rPr lang="en-GB" dirty="0" smtClean="0"/>
              <a:t>Perceived speed of moving object in periphery is lower than object in centre of field of view</a:t>
            </a:r>
          </a:p>
          <a:p>
            <a:r>
              <a:rPr lang="en-GB" dirty="0" smtClean="0"/>
              <a:t>After enough time, a rotating disc that is far enough into the periphery may even appear to stop moving!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55" y="1417638"/>
            <a:ext cx="3786366" cy="22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2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6 of</a:t>
            </a:r>
          </a:p>
          <a:p>
            <a:pPr lvl="1"/>
            <a:r>
              <a:rPr lang="da-DK" dirty="0" err="1" smtClean="0"/>
              <a:t>Snowden</a:t>
            </a:r>
            <a:r>
              <a:rPr lang="da-DK" dirty="0" smtClean="0"/>
              <a:t>, R., Thompson, P. &amp; </a:t>
            </a:r>
            <a:r>
              <a:rPr lang="da-DK" dirty="0" err="1" smtClean="0"/>
              <a:t>Troscianko</a:t>
            </a:r>
            <a:r>
              <a:rPr lang="da-DK" dirty="0" smtClean="0"/>
              <a:t>, T. (2006). </a:t>
            </a:r>
            <a:r>
              <a:rPr lang="da-DK" i="1" dirty="0" smtClean="0"/>
              <a:t>Basic Vision: An </a:t>
            </a:r>
            <a:r>
              <a:rPr lang="da-DK" i="1" dirty="0" err="1" smtClean="0"/>
              <a:t>Introduction</a:t>
            </a:r>
            <a:r>
              <a:rPr lang="da-DK" i="1" dirty="0" smtClean="0"/>
              <a:t> to Visual Perception</a:t>
            </a:r>
            <a:r>
              <a:rPr lang="da-DK" dirty="0" smtClean="0"/>
              <a:t>. OUP. (ISBN: 978-0199286706)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27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Apparent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10" y="1600200"/>
            <a:ext cx="5064590" cy="494961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Motion detector triggered if RF at A stimulated and then RF at B stimulated at appropriate period later</a:t>
            </a:r>
          </a:p>
          <a:p>
            <a:r>
              <a:rPr lang="en-GB" dirty="0" smtClean="0"/>
              <a:t>Doesn’t necessarily result from </a:t>
            </a:r>
            <a:r>
              <a:rPr lang="en-GB" i="1" dirty="0" smtClean="0"/>
              <a:t>actual</a:t>
            </a:r>
            <a:r>
              <a:rPr lang="en-GB" dirty="0" smtClean="0"/>
              <a:t> motion from A to B</a:t>
            </a:r>
          </a:p>
          <a:p>
            <a:r>
              <a:rPr lang="en-GB" dirty="0" smtClean="0"/>
              <a:t>Could be due to </a:t>
            </a:r>
            <a:r>
              <a:rPr lang="en-GB" i="1" dirty="0" smtClean="0"/>
              <a:t>apparent motion</a:t>
            </a:r>
            <a:r>
              <a:rPr lang="en-GB" dirty="0" smtClean="0"/>
              <a:t> of two separate stimuli</a:t>
            </a:r>
          </a:p>
          <a:p>
            <a:pPr lvl="1"/>
            <a:r>
              <a:rPr lang="en-GB" dirty="0" smtClean="0"/>
              <a:t>principle used in film and animation</a:t>
            </a:r>
          </a:p>
          <a:p>
            <a:r>
              <a:rPr lang="en-GB" dirty="0" smtClean="0"/>
              <a:t>Creating motion from stills requires stills to be presented at just the right frequency</a:t>
            </a:r>
          </a:p>
          <a:p>
            <a:pPr lvl="1"/>
            <a:r>
              <a:rPr lang="en-GB" dirty="0" smtClean="0"/>
              <a:t>too fast, seem simultaneous</a:t>
            </a:r>
          </a:p>
          <a:p>
            <a:pPr lvl="1"/>
            <a:r>
              <a:rPr lang="en-GB" dirty="0" smtClean="0"/>
              <a:t>too slow, then no motion perceived</a:t>
            </a:r>
          </a:p>
          <a:p>
            <a:r>
              <a:rPr lang="en-GB" dirty="0" smtClean="0"/>
              <a:t>Inter-frame period needs to be about the same as the period used by the motion detectors to sample for motion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958372" cy="215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75463"/>
            <a:ext cx="3058476" cy="180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2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dot </a:t>
            </a:r>
            <a:r>
              <a:rPr lang="en-GB" dirty="0" err="1" smtClean="0"/>
              <a:t>kinematogram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32567"/>
            <a:ext cx="8229600" cy="207950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How can we determine whether someone </a:t>
            </a:r>
            <a:r>
              <a:rPr lang="en-GB" i="1" dirty="0" smtClean="0"/>
              <a:t>infers</a:t>
            </a:r>
            <a:r>
              <a:rPr lang="en-GB" dirty="0"/>
              <a:t> </a:t>
            </a:r>
            <a:r>
              <a:rPr lang="en-GB" dirty="0" smtClean="0"/>
              <a:t>motion from two stills or </a:t>
            </a:r>
            <a:r>
              <a:rPr lang="en-GB" i="1" dirty="0" smtClean="0"/>
              <a:t>perceives</a:t>
            </a:r>
            <a:r>
              <a:rPr lang="en-GB" dirty="0" smtClean="0"/>
              <a:t> motion between two stills?</a:t>
            </a:r>
          </a:p>
          <a:p>
            <a:r>
              <a:rPr lang="en-GB" dirty="0" smtClean="0"/>
              <a:t>Make it hard for them to see the difference between the stills</a:t>
            </a:r>
          </a:p>
          <a:p>
            <a:r>
              <a:rPr lang="en-GB" dirty="0" smtClean="0"/>
              <a:t>Can use random dot patterns and move just a small part of the pattern on each frame</a:t>
            </a:r>
          </a:p>
          <a:p>
            <a:r>
              <a:rPr lang="en-GB" dirty="0" smtClean="0"/>
              <a:t>When presented in series, the moving area is easy to perceive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417638"/>
            <a:ext cx="4483758" cy="295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9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3022600"/>
            <a:ext cx="838228" cy="7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4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035300"/>
            <a:ext cx="832132" cy="7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3022600"/>
            <a:ext cx="838228" cy="7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6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035300"/>
            <a:ext cx="835180" cy="7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Aliasing</a:t>
            </a:r>
            <a:br>
              <a:rPr lang="en-GB" dirty="0" smtClean="0"/>
            </a:br>
            <a:r>
              <a:rPr lang="en-GB" dirty="0" smtClean="0"/>
              <a:t>(aka. The “Waggon-wheel” effect)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796" y="1600200"/>
            <a:ext cx="4357004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If you have very fast motion, then the frame-rate can be too slow to represent it properly, and you get </a:t>
            </a:r>
            <a:r>
              <a:rPr lang="en-GB" i="1" dirty="0" smtClean="0"/>
              <a:t>aliasing</a:t>
            </a:r>
          </a:p>
          <a:p>
            <a:r>
              <a:rPr lang="en-GB" dirty="0" smtClean="0"/>
              <a:t>Each spoke is perceived to move to the position of the nearest spoke in the next frame</a:t>
            </a:r>
          </a:p>
          <a:p>
            <a:r>
              <a:rPr lang="en-GB" dirty="0" smtClean="0"/>
              <a:t>If rate is fast enough, the nearest spoke may be a </a:t>
            </a:r>
            <a:r>
              <a:rPr lang="en-GB" i="1" dirty="0" smtClean="0"/>
              <a:t>different</a:t>
            </a:r>
            <a:r>
              <a:rPr lang="en-GB" dirty="0" smtClean="0"/>
              <a:t> spoke – the one behind it</a:t>
            </a:r>
          </a:p>
          <a:p>
            <a:r>
              <a:rPr lang="en-GB" dirty="0" smtClean="0"/>
              <a:t>Needs frame-based film or stroboscopic lighting (e.g., fluorescent lighting)</a:t>
            </a:r>
          </a:p>
          <a:p>
            <a:r>
              <a:rPr lang="en-GB" dirty="0" smtClean="0"/>
              <a:t>Can it happen in normal daylight?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872596" cy="28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Motion blindness and area MT (V5)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5696" y="1600200"/>
            <a:ext cx="5141103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If the part of the brain that specialises in motion detection is damaged, then we see the world as a sequence of stills (</a:t>
            </a:r>
            <a:r>
              <a:rPr lang="en-GB" i="1" dirty="0" err="1" smtClean="0"/>
              <a:t>akinetopsia</a:t>
            </a:r>
            <a:r>
              <a:rPr lang="en-GB" dirty="0" smtClean="0"/>
              <a:t>)</a:t>
            </a:r>
          </a:p>
          <a:p>
            <a:r>
              <a:rPr lang="en-GB" dirty="0" smtClean="0"/>
              <a:t>Difficult to cross road, since need to make two conscious separate observations and compare the two in order to determine if a vehicle is moving</a:t>
            </a:r>
          </a:p>
          <a:p>
            <a:r>
              <a:rPr lang="en-GB" dirty="0" smtClean="0"/>
              <a:t>V5 (MT) is the area that specializes in motion detection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70338"/>
            <a:ext cx="3020005" cy="3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V5 (MT)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204" y="1600200"/>
            <a:ext cx="5209596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Receives information from the M-cells in LGN, via V1</a:t>
            </a:r>
          </a:p>
          <a:p>
            <a:r>
              <a:rPr lang="en-GB" dirty="0" smtClean="0"/>
              <a:t>Cells are specific to direction of motion</a:t>
            </a:r>
          </a:p>
          <a:p>
            <a:r>
              <a:rPr lang="en-GB" dirty="0" smtClean="0"/>
              <a:t>Has a column structure like V1, with each column tuned to a direction of motion instead of an orientation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70338"/>
            <a:ext cx="3020005" cy="3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Lesions in V5 (MT)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4726"/>
            <a:ext cx="8229600" cy="2391437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If V5 or MT is deliberately </a:t>
            </a:r>
            <a:r>
              <a:rPr lang="en-GB" dirty="0" err="1" smtClean="0"/>
              <a:t>lesioned</a:t>
            </a:r>
            <a:r>
              <a:rPr lang="en-GB" dirty="0" smtClean="0"/>
              <a:t> in a small area, then this produced an inability to perceive motion in the corresponding region of the visual field</a:t>
            </a:r>
          </a:p>
          <a:p>
            <a:r>
              <a:rPr lang="en-GB" dirty="0" smtClean="0"/>
              <a:t>Ability to see motion measured as percentage of dots in a random field that are coherent (moving in the same direction) that is required for the subject to perceive motion</a:t>
            </a:r>
          </a:p>
          <a:p>
            <a:r>
              <a:rPr lang="en-GB" dirty="0" smtClean="0"/>
              <a:t>Similar results for a monkey with </a:t>
            </a:r>
            <a:r>
              <a:rPr lang="en-GB" dirty="0" err="1" smtClean="0"/>
              <a:t>lesioned</a:t>
            </a:r>
            <a:r>
              <a:rPr lang="en-GB" dirty="0" smtClean="0"/>
              <a:t> V5 and an </a:t>
            </a:r>
            <a:r>
              <a:rPr lang="en-GB" dirty="0" err="1" smtClean="0"/>
              <a:t>akinetopsic</a:t>
            </a:r>
            <a:r>
              <a:rPr lang="en-GB" dirty="0" smtClean="0"/>
              <a:t> human</a:t>
            </a:r>
          </a:p>
          <a:p>
            <a:r>
              <a:rPr lang="en-GB" dirty="0" err="1" smtClean="0"/>
              <a:t>Salzman</a:t>
            </a:r>
            <a:r>
              <a:rPr lang="en-GB" dirty="0" smtClean="0"/>
              <a:t> et al (1990) found that the perception of motion could be directly manipulated by stimulating specific groups of cells in V5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84" y="1204699"/>
            <a:ext cx="3957277" cy="24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9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U-</a:t>
            </a:r>
            <a:r>
              <a:rPr lang="en-GB" dirty="0" err="1" smtClean="0"/>
              <a:t>zu</a:t>
            </a:r>
            <a:r>
              <a:rPr lang="en-GB" dirty="0" smtClean="0"/>
              <a:t>-</a:t>
            </a:r>
            <a:r>
              <a:rPr lang="en-GB" dirty="0" err="1" smtClean="0"/>
              <a:t>maki</a:t>
            </a:r>
            <a:r>
              <a:rPr lang="en-GB" dirty="0" smtClean="0"/>
              <a:t> glasses</a:t>
            </a:r>
            <a:br>
              <a:rPr lang="en-GB" dirty="0" smtClean="0"/>
            </a:br>
            <a:r>
              <a:rPr lang="en-GB" dirty="0" smtClean="0"/>
              <a:t>by </a:t>
            </a:r>
            <a:r>
              <a:rPr lang="en-GB" dirty="0" err="1" smtClean="0"/>
              <a:t>Akiyoshi</a:t>
            </a:r>
            <a:r>
              <a:rPr lang="en-GB" dirty="0" smtClean="0"/>
              <a:t> </a:t>
            </a:r>
            <a:r>
              <a:rPr lang="en-GB" dirty="0" err="1" smtClean="0"/>
              <a:t>Kitaoka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38" y="1593870"/>
            <a:ext cx="6624147" cy="49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6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Locating the equivalent of V5 in humans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434" y="1600200"/>
            <a:ext cx="4072365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Do an fMRI of the brain while viewing a stationary scene</a:t>
            </a:r>
          </a:p>
          <a:p>
            <a:r>
              <a:rPr lang="en-GB" dirty="0" smtClean="0"/>
              <a:t>Then do an fMRI of the brain while viewing a moving object in the scene</a:t>
            </a:r>
          </a:p>
          <a:p>
            <a:r>
              <a:rPr lang="en-GB" dirty="0" smtClean="0"/>
              <a:t>Subtract the first from the second to get the areas of the brain directly involved in responding to the moving object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4039280" cy="33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0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Illusory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73232"/>
            <a:ext cx="8229600" cy="287825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Subjects adapt to a set of rings that are either</a:t>
            </a:r>
          </a:p>
          <a:p>
            <a:pPr lvl="1"/>
            <a:r>
              <a:rPr lang="en-GB" dirty="0" smtClean="0"/>
              <a:t>expanding continuously</a:t>
            </a:r>
          </a:p>
          <a:p>
            <a:pPr lvl="1"/>
            <a:r>
              <a:rPr lang="en-GB" dirty="0" smtClean="0"/>
              <a:t>contracting continuously</a:t>
            </a:r>
          </a:p>
          <a:p>
            <a:pPr lvl="1"/>
            <a:r>
              <a:rPr lang="en-GB" dirty="0" smtClean="0"/>
              <a:t>alternately expanding and contracting</a:t>
            </a:r>
          </a:p>
          <a:p>
            <a:r>
              <a:rPr lang="en-GB" dirty="0" smtClean="0"/>
              <a:t>When viewing stationary rings after test, continuously expanding/contracting rings resulted in an MAE</a:t>
            </a:r>
          </a:p>
          <a:p>
            <a:pPr lvl="1"/>
            <a:r>
              <a:rPr lang="en-GB" dirty="0" smtClean="0"/>
              <a:t>indicated in continued activity in MT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417638"/>
            <a:ext cx="2520780" cy="22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Illusory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728" y="1600200"/>
            <a:ext cx="4022071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“The Enigma” by </a:t>
            </a:r>
            <a:r>
              <a:rPr lang="en-GB" dirty="0" err="1" smtClean="0"/>
              <a:t>Isia</a:t>
            </a:r>
            <a:r>
              <a:rPr lang="en-GB" dirty="0" smtClean="0"/>
              <a:t> Levant</a:t>
            </a:r>
          </a:p>
          <a:p>
            <a:r>
              <a:rPr lang="en-GB" dirty="0" smtClean="0"/>
              <a:t>Many people perceive circular motion in the purple/lilac rings between the spokes</a:t>
            </a:r>
          </a:p>
          <a:p>
            <a:r>
              <a:rPr lang="en-GB" dirty="0" smtClean="0"/>
              <a:t>Been shown that MT is activated when people view this image</a:t>
            </a:r>
          </a:p>
          <a:p>
            <a:r>
              <a:rPr lang="en-GB" dirty="0" smtClean="0"/>
              <a:t>Does activity in MT </a:t>
            </a:r>
            <a:r>
              <a:rPr lang="en-GB" i="1" dirty="0" smtClean="0"/>
              <a:t>cause</a:t>
            </a:r>
            <a:r>
              <a:rPr lang="en-GB" dirty="0" smtClean="0"/>
              <a:t> the illusory motion or does the illusory motion </a:t>
            </a:r>
            <a:r>
              <a:rPr lang="en-GB" i="1" dirty="0" smtClean="0"/>
              <a:t>cause</a:t>
            </a:r>
            <a:r>
              <a:rPr lang="en-GB" dirty="0" smtClean="0"/>
              <a:t> activity in MT?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32" y="1600199"/>
            <a:ext cx="4103113" cy="41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moves and what stays still?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i="1" dirty="0" smtClean="0"/>
              <a:t>Induced movement</a:t>
            </a:r>
            <a:endParaRPr lang="en-GB" dirty="0" smtClean="0"/>
          </a:p>
          <a:p>
            <a:pPr lvl="1"/>
            <a:r>
              <a:rPr lang="en-GB" dirty="0"/>
              <a:t>W</a:t>
            </a:r>
            <a:r>
              <a:rPr lang="en-GB" dirty="0" smtClean="0"/>
              <a:t>hen there are clouds on a windy night, the moon seems to move in the opposite direction</a:t>
            </a:r>
          </a:p>
          <a:p>
            <a:pPr lvl="1"/>
            <a:r>
              <a:rPr lang="en-GB" dirty="0" smtClean="0"/>
              <a:t>A tall building seems to be falling if there are clouds moving past it in the sky</a:t>
            </a:r>
          </a:p>
          <a:p>
            <a:pPr lvl="1"/>
            <a:r>
              <a:rPr lang="en-GB" dirty="0" smtClean="0"/>
              <a:t>You’re sitting in a stationary train and the adjacent train starts moving: it feels like your train has started moving</a:t>
            </a:r>
          </a:p>
          <a:p>
            <a:r>
              <a:rPr lang="en-GB" dirty="0" smtClean="0"/>
              <a:t>Usually assume backgrounds are stationary and foreground objects are moving</a:t>
            </a:r>
          </a:p>
          <a:p>
            <a:r>
              <a:rPr lang="en-GB" dirty="0" smtClean="0"/>
              <a:t>Usually assume walls and buildings aren’t moving</a:t>
            </a:r>
          </a:p>
          <a:p>
            <a:r>
              <a:rPr lang="en-GB" i="1" dirty="0" err="1" smtClean="0"/>
              <a:t>Autokinetic</a:t>
            </a:r>
            <a:r>
              <a:rPr lang="en-GB" i="1" dirty="0" smtClean="0"/>
              <a:t> effect</a:t>
            </a:r>
            <a:r>
              <a:rPr lang="en-GB" dirty="0" smtClean="0"/>
              <a:t>: dim light (e.g., distant cigarette) appears to move against a dark background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0491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Vection</a:t>
            </a:r>
            <a:r>
              <a:rPr lang="en-GB" dirty="0" smtClean="0"/>
              <a:t> and stability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8534"/>
            <a:ext cx="8229600" cy="3257629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3200" dirty="0" smtClean="0"/>
              <a:t>You’re sitting in a stationary train and the adjacent train starts moving: it feels like your train has started moving</a:t>
            </a:r>
          </a:p>
          <a:p>
            <a:r>
              <a:rPr lang="en-GB" dirty="0" smtClean="0"/>
              <a:t>Feeling of self motion is called </a:t>
            </a:r>
            <a:r>
              <a:rPr lang="en-GB" i="1" dirty="0" err="1" smtClean="0"/>
              <a:t>vection</a:t>
            </a:r>
            <a:r>
              <a:rPr lang="en-GB" dirty="0" smtClean="0"/>
              <a:t> – can be induced in an </a:t>
            </a:r>
            <a:r>
              <a:rPr lang="en-GB" i="1" dirty="0" err="1" smtClean="0"/>
              <a:t>optokinetic</a:t>
            </a:r>
            <a:r>
              <a:rPr lang="en-GB" i="1" dirty="0" smtClean="0"/>
              <a:t> drum</a:t>
            </a:r>
          </a:p>
          <a:p>
            <a:pPr lvl="1"/>
            <a:r>
              <a:rPr lang="en-GB" dirty="0" smtClean="0"/>
              <a:t>Start by feeling that the drum is rotating</a:t>
            </a:r>
          </a:p>
          <a:p>
            <a:pPr lvl="1"/>
            <a:r>
              <a:rPr lang="en-GB" dirty="0" smtClean="0"/>
              <a:t>Soon start feeling that you are rotating inside the drum</a:t>
            </a:r>
          </a:p>
          <a:p>
            <a:r>
              <a:rPr lang="en-GB" dirty="0" smtClean="0"/>
              <a:t>Usually vestibular organ signals change in movement of the body – no signal in an </a:t>
            </a:r>
            <a:r>
              <a:rPr lang="en-GB" dirty="0" err="1" smtClean="0"/>
              <a:t>optokinetic</a:t>
            </a:r>
            <a:r>
              <a:rPr lang="en-GB" dirty="0" smtClean="0"/>
              <a:t> drum, so start by feeling that the drum is moving</a:t>
            </a:r>
          </a:p>
          <a:p>
            <a:r>
              <a:rPr lang="en-GB" dirty="0" smtClean="0"/>
              <a:t>But once reach constant speed of rotation, don’t expect vestibular organ to respond, so start feeling that wall is stationary.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1417638"/>
            <a:ext cx="3621145" cy="14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526"/>
            <a:ext cx="8229600" cy="322356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Two transparent sheets, each covered by dots</a:t>
            </a:r>
          </a:p>
          <a:p>
            <a:r>
              <a:rPr lang="en-GB" dirty="0" smtClean="0"/>
              <a:t>Move the front sheet, nearest to the observer</a:t>
            </a:r>
          </a:p>
          <a:p>
            <a:pPr lvl="1"/>
            <a:r>
              <a:rPr lang="en-GB" dirty="0" smtClean="0"/>
              <a:t>Observer sees </a:t>
            </a:r>
            <a:r>
              <a:rPr lang="en-GB" dirty="0" smtClean="0"/>
              <a:t>sheet </a:t>
            </a:r>
            <a:r>
              <a:rPr lang="en-GB" dirty="0" smtClean="0"/>
              <a:t>approaching</a:t>
            </a:r>
          </a:p>
          <a:p>
            <a:r>
              <a:rPr lang="en-GB" dirty="0" smtClean="0"/>
              <a:t>Move the rear sheet towards the observer</a:t>
            </a:r>
          </a:p>
          <a:p>
            <a:pPr lvl="1"/>
            <a:r>
              <a:rPr lang="en-GB" dirty="0" smtClean="0"/>
              <a:t>Observer feels as though he is approaching the sheet – </a:t>
            </a:r>
            <a:r>
              <a:rPr lang="en-GB" i="1" dirty="0" err="1" smtClean="0"/>
              <a:t>vection</a:t>
            </a:r>
            <a:endParaRPr lang="en-GB" dirty="0" smtClean="0"/>
          </a:p>
          <a:p>
            <a:r>
              <a:rPr lang="en-GB" dirty="0" smtClean="0"/>
              <a:t>Assumption that the background is stationary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346673"/>
            <a:ext cx="3163930" cy="20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822"/>
          </a:xfrm>
        </p:spPr>
        <p:txBody>
          <a:bodyPr/>
          <a:lstStyle/>
          <a:p>
            <a:r>
              <a:rPr lang="en-GB" dirty="0" smtClean="0"/>
              <a:t>Making children fall over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34127"/>
            <a:ext cx="8229600" cy="301796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Very young children aren’t very good at standing up</a:t>
            </a:r>
          </a:p>
          <a:p>
            <a:r>
              <a:rPr lang="en-GB" dirty="0" smtClean="0"/>
              <a:t>Lee and </a:t>
            </a:r>
            <a:r>
              <a:rPr lang="en-GB" dirty="0" err="1" smtClean="0"/>
              <a:t>Lishman</a:t>
            </a:r>
            <a:r>
              <a:rPr lang="en-GB" dirty="0" smtClean="0"/>
              <a:t> (1976) put children in a room with a moving wall and moved the wall towards or away from the children</a:t>
            </a:r>
          </a:p>
          <a:p>
            <a:r>
              <a:rPr lang="en-GB" dirty="0" smtClean="0"/>
              <a:t>We preferably perceive walls to be stationary</a:t>
            </a:r>
          </a:p>
          <a:p>
            <a:r>
              <a:rPr lang="en-GB" dirty="0" smtClean="0"/>
              <a:t>When the wall is pushed towards the child, he feels like he’s falling towards the wall, leans backwards to correct and falls on his bum</a:t>
            </a:r>
          </a:p>
          <a:p>
            <a:r>
              <a:rPr lang="en-GB" dirty="0" smtClean="0"/>
              <a:t>When the wall is moved away from the child, he feels like he’s falling backwards, leans forwards to compensate and falls on his nose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66" y="1332935"/>
            <a:ext cx="3479350" cy="19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Vection</a:t>
            </a:r>
            <a:r>
              <a:rPr lang="en-GB" dirty="0" smtClean="0"/>
              <a:t> and vomit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 smtClean="0"/>
              <a:t>Vection</a:t>
            </a:r>
            <a:r>
              <a:rPr lang="en-GB" dirty="0" smtClean="0"/>
              <a:t> can produce motion sickness</a:t>
            </a:r>
          </a:p>
          <a:p>
            <a:pPr lvl="1"/>
            <a:r>
              <a:rPr lang="en-GB" dirty="0" smtClean="0"/>
              <a:t>Especially in east Asian people</a:t>
            </a:r>
          </a:p>
          <a:p>
            <a:r>
              <a:rPr lang="en-GB" dirty="0" smtClean="0"/>
              <a:t>One hypothesis is that there is a conflict between what the vestibular system feels and what the eyes see</a:t>
            </a:r>
          </a:p>
          <a:p>
            <a:pPr lvl="1"/>
            <a:r>
              <a:rPr lang="en-GB" dirty="0" smtClean="0"/>
              <a:t>But why should this make you throw up?</a:t>
            </a:r>
          </a:p>
          <a:p>
            <a:pPr lvl="1"/>
            <a:r>
              <a:rPr lang="en-GB" dirty="0" smtClean="0"/>
              <a:t>Been suggested that you know something is wrong, so your brain thinks you’ve been poisoned and so makes you empty your stomach</a:t>
            </a:r>
          </a:p>
          <a:p>
            <a:r>
              <a:rPr lang="en-GB" dirty="0" smtClean="0"/>
              <a:t>What are the implications for virtual reality systems?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79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U-</a:t>
            </a:r>
            <a:r>
              <a:rPr lang="en-GB" dirty="0" err="1" smtClean="0"/>
              <a:t>zu</a:t>
            </a:r>
            <a:r>
              <a:rPr lang="en-GB" dirty="0" smtClean="0"/>
              <a:t>-</a:t>
            </a:r>
            <a:r>
              <a:rPr lang="en-GB" dirty="0" err="1" smtClean="0"/>
              <a:t>maki</a:t>
            </a:r>
            <a:r>
              <a:rPr lang="en-GB" dirty="0" smtClean="0"/>
              <a:t> glasses</a:t>
            </a:r>
            <a:br>
              <a:rPr lang="en-GB" dirty="0" smtClean="0"/>
            </a:br>
            <a:r>
              <a:rPr lang="en-GB" dirty="0" smtClean="0"/>
              <a:t>by </a:t>
            </a:r>
            <a:r>
              <a:rPr lang="en-GB" dirty="0" err="1" smtClean="0"/>
              <a:t>Akiyoshi</a:t>
            </a:r>
            <a:r>
              <a:rPr lang="en-GB" dirty="0" smtClean="0"/>
              <a:t> </a:t>
            </a:r>
            <a:r>
              <a:rPr lang="en-GB" dirty="0" err="1" smtClean="0"/>
              <a:t>Kitaoka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“</a:t>
            </a:r>
            <a:r>
              <a:rPr lang="en-GB" dirty="0" err="1" smtClean="0"/>
              <a:t>Uzumaki</a:t>
            </a:r>
            <a:r>
              <a:rPr lang="en-GB" dirty="0" smtClean="0"/>
              <a:t>” means spirals or swirls</a:t>
            </a:r>
          </a:p>
          <a:p>
            <a:pPr lvl="1"/>
            <a:r>
              <a:rPr lang="en-GB" dirty="0" smtClean="0"/>
              <a:t>“U” = Rabbits, “</a:t>
            </a:r>
            <a:r>
              <a:rPr lang="en-GB" dirty="0" err="1" smtClean="0"/>
              <a:t>zu</a:t>
            </a:r>
            <a:r>
              <a:rPr lang="en-GB" dirty="0" smtClean="0"/>
              <a:t>” = figure, “</a:t>
            </a:r>
            <a:r>
              <a:rPr lang="en-GB" dirty="0" err="1" smtClean="0"/>
              <a:t>maki</a:t>
            </a:r>
            <a:r>
              <a:rPr lang="en-GB" dirty="0" smtClean="0"/>
              <a:t>” = rotation</a:t>
            </a:r>
          </a:p>
          <a:p>
            <a:r>
              <a:rPr lang="en-GB" dirty="0" smtClean="0"/>
              <a:t>Appear to move when you move your eyes</a:t>
            </a:r>
          </a:p>
          <a:p>
            <a:r>
              <a:rPr lang="en-GB" dirty="0" smtClean="0"/>
              <a:t>Works best in periphery</a:t>
            </a:r>
          </a:p>
          <a:p>
            <a:r>
              <a:rPr lang="en-GB" dirty="0" smtClean="0"/>
              <a:t>High-contrast edges all on right (clockwise) side of each white or black “ear” in some circles, all on the other side in other circles</a:t>
            </a:r>
          </a:p>
          <a:p>
            <a:r>
              <a:rPr lang="en-GB" dirty="0" smtClean="0"/>
              <a:t>High contrast transmitted faster up visual pathway </a:t>
            </a:r>
            <a:r>
              <a:rPr lang="en-GB" dirty="0" smtClean="0"/>
              <a:t>than </a:t>
            </a:r>
            <a:r>
              <a:rPr lang="en-GB" dirty="0" smtClean="0"/>
              <a:t>low-contrast, so motion detectors in the cortex receive information from some parts of image faster than from others</a:t>
            </a:r>
          </a:p>
          <a:p>
            <a:r>
              <a:rPr lang="en-GB" dirty="0" smtClean="0"/>
              <a:t>Contrast detectors respond to difference in timing as though motion is being detected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66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Not hard to imagine a world with no colour</a:t>
            </a:r>
          </a:p>
          <a:p>
            <a:r>
              <a:rPr lang="en-GB" dirty="0" smtClean="0"/>
              <a:t>Try imagining a world with no motion!</a:t>
            </a:r>
          </a:p>
          <a:p>
            <a:pPr lvl="1"/>
            <a:r>
              <a:rPr lang="en-GB" dirty="0" smtClean="0"/>
              <a:t>Some people suffer from this</a:t>
            </a:r>
          </a:p>
          <a:p>
            <a:pPr lvl="1"/>
            <a:r>
              <a:rPr lang="en-GB" dirty="0" smtClean="0"/>
              <a:t>Crossing the road becomes a terrifying ordeal</a:t>
            </a:r>
          </a:p>
          <a:p>
            <a:r>
              <a:rPr lang="en-GB" dirty="0" smtClean="0"/>
              <a:t>Part of the brain dedicated to perception of motion</a:t>
            </a:r>
          </a:p>
          <a:p>
            <a:r>
              <a:rPr lang="en-GB" dirty="0" smtClean="0"/>
              <a:t>How to build a motion detector</a:t>
            </a:r>
          </a:p>
          <a:p>
            <a:r>
              <a:rPr lang="en-GB" dirty="0" smtClean="0"/>
              <a:t>How we see movement in TV and films</a:t>
            </a:r>
          </a:p>
          <a:p>
            <a:r>
              <a:rPr lang="en-GB" dirty="0" smtClean="0"/>
              <a:t>If we see movement, how do we decide what is moving – them or us?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00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ways of seeing movement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206" y="1600200"/>
            <a:ext cx="3983594" cy="4999419"/>
          </a:xfrm>
        </p:spPr>
        <p:txBody>
          <a:bodyPr>
            <a:normAutofit fontScale="77500" lnSpcReduction="20000"/>
          </a:bodyPr>
          <a:lstStyle/>
          <a:p>
            <a:r>
              <a:rPr lang="en-GB" i="1" dirty="0" smtClean="0"/>
              <a:t>Retinal-movement system</a:t>
            </a:r>
          </a:p>
          <a:p>
            <a:pPr lvl="1"/>
            <a:r>
              <a:rPr lang="en-GB" dirty="0" smtClean="0"/>
              <a:t>Movement on the retina: a moving spot moves across the retina</a:t>
            </a:r>
          </a:p>
          <a:p>
            <a:r>
              <a:rPr lang="en-GB" i="1" dirty="0" smtClean="0"/>
              <a:t>Eye/head movement system</a:t>
            </a:r>
          </a:p>
          <a:p>
            <a:pPr lvl="1"/>
            <a:r>
              <a:rPr lang="en-GB" dirty="0" smtClean="0"/>
              <a:t>Tracking: eyes follow moving target with </a:t>
            </a:r>
            <a:r>
              <a:rPr lang="en-GB" i="1" dirty="0" smtClean="0"/>
              <a:t>smooth pursuit eye movements</a:t>
            </a:r>
          </a:p>
          <a:p>
            <a:pPr lvl="2"/>
            <a:r>
              <a:rPr lang="en-GB" dirty="0" smtClean="0"/>
              <a:t>No retinal movement, yet still perceive motion</a:t>
            </a:r>
          </a:p>
          <a:p>
            <a:pPr lvl="2"/>
            <a:r>
              <a:rPr lang="en-GB" dirty="0" smtClean="0"/>
              <a:t>But background </a:t>
            </a:r>
            <a:r>
              <a:rPr lang="en-GB" i="1" dirty="0" smtClean="0"/>
              <a:t>does </a:t>
            </a:r>
            <a:r>
              <a:rPr lang="en-GB" dirty="0" smtClean="0"/>
              <a:t>move across retina</a:t>
            </a:r>
          </a:p>
          <a:p>
            <a:pPr lvl="2"/>
            <a:r>
              <a:rPr lang="en-GB" dirty="0" smtClean="0"/>
              <a:t>But if black background, </a:t>
            </a:r>
            <a:r>
              <a:rPr lang="en-GB" i="1" dirty="0" smtClean="0"/>
              <a:t>still perceive motion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6632"/>
            <a:ext cx="4246006" cy="35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4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Retinal movement with no perceived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you move your eyes across a stationary scene, the retinal image moves, but no motion is perceived</a:t>
            </a:r>
          </a:p>
          <a:p>
            <a:r>
              <a:rPr lang="en-GB" dirty="0" smtClean="0"/>
              <a:t>So brain must use information from both motion systems to decide whether movement is taking place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12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Sherrington vs. Helmholtz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85442"/>
            <a:ext cx="8229600" cy="280172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Must track eye movements to detect motion when there is, or is not, retinal movement</a:t>
            </a:r>
          </a:p>
          <a:p>
            <a:r>
              <a:rPr lang="en-GB" dirty="0" smtClean="0"/>
              <a:t>Two theories of how brain tracks eye movements</a:t>
            </a:r>
          </a:p>
          <a:p>
            <a:pPr lvl="1"/>
            <a:r>
              <a:rPr lang="en-GB" dirty="0" smtClean="0"/>
              <a:t>Sir Charles Sherrington: brain compares retinal image motion with </a:t>
            </a:r>
            <a:r>
              <a:rPr lang="en-GB" i="1" dirty="0" smtClean="0"/>
              <a:t>eye muscle movements</a:t>
            </a:r>
            <a:r>
              <a:rPr lang="en-GB" dirty="0" smtClean="0"/>
              <a:t> (“inflow theory”)</a:t>
            </a:r>
          </a:p>
          <a:p>
            <a:pPr lvl="1"/>
            <a:r>
              <a:rPr lang="en-GB" dirty="0" smtClean="0"/>
              <a:t>Hermann von Helmholtz: brain compares retinal image motion with </a:t>
            </a:r>
            <a:r>
              <a:rPr lang="en-GB" i="1" dirty="0" smtClean="0"/>
              <a:t>copy of efferent signal to move eyes </a:t>
            </a:r>
            <a:r>
              <a:rPr lang="en-GB" dirty="0" smtClean="0"/>
              <a:t>(“outflow theory”)</a:t>
            </a:r>
          </a:p>
          <a:p>
            <a:pPr lvl="2"/>
            <a:r>
              <a:rPr lang="en-GB" dirty="0" smtClean="0"/>
              <a:t>Efferent copy = </a:t>
            </a:r>
            <a:r>
              <a:rPr lang="en-GB" dirty="0"/>
              <a:t>C</a:t>
            </a:r>
            <a:r>
              <a:rPr lang="en-GB" dirty="0" smtClean="0"/>
              <a:t>orollary discharge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360" y="1417638"/>
            <a:ext cx="4894109" cy="21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00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Germany 5 – England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Tracking an object: no retinal motion, eye movement tracked either by eye muscle movement (Sherrington) or efferent signal commanding eye movement</a:t>
            </a:r>
          </a:p>
          <a:p>
            <a:pPr marL="914400" lvl="1" indent="-514350"/>
            <a:r>
              <a:rPr lang="en-GB" dirty="0" smtClean="0"/>
              <a:t>Sherrington 1 – Helmholtz 1</a:t>
            </a:r>
          </a:p>
          <a:p>
            <a:r>
              <a:rPr lang="en-GB" dirty="0" smtClean="0"/>
              <a:t>Bright light afterimage moves even though stationary on retina – as for 1.</a:t>
            </a:r>
          </a:p>
          <a:p>
            <a:pPr marL="914400" lvl="1" indent="-514350"/>
            <a:r>
              <a:rPr lang="en-GB" dirty="0" smtClean="0"/>
              <a:t>Sherrington 2 – Helmholtz 2</a:t>
            </a:r>
          </a:p>
          <a:p>
            <a:r>
              <a:rPr lang="en-GB" dirty="0" smtClean="0"/>
              <a:t>Poke eye while staring – stretches eye muscle: Sherrington predicts no movement, since eye-muscle provides information; Helmholtz predicts movement since no efferent copy. </a:t>
            </a:r>
          </a:p>
          <a:p>
            <a:pPr marL="914400" lvl="1" indent="-514350"/>
            <a:r>
              <a:rPr lang="en-GB" dirty="0" smtClean="0"/>
              <a:t>Movement perceived: Sherrington 2 – Helmholtz 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136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2220</Words>
  <Application>Microsoft Macintosh PowerPoint</Application>
  <PresentationFormat>On-screen Show (4:3)</PresentationFormat>
  <Paragraphs>199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Perception of Motion</vt:lpstr>
      <vt:lpstr>Source</vt:lpstr>
      <vt:lpstr>U-zu-maki glasses by Akiyoshi Kitaoka</vt:lpstr>
      <vt:lpstr>U-zu-maki glasses by Akiyoshi Kitaoka</vt:lpstr>
      <vt:lpstr>Overview</vt:lpstr>
      <vt:lpstr>Two ways of seeing movement</vt:lpstr>
      <vt:lpstr>Retinal movement with no perceived motion</vt:lpstr>
      <vt:lpstr>Sherrington vs. Helmholtz</vt:lpstr>
      <vt:lpstr>Germany 5 – England 2</vt:lpstr>
      <vt:lpstr>Germany 5 – England 2</vt:lpstr>
      <vt:lpstr>A motion detector</vt:lpstr>
      <vt:lpstr>A motion detector</vt:lpstr>
      <vt:lpstr>Where does motion detection happen in the brain?</vt:lpstr>
      <vt:lpstr>Why is motion detection important?</vt:lpstr>
      <vt:lpstr>The motion after-effect</vt:lpstr>
      <vt:lpstr>The motion after-effect</vt:lpstr>
      <vt:lpstr>Speed of motion</vt:lpstr>
      <vt:lpstr>Speed of motion</vt:lpstr>
      <vt:lpstr>Stopped visual motion</vt:lpstr>
      <vt:lpstr>Apparent motion</vt:lpstr>
      <vt:lpstr>Random dot kinematogram</vt:lpstr>
      <vt:lpstr>PowerPoint Presentation</vt:lpstr>
      <vt:lpstr>PowerPoint Presentation</vt:lpstr>
      <vt:lpstr>PowerPoint Presentation</vt:lpstr>
      <vt:lpstr>PowerPoint Presentation</vt:lpstr>
      <vt:lpstr>Aliasing (aka. The “Waggon-wheel” effect)</vt:lpstr>
      <vt:lpstr>Motion blindness and area MT (V5)</vt:lpstr>
      <vt:lpstr>V5 (MT)</vt:lpstr>
      <vt:lpstr>Lesions in V5 (MT)</vt:lpstr>
      <vt:lpstr>Locating the equivalent of V5 in humans</vt:lpstr>
      <vt:lpstr>Illusory motion</vt:lpstr>
      <vt:lpstr>Illusory motion</vt:lpstr>
      <vt:lpstr>What moves and what stays still?</vt:lpstr>
      <vt:lpstr>Vection and stability</vt:lpstr>
      <vt:lpstr>Vection</vt:lpstr>
      <vt:lpstr>Making children fall over</vt:lpstr>
      <vt:lpstr>Vection and vomit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Perception of Motion</dc:title>
  <dc:creator>David Meredith</dc:creator>
  <cp:lastModifiedBy>David Meredith</cp:lastModifiedBy>
  <cp:revision>62</cp:revision>
  <dcterms:created xsi:type="dcterms:W3CDTF">2011-09-21T11:59:41Z</dcterms:created>
  <dcterms:modified xsi:type="dcterms:W3CDTF">2012-09-10T13:15:17Z</dcterms:modified>
</cp:coreProperties>
</file>