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0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0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3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1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31E9-1ECC-DA43-BD6D-8381A03FBFD2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92D9-6EA7-B246-9748-6A69A26A8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1109"/>
            <a:ext cx="7772400" cy="1470025"/>
          </a:xfrm>
        </p:spPr>
        <p:txBody>
          <a:bodyPr/>
          <a:lstStyle/>
          <a:p>
            <a:r>
              <a:rPr lang="en-GB" dirty="0" smtClean="0"/>
              <a:t>Sound waves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7267"/>
            <a:ext cx="6400800" cy="1752600"/>
          </a:xfrm>
        </p:spPr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smtClean="0"/>
              <a:t>Aalborg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2" y="221698"/>
            <a:ext cx="7424791" cy="2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Fourier analysis and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36" y="1417638"/>
            <a:ext cx="4252563" cy="513937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Graph at bottom left shows Fourier spectrum for waveform at top left</a:t>
            </a:r>
          </a:p>
          <a:p>
            <a:r>
              <a:rPr lang="en-GB" dirty="0" smtClean="0"/>
              <a:t>Fourier’s theorem states that any complex waveform can be expressed as the sum of a set of sinusoidal simple tones with particular frequencies, amplitudes and phases</a:t>
            </a:r>
          </a:p>
          <a:p>
            <a:r>
              <a:rPr lang="en-GB" dirty="0" smtClean="0"/>
              <a:t>Spectrum at left shows that waveform can be constructed by adding simple tones at 1000, 3000, 5000, 7000 and 9000Hz with the amplitudes indicated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7638"/>
            <a:ext cx="4091337" cy="257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786742"/>
            <a:ext cx="3975523" cy="27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Fourier analysis and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36" y="1600200"/>
            <a:ext cx="4252563" cy="49568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Each simple tone component is called a </a:t>
            </a:r>
            <a:r>
              <a:rPr lang="en-GB" i="1" dirty="0" smtClean="0"/>
              <a:t>Fourier component</a:t>
            </a:r>
            <a:r>
              <a:rPr lang="en-GB" dirty="0" smtClean="0"/>
              <a:t> or </a:t>
            </a:r>
            <a:r>
              <a:rPr lang="en-GB" i="1" dirty="0" smtClean="0"/>
              <a:t>partial</a:t>
            </a:r>
            <a:r>
              <a:rPr lang="en-GB" dirty="0" smtClean="0"/>
              <a:t> of the complex wave</a:t>
            </a:r>
          </a:p>
          <a:p>
            <a:r>
              <a:rPr lang="en-GB" dirty="0" smtClean="0"/>
              <a:t>When all frequencies are integer multiples of the lowest component, then it is a </a:t>
            </a:r>
            <a:r>
              <a:rPr lang="en-GB" i="1" dirty="0" smtClean="0"/>
              <a:t>harmonic complex tone</a:t>
            </a:r>
          </a:p>
          <a:p>
            <a:pPr lvl="1"/>
            <a:r>
              <a:rPr lang="en-GB" dirty="0" smtClean="0"/>
              <a:t>Each component called a </a:t>
            </a:r>
            <a:r>
              <a:rPr lang="en-GB" i="1" dirty="0" smtClean="0"/>
              <a:t>harmonic</a:t>
            </a:r>
            <a:endParaRPr lang="en-GB" dirty="0" smtClean="0"/>
          </a:p>
          <a:p>
            <a:pPr lvl="1"/>
            <a:r>
              <a:rPr lang="en-GB" dirty="0" smtClean="0"/>
              <a:t>Lowest component called the </a:t>
            </a:r>
            <a:r>
              <a:rPr lang="en-GB" i="1" dirty="0" smtClean="0"/>
              <a:t>fundamental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7638"/>
            <a:ext cx="4091337" cy="257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786742"/>
            <a:ext cx="3975523" cy="27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Fourier analysis and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36" y="1600200"/>
            <a:ext cx="4252563" cy="49568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Fundamental frequency of a harmonic complex tone is equal to the periodicity of the tone</a:t>
            </a:r>
          </a:p>
          <a:p>
            <a:r>
              <a:rPr lang="en-GB" dirty="0" smtClean="0"/>
              <a:t>Fourier component with frequency </a:t>
            </a:r>
            <a:r>
              <a:rPr lang="en-GB" i="1" dirty="0" smtClean="0"/>
              <a:t>n</a:t>
            </a:r>
            <a:r>
              <a:rPr lang="en-GB" dirty="0" smtClean="0"/>
              <a:t> times the fundamental is the </a:t>
            </a:r>
            <a:r>
              <a:rPr lang="en-GB" i="1" dirty="0" smtClean="0"/>
              <a:t>n</a:t>
            </a:r>
            <a:r>
              <a:rPr lang="en-GB" dirty="0" smtClean="0"/>
              <a:t>th </a:t>
            </a:r>
            <a:r>
              <a:rPr lang="en-GB" i="1" dirty="0" smtClean="0"/>
              <a:t>harmonic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7638"/>
            <a:ext cx="4091337" cy="257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786742"/>
            <a:ext cx="3975523" cy="27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Constructing a harmonic complex 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517"/>
            <a:ext cx="8229600" cy="283539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Shows how a square wave can be built up by adding together odd-numbered harmonic</a:t>
            </a:r>
          </a:p>
          <a:p>
            <a:r>
              <a:rPr lang="en-GB" dirty="0" smtClean="0"/>
              <a:t>The amplitude of </a:t>
            </a:r>
            <a:r>
              <a:rPr lang="en-GB" i="1" dirty="0" smtClean="0"/>
              <a:t>n</a:t>
            </a:r>
            <a:r>
              <a:rPr lang="en-GB" dirty="0" smtClean="0"/>
              <a:t>th harmonic is 1/</a:t>
            </a:r>
            <a:r>
              <a:rPr lang="en-GB" i="1" dirty="0" smtClean="0"/>
              <a:t>n </a:t>
            </a:r>
            <a:r>
              <a:rPr lang="en-GB" dirty="0" smtClean="0"/>
              <a:t>times the amplitude of the fundamental</a:t>
            </a:r>
          </a:p>
          <a:p>
            <a:r>
              <a:rPr lang="en-GB" dirty="0" smtClean="0"/>
              <a:t>Here all the components are </a:t>
            </a:r>
            <a:r>
              <a:rPr lang="en-GB" i="1" dirty="0" smtClean="0"/>
              <a:t>in phase</a:t>
            </a:r>
            <a:endParaRPr lang="en-GB" dirty="0" smtClean="0"/>
          </a:p>
          <a:p>
            <a:pPr lvl="1"/>
            <a:r>
              <a:rPr lang="en-GB" dirty="0" smtClean="0"/>
              <a:t>But if they weren’t, it wouldn’t make much difference!</a:t>
            </a:r>
          </a:p>
          <a:p>
            <a:r>
              <a:rPr lang="en-GB" dirty="0" smtClean="0"/>
              <a:t>Can choose to attend to just one component or the whole complex tone (Ohm’s Acoustical law – cf. colour vision)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2" y="1417638"/>
            <a:ext cx="7424791" cy="2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Fourier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4" y="1417638"/>
            <a:ext cx="3885385" cy="52620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Fourier spectrum shows frequency and amplitude of each sinusoidal component in a complex wave form</a:t>
            </a:r>
          </a:p>
          <a:p>
            <a:r>
              <a:rPr lang="en-GB" dirty="0" smtClean="0"/>
              <a:t>Tells us nothing about phase relationships between components</a:t>
            </a:r>
          </a:p>
          <a:p>
            <a:pPr lvl="1"/>
            <a:r>
              <a:rPr lang="en-GB" dirty="0" smtClean="0"/>
              <a:t>use a </a:t>
            </a:r>
            <a:r>
              <a:rPr lang="en-GB" i="1" dirty="0" smtClean="0"/>
              <a:t>phase spectrum</a:t>
            </a:r>
            <a:r>
              <a:rPr lang="en-GB" dirty="0" smtClean="0"/>
              <a:t> for this</a:t>
            </a:r>
          </a:p>
          <a:p>
            <a:r>
              <a:rPr lang="en-GB" dirty="0" smtClean="0"/>
              <a:t>Only infinitely long sounds have </a:t>
            </a:r>
            <a:r>
              <a:rPr lang="en-GB" i="1" dirty="0" smtClean="0"/>
              <a:t>line</a:t>
            </a:r>
            <a:r>
              <a:rPr lang="en-GB" dirty="0" smtClean="0"/>
              <a:t> spectra</a:t>
            </a:r>
          </a:p>
          <a:p>
            <a:r>
              <a:rPr lang="en-GB" dirty="0" smtClean="0"/>
              <a:t>White noise and click have flat spectra</a:t>
            </a:r>
          </a:p>
          <a:p>
            <a:pPr lvl="1"/>
            <a:r>
              <a:rPr lang="en-GB" dirty="0" smtClean="0"/>
              <a:t>For click, all components start with phase π/2</a:t>
            </a:r>
          </a:p>
          <a:p>
            <a:r>
              <a:rPr lang="en-GB" dirty="0" smtClean="0"/>
              <a:t>Tone pulse is intermediate between simple tone and click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" y="1951403"/>
            <a:ext cx="4491627" cy="31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Intensity = Power/Area of </a:t>
            </a:r>
            <a:r>
              <a:rPr lang="en-GB" dirty="0" err="1" smtClean="0"/>
              <a:t>wavefront</a:t>
            </a:r>
            <a:endParaRPr lang="en-GB" dirty="0" smtClean="0"/>
          </a:p>
          <a:p>
            <a:r>
              <a:rPr lang="en-GB" dirty="0" smtClean="0"/>
              <a:t>We can hear sounds that vary in </a:t>
            </a:r>
            <a:r>
              <a:rPr lang="en-GB" dirty="0" smtClean="0"/>
              <a:t>intensity over </a:t>
            </a:r>
            <a:r>
              <a:rPr lang="en-GB" dirty="0" smtClean="0"/>
              <a:t>a very wide range</a:t>
            </a:r>
          </a:p>
          <a:p>
            <a:pPr lvl="1"/>
            <a:r>
              <a:rPr lang="en-GB" dirty="0" smtClean="0"/>
              <a:t>Gunshot is 10</a:t>
            </a:r>
            <a:r>
              <a:rPr lang="en-GB" baseline="30000" dirty="0" smtClean="0"/>
              <a:t>12</a:t>
            </a:r>
            <a:r>
              <a:rPr lang="en-GB" dirty="0" smtClean="0"/>
              <a:t> times </a:t>
            </a:r>
            <a:r>
              <a:rPr lang="en-GB" smtClean="0"/>
              <a:t>as </a:t>
            </a:r>
            <a:r>
              <a:rPr lang="en-GB" smtClean="0"/>
              <a:t>intense as </a:t>
            </a:r>
            <a:r>
              <a:rPr lang="en-GB" dirty="0" smtClean="0"/>
              <a:t>the quietest whisper</a:t>
            </a:r>
          </a:p>
          <a:p>
            <a:r>
              <a:rPr lang="en-GB" dirty="0" smtClean="0"/>
              <a:t>Generally use a </a:t>
            </a:r>
            <a:r>
              <a:rPr lang="en-GB" i="1" dirty="0" smtClean="0"/>
              <a:t>logarithmic </a:t>
            </a:r>
            <a:r>
              <a:rPr lang="en-GB" dirty="0" smtClean="0"/>
              <a:t>scale for intensity</a:t>
            </a:r>
          </a:p>
          <a:p>
            <a:r>
              <a:rPr lang="en-GB" dirty="0" smtClean="0"/>
              <a:t>If x and y are two intensities, then the </a:t>
            </a:r>
            <a:r>
              <a:rPr lang="en-GB" i="1" dirty="0" smtClean="0"/>
              <a:t>sound level </a:t>
            </a:r>
            <a:r>
              <a:rPr lang="en-GB" dirty="0" smtClean="0"/>
              <a:t>of x relative to y is log</a:t>
            </a:r>
            <a:r>
              <a:rPr lang="en-GB" baseline="-25000" dirty="0" smtClean="0"/>
              <a:t>10</a:t>
            </a:r>
            <a:r>
              <a:rPr lang="en-GB" dirty="0" smtClean="0"/>
              <a:t>(x/y) </a:t>
            </a:r>
            <a:r>
              <a:rPr lang="en-GB" dirty="0" err="1" smtClean="0"/>
              <a:t>Bels</a:t>
            </a:r>
            <a:endParaRPr lang="en-GB" dirty="0" smtClean="0"/>
          </a:p>
          <a:p>
            <a:pPr lvl="1"/>
            <a:r>
              <a:rPr lang="en-GB" dirty="0" smtClean="0"/>
              <a:t>e.g., if x = 100y, then x is 2 </a:t>
            </a:r>
            <a:r>
              <a:rPr lang="en-GB" dirty="0" err="1" smtClean="0"/>
              <a:t>Bels</a:t>
            </a:r>
            <a:r>
              <a:rPr lang="en-GB" dirty="0" smtClean="0"/>
              <a:t> more intense than y</a:t>
            </a:r>
          </a:p>
          <a:p>
            <a:r>
              <a:rPr lang="en-GB" dirty="0" smtClean="0"/>
              <a:t>Usually use dB instead of </a:t>
            </a:r>
            <a:r>
              <a:rPr lang="en-GB" dirty="0" err="1" smtClean="0"/>
              <a:t>Bels</a:t>
            </a:r>
            <a:r>
              <a:rPr lang="en-GB" dirty="0" smtClean="0"/>
              <a:t>: 10 dB = 1 </a:t>
            </a:r>
            <a:r>
              <a:rPr lang="en-GB" dirty="0" err="1" smtClean="0"/>
              <a:t>Bel</a:t>
            </a:r>
            <a:endParaRPr lang="en-GB" dirty="0" smtClean="0"/>
          </a:p>
          <a:p>
            <a:pPr lvl="1"/>
            <a:r>
              <a:rPr lang="en-GB" dirty="0" smtClean="0"/>
              <a:t>if x = 100y, then x is 20dB more intense than y</a:t>
            </a:r>
          </a:p>
          <a:p>
            <a:r>
              <a:rPr lang="en-GB" dirty="0" smtClean="0"/>
              <a:t>Increase of 10dB means multiplying intensity by 10</a:t>
            </a:r>
          </a:p>
          <a:p>
            <a:r>
              <a:rPr lang="en-GB" dirty="0" smtClean="0"/>
              <a:t>Increase in 3dB means doubling intensity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3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Sound pressure level and sensation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we want to express </a:t>
            </a:r>
            <a:r>
              <a:rPr lang="en-GB" i="1" dirty="0" smtClean="0"/>
              <a:t>absolute</a:t>
            </a:r>
            <a:r>
              <a:rPr lang="en-GB" dirty="0" smtClean="0"/>
              <a:t> sound levels, then we need to define a standard intensity for comparison</a:t>
            </a:r>
          </a:p>
          <a:p>
            <a:r>
              <a:rPr lang="en-GB" dirty="0" smtClean="0"/>
              <a:t>dB SPL (sound pressure level) is relative to an intensity of 10</a:t>
            </a:r>
            <a:r>
              <a:rPr lang="en-GB" baseline="30000" dirty="0" smtClean="0"/>
              <a:t>-12</a:t>
            </a:r>
            <a:r>
              <a:rPr lang="en-GB" dirty="0" smtClean="0"/>
              <a:t> W/m</a:t>
            </a:r>
            <a:r>
              <a:rPr lang="en-GB" baseline="30000" dirty="0" smtClean="0"/>
              <a:t>2</a:t>
            </a:r>
          </a:p>
          <a:p>
            <a:pPr lvl="1"/>
            <a:r>
              <a:rPr lang="en-GB" dirty="0" smtClean="0"/>
              <a:t>close to the threshold of human hearing</a:t>
            </a:r>
          </a:p>
          <a:p>
            <a:r>
              <a:rPr lang="en-GB" i="1" dirty="0" smtClean="0"/>
              <a:t>Sensation level</a:t>
            </a:r>
            <a:r>
              <a:rPr lang="en-GB" dirty="0" smtClean="0"/>
              <a:t> is relative to individual’s threshold for that sound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5834312"/>
            <a:ext cx="7518017" cy="5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properties of sound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43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Sound waves can be</a:t>
            </a:r>
          </a:p>
          <a:p>
            <a:pPr lvl="1"/>
            <a:r>
              <a:rPr lang="en-GB" i="1" dirty="0" smtClean="0"/>
              <a:t>Periodic</a:t>
            </a:r>
            <a:r>
              <a:rPr lang="en-GB" dirty="0" smtClean="0"/>
              <a:t> (e.g., tuning fork, violin)</a:t>
            </a:r>
          </a:p>
          <a:p>
            <a:pPr lvl="1"/>
            <a:r>
              <a:rPr lang="en-GB" i="1" dirty="0" smtClean="0"/>
              <a:t>Non-periodic</a:t>
            </a:r>
            <a:r>
              <a:rPr lang="en-GB" dirty="0" smtClean="0"/>
              <a:t> (e.g., explosion, hand-clap)</a:t>
            </a:r>
          </a:p>
          <a:p>
            <a:r>
              <a:rPr lang="en-GB" dirty="0" smtClean="0"/>
              <a:t>Sound waves can be</a:t>
            </a:r>
          </a:p>
          <a:p>
            <a:pPr lvl="1"/>
            <a:r>
              <a:rPr lang="en-GB" i="1" dirty="0" smtClean="0"/>
              <a:t>Progressive</a:t>
            </a:r>
            <a:r>
              <a:rPr lang="en-GB" dirty="0" smtClean="0"/>
              <a:t> (e.g., tuning fork, hand-clap)</a:t>
            </a:r>
          </a:p>
          <a:p>
            <a:pPr lvl="1"/>
            <a:r>
              <a:rPr lang="en-GB" i="1" dirty="0" smtClean="0"/>
              <a:t>Stationary</a:t>
            </a:r>
            <a:r>
              <a:rPr lang="en-GB" dirty="0" smtClean="0"/>
              <a:t> (e.g., </a:t>
            </a:r>
            <a:r>
              <a:rPr lang="en-GB" i="1" dirty="0" smtClean="0"/>
              <a:t>inside</a:t>
            </a:r>
            <a:r>
              <a:rPr lang="en-GB" dirty="0" smtClean="0"/>
              <a:t> an organ pipe)</a:t>
            </a:r>
          </a:p>
          <a:p>
            <a:r>
              <a:rPr lang="en-GB" dirty="0" smtClean="0"/>
              <a:t>Source of a sound is a vibrating object</a:t>
            </a:r>
          </a:p>
          <a:p>
            <a:r>
              <a:rPr lang="en-GB" dirty="0" smtClean="0"/>
              <a:t>Sound waves are </a:t>
            </a:r>
            <a:r>
              <a:rPr lang="en-GB" i="1" dirty="0" smtClean="0"/>
              <a:t>mechanical</a:t>
            </a:r>
            <a:endParaRPr lang="en-GB" dirty="0" smtClean="0"/>
          </a:p>
          <a:p>
            <a:pPr lvl="1"/>
            <a:r>
              <a:rPr lang="en-GB" dirty="0" smtClean="0"/>
              <a:t>They need a material medium (cannot be transmitted through a vacuum, cf. EM waves)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6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Oscillations of molecules in a sound 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372" y="1600200"/>
            <a:ext cx="4119427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a sound wave, molecules at a point are alternately compressed and rarefied </a:t>
            </a:r>
          </a:p>
          <a:p>
            <a:pPr lvl="1"/>
            <a:r>
              <a:rPr lang="en-GB" dirty="0" smtClean="0"/>
              <a:t>pressure oscillates around ambient pressure</a:t>
            </a:r>
          </a:p>
          <a:p>
            <a:pPr lvl="1"/>
            <a:r>
              <a:rPr lang="en-GB" dirty="0" smtClean="0"/>
              <a:t>density also oscillates</a:t>
            </a:r>
          </a:p>
          <a:p>
            <a:r>
              <a:rPr lang="en-GB" dirty="0" smtClean="0"/>
              <a:t>Oscillatory motion superimposed on normal random motion of molecules</a:t>
            </a:r>
          </a:p>
          <a:p>
            <a:r>
              <a:rPr lang="en-GB" dirty="0" smtClean="0"/>
              <a:t>Sound waves are </a:t>
            </a:r>
            <a:r>
              <a:rPr lang="en-GB" i="1" dirty="0" smtClean="0"/>
              <a:t>longitudinal</a:t>
            </a:r>
            <a:endParaRPr lang="en-GB" dirty="0" smtClean="0"/>
          </a:p>
          <a:p>
            <a:pPr lvl="1"/>
            <a:r>
              <a:rPr lang="en-GB" dirty="0" smtClean="0"/>
              <a:t>The direction of oscillation is the same as that of propagation</a:t>
            </a:r>
          </a:p>
          <a:p>
            <a:r>
              <a:rPr lang="en-GB" dirty="0" smtClean="0"/>
              <a:t>Disturbance is transmitted, not material!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157502"/>
            <a:ext cx="3919673" cy="25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7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Waveforms and simple 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44" y="1600200"/>
            <a:ext cx="439705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 smtClean="0"/>
              <a:t>Waveform</a:t>
            </a:r>
            <a:r>
              <a:rPr lang="en-GB" dirty="0" smtClean="0"/>
              <a:t> is a graph showing</a:t>
            </a:r>
          </a:p>
          <a:p>
            <a:pPr lvl="1"/>
            <a:r>
              <a:rPr lang="en-GB" dirty="0" smtClean="0"/>
              <a:t>pressure vs. time for a particular point in space</a:t>
            </a:r>
          </a:p>
          <a:p>
            <a:pPr lvl="1"/>
            <a:r>
              <a:rPr lang="en-GB" dirty="0" smtClean="0"/>
              <a:t>pressure vs. distance from source for a particular instant in time</a:t>
            </a:r>
          </a:p>
          <a:p>
            <a:r>
              <a:rPr lang="en-GB" dirty="0" smtClean="0"/>
              <a:t>Simplest sound wave is a sinusoid</a:t>
            </a:r>
          </a:p>
          <a:p>
            <a:pPr lvl="1"/>
            <a:r>
              <a:rPr lang="en-GB" dirty="0" smtClean="0"/>
              <a:t>Called a </a:t>
            </a:r>
            <a:r>
              <a:rPr lang="en-GB" i="1" dirty="0" smtClean="0"/>
              <a:t>simple tone </a:t>
            </a:r>
            <a:r>
              <a:rPr lang="en-GB" dirty="0" smtClean="0"/>
              <a:t>or </a:t>
            </a:r>
            <a:r>
              <a:rPr lang="en-GB" i="1" dirty="0" smtClean="0"/>
              <a:t> pure tone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832"/>
            <a:ext cx="4137344" cy="28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Waveforms and simple 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44" y="1600200"/>
            <a:ext cx="4397056" cy="5009920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 smtClean="0"/>
              <a:t>Period</a:t>
            </a:r>
            <a:r>
              <a:rPr lang="en-GB" dirty="0" smtClean="0"/>
              <a:t> is the time taken for the pressure variation to complete one cycle</a:t>
            </a:r>
          </a:p>
          <a:p>
            <a:r>
              <a:rPr lang="en-GB" i="1" dirty="0" smtClean="0"/>
              <a:t>Frequency </a:t>
            </a:r>
            <a:r>
              <a:rPr lang="en-GB" dirty="0" smtClean="0"/>
              <a:t>is the number of cycles completed in one second</a:t>
            </a:r>
          </a:p>
          <a:p>
            <a:r>
              <a:rPr lang="en-GB" dirty="0" smtClean="0"/>
              <a:t>If the waveform is not simple, but still periodic, then the number of cycles per second is called the </a:t>
            </a:r>
            <a:r>
              <a:rPr lang="en-GB" i="1" dirty="0" smtClean="0"/>
              <a:t>periodicity </a:t>
            </a:r>
            <a:r>
              <a:rPr lang="en-GB" dirty="0" smtClean="0"/>
              <a:t>of the wave</a:t>
            </a:r>
          </a:p>
          <a:p>
            <a:r>
              <a:rPr lang="en-GB" dirty="0" smtClean="0"/>
              <a:t>Frequency and periodicity are expressed in hertz (Hz)</a:t>
            </a:r>
          </a:p>
          <a:p>
            <a:pPr lvl="1"/>
            <a:r>
              <a:rPr lang="en-GB" dirty="0" smtClean="0"/>
              <a:t>1 Hz = 1 cycle per second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832"/>
            <a:ext cx="4137344" cy="28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Waveforms and simple 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44" y="1600200"/>
            <a:ext cx="4397056" cy="5009920"/>
          </a:xfrm>
        </p:spPr>
        <p:txBody>
          <a:bodyPr>
            <a:normAutofit fontScale="92500"/>
          </a:bodyPr>
          <a:lstStyle/>
          <a:p>
            <a:r>
              <a:rPr lang="en-GB" i="1" dirty="0" smtClean="0"/>
              <a:t>Amplitude</a:t>
            </a:r>
            <a:r>
              <a:rPr lang="en-GB" dirty="0" smtClean="0"/>
              <a:t> of a wave at a point in space is the difference between the mean pressure at the point and the maximum pressure at that point</a:t>
            </a:r>
          </a:p>
          <a:p>
            <a:pPr lvl="1"/>
            <a:r>
              <a:rPr lang="en-GB" dirty="0" smtClean="0"/>
              <a:t>Sometimes called </a:t>
            </a:r>
            <a:r>
              <a:rPr lang="en-GB" i="1" dirty="0" smtClean="0"/>
              <a:t>maximum amplitude</a:t>
            </a:r>
            <a:endParaRPr lang="en-GB" dirty="0"/>
          </a:p>
          <a:p>
            <a:pPr lvl="1"/>
            <a:r>
              <a:rPr lang="en-GB" i="1" dirty="0" smtClean="0"/>
              <a:t>Amplitude</a:t>
            </a:r>
            <a:r>
              <a:rPr lang="en-GB" dirty="0" smtClean="0"/>
              <a:t> often used to refer to </a:t>
            </a:r>
            <a:r>
              <a:rPr lang="en-GB" i="1" dirty="0" smtClean="0"/>
              <a:t>instantaneous</a:t>
            </a:r>
            <a:r>
              <a:rPr lang="en-GB" dirty="0" smtClean="0"/>
              <a:t> pressure displacement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832"/>
            <a:ext cx="4137344" cy="28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806"/>
          </a:xfrm>
        </p:spPr>
        <p:txBody>
          <a:bodyPr/>
          <a:lstStyle/>
          <a:p>
            <a:r>
              <a:rPr lang="en-GB" dirty="0" smtClean="0"/>
              <a:t>Waveforms and simple 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44" y="1417638"/>
            <a:ext cx="4397056" cy="5314248"/>
          </a:xfrm>
        </p:spPr>
        <p:txBody>
          <a:bodyPr>
            <a:normAutofit fontScale="77500" lnSpcReduction="20000"/>
          </a:bodyPr>
          <a:lstStyle/>
          <a:p>
            <a:r>
              <a:rPr lang="en-GB" i="1" dirty="0" smtClean="0"/>
              <a:t>Phase</a:t>
            </a:r>
            <a:r>
              <a:rPr lang="en-GB" dirty="0" smtClean="0"/>
              <a:t> is how far through its cycle a wave has gone at a particular time in a particular place</a:t>
            </a:r>
          </a:p>
          <a:p>
            <a:r>
              <a:rPr lang="en-GB" dirty="0" smtClean="0"/>
              <a:t>Phase difference between A and B is </a:t>
            </a:r>
            <a:br>
              <a:rPr lang="en-GB" dirty="0" smtClean="0"/>
            </a:br>
            <a:r>
              <a:rPr lang="en-GB" dirty="0" smtClean="0"/>
              <a:t>3π/2 or ¾ of a cycle</a:t>
            </a:r>
          </a:p>
          <a:p>
            <a:r>
              <a:rPr lang="en-GB" i="1" dirty="0" smtClean="0"/>
              <a:t>Wavelength (</a:t>
            </a:r>
            <a:r>
              <a:rPr lang="en-GB" i="1" dirty="0" err="1" smtClean="0"/>
              <a:t>λ</a:t>
            </a:r>
            <a:r>
              <a:rPr lang="en-GB" i="1" dirty="0" smtClean="0"/>
              <a:t>)</a:t>
            </a:r>
            <a:r>
              <a:rPr lang="en-GB" dirty="0" smtClean="0"/>
              <a:t> is distance between two consecutive positions with the same phase at an instant</a:t>
            </a:r>
          </a:p>
          <a:p>
            <a:r>
              <a:rPr lang="en-GB" i="1" dirty="0" smtClean="0"/>
              <a:t>Speed (</a:t>
            </a:r>
            <a:r>
              <a:rPr lang="en-GB" i="1" dirty="0"/>
              <a:t>c</a:t>
            </a:r>
            <a:r>
              <a:rPr lang="en-GB" i="1" dirty="0" smtClean="0"/>
              <a:t>) </a:t>
            </a:r>
            <a:r>
              <a:rPr lang="en-GB" dirty="0" smtClean="0"/>
              <a:t>of a wave is the number wavelengths per second multiplied by the wavelength:</a:t>
            </a:r>
          </a:p>
          <a:p>
            <a:pPr marL="457200" lvl="1" indent="0">
              <a:buNone/>
            </a:pPr>
            <a:r>
              <a:rPr lang="en-GB" i="1" dirty="0" smtClean="0"/>
              <a:t>c = </a:t>
            </a:r>
            <a:r>
              <a:rPr lang="en-GB" i="1" dirty="0" err="1" smtClean="0"/>
              <a:t>fλ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832"/>
            <a:ext cx="4137344" cy="28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Power, intensity and loudness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236" y="1600200"/>
            <a:ext cx="4431564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Power of a wave is the amount of energy transmitted (or work done) per unit time</a:t>
            </a:r>
          </a:p>
          <a:p>
            <a:r>
              <a:rPr lang="en-GB" dirty="0" smtClean="0"/>
              <a:t>Power is proportional to </a:t>
            </a:r>
          </a:p>
          <a:p>
            <a:pPr lvl="1"/>
            <a:r>
              <a:rPr lang="en-GB" dirty="0" smtClean="0"/>
              <a:t>the square of the frequency</a:t>
            </a:r>
          </a:p>
          <a:p>
            <a:pPr lvl="1"/>
            <a:r>
              <a:rPr lang="en-GB" dirty="0" smtClean="0"/>
              <a:t>the square of the amplitude</a:t>
            </a:r>
          </a:p>
          <a:p>
            <a:pPr lvl="1"/>
            <a:r>
              <a:rPr lang="en-GB" dirty="0" smtClean="0"/>
              <a:t>the speed</a:t>
            </a:r>
          </a:p>
          <a:p>
            <a:r>
              <a:rPr lang="en-GB" dirty="0" smtClean="0"/>
              <a:t>Intensity of a wave is the power per unit area of the </a:t>
            </a:r>
            <a:r>
              <a:rPr lang="en-GB" dirty="0" err="1" smtClean="0"/>
              <a:t>wavefront</a:t>
            </a:r>
            <a:r>
              <a:rPr lang="en-GB" dirty="0" smtClean="0"/>
              <a:t>: I = P/A</a:t>
            </a:r>
          </a:p>
          <a:p>
            <a:r>
              <a:rPr lang="en-GB" dirty="0" smtClean="0"/>
              <a:t>Loudness depends on the intensity and sensitivity of the listener to the frequency of the sound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255236" cy="36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Pitch, periodicity and frequency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Any periodic sound with a frequency between about 20Hz and 5000Hz will evoke a sensation of </a:t>
            </a:r>
            <a:r>
              <a:rPr lang="en-GB" i="1" dirty="0" smtClean="0"/>
              <a:t>pitch</a:t>
            </a:r>
            <a:endParaRPr lang="en-GB" dirty="0" smtClean="0"/>
          </a:p>
          <a:p>
            <a:r>
              <a:rPr lang="en-GB" dirty="0" smtClean="0"/>
              <a:t>ASA defines pitch to be that perceptual attribute of a sound that allows it to be ordered on a musical scale</a:t>
            </a:r>
          </a:p>
          <a:p>
            <a:r>
              <a:rPr lang="en-GB" dirty="0" smtClean="0"/>
              <a:t>Any sound that has a pitch is called a </a:t>
            </a:r>
            <a:r>
              <a:rPr lang="en-GB" i="1" dirty="0" smtClean="0"/>
              <a:t>tone</a:t>
            </a:r>
          </a:p>
          <a:p>
            <a:pPr lvl="1"/>
            <a:r>
              <a:rPr lang="en-GB" dirty="0" smtClean="0"/>
              <a:t>Most tones are periodic, but not all – bell sounds have pitch but are not strictly periodic</a:t>
            </a:r>
          </a:p>
          <a:p>
            <a:r>
              <a:rPr lang="en-GB" dirty="0" smtClean="0"/>
              <a:t>Pitch of a tone is related to its frequency or periodicity</a:t>
            </a:r>
          </a:p>
          <a:p>
            <a:r>
              <a:rPr lang="en-GB" dirty="0" smtClean="0"/>
              <a:t>Pitch of a complex tone is indicated by specifying the frequency of a simple tone that has the same pitch</a:t>
            </a:r>
          </a:p>
          <a:p>
            <a:r>
              <a:rPr lang="en-GB" dirty="0" smtClean="0"/>
              <a:t>Frequency is a </a:t>
            </a:r>
            <a:r>
              <a:rPr lang="en-GB" i="1" dirty="0" smtClean="0"/>
              <a:t>physical </a:t>
            </a:r>
            <a:r>
              <a:rPr lang="en-GB" dirty="0" smtClean="0"/>
              <a:t>quantity, </a:t>
            </a:r>
            <a:r>
              <a:rPr lang="en-GB" i="1" dirty="0" smtClean="0"/>
              <a:t>pitch</a:t>
            </a:r>
            <a:r>
              <a:rPr lang="en-GB" dirty="0" smtClean="0"/>
              <a:t> is a </a:t>
            </a:r>
            <a:r>
              <a:rPr lang="en-GB" i="1" dirty="0" smtClean="0"/>
              <a:t>psychological</a:t>
            </a:r>
            <a:r>
              <a:rPr lang="en-GB" dirty="0" smtClean="0"/>
              <a:t> quantity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95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998</Words>
  <Application>Microsoft Macintosh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Sound waves</vt:lpstr>
      <vt:lpstr>Physical properties of sound waves</vt:lpstr>
      <vt:lpstr>Oscillations of molecules in a sound wave</vt:lpstr>
      <vt:lpstr>Waveforms and simple tones</vt:lpstr>
      <vt:lpstr>Waveforms and simple tones</vt:lpstr>
      <vt:lpstr>Waveforms and simple tones</vt:lpstr>
      <vt:lpstr>Waveforms and simple tones</vt:lpstr>
      <vt:lpstr>Power, intensity and loudness</vt:lpstr>
      <vt:lpstr>Pitch, periodicity and frequency</vt:lpstr>
      <vt:lpstr>Fourier analysis and spectra</vt:lpstr>
      <vt:lpstr>Fourier analysis and spectra</vt:lpstr>
      <vt:lpstr>Fourier analysis and spectra</vt:lpstr>
      <vt:lpstr>Constructing a harmonic complex tone</vt:lpstr>
      <vt:lpstr>Fourier spectra</vt:lpstr>
      <vt:lpstr>Sound level</vt:lpstr>
      <vt:lpstr>Sound pressure level and sensation level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waves</dc:title>
  <dc:creator>David Meredith</dc:creator>
  <cp:lastModifiedBy>David Meredith</cp:lastModifiedBy>
  <cp:revision>25</cp:revision>
  <dcterms:created xsi:type="dcterms:W3CDTF">2011-10-02T13:04:44Z</dcterms:created>
  <dcterms:modified xsi:type="dcterms:W3CDTF">2012-09-19T14:00:30Z</dcterms:modified>
</cp:coreProperties>
</file>