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61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592F88-22B3-6D4D-A905-871AF65D97AD}">
          <p14:sldIdLst>
            <p14:sldId id="256"/>
            <p14:sldId id="257"/>
            <p14:sldId id="273"/>
            <p14:sldId id="258"/>
            <p14:sldId id="259"/>
            <p14:sldId id="260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61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60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42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97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95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66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99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57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21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06/09/2011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9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45598"/>
            <a:ext cx="7772400" cy="1470025"/>
          </a:xfrm>
        </p:spPr>
        <p:txBody>
          <a:bodyPr>
            <a:noAutofit/>
          </a:bodyPr>
          <a:lstStyle/>
          <a:p>
            <a:r>
              <a:rPr lang="en-GB" sz="3200" dirty="0" smtClean="0"/>
              <a:t>Approaches to Human Cognition:</a:t>
            </a:r>
            <a:br>
              <a:rPr lang="en-GB" sz="3200" dirty="0" smtClean="0"/>
            </a:br>
            <a:r>
              <a:rPr lang="en-GB" sz="3200" dirty="0" smtClean="0"/>
              <a:t>Cognitive Neuropsychology and</a:t>
            </a:r>
            <a:br>
              <a:rPr lang="en-GB" sz="3200" dirty="0" smtClean="0"/>
            </a:br>
            <a:r>
              <a:rPr lang="en-GB" sz="3200" dirty="0" smtClean="0"/>
              <a:t>Computational Cognitive Science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60767"/>
            <a:ext cx="6400800" cy="1327895"/>
          </a:xfrm>
        </p:spPr>
        <p:txBody>
          <a:bodyPr/>
          <a:lstStyle/>
          <a:p>
            <a:r>
              <a:rPr lang="en-GB" dirty="0" smtClean="0"/>
              <a:t>David Meredith</a:t>
            </a:r>
          </a:p>
          <a:p>
            <a:r>
              <a:rPr lang="en-GB" dirty="0" smtClean="0"/>
              <a:t>Aalborg University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98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Assumption of uniform functional architecture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Coltheart</a:t>
            </a:r>
            <a:r>
              <a:rPr lang="en-GB" dirty="0" smtClean="0"/>
              <a:t> (2001) identified an assumption that he called “uniformity of functional architecture across people”</a:t>
            </a:r>
          </a:p>
          <a:p>
            <a:r>
              <a:rPr lang="en-GB" dirty="0" smtClean="0"/>
              <a:t>Assumption that what a part of my brain does is the same as what the same part of your brain does</a:t>
            </a:r>
          </a:p>
          <a:p>
            <a:r>
              <a:rPr lang="en-GB" dirty="0" smtClean="0"/>
              <a:t>Actually an assumption across all cognitive psychology</a:t>
            </a:r>
          </a:p>
        </p:txBody>
      </p:sp>
    </p:spTree>
    <p:extLst>
      <p:ext uri="{BB962C8B-B14F-4D97-AF65-F5344CB8AC3E}">
        <p14:creationId xmlns:p14="http://schemas.microsoft.com/office/powerpoint/2010/main" val="266486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Assumption of </a:t>
            </a:r>
            <a:r>
              <a:rPr lang="en-GB" dirty="0" err="1" smtClean="0"/>
              <a:t>subtractivity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The assumption that if something is damaged in a brain, this cannot </a:t>
            </a:r>
            <a:r>
              <a:rPr lang="en-GB" i="1" dirty="0" smtClean="0"/>
              <a:t>add </a:t>
            </a:r>
            <a:r>
              <a:rPr lang="en-GB" dirty="0" smtClean="0"/>
              <a:t>functionality to the brain</a:t>
            </a:r>
          </a:p>
          <a:p>
            <a:r>
              <a:rPr lang="en-GB" dirty="0" smtClean="0"/>
              <a:t>If patients developed new modules to compensate for the damaged ones, then this would make it hard to infer anything from the behaviour of brain-damaged patients</a:t>
            </a:r>
          </a:p>
          <a:p>
            <a:r>
              <a:rPr lang="en-GB" dirty="0" smtClean="0"/>
              <a:t>Assumption most likely to be correct when brain damage happens in adulthood and the evaluation is done soon after the damage has occurred</a:t>
            </a:r>
          </a:p>
          <a:p>
            <a:pPr lvl="1"/>
            <a:r>
              <a:rPr lang="en-GB" dirty="0" smtClean="0"/>
              <a:t>Brain </a:t>
            </a:r>
            <a:r>
              <a:rPr lang="en-GB" i="1" dirty="0" smtClean="0"/>
              <a:t>plasticity</a:t>
            </a:r>
            <a:r>
              <a:rPr lang="en-GB" dirty="0" smtClean="0"/>
              <a:t> allows areas to learn new skills to compensate for damaged areas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694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Dissociation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490" y="1600200"/>
            <a:ext cx="4187309" cy="496968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 patient performs normally on task X but is impaired on task Y</a:t>
            </a:r>
          </a:p>
          <a:p>
            <a:pPr lvl="1"/>
            <a:r>
              <a:rPr lang="en-GB" dirty="0" smtClean="0"/>
              <a:t>e.g., Amnesiacs usually have normal short-term memory (X) but impaired long-term memory (Y)</a:t>
            </a:r>
          </a:p>
          <a:p>
            <a:r>
              <a:rPr lang="en-GB" dirty="0" smtClean="0"/>
              <a:t>Does this mean that X and Y use different modules and the module used for Y is damaged?</a:t>
            </a:r>
          </a:p>
          <a:p>
            <a:r>
              <a:rPr lang="en-GB" dirty="0" smtClean="0"/>
              <a:t>Not necessarily, for example task Y might use the modules used for X but also use </a:t>
            </a:r>
            <a:r>
              <a:rPr lang="en-GB" i="1" dirty="0" smtClean="0"/>
              <a:t>additional</a:t>
            </a:r>
            <a:r>
              <a:rPr lang="en-GB" dirty="0" smtClean="0"/>
              <a:t> modules that are damaged</a:t>
            </a:r>
          </a:p>
          <a:p>
            <a:r>
              <a:rPr lang="en-GB" dirty="0" smtClean="0"/>
              <a:t>Or maybe Y is just a harder task than X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674140" y="1928629"/>
            <a:ext cx="3198244" cy="13641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1316924" y="2273587"/>
            <a:ext cx="815239" cy="6899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24105" y="2493105"/>
            <a:ext cx="103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DAMAGE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74140" y="3711740"/>
            <a:ext cx="815239" cy="6899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1724544" y="3711740"/>
            <a:ext cx="2147840" cy="6899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2817607" y="3868538"/>
            <a:ext cx="103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DAMAGE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74140" y="4858868"/>
            <a:ext cx="815239" cy="6899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13" name="Oval 12"/>
          <p:cNvSpPr/>
          <p:nvPr/>
        </p:nvSpPr>
        <p:spPr>
          <a:xfrm>
            <a:off x="1724544" y="4858868"/>
            <a:ext cx="2147840" cy="6899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2008782" y="5620393"/>
            <a:ext cx="155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But Y is harder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456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dissociations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2200" y="1600200"/>
            <a:ext cx="4124599" cy="493832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Patient A performs normally on task X but is impaired on task Y</a:t>
            </a:r>
          </a:p>
          <a:p>
            <a:r>
              <a:rPr lang="en-GB" dirty="0" smtClean="0"/>
              <a:t>Patient B performs normally on task Y but is impaired on task X</a:t>
            </a:r>
          </a:p>
          <a:p>
            <a:r>
              <a:rPr lang="en-GB" dirty="0" smtClean="0"/>
              <a:t>For example, some amnesiacs have normal short-term memory but impaired long-term memory; other amnesiacs have impaired long-term memory and normal short-term memory</a:t>
            </a:r>
          </a:p>
          <a:p>
            <a:r>
              <a:rPr lang="en-GB" dirty="0" smtClean="0"/>
              <a:t>Provides evidence for two independent modules: one for X and one for Y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768206" y="2368907"/>
            <a:ext cx="1222858" cy="127007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5" name="Oval 4"/>
          <p:cNvSpPr/>
          <p:nvPr/>
        </p:nvSpPr>
        <p:spPr>
          <a:xfrm>
            <a:off x="2676505" y="2368907"/>
            <a:ext cx="1222858" cy="127007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786247" y="3074502"/>
            <a:ext cx="103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DAMAGE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68206" y="3943497"/>
            <a:ext cx="1222858" cy="127007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2676505" y="3943497"/>
            <a:ext cx="1222858" cy="127007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62274" y="4649092"/>
            <a:ext cx="1034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DAMAGE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2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double dissociations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Usually not simple to distinguish clearly between two tasks</a:t>
            </a:r>
          </a:p>
          <a:p>
            <a:pPr lvl="1"/>
            <a:r>
              <a:rPr lang="en-GB" dirty="0" smtClean="0"/>
              <a:t>E.g., when does a memory become “long-term” as opposed to “short-term”?</a:t>
            </a:r>
          </a:p>
          <a:p>
            <a:r>
              <a:rPr lang="en-GB" dirty="0" smtClean="0"/>
              <a:t>If there are actually more than 2 separate systems involved, then double dissociations can’t help us find them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010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Associations and syndromes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Association between X and Y if patient is impaired on both tasks</a:t>
            </a:r>
          </a:p>
          <a:p>
            <a:pPr lvl="1"/>
            <a:r>
              <a:rPr lang="en-GB" dirty="0" smtClean="0"/>
              <a:t>Assumes localized brain damage</a:t>
            </a:r>
          </a:p>
          <a:p>
            <a:r>
              <a:rPr lang="en-GB" dirty="0" smtClean="0"/>
              <a:t>What if damaged in adjacent areas of the brain?</a:t>
            </a:r>
          </a:p>
          <a:p>
            <a:r>
              <a:rPr lang="en-GB" dirty="0" smtClean="0"/>
              <a:t>A </a:t>
            </a:r>
            <a:r>
              <a:rPr lang="en-GB" i="1" dirty="0" smtClean="0"/>
              <a:t>syndrome</a:t>
            </a:r>
            <a:r>
              <a:rPr lang="en-GB" dirty="0" smtClean="0"/>
              <a:t> is a set of symptoms usually found in combination</a:t>
            </a:r>
          </a:p>
          <a:p>
            <a:pPr lvl="1"/>
            <a:r>
              <a:rPr lang="en-GB" dirty="0" smtClean="0"/>
              <a:t>Lets us assign patients to a smaller number of categories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747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Groups vs. individuals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264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Generally have more confidence in findings for groups of patients than individual case studies</a:t>
            </a:r>
          </a:p>
          <a:p>
            <a:r>
              <a:rPr lang="en-GB" dirty="0" smtClean="0"/>
              <a:t>But even patients with similar impairments can differ quite noticeably in the details of their performance</a:t>
            </a:r>
          </a:p>
          <a:p>
            <a:pPr lvl="1"/>
            <a:r>
              <a:rPr lang="en-GB" dirty="0" smtClean="0"/>
              <a:t>So how can we be sure that they have the “same” problem?</a:t>
            </a:r>
          </a:p>
          <a:p>
            <a:r>
              <a:rPr lang="en-GB" dirty="0" smtClean="0"/>
              <a:t>We’re usually quite interested in the detailed differences in performance, so this limits the usefulness of group studies</a:t>
            </a:r>
          </a:p>
          <a:p>
            <a:r>
              <a:rPr lang="en-GB" dirty="0" smtClean="0"/>
              <a:t>But group studies can be useful early on in research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723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Single-case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Good for detailed study of impairments</a:t>
            </a:r>
          </a:p>
          <a:p>
            <a:r>
              <a:rPr lang="en-GB" dirty="0" smtClean="0"/>
              <a:t>A selective impairment found in a particular task in a particular patient could be because</a:t>
            </a:r>
          </a:p>
          <a:p>
            <a:pPr lvl="1"/>
            <a:r>
              <a:rPr lang="en-GB" dirty="0" smtClean="0"/>
              <a:t>The patient adopts an idiosyncratic strategy</a:t>
            </a:r>
          </a:p>
          <a:p>
            <a:pPr lvl="1"/>
            <a:r>
              <a:rPr lang="en-GB" dirty="0" smtClean="0"/>
              <a:t>The task is more difficult than the others</a:t>
            </a:r>
          </a:p>
          <a:p>
            <a:pPr lvl="1"/>
            <a:r>
              <a:rPr lang="en-GB" dirty="0" smtClean="0"/>
              <a:t>A premorbid lacuna (a gap in the patient’s ability that existed before the damage occurred)</a:t>
            </a:r>
          </a:p>
          <a:p>
            <a:pPr lvl="1"/>
            <a:r>
              <a:rPr lang="en-GB" dirty="0" smtClean="0"/>
              <a:t>The way the re-organised system works (but not the way the original system worked)</a:t>
            </a:r>
          </a:p>
          <a:p>
            <a:r>
              <a:rPr lang="en-GB" dirty="0" smtClean="0"/>
              <a:t>Can overcome these short-comings if </a:t>
            </a:r>
            <a:r>
              <a:rPr lang="en-GB" i="1" dirty="0" smtClean="0"/>
              <a:t>exactly</a:t>
            </a:r>
            <a:r>
              <a:rPr lang="en-GB" dirty="0" smtClean="0"/>
              <a:t> the same impairment can be found in other cases (</a:t>
            </a:r>
            <a:r>
              <a:rPr lang="en-GB" i="1" dirty="0" smtClean="0"/>
              <a:t>multiple single-case studies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354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Limitations of cognitive neuropsychology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Subtractivity</a:t>
            </a:r>
            <a:r>
              <a:rPr lang="en-GB" dirty="0" smtClean="0"/>
              <a:t> assumption is that performance of brain-damaged patients is equal to normal performance </a:t>
            </a:r>
            <a:r>
              <a:rPr lang="en-GB" i="1" dirty="0" smtClean="0"/>
              <a:t>minus</a:t>
            </a:r>
            <a:r>
              <a:rPr lang="en-GB" dirty="0" smtClean="0"/>
              <a:t> the abilities afforded by the damaged area</a:t>
            </a:r>
          </a:p>
          <a:p>
            <a:r>
              <a:rPr lang="en-GB" dirty="0" smtClean="0"/>
              <a:t>However, patients develop </a:t>
            </a:r>
            <a:r>
              <a:rPr lang="en-GB" i="1" dirty="0" smtClean="0"/>
              <a:t>compensatory strategies</a:t>
            </a:r>
            <a:r>
              <a:rPr lang="en-GB" dirty="0" smtClean="0"/>
              <a:t> that help them cope with their brain damage</a:t>
            </a:r>
          </a:p>
          <a:p>
            <a:pPr lvl="1"/>
            <a:r>
              <a:rPr lang="en-GB" dirty="0" smtClean="0"/>
              <a:t>e.g., some patients with </a:t>
            </a:r>
            <a:r>
              <a:rPr lang="en-GB" i="1" dirty="0" smtClean="0"/>
              <a:t>alexia </a:t>
            </a:r>
            <a:r>
              <a:rPr lang="en-GB" dirty="0" smtClean="0"/>
              <a:t>(inability to read words) learn to read by identifying each letter individually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716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Limitations of cognitive neuropsychology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832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Much work in cognitive neuropsychology based on </a:t>
            </a:r>
            <a:r>
              <a:rPr lang="en-GB" i="1" dirty="0" err="1" smtClean="0"/>
              <a:t>seriality</a:t>
            </a:r>
            <a:r>
              <a:rPr lang="en-GB" dirty="0" smtClean="0"/>
              <a:t> </a:t>
            </a:r>
            <a:r>
              <a:rPr lang="en-GB" i="1" dirty="0" smtClean="0"/>
              <a:t>assumption </a:t>
            </a:r>
            <a:r>
              <a:rPr lang="en-GB" dirty="0" smtClean="0"/>
              <a:t>(Harley, 2004): that processing proceeds from one module to the next</a:t>
            </a:r>
          </a:p>
          <a:p>
            <a:pPr lvl="1"/>
            <a:r>
              <a:rPr lang="en-GB" dirty="0" smtClean="0"/>
              <a:t>This is clearly incorrect – the brain is massively parallel</a:t>
            </a:r>
          </a:p>
          <a:p>
            <a:r>
              <a:rPr lang="en-GB" dirty="0" smtClean="0"/>
              <a:t>Brain damage usually occurs to more than one module – in these cases it is hard to make sense of the findings</a:t>
            </a:r>
            <a:endParaRPr lang="en-GB" dirty="0"/>
          </a:p>
          <a:p>
            <a:r>
              <a:rPr lang="en-GB" dirty="0" smtClean="0"/>
              <a:t>Large individual differences in performance between people with similar brain damage resulting from differences in age, expertise, education, etc.</a:t>
            </a:r>
          </a:p>
        </p:txBody>
      </p:sp>
    </p:spTree>
    <p:extLst>
      <p:ext uri="{BB962C8B-B14F-4D97-AF65-F5344CB8AC3E}">
        <p14:creationId xmlns:p14="http://schemas.microsoft.com/office/powerpoint/2010/main" val="15049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Source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Chapter 1 of</a:t>
            </a:r>
          </a:p>
          <a:p>
            <a:pPr marL="457200" lvl="1" indent="0">
              <a:buNone/>
            </a:pPr>
            <a:r>
              <a:rPr lang="en-US" dirty="0" err="1" smtClean="0"/>
              <a:t>Eysenck</a:t>
            </a:r>
            <a:r>
              <a:rPr lang="en-US" dirty="0" smtClean="0"/>
              <a:t>, M. W. and Keane, M. T. (2010). </a:t>
            </a:r>
            <a:r>
              <a:rPr lang="en-US" i="1" dirty="0" smtClean="0"/>
              <a:t>Cognitive Psychology: A Student’s Handbook</a:t>
            </a:r>
            <a:r>
              <a:rPr lang="en-US" dirty="0" smtClean="0"/>
              <a:t>. Sixth Edition. Psychology Press, Hove. ISBN: 978-1-84169-540-2.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10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85484"/>
          </a:xfrm>
        </p:spPr>
        <p:txBody>
          <a:bodyPr/>
          <a:lstStyle/>
          <a:p>
            <a:r>
              <a:rPr lang="en-GB" dirty="0" smtClean="0"/>
              <a:t>Computational Cognitive Science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1110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Computational modelling </a:t>
            </a:r>
            <a:br>
              <a:rPr lang="en-GB" dirty="0" smtClean="0"/>
            </a:br>
            <a:r>
              <a:rPr lang="en-GB" dirty="0" smtClean="0"/>
              <a:t>vs. Artificial intelligence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43659"/>
            <a:ext cx="8229600" cy="3120301"/>
          </a:xfrm>
        </p:spPr>
        <p:txBody>
          <a:bodyPr>
            <a:normAutofit fontScale="70000" lnSpcReduction="20000"/>
          </a:bodyPr>
          <a:lstStyle/>
          <a:p>
            <a:r>
              <a:rPr lang="en-GB" i="1" dirty="0" smtClean="0"/>
              <a:t>Computational modelling</a:t>
            </a:r>
            <a:r>
              <a:rPr lang="en-GB" dirty="0" smtClean="0"/>
              <a:t> is concerned with constructing computer programs that simulate aspects of human cognitive </a:t>
            </a:r>
            <a:r>
              <a:rPr lang="en-GB" i="1" dirty="0" smtClean="0"/>
              <a:t>functioning</a:t>
            </a:r>
            <a:endParaRPr lang="en-GB" dirty="0" smtClean="0"/>
          </a:p>
          <a:p>
            <a:r>
              <a:rPr lang="en-GB" i="1" dirty="0" smtClean="0"/>
              <a:t>Artificial intelligence</a:t>
            </a:r>
            <a:r>
              <a:rPr lang="en-GB" dirty="0" smtClean="0"/>
              <a:t> is concerned with constructing computer programs that can carry out tasks that would require intelligence if performed by a human</a:t>
            </a:r>
          </a:p>
          <a:p>
            <a:pPr lvl="1"/>
            <a:r>
              <a:rPr lang="en-GB" i="1" dirty="0" smtClean="0"/>
              <a:t>However, AI researchers are not usually too concerned with whether the system works in exactly the same way as the process is carried out in the brain</a:t>
            </a:r>
          </a:p>
          <a:p>
            <a:pPr lvl="1"/>
            <a:r>
              <a:rPr lang="en-GB" i="1" dirty="0" smtClean="0"/>
              <a:t>e.g., Deep Blue beat Garry Kasparov in 1997 by using a strategy that is definitely not that used by a human chess player (considering 200 million positions per second!)</a:t>
            </a:r>
            <a:endParaRPr lang="en-GB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818" y="1417638"/>
            <a:ext cx="3293835" cy="212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92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benefits of computational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0" y="1600200"/>
            <a:ext cx="4940300" cy="4828563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They make the assumptions of a theory fully explicit and thus reveal lacunae in a theory</a:t>
            </a:r>
          </a:p>
          <a:p>
            <a:r>
              <a:rPr lang="en-GB" dirty="0" smtClean="0"/>
              <a:t>They can be used to make precise predictions</a:t>
            </a:r>
          </a:p>
          <a:p>
            <a:r>
              <a:rPr lang="en-GB" dirty="0" smtClean="0"/>
              <a:t>They can be </a:t>
            </a:r>
            <a:r>
              <a:rPr lang="en-GB" i="1" dirty="0" smtClean="0"/>
              <a:t>explanatory</a:t>
            </a:r>
          </a:p>
          <a:p>
            <a:pPr lvl="1"/>
            <a:r>
              <a:rPr lang="en-GB" dirty="0" smtClean="0"/>
              <a:t>e.g., Costello and Keane’s (2000) constraint-based model of conceptual combination (“sand gun”, “pet shark”) which explains both the efficiency and creativity of the process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3289300" cy="2463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64000"/>
            <a:ext cx="3289300" cy="22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55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Issues in computational modelling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400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Palmer and </a:t>
            </a:r>
            <a:r>
              <a:rPr lang="en-GB" dirty="0" err="1" smtClean="0"/>
              <a:t>Kimchi</a:t>
            </a:r>
            <a:r>
              <a:rPr lang="en-GB" dirty="0" smtClean="0"/>
              <a:t> (1986) suggest that you should be able to decompose a theory successively through levels, starting with written statements and ending with the implemented program</a:t>
            </a:r>
          </a:p>
          <a:p>
            <a:r>
              <a:rPr lang="en-GB" dirty="0" smtClean="0"/>
              <a:t>You should be able to draw a line saying that above that line, the model is psychologically plausible</a:t>
            </a:r>
          </a:p>
          <a:p>
            <a:r>
              <a:rPr lang="en-GB" dirty="0" smtClean="0"/>
              <a:t>The absolute timing of model processes need not be similar to human timing on the same processes</a:t>
            </a:r>
          </a:p>
          <a:p>
            <a:r>
              <a:rPr lang="en-GB" dirty="0" smtClean="0"/>
              <a:t>However, the growth of the time taken as the input size increases should be on the same order for both the model and humans if the model is a correct description of the human cognitive process</a:t>
            </a:r>
          </a:p>
          <a:p>
            <a:r>
              <a:rPr lang="en-GB" dirty="0" smtClean="0"/>
              <a:t>The model should generate the same output as humans do for the same input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0559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Production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A </a:t>
            </a:r>
            <a:r>
              <a:rPr lang="en-GB" i="1" dirty="0" smtClean="0"/>
              <a:t>production system</a:t>
            </a:r>
            <a:r>
              <a:rPr lang="en-GB" dirty="0" smtClean="0"/>
              <a:t> is a collection of “IF…THEN…” rules</a:t>
            </a:r>
          </a:p>
          <a:p>
            <a:pPr lvl="1"/>
            <a:r>
              <a:rPr lang="en-GB" dirty="0" smtClean="0"/>
              <a:t>e.g., “IF the green man is lit, THEN cross the road”</a:t>
            </a:r>
          </a:p>
          <a:p>
            <a:r>
              <a:rPr lang="en-GB" dirty="0" smtClean="0"/>
              <a:t>Such a system contains two types of memory</a:t>
            </a:r>
          </a:p>
          <a:p>
            <a:pPr lvl="1"/>
            <a:r>
              <a:rPr lang="en-GB" i="1" dirty="0" smtClean="0"/>
              <a:t>Long-term memory</a:t>
            </a:r>
            <a:r>
              <a:rPr lang="en-GB" dirty="0" smtClean="0"/>
              <a:t> to hold the production rules</a:t>
            </a:r>
          </a:p>
          <a:p>
            <a:pPr lvl="1"/>
            <a:r>
              <a:rPr lang="en-GB" i="1" dirty="0" smtClean="0"/>
              <a:t>Working memory</a:t>
            </a:r>
            <a:r>
              <a:rPr lang="en-GB" dirty="0" smtClean="0"/>
              <a:t> to hold information currently being processed</a:t>
            </a:r>
          </a:p>
          <a:p>
            <a:r>
              <a:rPr lang="en-GB" dirty="0" smtClean="0"/>
              <a:t>e.g., if information is in working memory that the green man is lit, then this matches with the production rule in long-term memory and triggers the corresponding THEN instruction: “Cross the road”</a:t>
            </a:r>
          </a:p>
          <a:p>
            <a:r>
              <a:rPr lang="en-GB" dirty="0" smtClean="0"/>
              <a:t>If 2 or more production rules have the same “IF” clause, then you need a </a:t>
            </a:r>
            <a:r>
              <a:rPr lang="en-GB" i="1" dirty="0" smtClean="0"/>
              <a:t>conflict resolution strategy</a:t>
            </a:r>
            <a:r>
              <a:rPr lang="en-GB" dirty="0" smtClean="0"/>
              <a:t> to determine which to choose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056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 production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5168" y="1600200"/>
            <a:ext cx="4171632" cy="452596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Much knowledge can be expressed as a production system (e.g., chess knowledge)</a:t>
            </a:r>
          </a:p>
          <a:p>
            <a:r>
              <a:rPr lang="en-GB" dirty="0" smtClean="0"/>
              <a:t>Newell and Simon (1972) first used production systems in general problem solving</a:t>
            </a:r>
          </a:p>
          <a:p>
            <a:r>
              <a:rPr lang="en-GB" dirty="0" smtClean="0"/>
              <a:t>Anderson (1993) proposed a </a:t>
            </a:r>
            <a:r>
              <a:rPr lang="en-GB" i="1" dirty="0" smtClean="0"/>
              <a:t>framework</a:t>
            </a:r>
            <a:r>
              <a:rPr lang="en-GB" dirty="0" smtClean="0"/>
              <a:t> (or </a:t>
            </a:r>
            <a:r>
              <a:rPr lang="en-GB" i="1" dirty="0" smtClean="0"/>
              <a:t>architecture</a:t>
            </a:r>
            <a:r>
              <a:rPr lang="en-GB" dirty="0" smtClean="0"/>
              <a:t>) called ACT-R that uses production rules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818869"/>
            <a:ext cx="374441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Long-term memory contains 2 rules:</a:t>
            </a: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 smtClean="0"/>
              <a:t>IF list ends with an A</a:t>
            </a:r>
            <a:br>
              <a:rPr lang="en-GB" dirty="0" smtClean="0"/>
            </a:br>
            <a:r>
              <a:rPr lang="en-GB" dirty="0" smtClean="0"/>
              <a:t>THEN replace A with AB</a:t>
            </a:r>
          </a:p>
          <a:p>
            <a:pPr marL="342900" indent="-342900">
              <a:buAutoNum type="arabicPeriod"/>
            </a:pPr>
            <a:r>
              <a:rPr lang="en-GB" dirty="0" smtClean="0"/>
              <a:t>IF list ends with a B</a:t>
            </a:r>
            <a:br>
              <a:rPr lang="en-GB" dirty="0" smtClean="0"/>
            </a:br>
            <a:r>
              <a:rPr lang="en-GB" dirty="0" smtClean="0"/>
              <a:t>THEN replace B with 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076776"/>
            <a:ext cx="3744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Working memory input: A</a:t>
            </a:r>
          </a:p>
          <a:p>
            <a:r>
              <a:rPr lang="en-GB" dirty="0" smtClean="0"/>
              <a:t>Subsequent working memory contents:</a:t>
            </a:r>
          </a:p>
          <a:p>
            <a:pPr marL="342900" indent="-342900">
              <a:buAutoNum type="arabicPeriod"/>
            </a:pPr>
            <a:r>
              <a:rPr lang="en-GB" dirty="0" smtClean="0"/>
              <a:t>AB</a:t>
            </a:r>
          </a:p>
          <a:p>
            <a:pPr marL="342900" indent="-342900">
              <a:buAutoNum type="arabicPeriod"/>
            </a:pPr>
            <a:r>
              <a:rPr lang="en-GB" dirty="0" smtClean="0"/>
              <a:t>AA</a:t>
            </a:r>
          </a:p>
          <a:p>
            <a:pPr marL="342900" indent="-342900">
              <a:buAutoNum type="arabicPeriod"/>
            </a:pPr>
            <a:r>
              <a:rPr lang="en-GB" dirty="0" smtClean="0"/>
              <a:t>AAB</a:t>
            </a:r>
          </a:p>
          <a:p>
            <a:pPr marL="342900" indent="-342900">
              <a:buAutoNum type="arabicPeriod"/>
            </a:pPr>
            <a:r>
              <a:rPr lang="en-GB" dirty="0" smtClean="0"/>
              <a:t>AAA</a:t>
            </a:r>
          </a:p>
          <a:p>
            <a:pPr marL="342900" indent="-342900">
              <a:buAutoNum type="arabicPeriod"/>
            </a:pPr>
            <a:r>
              <a:rPr lang="en-GB" dirty="0" smtClean="0"/>
              <a:t>AAAB</a:t>
            </a:r>
          </a:p>
          <a:p>
            <a:pPr marL="342900" indent="-342900">
              <a:buAutoNum type="arabicPeriod"/>
            </a:pPr>
            <a:r>
              <a:rPr lang="en-GB" dirty="0" smtClean="0"/>
              <a:t>...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51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ACT-R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ACT-R (Adaptive Control of Thought - Rational) has been continuously developed since 1993</a:t>
            </a:r>
          </a:p>
          <a:p>
            <a:r>
              <a:rPr lang="en-GB" dirty="0" smtClean="0"/>
              <a:t>Most comprehensive version put forward by Anderson </a:t>
            </a:r>
            <a:r>
              <a:rPr lang="en-GB" i="1" dirty="0" smtClean="0"/>
              <a:t>et al. </a:t>
            </a:r>
            <a:r>
              <a:rPr lang="en-GB" dirty="0" smtClean="0"/>
              <a:t>(2004) – qualifies as a </a:t>
            </a:r>
            <a:r>
              <a:rPr lang="en-GB" i="1" dirty="0" smtClean="0"/>
              <a:t>cognitive architecture</a:t>
            </a:r>
          </a:p>
          <a:p>
            <a:pPr lvl="1"/>
            <a:r>
              <a:rPr lang="en-GB" dirty="0" smtClean="0"/>
              <a:t>“domain-generic” (Sun, 2007): can be applied to may domains or areas</a:t>
            </a:r>
          </a:p>
          <a:p>
            <a:pPr lvl="1"/>
            <a:r>
              <a:rPr lang="en-GB" dirty="0" smtClean="0"/>
              <a:t>embodies aspects of cognition that are invariant across individuals</a:t>
            </a:r>
            <a:r>
              <a:rPr lang="en-GB" dirty="0"/>
              <a:t> </a:t>
            </a:r>
            <a:r>
              <a:rPr lang="en-GB" dirty="0" smtClean="0"/>
              <a:t>and tasks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685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ACT-R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524" y="1600200"/>
            <a:ext cx="4140276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ACT-R makes assumption that cognitive system consists of several modules</a:t>
            </a:r>
          </a:p>
          <a:p>
            <a:pPr lvl="1"/>
            <a:r>
              <a:rPr lang="en-GB" i="1" dirty="0" smtClean="0"/>
              <a:t>Visual object module</a:t>
            </a:r>
            <a:r>
              <a:rPr lang="en-GB" dirty="0" smtClean="0"/>
              <a:t>: keeps track of objects being viewed</a:t>
            </a:r>
          </a:p>
          <a:p>
            <a:pPr lvl="1"/>
            <a:r>
              <a:rPr lang="en-GB" i="1" dirty="0" smtClean="0"/>
              <a:t>Visual location module</a:t>
            </a:r>
            <a:r>
              <a:rPr lang="en-GB" dirty="0" smtClean="0"/>
              <a:t>: where objects are</a:t>
            </a:r>
          </a:p>
          <a:p>
            <a:pPr lvl="1"/>
            <a:r>
              <a:rPr lang="en-GB" i="1" dirty="0" smtClean="0"/>
              <a:t>Manual module</a:t>
            </a:r>
            <a:r>
              <a:rPr lang="en-GB" dirty="0" smtClean="0"/>
              <a:t>: controls hands</a:t>
            </a:r>
          </a:p>
          <a:p>
            <a:pPr lvl="1"/>
            <a:r>
              <a:rPr lang="en-GB" i="1" dirty="0" smtClean="0"/>
              <a:t>Goal module</a:t>
            </a:r>
            <a:r>
              <a:rPr lang="en-GB" dirty="0" smtClean="0"/>
              <a:t>: tracks current goals</a:t>
            </a:r>
          </a:p>
          <a:p>
            <a:pPr lvl="1"/>
            <a:r>
              <a:rPr lang="en-GB" i="1" dirty="0" smtClean="0"/>
              <a:t>Declarative module</a:t>
            </a:r>
            <a:r>
              <a:rPr lang="en-GB" dirty="0" smtClean="0"/>
              <a:t>: retrieves relevant information</a:t>
            </a:r>
          </a:p>
          <a:p>
            <a:r>
              <a:rPr lang="en-GB" dirty="0" smtClean="0"/>
              <a:t>Each module has an associated buffer that contains limited important information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926780"/>
            <a:ext cx="3906575" cy="316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4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ACT-R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Central production system detects patterns in the buffers and takes co-ordinated action</a:t>
            </a:r>
          </a:p>
          <a:p>
            <a:r>
              <a:rPr lang="en-GB" dirty="0" smtClean="0"/>
              <a:t>Conflicts resolved by considering the gains and costs associated with each possible outcome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1699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Connectionism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7554" y="1600200"/>
            <a:ext cx="4269246" cy="481288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Recent resurgence of interest in connectionist models initiated by books by </a:t>
            </a:r>
            <a:r>
              <a:rPr lang="en-GB" dirty="0" err="1" smtClean="0"/>
              <a:t>Rumelhart</a:t>
            </a:r>
            <a:r>
              <a:rPr lang="en-GB" dirty="0" smtClean="0"/>
              <a:t>, McClelland and the PDP Research Group</a:t>
            </a:r>
          </a:p>
          <a:p>
            <a:r>
              <a:rPr lang="en-GB" dirty="0" smtClean="0"/>
              <a:t>Also called “neural networks” or “parallel distributed processing”</a:t>
            </a:r>
          </a:p>
          <a:p>
            <a:r>
              <a:rPr lang="en-GB" dirty="0" smtClean="0"/>
              <a:t>A network consists of nodes (or </a:t>
            </a:r>
            <a:r>
              <a:rPr lang="en-GB" i="1" dirty="0" smtClean="0"/>
              <a:t>units</a:t>
            </a:r>
            <a:r>
              <a:rPr lang="en-GB" dirty="0" smtClean="0"/>
              <a:t>) connected by links, organised into </a:t>
            </a:r>
            <a:r>
              <a:rPr lang="en-GB" i="1" dirty="0" smtClean="0"/>
              <a:t>layers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2467"/>
            <a:ext cx="3960354" cy="33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29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0526"/>
          </a:xfrm>
        </p:spPr>
        <p:txBody>
          <a:bodyPr/>
          <a:lstStyle/>
          <a:p>
            <a:r>
              <a:rPr lang="en-GB" dirty="0" smtClean="0"/>
              <a:t>Cognitive Neuropsychology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832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Connectionism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524" y="1600200"/>
            <a:ext cx="4140276" cy="495400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Units affect other units by </a:t>
            </a:r>
            <a:r>
              <a:rPr lang="en-GB" i="1" dirty="0" smtClean="0"/>
              <a:t>exciting</a:t>
            </a:r>
            <a:r>
              <a:rPr lang="en-GB" dirty="0" smtClean="0"/>
              <a:t> or </a:t>
            </a:r>
            <a:r>
              <a:rPr lang="en-GB" i="1" dirty="0" smtClean="0"/>
              <a:t>inhibiting</a:t>
            </a:r>
            <a:r>
              <a:rPr lang="en-GB" dirty="0" smtClean="0"/>
              <a:t> them</a:t>
            </a:r>
          </a:p>
          <a:p>
            <a:r>
              <a:rPr lang="en-GB" dirty="0" smtClean="0"/>
              <a:t>The unit takes the weighted sum of all the input links and generates a single output to another unit if the </a:t>
            </a:r>
            <a:r>
              <a:rPr lang="en-GB" i="1" dirty="0" smtClean="0"/>
              <a:t>integrated</a:t>
            </a:r>
            <a:r>
              <a:rPr lang="en-GB" dirty="0" smtClean="0"/>
              <a:t> input sum is above some threshold</a:t>
            </a:r>
          </a:p>
          <a:p>
            <a:r>
              <a:rPr lang="en-GB" dirty="0" smtClean="0"/>
              <a:t>Different rules used to change the strengths of the connections between units (</a:t>
            </a:r>
            <a:r>
              <a:rPr lang="en-GB" i="1" dirty="0" smtClean="0"/>
              <a:t>learning rules</a:t>
            </a:r>
            <a:r>
              <a:rPr lang="en-GB" dirty="0" smtClean="0"/>
              <a:t>)</a:t>
            </a:r>
          </a:p>
          <a:p>
            <a:r>
              <a:rPr lang="en-GB" dirty="0" smtClean="0"/>
              <a:t>A network typically has an </a:t>
            </a:r>
            <a:r>
              <a:rPr lang="en-GB" i="1" dirty="0" smtClean="0"/>
              <a:t>input layer</a:t>
            </a:r>
            <a:r>
              <a:rPr lang="en-GB" dirty="0" smtClean="0"/>
              <a:t>, one or more </a:t>
            </a:r>
            <a:r>
              <a:rPr lang="en-GB" i="1" dirty="0" smtClean="0"/>
              <a:t>hidden layers</a:t>
            </a:r>
            <a:r>
              <a:rPr lang="en-GB" dirty="0" smtClean="0"/>
              <a:t> and an </a:t>
            </a:r>
            <a:r>
              <a:rPr lang="en-GB" i="1" dirty="0" smtClean="0"/>
              <a:t>output layer </a:t>
            </a:r>
            <a:r>
              <a:rPr lang="en-GB" dirty="0" smtClean="0"/>
              <a:t>of units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2467"/>
            <a:ext cx="3960354" cy="33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7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Connectionism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524" y="1600200"/>
            <a:ext cx="4140276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A representation of a concept is stored as a </a:t>
            </a:r>
            <a:r>
              <a:rPr lang="en-GB" i="1" dirty="0" smtClean="0"/>
              <a:t>distributed</a:t>
            </a:r>
            <a:r>
              <a:rPr lang="en-GB" dirty="0" smtClean="0"/>
              <a:t> pattern of activation of the units in the network</a:t>
            </a:r>
          </a:p>
          <a:p>
            <a:r>
              <a:rPr lang="en-GB" dirty="0" smtClean="0"/>
              <a:t>The same network can store many different patterns</a:t>
            </a:r>
          </a:p>
          <a:p>
            <a:r>
              <a:rPr lang="en-GB" dirty="0" smtClean="0"/>
              <a:t>One important learning rule is </a:t>
            </a:r>
            <a:r>
              <a:rPr lang="en-GB" i="1" dirty="0" smtClean="0"/>
              <a:t>backward propagation of errors (</a:t>
            </a:r>
            <a:r>
              <a:rPr lang="en-GB" i="1" dirty="0" err="1" smtClean="0"/>
              <a:t>BackProp</a:t>
            </a:r>
            <a:r>
              <a:rPr lang="en-GB" i="1" dirty="0" smtClean="0"/>
              <a:t>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2467"/>
            <a:ext cx="3960354" cy="33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79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Integrate and fire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48" y="1417638"/>
            <a:ext cx="8292552" cy="47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9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Training a network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2728" y="1600200"/>
            <a:ext cx="4244072" cy="4938322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 network takes an input represented as a pattern of activation over its input nodes and generates an output as a pattern of activation over its output nodes</a:t>
            </a:r>
          </a:p>
          <a:p>
            <a:r>
              <a:rPr lang="en-GB" dirty="0" smtClean="0"/>
              <a:t>Therefore similar to an “IF...THEN...” production rule, though no rules exist and a single network can embody many rules</a:t>
            </a:r>
          </a:p>
          <a:p>
            <a:r>
              <a:rPr lang="en-GB" dirty="0" smtClean="0"/>
              <a:t>Trained to associate particular outputs with particular inputs by modifying the weights on the links between the nodes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99" y="2422368"/>
            <a:ext cx="4301629" cy="28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26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Back-propagation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Network initialized with randomly weighted links</a:t>
            </a:r>
          </a:p>
          <a:p>
            <a:r>
              <a:rPr lang="en-GB" dirty="0" smtClean="0"/>
              <a:t>Output pattern generated by a network for an input pattern compared with known correct output</a:t>
            </a:r>
          </a:p>
          <a:p>
            <a:r>
              <a:rPr lang="en-GB" dirty="0" smtClean="0"/>
              <a:t>Weights </a:t>
            </a:r>
            <a:r>
              <a:rPr lang="en-GB" i="1" dirty="0" smtClean="0"/>
              <a:t>back-propagated</a:t>
            </a:r>
            <a:r>
              <a:rPr lang="en-GB" dirty="0" smtClean="0"/>
              <a:t> through the network to adjust link weights so that output becomes closer to desired output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694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NETTalk</a:t>
            </a:r>
            <a:r>
              <a:rPr lang="en-GB" dirty="0" smtClean="0"/>
              <a:t> (</a:t>
            </a:r>
            <a:r>
              <a:rPr lang="en-GB" dirty="0" err="1" smtClean="0"/>
              <a:t>Sejnowski</a:t>
            </a:r>
            <a:r>
              <a:rPr lang="en-GB" dirty="0" smtClean="0"/>
              <a:t> and Rosenberg, 1987)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Network trained with 50000 trials to learn spelling-sound relationships of 1000 English words</a:t>
            </a:r>
          </a:p>
          <a:p>
            <a:r>
              <a:rPr lang="en-GB" dirty="0" smtClean="0"/>
              <a:t>In test phase, 95% success on training words, 77% on 20000 unseen words</a:t>
            </a:r>
          </a:p>
          <a:p>
            <a:r>
              <a:rPr lang="en-GB" dirty="0" smtClean="0"/>
              <a:t>Had “learned” rules of English pronunciation without explicit programming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483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Issues with distributed representations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32401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In a connectionist network, a representation is stored in a distributed fashion</a:t>
            </a:r>
          </a:p>
          <a:p>
            <a:r>
              <a:rPr lang="en-GB" dirty="0" smtClean="0"/>
              <a:t>Argued that this is biologically plausible – i.e., similar to how knowledge is stored in the brain</a:t>
            </a:r>
          </a:p>
          <a:p>
            <a:r>
              <a:rPr lang="en-GB" dirty="0" smtClean="0"/>
              <a:t>However, evidence that much information is stored at a specific location in the brain rather than in a distributed fashion (Bowers, 2009)</a:t>
            </a:r>
          </a:p>
          <a:p>
            <a:pPr lvl="1"/>
            <a:r>
              <a:rPr lang="en-GB" dirty="0" smtClean="0"/>
              <a:t>e.g., </a:t>
            </a:r>
            <a:r>
              <a:rPr lang="en-GB" dirty="0" err="1" smtClean="0"/>
              <a:t>Quiroga</a:t>
            </a:r>
            <a:r>
              <a:rPr lang="en-GB" dirty="0" smtClean="0"/>
              <a:t> </a:t>
            </a:r>
            <a:r>
              <a:rPr lang="en-GB" i="1" dirty="0" smtClean="0"/>
              <a:t>et al.</a:t>
            </a:r>
            <a:r>
              <a:rPr lang="en-GB" dirty="0" smtClean="0"/>
              <a:t> (2005) discovered a “Jennifer Aniston” neuron in the brain of one participant!</a:t>
            </a:r>
          </a:p>
          <a:p>
            <a:r>
              <a:rPr lang="en-GB" dirty="0" smtClean="0"/>
              <a:t>Some localised connectionist models have been proposed, e.g.</a:t>
            </a:r>
          </a:p>
          <a:p>
            <a:pPr lvl="1"/>
            <a:r>
              <a:rPr lang="en-GB" dirty="0" smtClean="0"/>
              <a:t>reading model of </a:t>
            </a:r>
            <a:r>
              <a:rPr lang="en-GB" dirty="0" err="1" smtClean="0"/>
              <a:t>Coltheart</a:t>
            </a:r>
            <a:r>
              <a:rPr lang="en-GB" dirty="0" smtClean="0"/>
              <a:t> </a:t>
            </a:r>
            <a:r>
              <a:rPr lang="en-GB" i="1" dirty="0" smtClean="0"/>
              <a:t>et al</a:t>
            </a:r>
            <a:r>
              <a:rPr lang="en-GB" dirty="0" smtClean="0"/>
              <a:t>. (2001)</a:t>
            </a:r>
          </a:p>
          <a:p>
            <a:pPr lvl="1"/>
            <a:r>
              <a:rPr lang="en-GB" dirty="0" smtClean="0"/>
              <a:t>TRACE model of word recognition (McClelland and Elman, 1986)</a:t>
            </a:r>
          </a:p>
          <a:p>
            <a:pPr lvl="1"/>
            <a:r>
              <a:rPr lang="en-GB" dirty="0" smtClean="0"/>
              <a:t>speech production models (Dell, 1986; </a:t>
            </a:r>
            <a:r>
              <a:rPr lang="en-GB" dirty="0" err="1" smtClean="0"/>
              <a:t>Levelt</a:t>
            </a:r>
            <a:r>
              <a:rPr lang="en-GB" dirty="0" smtClean="0"/>
              <a:t> </a:t>
            </a:r>
            <a:r>
              <a:rPr lang="en-GB" i="1" dirty="0" smtClean="0"/>
              <a:t>et al</a:t>
            </a:r>
            <a:r>
              <a:rPr lang="en-GB" dirty="0" smtClean="0"/>
              <a:t>., 1999)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41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134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Production rules vs. connectionism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980"/>
            <a:ext cx="9144000" cy="59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23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Computational Cognitive Science: Evaluation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Requires theories to be detailed and explicit in order to be implemented as computer programs</a:t>
            </a:r>
          </a:p>
          <a:p>
            <a:r>
              <a:rPr lang="en-GB" dirty="0" smtClean="0"/>
              <a:t>Cognitive architectures can give an overarching framework</a:t>
            </a:r>
          </a:p>
          <a:p>
            <a:r>
              <a:rPr lang="en-GB" dirty="0" smtClean="0"/>
              <a:t>Connectionist networks can account for learning</a:t>
            </a:r>
          </a:p>
          <a:p>
            <a:r>
              <a:rPr lang="en-GB" dirty="0" smtClean="0"/>
              <a:t>Knowledge is represented in a distribute manner (shows graceful degradation)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133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Computational Cognitive Science: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Computational modelling has recently been applied to fMRI data (Becker, 2007)</a:t>
            </a:r>
          </a:p>
          <a:p>
            <a:r>
              <a:rPr lang="en-GB" dirty="0" smtClean="0"/>
              <a:t>Computational modelling has also been applied in cognitive neuropsychology (Dell and </a:t>
            </a:r>
            <a:r>
              <a:rPr lang="en-GB" dirty="0" err="1" smtClean="0"/>
              <a:t>Caramazza</a:t>
            </a:r>
            <a:r>
              <a:rPr lang="en-GB" dirty="0" smtClean="0"/>
              <a:t>, 2008)</a:t>
            </a:r>
          </a:p>
          <a:p>
            <a:r>
              <a:rPr lang="en-GB" dirty="0" smtClean="0"/>
              <a:t>Connectionism can account for parallel processing (cf. cognitive neuropsychology)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10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Cognitive Neuropsychology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574" y="1600200"/>
            <a:ext cx="5548225" cy="4525963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Concerned with patterns of cognitive performance shown by brain-damaged patients</a:t>
            </a:r>
          </a:p>
          <a:p>
            <a:r>
              <a:rPr lang="en-GB" dirty="0" smtClean="0"/>
              <a:t>Brain-damaged patients have suffered </a:t>
            </a:r>
            <a:r>
              <a:rPr lang="en-GB" i="1" dirty="0" smtClean="0"/>
              <a:t>lesions</a:t>
            </a:r>
            <a:r>
              <a:rPr lang="en-GB" dirty="0" smtClean="0"/>
              <a:t>: damage in the brain caused by injury or disease</a:t>
            </a:r>
          </a:p>
          <a:p>
            <a:r>
              <a:rPr lang="en-GB" dirty="0" smtClean="0"/>
              <a:t>Studying brain-damaged patients can tell us a lot about how healthy brains 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38371"/>
            <a:ext cx="2522614" cy="327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3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Computational Cognitive Science:</a:t>
            </a:r>
            <a:br>
              <a:rPr lang="en-GB" dirty="0" smtClean="0"/>
            </a:br>
            <a:r>
              <a:rPr lang="en-GB" dirty="0" smtClean="0"/>
              <a:t>Limitations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Rarely been used to make new predictions</a:t>
            </a:r>
          </a:p>
          <a:p>
            <a:r>
              <a:rPr lang="en-GB" dirty="0" smtClean="0"/>
              <a:t>Connectionist models don’t really resemble the human brain</a:t>
            </a:r>
          </a:p>
          <a:p>
            <a:pPr lvl="1"/>
            <a:r>
              <a:rPr lang="en-GB" dirty="0" smtClean="0"/>
              <a:t>artificial networks contain far fewer neurons</a:t>
            </a:r>
          </a:p>
          <a:p>
            <a:pPr lvl="1"/>
            <a:r>
              <a:rPr lang="en-GB" dirty="0" smtClean="0"/>
              <a:t>there are many different types of biological neuron and none are exactly like artificial ones</a:t>
            </a:r>
          </a:p>
          <a:p>
            <a:pPr lvl="1"/>
            <a:r>
              <a:rPr lang="en-GB" dirty="0" smtClean="0"/>
              <a:t>real neurons are not massively interconnected</a:t>
            </a:r>
          </a:p>
          <a:p>
            <a:r>
              <a:rPr lang="en-GB" dirty="0" smtClean="0"/>
              <a:t>Connectionist models have many learning parameters, which allows them to learn almost anything</a:t>
            </a:r>
          </a:p>
          <a:p>
            <a:r>
              <a:rPr lang="en-GB" dirty="0" smtClean="0"/>
              <a:t>Most computational models ignore the effect of emotion and motivation on cognition (but ACT-R does contain a motivational module </a:t>
            </a:r>
            <a:r>
              <a:rPr lang="en-GB" dirty="0"/>
              <a:t>(</a:t>
            </a:r>
            <a:r>
              <a:rPr lang="en-GB" dirty="0" smtClean="0"/>
              <a:t>Anderson </a:t>
            </a:r>
            <a:r>
              <a:rPr lang="en-GB" i="1" dirty="0" smtClean="0"/>
              <a:t>et al.,</a:t>
            </a:r>
            <a:r>
              <a:rPr lang="en-GB" dirty="0" smtClean="0"/>
              <a:t> 2004))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238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22783"/>
          </a:xfrm>
        </p:spPr>
        <p:txBody>
          <a:bodyPr>
            <a:normAutofit fontScale="47500" lnSpcReduction="20000"/>
          </a:bodyPr>
          <a:lstStyle/>
          <a:p>
            <a:pPr marL="0" indent="-457200">
              <a:buNone/>
            </a:pPr>
            <a:r>
              <a:rPr lang="en-US" dirty="0"/>
              <a:t>Anderson, J. R. (1993). Rules of the Mind. Lawrence Erlbaum, Hillsdale, NJ.</a:t>
            </a:r>
          </a:p>
          <a:p>
            <a:pPr marL="0" indent="-457200">
              <a:buNone/>
            </a:pPr>
            <a:r>
              <a:rPr lang="en-US" dirty="0"/>
              <a:t>Anderson, J. R. and </a:t>
            </a:r>
            <a:r>
              <a:rPr lang="en-US" dirty="0" err="1"/>
              <a:t>Lebiere</a:t>
            </a:r>
            <a:r>
              <a:rPr lang="en-US" dirty="0"/>
              <a:t>, C. (2003). The Newell Test for a theory of cognition. Behavioral and Brain Sciences, 26, 587 - 640.</a:t>
            </a:r>
          </a:p>
          <a:p>
            <a:pPr marL="0" indent="-457200">
              <a:buNone/>
            </a:pPr>
            <a:r>
              <a:rPr lang="en-US" dirty="0"/>
              <a:t>Anderson, M. C., </a:t>
            </a:r>
            <a:r>
              <a:rPr lang="en-US" dirty="0" err="1"/>
              <a:t>Ochsner</a:t>
            </a:r>
            <a:r>
              <a:rPr lang="en-US" dirty="0"/>
              <a:t>, K. N., </a:t>
            </a:r>
            <a:r>
              <a:rPr lang="en-US" dirty="0" err="1"/>
              <a:t>Kuhl</a:t>
            </a:r>
            <a:r>
              <a:rPr lang="en-US" dirty="0"/>
              <a:t>, B. et al. (2004). Neural systems underlying the suppression of unwanted memories. Science, 303, 232 - 235.</a:t>
            </a:r>
          </a:p>
          <a:p>
            <a:pPr marL="0" indent="-457200">
              <a:buNone/>
            </a:pPr>
            <a:r>
              <a:rPr lang="en-US" dirty="0"/>
              <a:t>Barrett, H. C. and </a:t>
            </a:r>
            <a:r>
              <a:rPr lang="en-US" dirty="0" err="1"/>
              <a:t>Kurzban</a:t>
            </a:r>
            <a:r>
              <a:rPr lang="en-US" dirty="0"/>
              <a:t>, R. (2006). Modularity in cognition: Framing the debate. Psychological Review, 113, 628 - 647.</a:t>
            </a:r>
          </a:p>
          <a:p>
            <a:pPr marL="0" indent="-457200">
              <a:buNone/>
            </a:pPr>
            <a:r>
              <a:rPr lang="en-US" dirty="0"/>
              <a:t>Becker, S. (2007). Preface to the special issue: Computational cognitive neuroscience. Brain Research, 1202, 1 - 2.</a:t>
            </a:r>
          </a:p>
          <a:p>
            <a:pPr marL="0" indent="-457200">
              <a:buNone/>
            </a:pPr>
            <a:r>
              <a:rPr lang="en-US" dirty="0"/>
              <a:t>Bowers, J. S. (2009). On the biological plausibility of grandmother cells: Implications for neural network theories of psychology and neuroscience. Psychological Review, 116, 220 - 251.</a:t>
            </a:r>
          </a:p>
          <a:p>
            <a:pPr marL="0" indent="-457200">
              <a:buNone/>
            </a:pPr>
            <a:r>
              <a:rPr lang="en-US" dirty="0" err="1"/>
              <a:t>Coltheart</a:t>
            </a:r>
            <a:r>
              <a:rPr lang="en-US" dirty="0"/>
              <a:t>, A. M. (2001). Oxford Dictionary of Psychology. OUP, Oxford.</a:t>
            </a:r>
          </a:p>
          <a:p>
            <a:pPr marL="0" indent="-457200">
              <a:buNone/>
            </a:pPr>
            <a:r>
              <a:rPr lang="en-US" dirty="0" err="1"/>
              <a:t>Coltheart</a:t>
            </a:r>
            <a:r>
              <a:rPr lang="en-US" dirty="0"/>
              <a:t>, M., </a:t>
            </a:r>
            <a:r>
              <a:rPr lang="en-US" dirty="0" err="1"/>
              <a:t>Inglis</a:t>
            </a:r>
            <a:r>
              <a:rPr lang="en-US" dirty="0"/>
              <a:t>, L., </a:t>
            </a:r>
            <a:r>
              <a:rPr lang="en-US" dirty="0" err="1"/>
              <a:t>Cupples</a:t>
            </a:r>
            <a:r>
              <a:rPr lang="en-US" dirty="0"/>
              <a:t>, L., </a:t>
            </a:r>
            <a:r>
              <a:rPr lang="en-US" dirty="0" err="1"/>
              <a:t>Michie</a:t>
            </a:r>
            <a:r>
              <a:rPr lang="en-US" dirty="0"/>
              <a:t>, P., Bates, A. and Budd, B. (1998). A semantic subsystem of visual attributes. </a:t>
            </a:r>
            <a:r>
              <a:rPr lang="en-US" dirty="0" err="1"/>
              <a:t>Neurocase</a:t>
            </a:r>
            <a:r>
              <a:rPr lang="en-US" dirty="0"/>
              <a:t>, 4, 353 – 370.</a:t>
            </a:r>
          </a:p>
          <a:p>
            <a:pPr marL="0" indent="-457200">
              <a:buNone/>
            </a:pPr>
            <a:r>
              <a:rPr lang="en-US" dirty="0"/>
              <a:t>Costello, F. J. and Keane, M. T. (2000). Efficient creativity: Constraint-guided conceptual combination. Cognitive Science, 24, 299 - 349.</a:t>
            </a:r>
          </a:p>
          <a:p>
            <a:pPr marL="0" indent="-457200">
              <a:buNone/>
            </a:pPr>
            <a:r>
              <a:rPr lang="en-US" dirty="0"/>
              <a:t>Dell, G. S. (1986). A spreading-activation theory of retrieval in sentence production. Psychological Review, 93, 283 - 321.</a:t>
            </a:r>
          </a:p>
          <a:p>
            <a:pPr marL="0" indent="-457200">
              <a:buNone/>
            </a:pPr>
            <a:r>
              <a:rPr lang="en-US" dirty="0"/>
              <a:t>Dell, G. S. and </a:t>
            </a:r>
            <a:r>
              <a:rPr lang="en-US" dirty="0" err="1"/>
              <a:t>Caramazza</a:t>
            </a:r>
            <a:r>
              <a:rPr lang="en-US" dirty="0"/>
              <a:t>, A. (2008). Introduction to special issue on computational modeling in cognitive neuropsychology. Cognitive Neuropsychology, 25, 131 - 135.</a:t>
            </a:r>
          </a:p>
          <a:p>
            <a:pPr marL="0" indent="-457200">
              <a:buNone/>
            </a:pPr>
            <a:r>
              <a:rPr lang="en-US" dirty="0"/>
              <a:t>Duncan, J. and Owen, A. M. (2000). Consistent response of the human frontal lobe to diverse cognitive demands. Trends in Neurosciences, 23, 475 - 483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276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(cont.)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-457200">
              <a:buNone/>
            </a:pPr>
            <a:r>
              <a:rPr lang="en-US" dirty="0"/>
              <a:t>Fodor, J. A. (1983). The Modularity of Mind. MIT Press, Cambridge, MA.</a:t>
            </a:r>
          </a:p>
          <a:p>
            <a:pPr marL="0" indent="-457200">
              <a:buNone/>
            </a:pPr>
            <a:r>
              <a:rPr lang="en-US" dirty="0"/>
              <a:t>Harley, T. A. (2004). Does cognitive neuropsychology have a future? Cognitive Neuropsychology, 21, 3 - 16.</a:t>
            </a:r>
          </a:p>
          <a:p>
            <a:pPr marL="0" indent="-457200">
              <a:buNone/>
            </a:pPr>
            <a:r>
              <a:rPr lang="en-US" dirty="0" err="1"/>
              <a:t>Levelt</a:t>
            </a:r>
            <a:r>
              <a:rPr lang="en-US" dirty="0"/>
              <a:t>, W. J. M., </a:t>
            </a:r>
            <a:r>
              <a:rPr lang="en-US" dirty="0" err="1"/>
              <a:t>Roelofs</a:t>
            </a:r>
            <a:r>
              <a:rPr lang="en-US" dirty="0"/>
              <a:t>, A. and Meyer, A. S. (1999). A theory of lexical access in speech production. Behavioral and Brain Sciences, 22, 1 - 38.</a:t>
            </a:r>
          </a:p>
          <a:p>
            <a:pPr marL="0" indent="-457200">
              <a:buNone/>
            </a:pPr>
            <a:r>
              <a:rPr lang="en-US" dirty="0"/>
              <a:t>McClelland, J. L. and Elman, J. L. (1986). The TRACE model of speech perception. Cognitive Psychology, 23, 1 - 44.</a:t>
            </a:r>
          </a:p>
          <a:p>
            <a:pPr marL="0" indent="-457200">
              <a:buNone/>
            </a:pPr>
            <a:r>
              <a:rPr lang="en-US" dirty="0"/>
              <a:t>McClelland, J. L., </a:t>
            </a:r>
            <a:r>
              <a:rPr lang="en-US" dirty="0" err="1"/>
              <a:t>Rumelhart</a:t>
            </a:r>
            <a:r>
              <a:rPr lang="en-US" dirty="0"/>
              <a:t>, D. E. and The PDP Research Group. (1986). Parallel Distributed Processing: Vol. 2. Psychological and Biological Models. MIT Press, Cambridge MA.</a:t>
            </a:r>
          </a:p>
          <a:p>
            <a:pPr marL="0" indent="-457200">
              <a:buNone/>
            </a:pPr>
            <a:r>
              <a:rPr lang="en-US" dirty="0"/>
              <a:t>Newell, A. and Simon, H. A. (1972). Human Problem Solving. Prentice Hall, Englewood Cliffs, NJ.</a:t>
            </a:r>
          </a:p>
          <a:p>
            <a:pPr marL="0" indent="-457200">
              <a:buNone/>
            </a:pPr>
            <a:r>
              <a:rPr lang="en-US" dirty="0"/>
              <a:t>Palmer, S. E. and </a:t>
            </a:r>
            <a:r>
              <a:rPr lang="en-US" dirty="0" err="1"/>
              <a:t>Kimchi</a:t>
            </a:r>
            <a:r>
              <a:rPr lang="en-US" dirty="0"/>
              <a:t>, R. (1986). The information processing approach to cognition. In T. Knapp and L. C. Robertson, eds., Approaches to Cognition: Contrasts and Controversies. Lawrence Erlbaum, Hillsdale, NJ.</a:t>
            </a:r>
          </a:p>
          <a:p>
            <a:pPr marL="0" indent="-457200">
              <a:buNone/>
            </a:pPr>
            <a:r>
              <a:rPr lang="en-US" dirty="0" err="1"/>
              <a:t>Quiroga</a:t>
            </a:r>
            <a:r>
              <a:rPr lang="en-US" dirty="0"/>
              <a:t>, R. Q., Reddy, L., </a:t>
            </a:r>
            <a:r>
              <a:rPr lang="en-US" dirty="0" err="1"/>
              <a:t>Kreiman</a:t>
            </a:r>
            <a:r>
              <a:rPr lang="en-US" dirty="0"/>
              <a:t>, G. et al. (2005). Invariant visual representation by single neurons in the human brain. Nature, 435, 1102 - 1107.</a:t>
            </a:r>
          </a:p>
          <a:p>
            <a:pPr marL="0" indent="-457200">
              <a:buNone/>
            </a:pPr>
            <a:r>
              <a:rPr lang="en-US" dirty="0" err="1"/>
              <a:t>Rumelhart</a:t>
            </a:r>
            <a:r>
              <a:rPr lang="en-US" dirty="0"/>
              <a:t>, D. E., McClelland, J. L. and The PDP Research Group. (1986). Parallel Distributed Processing, Vol. 1: Foundations. MIT Press, Cambridge, MA.</a:t>
            </a:r>
          </a:p>
          <a:p>
            <a:pPr marL="0" indent="-457200">
              <a:buNone/>
            </a:pPr>
            <a:r>
              <a:rPr lang="en-US" dirty="0" err="1"/>
              <a:t>Sejnowski</a:t>
            </a:r>
            <a:r>
              <a:rPr lang="en-US" dirty="0"/>
              <a:t>, T. J. and Rosenberg, C. R. (1987). Parallel networks that learn to pronounce English text. Complex Systems, 1, 145 - 168.</a:t>
            </a:r>
          </a:p>
          <a:p>
            <a:pPr marL="0" indent="-457200">
              <a:buNone/>
            </a:pPr>
            <a:r>
              <a:rPr lang="en-US" dirty="0"/>
              <a:t>Sun, R. (2007). The importance of cognitive architectures: An analysis based on CLARION. Journal of Experimental and Theoretical Artificial Intelligence, 19, 159 - 193.</a:t>
            </a:r>
          </a:p>
          <a:p>
            <a:pPr marL="0" indent="-457200">
              <a:buNone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11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case of AC (</a:t>
            </a:r>
            <a:r>
              <a:rPr lang="en-GB" dirty="0" err="1" smtClean="0"/>
              <a:t>Coltheart</a:t>
            </a:r>
            <a:r>
              <a:rPr lang="en-GB" dirty="0" smtClean="0"/>
              <a:t> </a:t>
            </a:r>
            <a:r>
              <a:rPr lang="en-GB" i="1" dirty="0" smtClean="0"/>
              <a:t>et al</a:t>
            </a:r>
            <a:r>
              <a:rPr lang="en-GB" dirty="0" smtClean="0"/>
              <a:t>. 1998)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600200"/>
            <a:ext cx="5181600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AC was a 67-year-old man who had suffered several strokes</a:t>
            </a:r>
          </a:p>
          <a:p>
            <a:r>
              <a:rPr lang="en-GB" dirty="0" smtClean="0"/>
              <a:t>Had problems with object knowledge</a:t>
            </a:r>
          </a:p>
          <a:p>
            <a:r>
              <a:rPr lang="en-GB" dirty="0" smtClean="0"/>
              <a:t>Had almost no knowledge of </a:t>
            </a:r>
            <a:r>
              <a:rPr lang="en-GB" i="1" dirty="0" smtClean="0"/>
              <a:t>visual</a:t>
            </a:r>
            <a:r>
              <a:rPr lang="en-GB" dirty="0" smtClean="0"/>
              <a:t> aspects of objects</a:t>
            </a:r>
          </a:p>
          <a:p>
            <a:pPr lvl="1"/>
            <a:r>
              <a:rPr lang="en-GB" dirty="0" smtClean="0"/>
              <a:t>e.g., colour of animals, whether certain species have legs</a:t>
            </a:r>
          </a:p>
          <a:p>
            <a:r>
              <a:rPr lang="en-GB" dirty="0" smtClean="0"/>
              <a:t>95% correct when classifying animals as dangerous or not</a:t>
            </a:r>
          </a:p>
          <a:p>
            <a:r>
              <a:rPr lang="en-GB" dirty="0" smtClean="0"/>
              <a:t>90% correct when deciding whether an animal can be eaten</a:t>
            </a:r>
          </a:p>
          <a:p>
            <a:r>
              <a:rPr lang="en-GB" dirty="0" smtClean="0"/>
              <a:t>&gt;90% correct when asked about auditory perceptual knowledge of animals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86467"/>
            <a:ext cx="30480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6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case of AC (</a:t>
            </a:r>
            <a:r>
              <a:rPr lang="en-GB" dirty="0" err="1" smtClean="0"/>
              <a:t>Coltheart</a:t>
            </a:r>
            <a:r>
              <a:rPr lang="en-GB" dirty="0" smtClean="0"/>
              <a:t> </a:t>
            </a:r>
            <a:r>
              <a:rPr lang="en-GB" i="1" dirty="0" smtClean="0"/>
              <a:t>et al</a:t>
            </a:r>
            <a:r>
              <a:rPr lang="en-GB" dirty="0" smtClean="0"/>
              <a:t>. 1998)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Inferences:</a:t>
            </a:r>
          </a:p>
          <a:p>
            <a:pPr lvl="1"/>
            <a:r>
              <a:rPr lang="en-GB" dirty="0" smtClean="0"/>
              <a:t>No </a:t>
            </a:r>
            <a:r>
              <a:rPr lang="en-GB" i="1" dirty="0" smtClean="0"/>
              <a:t>single</a:t>
            </a:r>
            <a:r>
              <a:rPr lang="en-GB" dirty="0" smtClean="0"/>
              <a:t> object knowledge system</a:t>
            </a:r>
          </a:p>
          <a:p>
            <a:pPr lvl="1"/>
            <a:r>
              <a:rPr lang="en-GB" dirty="0" smtClean="0"/>
              <a:t>Visual information about objects stored separately from other types of knowledge (e.g., auditory)</a:t>
            </a:r>
          </a:p>
          <a:p>
            <a:r>
              <a:rPr lang="en-GB" dirty="0" smtClean="0"/>
              <a:t>Can combine with MRI to get a clue as to which brain areas are affected</a:t>
            </a:r>
          </a:p>
          <a:p>
            <a:pPr lvl="1"/>
            <a:r>
              <a:rPr lang="en-GB" dirty="0" smtClean="0"/>
              <a:t>And therefore involved in visual object recognition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59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modularity assumption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In cognitive neuropsychology, it is assumed that the cognitive system is composed of relatively independent </a:t>
            </a:r>
            <a:r>
              <a:rPr lang="en-GB" i="1" dirty="0" smtClean="0"/>
              <a:t>modules</a:t>
            </a:r>
            <a:endParaRPr lang="en-GB" dirty="0" smtClean="0"/>
          </a:p>
          <a:p>
            <a:r>
              <a:rPr lang="en-GB" dirty="0" smtClean="0"/>
              <a:t>Modules exhibit </a:t>
            </a:r>
            <a:r>
              <a:rPr lang="en-GB" i="1" dirty="0" smtClean="0"/>
              <a:t>domain specificity</a:t>
            </a:r>
            <a:endParaRPr lang="en-GB" dirty="0" smtClean="0"/>
          </a:p>
          <a:p>
            <a:pPr lvl="1"/>
            <a:r>
              <a:rPr lang="en-GB" dirty="0" smtClean="0"/>
              <a:t>They respond only to one class of stimuli (e.g., faces)</a:t>
            </a:r>
          </a:p>
          <a:p>
            <a:r>
              <a:rPr lang="en-GB" dirty="0" err="1" smtClean="0"/>
              <a:t>Fodor</a:t>
            </a:r>
            <a:r>
              <a:rPr lang="en-GB" dirty="0" smtClean="0"/>
              <a:t> (1983) suggested that we possess input modules involved in encoding and recognizing perceptual inputs</a:t>
            </a:r>
          </a:p>
          <a:p>
            <a:pPr lvl="1"/>
            <a:r>
              <a:rPr lang="en-GB" dirty="0" smtClean="0"/>
              <a:t>Processing of different aspects of visual stimuli (e.g., colour, form, motion) seem to occur in separate, domain-specific areas</a:t>
            </a:r>
          </a:p>
        </p:txBody>
      </p:sp>
    </p:spTree>
    <p:extLst>
      <p:ext uri="{BB962C8B-B14F-4D97-AF65-F5344CB8AC3E}">
        <p14:creationId xmlns:p14="http://schemas.microsoft.com/office/powerpoint/2010/main" val="90782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Modularity assumption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err="1" smtClean="0"/>
              <a:t>Fodor</a:t>
            </a:r>
            <a:r>
              <a:rPr lang="en-GB" dirty="0" smtClean="0"/>
              <a:t> (1983) proposed that there is a central, non-modular </a:t>
            </a:r>
            <a:r>
              <a:rPr lang="en-GB" i="1" dirty="0" smtClean="0"/>
              <a:t>central</a:t>
            </a:r>
            <a:r>
              <a:rPr lang="en-GB" dirty="0"/>
              <a:t> </a:t>
            </a:r>
            <a:r>
              <a:rPr lang="en-GB" dirty="0" smtClean="0"/>
              <a:t>system involved in thinking and reasoning</a:t>
            </a:r>
          </a:p>
          <a:p>
            <a:pPr lvl="1"/>
            <a:r>
              <a:rPr lang="en-GB" dirty="0" err="1" smtClean="0"/>
              <a:t>Attentional</a:t>
            </a:r>
            <a:r>
              <a:rPr lang="en-GB" dirty="0" smtClean="0"/>
              <a:t> processes seem to be domain-independent</a:t>
            </a:r>
          </a:p>
          <a:p>
            <a:r>
              <a:rPr lang="en-GB" dirty="0" smtClean="0"/>
              <a:t>Some evolutionary psychologists believe that most information-processing systems are modular (see Barrett and </a:t>
            </a:r>
            <a:r>
              <a:rPr lang="en-GB" dirty="0" err="1" smtClean="0"/>
              <a:t>Kurzban</a:t>
            </a:r>
            <a:r>
              <a:rPr lang="en-GB" dirty="0" smtClean="0"/>
              <a:t>, 2006)</a:t>
            </a:r>
          </a:p>
          <a:p>
            <a:pPr lvl="1"/>
            <a:r>
              <a:rPr lang="en-GB" dirty="0" smtClean="0"/>
              <a:t>They argue that processing will be more efficient if there are lots of specific modules than if there are a few more general 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545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Assumption of anatomical modularity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968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Assumption that each </a:t>
            </a:r>
            <a:r>
              <a:rPr lang="en-GB" i="1" dirty="0" smtClean="0"/>
              <a:t>functional</a:t>
            </a:r>
            <a:r>
              <a:rPr lang="en-GB" dirty="0" smtClean="0"/>
              <a:t> module is located in a specific and potentially identifiable area of the brain</a:t>
            </a:r>
          </a:p>
          <a:p>
            <a:r>
              <a:rPr lang="en-GB" dirty="0" smtClean="0"/>
              <a:t>Implies that we learn most from patients that have damage to just one anatomical module</a:t>
            </a:r>
          </a:p>
          <a:p>
            <a:r>
              <a:rPr lang="en-GB" dirty="0" smtClean="0"/>
              <a:t>Evidence of anatomical modularity in the visual system</a:t>
            </a:r>
          </a:p>
          <a:p>
            <a:r>
              <a:rPr lang="en-GB" dirty="0" smtClean="0"/>
              <a:t>But many complex tasks seem to use widely distributed areas of the brain</a:t>
            </a:r>
          </a:p>
          <a:p>
            <a:pPr lvl="1"/>
            <a:r>
              <a:rPr lang="en-GB" dirty="0" smtClean="0"/>
              <a:t>e.g., Duncan and Owen (2000) found the same areas of the frontal lobes being used for very different complex tasks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75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498</TotalTime>
  <Words>3345</Words>
  <Application>Microsoft Macintosh PowerPoint</Application>
  <PresentationFormat>On-screen Show (4:3)</PresentationFormat>
  <Paragraphs>245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Approaches to Human Cognition: Cognitive Neuropsychology and Computational Cognitive Science</vt:lpstr>
      <vt:lpstr>Source</vt:lpstr>
      <vt:lpstr>Cognitive Neuropsychology</vt:lpstr>
      <vt:lpstr>Cognitive Neuropsychology</vt:lpstr>
      <vt:lpstr>The case of AC (Coltheart et al. 1998)</vt:lpstr>
      <vt:lpstr>The case of AC (Coltheart et al. 1998)</vt:lpstr>
      <vt:lpstr>The modularity assumption</vt:lpstr>
      <vt:lpstr>Modularity assumption</vt:lpstr>
      <vt:lpstr>Assumption of anatomical modularity</vt:lpstr>
      <vt:lpstr>Assumption of uniform functional architecture</vt:lpstr>
      <vt:lpstr>Assumption of subtractivity</vt:lpstr>
      <vt:lpstr>Dissociation</vt:lpstr>
      <vt:lpstr>Double dissociations</vt:lpstr>
      <vt:lpstr>Limitations of double dissociations</vt:lpstr>
      <vt:lpstr>Associations and syndromes</vt:lpstr>
      <vt:lpstr>Groups vs. individuals</vt:lpstr>
      <vt:lpstr>Single-case studies</vt:lpstr>
      <vt:lpstr>Limitations of cognitive neuropsychology</vt:lpstr>
      <vt:lpstr>Limitations of cognitive neuropsychology</vt:lpstr>
      <vt:lpstr>Computational Cognitive Science</vt:lpstr>
      <vt:lpstr>Computational modelling  vs. Artificial intelligence</vt:lpstr>
      <vt:lpstr>The benefits of computational models</vt:lpstr>
      <vt:lpstr>Issues in computational modelling</vt:lpstr>
      <vt:lpstr>Production systems</vt:lpstr>
      <vt:lpstr>Example production system</vt:lpstr>
      <vt:lpstr>ACT-R</vt:lpstr>
      <vt:lpstr>ACT-R</vt:lpstr>
      <vt:lpstr>ACT-R</vt:lpstr>
      <vt:lpstr>Connectionism</vt:lpstr>
      <vt:lpstr>Connectionism</vt:lpstr>
      <vt:lpstr>Connectionism</vt:lpstr>
      <vt:lpstr>Integrate and fire</vt:lpstr>
      <vt:lpstr>Training a network</vt:lpstr>
      <vt:lpstr>Back-propagation</vt:lpstr>
      <vt:lpstr>NETTalk (Sejnowski and Rosenberg, 1987)</vt:lpstr>
      <vt:lpstr>Issues with distributed representations</vt:lpstr>
      <vt:lpstr>Production rules vs. connectionism</vt:lpstr>
      <vt:lpstr>Computational Cognitive Science: Evaluation</vt:lpstr>
      <vt:lpstr>Computational Cognitive Science: Evaluation</vt:lpstr>
      <vt:lpstr>Computational Cognitive Science: Limitations</vt:lpstr>
      <vt:lpstr>References</vt:lpstr>
      <vt:lpstr>References (cont.)</vt:lpstr>
    </vt:vector>
  </TitlesOfParts>
  <Company>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Approaches to Human Cognition: Cognitive Neuropsychology and Computational Cognitive Science</dc:title>
  <dc:creator>David Meredith</dc:creator>
  <cp:lastModifiedBy>David Meredith</cp:lastModifiedBy>
  <cp:revision>60</cp:revision>
  <dcterms:created xsi:type="dcterms:W3CDTF">2011-09-05T15:50:52Z</dcterms:created>
  <dcterms:modified xsi:type="dcterms:W3CDTF">2011-09-06T22:17:10Z</dcterms:modified>
</cp:coreProperties>
</file>