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78" r:id="rId18"/>
    <p:sldId id="279" r:id="rId19"/>
    <p:sldId id="280" r:id="rId20"/>
    <p:sldId id="281" r:id="rId21"/>
    <p:sldId id="282" r:id="rId22"/>
    <p:sldId id="272" r:id="rId23"/>
    <p:sldId id="273" r:id="rId24"/>
    <p:sldId id="274" r:id="rId25"/>
    <p:sldId id="275" r:id="rId26"/>
    <p:sldId id="276" r:id="rId27"/>
    <p:sldId id="277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269" r:id="rId70"/>
    <p:sldId id="295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4C8CA53-2F01-D34D-ABA4-EBCE0B236A55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70"/>
            <p14:sldId id="271"/>
            <p14:sldId id="278"/>
            <p14:sldId id="279"/>
            <p14:sldId id="280"/>
            <p14:sldId id="281"/>
            <p14:sldId id="282"/>
            <p14:sldId id="272"/>
            <p14:sldId id="273"/>
            <p14:sldId id="274"/>
            <p14:sldId id="275"/>
            <p14:sldId id="276"/>
            <p14:sldId id="277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269"/>
            <p14:sldId id="29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00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2" d="100"/>
          <a:sy n="102" d="100"/>
        </p:scale>
        <p:origin x="-14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printerSettings" Target="printerSettings/printerSettings1.bin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da-DK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04/09/2011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04/09/2011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04/09/2011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da-DK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04/09/2011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364338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04/09/2011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720141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04/09/2011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2165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04/09/2011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064591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04/09/2011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283226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04/09/2011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639703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04/09/2011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136192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04/09/2011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560576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04/09/2011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04/09/2011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0306049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04/09/2011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6368734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04/09/2011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65411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04/09/2011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04/09/2011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04/09/2011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04/09/2011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04/09/2011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04/09/2011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04/09/2011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04/09/2011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04/09/2011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88902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Approaches to </a:t>
            </a:r>
            <a:r>
              <a:rPr lang="en-US" sz="3600" dirty="0" smtClean="0"/>
              <a:t>Human </a:t>
            </a:r>
            <a:r>
              <a:rPr lang="en-US" sz="3600" dirty="0"/>
              <a:t>C</a:t>
            </a:r>
            <a:r>
              <a:rPr lang="en-US" sz="3600" dirty="0" smtClean="0"/>
              <a:t>ognition:</a:t>
            </a:r>
            <a:br>
              <a:rPr lang="en-US" sz="3600" dirty="0" smtClean="0"/>
            </a:br>
            <a:r>
              <a:rPr lang="en-US" sz="3600" dirty="0" smtClean="0"/>
              <a:t>Experimental Cognitive Psychology and </a:t>
            </a:r>
            <a:br>
              <a:rPr lang="en-US" sz="3600" dirty="0" smtClean="0"/>
            </a:br>
            <a:r>
              <a:rPr lang="en-US" sz="3600" dirty="0" smtClean="0"/>
              <a:t>Cognitive neuroscience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David Meredith</a:t>
            </a:r>
          </a:p>
          <a:p>
            <a:r>
              <a:rPr lang="en-US" dirty="0" err="1" smtClean="0"/>
              <a:t>dave@create.aau.dk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498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Top-down vs. bottom-up processes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9874" y="1600200"/>
            <a:ext cx="4116926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If processing was purely bottom-up, you would notice the two consecutive occurrences of “THE”</a:t>
            </a:r>
          </a:p>
          <a:p>
            <a:r>
              <a:rPr lang="en-US" dirty="0" smtClean="0"/>
              <a:t>Expectations (i.e., top-down considerations) make us see a well-known expression instead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57" y="2692951"/>
            <a:ext cx="4467817" cy="219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996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238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Information processing approach suggests serial processing</a:t>
            </a:r>
          </a:p>
          <a:p>
            <a:r>
              <a:rPr lang="en-US" dirty="0" smtClean="0"/>
              <a:t>Actually brain is massively parallel</a:t>
            </a:r>
          </a:p>
          <a:p>
            <a:r>
              <a:rPr lang="en-US" dirty="0" smtClean="0"/>
              <a:t>More likely to use parallel processing on tasks in which we are highly </a:t>
            </a:r>
            <a:r>
              <a:rPr lang="en-US" dirty="0" err="1" smtClean="0"/>
              <a:t>practised</a:t>
            </a:r>
            <a:endParaRPr lang="en-US" dirty="0" smtClean="0"/>
          </a:p>
          <a:p>
            <a:pPr lvl="1"/>
            <a:r>
              <a:rPr lang="en-US" dirty="0" smtClean="0"/>
              <a:t>Consider learning to drive:</a:t>
            </a:r>
          </a:p>
          <a:p>
            <a:pPr lvl="2"/>
            <a:r>
              <a:rPr lang="en-US" dirty="0" smtClean="0"/>
              <a:t>Initially impossible to steer, change gear, watch other users at the same time</a:t>
            </a:r>
          </a:p>
          <a:p>
            <a:pPr lvl="2"/>
            <a:r>
              <a:rPr lang="en-US" dirty="0" smtClean="0"/>
              <a:t>After lots of practice, can do all these things “automatically”  - and hold a conversation at the same time!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957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evidence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Most work in cognitive psychology involves carrying out experiments on healthy participants in laboratory conditions carefully controlled to eliminate confounding variables</a:t>
            </a:r>
          </a:p>
          <a:p>
            <a:r>
              <a:rPr lang="en-US" dirty="0" smtClean="0"/>
              <a:t>Has given us lots of knowledge about attention, perception, learning, memory, reasoning,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121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impurity issue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cognitive tasks involve a complex mixture of different processes</a:t>
            </a:r>
          </a:p>
          <a:p>
            <a:r>
              <a:rPr lang="en-US" dirty="0" smtClean="0"/>
              <a:t>How do we isolate just one of these component processes?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237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Task purity: Isolating the process of inhibition (Miyake </a:t>
            </a:r>
            <a:r>
              <a:rPr lang="en-US" sz="3600" i="1" dirty="0" smtClean="0"/>
              <a:t>et al</a:t>
            </a:r>
            <a:r>
              <a:rPr lang="en-US" sz="3600" dirty="0" smtClean="0"/>
              <a:t>., 2000)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Miyake </a:t>
            </a:r>
            <a:r>
              <a:rPr lang="en-US" i="1" dirty="0" smtClean="0"/>
              <a:t>et al</a:t>
            </a:r>
            <a:r>
              <a:rPr lang="en-US" dirty="0" smtClean="0"/>
              <a:t>. (2000) studied three different processes that involve inhibiting a dominant response:</a:t>
            </a:r>
          </a:p>
          <a:p>
            <a:pPr lvl="1"/>
            <a:r>
              <a:rPr lang="en-US" dirty="0" err="1" smtClean="0"/>
              <a:t>Stroop</a:t>
            </a:r>
            <a:r>
              <a:rPr lang="en-US" dirty="0" smtClean="0"/>
              <a:t> task</a:t>
            </a:r>
          </a:p>
          <a:p>
            <a:pPr lvl="1"/>
            <a:r>
              <a:rPr lang="en-US" dirty="0" smtClean="0"/>
              <a:t>Anti-saccade task</a:t>
            </a:r>
          </a:p>
          <a:p>
            <a:pPr lvl="1"/>
            <a:r>
              <a:rPr lang="en-US" dirty="0" smtClean="0"/>
              <a:t>Stop-signal task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030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Stroop</a:t>
            </a:r>
            <a:r>
              <a:rPr lang="en-US" dirty="0" smtClean="0">
                <a:solidFill>
                  <a:schemeClr val="bg1"/>
                </a:solidFill>
              </a:rPr>
              <a:t> effect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58640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Discovered by </a:t>
            </a:r>
            <a:r>
              <a:rPr lang="en-US" dirty="0" err="1" smtClean="0">
                <a:solidFill>
                  <a:schemeClr val="bg1"/>
                </a:solidFill>
              </a:rPr>
              <a:t>Stroop</a:t>
            </a:r>
            <a:r>
              <a:rPr lang="en-US" dirty="0" smtClean="0">
                <a:solidFill>
                  <a:schemeClr val="bg1"/>
                </a:solidFill>
              </a:rPr>
              <a:t> (1935)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Name the </a:t>
            </a:r>
            <a:r>
              <a:rPr lang="en-US" b="1" i="1" u="sng" dirty="0" smtClean="0">
                <a:solidFill>
                  <a:schemeClr val="bg1"/>
                </a:solidFill>
              </a:rPr>
              <a:t>COLOUR</a:t>
            </a:r>
            <a:r>
              <a:rPr lang="en-US" dirty="0" smtClean="0">
                <a:solidFill>
                  <a:schemeClr val="bg1"/>
                </a:solidFill>
              </a:rPr>
              <a:t> in which the word is written!!!</a:t>
            </a:r>
          </a:p>
        </p:txBody>
      </p:sp>
    </p:spTree>
    <p:extLst>
      <p:ext uri="{BB962C8B-B14F-4D97-AF65-F5344CB8AC3E}">
        <p14:creationId xmlns:p14="http://schemas.microsoft.com/office/powerpoint/2010/main" val="2513474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49417" y="1383507"/>
            <a:ext cx="649761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3900" b="1" dirty="0" smtClean="0">
                <a:solidFill>
                  <a:srgbClr val="0000FF"/>
                </a:solidFill>
              </a:rPr>
              <a:t>RED</a:t>
            </a:r>
            <a:endParaRPr lang="en-GB" sz="239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967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5642" y="1383507"/>
            <a:ext cx="8028463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3900" b="1" dirty="0" smtClean="0">
                <a:solidFill>
                  <a:srgbClr val="FFFF00"/>
                </a:solidFill>
              </a:rPr>
              <a:t>PINK</a:t>
            </a:r>
            <a:endParaRPr lang="en-GB" sz="239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359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1623" y="2177323"/>
            <a:ext cx="81305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800" b="1" dirty="0" smtClean="0">
                <a:solidFill>
                  <a:srgbClr val="D200D6"/>
                </a:solidFill>
              </a:rPr>
              <a:t>YELLOW</a:t>
            </a:r>
            <a:endParaRPr lang="en-GB" sz="13800" b="1" dirty="0">
              <a:solidFill>
                <a:srgbClr val="D20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359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9417" y="1383507"/>
            <a:ext cx="649761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900" b="1" dirty="0" smtClean="0">
                <a:solidFill>
                  <a:srgbClr val="008000"/>
                </a:solidFill>
              </a:rPr>
              <a:t>BLUE</a:t>
            </a:r>
            <a:endParaRPr lang="en-GB" sz="199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359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Eysenck</a:t>
            </a:r>
            <a:r>
              <a:rPr lang="en-US" dirty="0" smtClean="0"/>
              <a:t>, M. W. and Keane, M. T. (2010). </a:t>
            </a:r>
            <a:r>
              <a:rPr lang="en-US" i="1" dirty="0" smtClean="0"/>
              <a:t>Cognitive Psychology: A Student’s Handbook</a:t>
            </a:r>
            <a:r>
              <a:rPr lang="en-US" dirty="0" smtClean="0"/>
              <a:t>. Sixth Edition. Psychology Press, Hove. ISBN: 978-1-84169-540-2. Chapter 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550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6264" y="2041227"/>
            <a:ext cx="816453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b="1" dirty="0" smtClean="0">
                <a:solidFill>
                  <a:srgbClr val="FF0000"/>
                </a:solidFill>
              </a:rPr>
              <a:t>GREEN</a:t>
            </a:r>
            <a:endParaRPr lang="en-GB" sz="1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359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Anti-saccade task (</a:t>
            </a:r>
            <a:r>
              <a:rPr lang="en-US" dirty="0" err="1" smtClean="0"/>
              <a:t>Hallett</a:t>
            </a:r>
            <a:r>
              <a:rPr lang="en-US" dirty="0" smtClean="0"/>
              <a:t>, 1978)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The subject has to pay attention to a target when his or her attention is drawn </a:t>
            </a:r>
            <a:r>
              <a:rPr lang="en-US" i="1" dirty="0" smtClean="0"/>
              <a:t>away</a:t>
            </a:r>
            <a:r>
              <a:rPr lang="en-US" dirty="0" smtClean="0"/>
              <a:t> from it by a more dominant cue</a:t>
            </a:r>
          </a:p>
          <a:p>
            <a:r>
              <a:rPr lang="en-US" dirty="0" smtClean="0"/>
              <a:t>E.g., identify the direction of an arrow in the right field of view when attention is drawn to a square on the left-hand field of view</a:t>
            </a:r>
          </a:p>
          <a:p>
            <a:r>
              <a:rPr lang="en-US" dirty="0" smtClean="0"/>
              <a:t>I’m going to hold up a certain number of fingers and I want you to call out how many there are</a:t>
            </a:r>
          </a:p>
          <a:p>
            <a:r>
              <a:rPr lang="en-US" dirty="0" smtClean="0"/>
              <a:t>Now try to say how many fingers I’m holding up when I show you the following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243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900" y="1193800"/>
            <a:ext cx="56515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53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095" y="861857"/>
            <a:ext cx="5307224" cy="530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71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2159000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56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2159000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2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impurity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Miyake </a:t>
            </a:r>
            <a:r>
              <a:rPr lang="en-US" i="1" dirty="0" smtClean="0"/>
              <a:t>et al</a:t>
            </a:r>
            <a:r>
              <a:rPr lang="en-US" dirty="0" smtClean="0"/>
              <a:t>. (2000) used </a:t>
            </a:r>
            <a:r>
              <a:rPr lang="en-US" i="1" dirty="0" smtClean="0"/>
              <a:t>latent variable analysis</a:t>
            </a:r>
            <a:r>
              <a:rPr lang="en-US" dirty="0" smtClean="0"/>
              <a:t> to show that there was a common process underlying three different inhibition tasks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070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/>
              <a:t>Cognitive psychology’s influence on cognitive science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/>
              <a:t>Cognitive psychology has been the driving force behind cognitive science</a:t>
            </a:r>
          </a:p>
          <a:p>
            <a:pPr lvl="1"/>
            <a:r>
              <a:rPr lang="en-GB" dirty="0" smtClean="0"/>
              <a:t>Knowledge about normal cognition used as the basis for research into damaged-brain behaviour in cognitive neuropsychology</a:t>
            </a:r>
          </a:p>
          <a:p>
            <a:pPr lvl="1"/>
            <a:r>
              <a:rPr lang="en-GB" dirty="0" smtClean="0"/>
              <a:t>Computational models use pre-computational theories of cognition developed by cognitive psychologists</a:t>
            </a:r>
          </a:p>
          <a:p>
            <a:pPr lvl="1"/>
            <a:r>
              <a:rPr lang="en-GB" dirty="0" smtClean="0"/>
              <a:t>Tasks chosen by cognitive neuroscientists in brain-imaging studies influenced by those studied by cognitive psychologists</a:t>
            </a:r>
          </a:p>
        </p:txBody>
      </p:sp>
    </p:spTree>
    <p:extLst>
      <p:ext uri="{BB962C8B-B14F-4D97-AF65-F5344CB8AC3E}">
        <p14:creationId xmlns:p14="http://schemas.microsoft.com/office/powerpoint/2010/main" val="2421380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03627"/>
          </a:xfrm>
        </p:spPr>
        <p:txBody>
          <a:bodyPr>
            <a:noAutofit/>
          </a:bodyPr>
          <a:lstStyle/>
          <a:p>
            <a:r>
              <a:rPr lang="en-GB" sz="2800" dirty="0" smtClean="0"/>
              <a:t>Limitations of the cognitive psychological approach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8044"/>
            <a:ext cx="8229600" cy="4958120"/>
          </a:xfrm>
        </p:spPr>
        <p:txBody>
          <a:bodyPr>
            <a:normAutofit fontScale="85000" lnSpcReduction="10000"/>
          </a:bodyPr>
          <a:lstStyle/>
          <a:p>
            <a:r>
              <a:rPr lang="en-GB" i="1" dirty="0" smtClean="0"/>
              <a:t>Ecological validity</a:t>
            </a:r>
            <a:endParaRPr lang="en-GB" dirty="0"/>
          </a:p>
          <a:p>
            <a:pPr lvl="1"/>
            <a:r>
              <a:rPr lang="en-GB" dirty="0" smtClean="0"/>
              <a:t>People behave differently in the laboratory from how they behave in everyday life</a:t>
            </a:r>
          </a:p>
          <a:p>
            <a:r>
              <a:rPr lang="en-GB" i="1" dirty="0" smtClean="0"/>
              <a:t>Inferring cognition from indirect measures of behaviour</a:t>
            </a:r>
          </a:p>
          <a:p>
            <a:pPr lvl="1"/>
            <a:r>
              <a:rPr lang="en-GB" dirty="0" smtClean="0"/>
              <a:t>e.g., sometimes hard to tell if a process is happening in parallel, in series, or overlapping (</a:t>
            </a:r>
            <a:r>
              <a:rPr lang="en-GB" i="1" dirty="0" smtClean="0"/>
              <a:t>cascade processing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Imaging can disambiguate this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6028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20121"/>
          </a:xfrm>
        </p:spPr>
        <p:txBody>
          <a:bodyPr>
            <a:noAutofit/>
          </a:bodyPr>
          <a:lstStyle/>
          <a:p>
            <a:r>
              <a:rPr lang="en-GB" sz="2800" dirty="0"/>
              <a:t>Limitations of the cognitive psychological approach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i="1" dirty="0" smtClean="0"/>
              <a:t>Informally expressed theories and models</a:t>
            </a:r>
          </a:p>
          <a:p>
            <a:pPr lvl="1"/>
            <a:r>
              <a:rPr lang="en-GB" dirty="0" smtClean="0"/>
              <a:t>Can be explicated by using computational models</a:t>
            </a:r>
          </a:p>
          <a:p>
            <a:r>
              <a:rPr lang="en-GB" i="1" dirty="0" smtClean="0"/>
              <a:t>Paradigm specificity</a:t>
            </a:r>
          </a:p>
          <a:p>
            <a:pPr lvl="1"/>
            <a:r>
              <a:rPr lang="en-GB" dirty="0" smtClean="0"/>
              <a:t>Different findings in experiments that apparently test very similar tasks</a:t>
            </a:r>
          </a:p>
          <a:p>
            <a:r>
              <a:rPr lang="en-GB" i="1" dirty="0" smtClean="0"/>
              <a:t>Lack of consensus on architecture</a:t>
            </a:r>
          </a:p>
          <a:p>
            <a:pPr lvl="1"/>
            <a:r>
              <a:rPr lang="en-GB" dirty="0" smtClean="0"/>
              <a:t>Many specific theories about narrow areas of behaviour that give little consideration to how they fit into some over-arching architecture</a:t>
            </a:r>
          </a:p>
          <a:p>
            <a:pPr lvl="1"/>
            <a:r>
              <a:rPr lang="en-GB" dirty="0" smtClean="0"/>
              <a:t>Some architectures have been proposed (e.g., ACT-R and connectionism) but not universally adopted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5798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cognitive psychology?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Concerned with </a:t>
            </a:r>
            <a:r>
              <a:rPr lang="en-US" i="1" dirty="0" smtClean="0"/>
              <a:t>internal processes </a:t>
            </a:r>
            <a:r>
              <a:rPr lang="en-US" dirty="0" smtClean="0"/>
              <a:t>involved in making sense of the environment and deciding what actions to take</a:t>
            </a:r>
          </a:p>
          <a:p>
            <a:r>
              <a:rPr lang="en-US" dirty="0" smtClean="0"/>
              <a:t>Processes include</a:t>
            </a:r>
          </a:p>
          <a:p>
            <a:pPr marL="457200" lvl="1" indent="0">
              <a:buNone/>
            </a:pPr>
            <a:r>
              <a:rPr lang="en-US" dirty="0"/>
              <a:t>a</a:t>
            </a:r>
            <a:r>
              <a:rPr lang="en-US" dirty="0" smtClean="0"/>
              <a:t>ttention, perception, learning, memory, language, problem solving, reasoning, thinking</a:t>
            </a:r>
          </a:p>
          <a:p>
            <a:r>
              <a:rPr lang="en-US" dirty="0" smtClean="0"/>
              <a:t>Cognitive psychology aims to understand </a:t>
            </a:r>
            <a:r>
              <a:rPr lang="en-US" i="1" dirty="0" smtClean="0"/>
              <a:t>cognition</a:t>
            </a:r>
            <a:r>
              <a:rPr lang="en-US" dirty="0" smtClean="0"/>
              <a:t> by observing </a:t>
            </a:r>
            <a:r>
              <a:rPr lang="en-US" i="1" dirty="0" err="1" smtClean="0"/>
              <a:t>behaviour</a:t>
            </a:r>
            <a:r>
              <a:rPr lang="en-US" dirty="0" smtClean="0"/>
              <a:t> of people </a:t>
            </a:r>
            <a:r>
              <a:rPr lang="en-US" i="1" dirty="0" smtClean="0"/>
              <a:t>performing</a:t>
            </a:r>
            <a:r>
              <a:rPr lang="en-US" dirty="0" smtClean="0"/>
              <a:t> various tasks</a:t>
            </a:r>
          </a:p>
        </p:txBody>
      </p:sp>
    </p:spTree>
    <p:extLst>
      <p:ext uri="{BB962C8B-B14F-4D97-AF65-F5344CB8AC3E}">
        <p14:creationId xmlns:p14="http://schemas.microsoft.com/office/powerpoint/2010/main" val="250876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Cognitive neuroscience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9874" y="1600200"/>
            <a:ext cx="4116926" cy="4525963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50 billion neurons, each neuron connected to up to 10000 other neurons</a:t>
            </a:r>
          </a:p>
          <a:p>
            <a:r>
              <a:rPr lang="en-GB" dirty="0" smtClean="0"/>
              <a:t>Each hemisphere of the cerebral cortex is divided into four main </a:t>
            </a:r>
            <a:r>
              <a:rPr lang="en-GB" i="1" dirty="0" smtClean="0"/>
              <a:t>lobes</a:t>
            </a:r>
            <a:r>
              <a:rPr lang="en-GB" dirty="0" smtClean="0"/>
              <a:t>: frontal, parietal, temporal and occipital</a:t>
            </a:r>
          </a:p>
          <a:p>
            <a:r>
              <a:rPr lang="en-GB" i="1" dirty="0" smtClean="0"/>
              <a:t>Sulcus</a:t>
            </a:r>
            <a:r>
              <a:rPr lang="en-GB" dirty="0" smtClean="0"/>
              <a:t>: groove or furrow</a:t>
            </a:r>
          </a:p>
          <a:p>
            <a:r>
              <a:rPr lang="en-GB" i="1" dirty="0" err="1" smtClean="0"/>
              <a:t>Gyrus</a:t>
            </a:r>
            <a:r>
              <a:rPr lang="en-GB" dirty="0" smtClean="0"/>
              <a:t>: ridge</a:t>
            </a:r>
            <a:endParaRPr lang="en-GB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51" y="2311994"/>
            <a:ext cx="4025571" cy="246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619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Directions in the brain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7194" y="1600200"/>
            <a:ext cx="4139605" cy="4525963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Directions labelled as though it is the brain of a quadruped (e.g., a dog)</a:t>
            </a:r>
          </a:p>
          <a:p>
            <a:pPr lvl="1"/>
            <a:r>
              <a:rPr lang="en-GB" i="1" dirty="0" smtClean="0"/>
              <a:t>Dorsal </a:t>
            </a:r>
            <a:r>
              <a:rPr lang="en-GB" dirty="0" smtClean="0"/>
              <a:t>or </a:t>
            </a:r>
            <a:r>
              <a:rPr lang="en-GB" i="1" dirty="0" smtClean="0"/>
              <a:t>Superior</a:t>
            </a:r>
            <a:r>
              <a:rPr lang="en-GB" dirty="0" smtClean="0"/>
              <a:t>: Towards the top</a:t>
            </a:r>
          </a:p>
          <a:p>
            <a:pPr lvl="1"/>
            <a:r>
              <a:rPr lang="en-GB" i="1" dirty="0" smtClean="0"/>
              <a:t>Ventral</a:t>
            </a:r>
            <a:r>
              <a:rPr lang="en-GB" dirty="0" smtClean="0"/>
              <a:t> or </a:t>
            </a:r>
            <a:r>
              <a:rPr lang="en-GB" i="1" dirty="0" smtClean="0"/>
              <a:t>Inferior</a:t>
            </a:r>
            <a:r>
              <a:rPr lang="en-GB" dirty="0" smtClean="0"/>
              <a:t>: Towards the bottom</a:t>
            </a:r>
          </a:p>
          <a:p>
            <a:pPr lvl="1"/>
            <a:r>
              <a:rPr lang="en-GB" i="1" dirty="0" smtClean="0"/>
              <a:t>Anterior</a:t>
            </a:r>
            <a:r>
              <a:rPr lang="en-GB" dirty="0" smtClean="0"/>
              <a:t>: Towards the front</a:t>
            </a:r>
          </a:p>
          <a:p>
            <a:pPr lvl="1"/>
            <a:r>
              <a:rPr lang="en-GB" i="1" dirty="0" smtClean="0"/>
              <a:t>Posterior</a:t>
            </a:r>
            <a:r>
              <a:rPr lang="en-GB" dirty="0" smtClean="0"/>
              <a:t>: Towards the back</a:t>
            </a:r>
          </a:p>
          <a:p>
            <a:pPr lvl="1"/>
            <a:r>
              <a:rPr lang="en-GB" i="1" dirty="0" smtClean="0"/>
              <a:t>Lateral</a:t>
            </a:r>
            <a:r>
              <a:rPr lang="en-GB" dirty="0" smtClean="0"/>
              <a:t>: Towards the side</a:t>
            </a:r>
          </a:p>
          <a:p>
            <a:pPr lvl="1"/>
            <a:r>
              <a:rPr lang="en-GB" i="1" dirty="0" smtClean="0"/>
              <a:t>Medial</a:t>
            </a:r>
            <a:r>
              <a:rPr lang="en-GB" dirty="0" smtClean="0"/>
              <a:t>: Towards the middle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594" y="2110972"/>
            <a:ext cx="4165600" cy="3860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594" y="6126163"/>
            <a:ext cx="55187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See http://</a:t>
            </a:r>
            <a:r>
              <a:rPr lang="en-GB" sz="1000" dirty="0" err="1"/>
              <a:t>homepage.smc.edu</a:t>
            </a:r>
            <a:r>
              <a:rPr lang="en-GB" sz="1000" dirty="0"/>
              <a:t>/</a:t>
            </a:r>
            <a:r>
              <a:rPr lang="en-GB" sz="1000" dirty="0" err="1"/>
              <a:t>russell_richard</a:t>
            </a:r>
            <a:r>
              <a:rPr lang="en-GB" sz="1000" dirty="0"/>
              <a:t>/Psych2/Graphics/</a:t>
            </a:r>
            <a:r>
              <a:rPr lang="en-GB" sz="1000" dirty="0" err="1"/>
              <a:t>human_brain_directions.htm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025885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60708"/>
          </a:xfrm>
        </p:spPr>
        <p:txBody>
          <a:bodyPr>
            <a:normAutofit/>
          </a:bodyPr>
          <a:lstStyle/>
          <a:p>
            <a:r>
              <a:rPr lang="en-GB" sz="4400" dirty="0" err="1" smtClean="0"/>
              <a:t>Brodmann’s</a:t>
            </a:r>
            <a:r>
              <a:rPr lang="en-GB" sz="4400" dirty="0" smtClean="0"/>
              <a:t> areas</a:t>
            </a:r>
            <a:endParaRPr lang="en-GB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8534" y="1600200"/>
            <a:ext cx="4128266" cy="4525963"/>
          </a:xfrm>
        </p:spPr>
        <p:txBody>
          <a:bodyPr>
            <a:normAutofit fontScale="62500" lnSpcReduction="20000"/>
          </a:bodyPr>
          <a:lstStyle/>
          <a:p>
            <a:r>
              <a:rPr lang="en-GB" dirty="0" err="1" smtClean="0"/>
              <a:t>Korbinian</a:t>
            </a:r>
            <a:r>
              <a:rPr lang="en-GB" dirty="0" smtClean="0"/>
              <a:t> </a:t>
            </a:r>
            <a:r>
              <a:rPr lang="en-GB" dirty="0" err="1" smtClean="0"/>
              <a:t>Brodmann</a:t>
            </a:r>
            <a:r>
              <a:rPr lang="en-GB" dirty="0" smtClean="0"/>
              <a:t> (1868 - 1918) devised a </a:t>
            </a:r>
            <a:r>
              <a:rPr lang="en-GB" i="1" dirty="0" err="1" smtClean="0"/>
              <a:t>cytoarchitectonic</a:t>
            </a:r>
            <a:r>
              <a:rPr lang="en-GB" i="1" dirty="0" smtClean="0"/>
              <a:t> map</a:t>
            </a:r>
            <a:endParaRPr lang="en-GB" dirty="0" smtClean="0"/>
          </a:p>
          <a:p>
            <a:pPr lvl="1"/>
            <a:r>
              <a:rPr lang="en-GB" dirty="0" smtClean="0"/>
              <a:t>Areas differentiated by cell structure</a:t>
            </a:r>
          </a:p>
          <a:p>
            <a:r>
              <a:rPr lang="en-GB" dirty="0" smtClean="0"/>
              <a:t>Many areas are functionally distinct</a:t>
            </a:r>
          </a:p>
          <a:p>
            <a:pPr lvl="1"/>
            <a:r>
              <a:rPr lang="en-GB" dirty="0" smtClean="0"/>
              <a:t>41 is primary auditory cortex</a:t>
            </a:r>
          </a:p>
          <a:p>
            <a:pPr lvl="1"/>
            <a:r>
              <a:rPr lang="en-GB" dirty="0" smtClean="0"/>
              <a:t>17 is primary visual cortex</a:t>
            </a:r>
          </a:p>
          <a:p>
            <a:r>
              <a:rPr lang="en-GB" dirty="0" smtClean="0"/>
              <a:t>Top picture is lateral, bottom picture is medial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679" y="1600200"/>
            <a:ext cx="3169441" cy="480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087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Techniques for studying the brain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7194" y="1600200"/>
            <a:ext cx="4139605" cy="4852387"/>
          </a:xfrm>
        </p:spPr>
        <p:txBody>
          <a:bodyPr>
            <a:normAutofit fontScale="47500" lnSpcReduction="20000"/>
          </a:bodyPr>
          <a:lstStyle/>
          <a:p>
            <a:r>
              <a:rPr lang="en-GB" dirty="0" smtClean="0"/>
              <a:t>Modern techniques allow us to determine </a:t>
            </a:r>
            <a:r>
              <a:rPr lang="en-GB" i="1" dirty="0" smtClean="0"/>
              <a:t>where</a:t>
            </a:r>
            <a:r>
              <a:rPr lang="en-GB" dirty="0" smtClean="0"/>
              <a:t> and </a:t>
            </a:r>
            <a:r>
              <a:rPr lang="en-GB" i="1" dirty="0" smtClean="0"/>
              <a:t>when</a:t>
            </a:r>
            <a:r>
              <a:rPr lang="en-GB" dirty="0" smtClean="0"/>
              <a:t> activity occurs in the brain when we are carrying out cognitive tasks</a:t>
            </a:r>
          </a:p>
          <a:p>
            <a:r>
              <a:rPr lang="en-GB" dirty="0" smtClean="0"/>
              <a:t>So we can find out if the same area of the brain is being used in different tasks</a:t>
            </a:r>
          </a:p>
          <a:p>
            <a:r>
              <a:rPr lang="en-GB" dirty="0" smtClean="0"/>
              <a:t>Techniques differ with respect to </a:t>
            </a:r>
            <a:r>
              <a:rPr lang="en-GB" i="1" dirty="0" smtClean="0"/>
              <a:t>temporal</a:t>
            </a:r>
            <a:r>
              <a:rPr lang="en-GB" dirty="0" smtClean="0"/>
              <a:t> and </a:t>
            </a:r>
            <a:r>
              <a:rPr lang="en-GB" i="1" dirty="0" smtClean="0"/>
              <a:t>spatial</a:t>
            </a:r>
            <a:r>
              <a:rPr lang="en-GB" dirty="0" smtClean="0"/>
              <a:t> resolution</a:t>
            </a:r>
          </a:p>
          <a:p>
            <a:pPr lvl="1"/>
            <a:r>
              <a:rPr lang="en-GB" i="1" dirty="0" smtClean="0"/>
              <a:t>Spatial resolution</a:t>
            </a:r>
            <a:r>
              <a:rPr lang="en-GB" dirty="0" smtClean="0"/>
              <a:t>: how precisely the </a:t>
            </a:r>
            <a:r>
              <a:rPr lang="en-GB" i="1" dirty="0" smtClean="0"/>
              <a:t>location</a:t>
            </a:r>
            <a:r>
              <a:rPr lang="en-GB" dirty="0" smtClean="0"/>
              <a:t> of the activity can be identified</a:t>
            </a:r>
          </a:p>
          <a:p>
            <a:pPr lvl="1"/>
            <a:r>
              <a:rPr lang="en-GB" i="1" dirty="0" smtClean="0"/>
              <a:t>Temporal resolution</a:t>
            </a:r>
            <a:r>
              <a:rPr lang="en-GB" dirty="0" smtClean="0"/>
              <a:t>: how precisely the </a:t>
            </a:r>
            <a:r>
              <a:rPr lang="en-GB" i="1" dirty="0" smtClean="0"/>
              <a:t>time</a:t>
            </a:r>
            <a:r>
              <a:rPr lang="en-GB" dirty="0" smtClean="0"/>
              <a:t> at which the activity occurred can be identified</a:t>
            </a:r>
          </a:p>
          <a:p>
            <a:r>
              <a:rPr lang="en-GB" dirty="0" smtClean="0"/>
              <a:t>High resolution is good if we want a detailed picture of what is going on</a:t>
            </a:r>
          </a:p>
          <a:p>
            <a:r>
              <a:rPr lang="en-GB" dirty="0" smtClean="0"/>
              <a:t>Low resolution can be better if we just want a general overview</a:t>
            </a:r>
            <a:endParaRPr lang="en-GB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 b="10045"/>
          <a:stretch>
            <a:fillRect/>
          </a:stretch>
        </p:blipFill>
        <p:spPr bwMode="auto">
          <a:xfrm>
            <a:off x="248721" y="2354087"/>
            <a:ext cx="4298473" cy="299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9053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Techniques for studying the brain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i="1" dirty="0" smtClean="0"/>
              <a:t>Single unit recording</a:t>
            </a:r>
          </a:p>
          <a:p>
            <a:pPr lvl="1"/>
            <a:r>
              <a:rPr lang="en-GB" dirty="0" smtClean="0"/>
              <a:t>Insert a micro-electrode (1/110000 mm in diameter) to study activity in a single neuron</a:t>
            </a:r>
          </a:p>
          <a:p>
            <a:pPr lvl="1"/>
            <a:r>
              <a:rPr lang="en-GB" dirty="0" smtClean="0"/>
              <a:t>Very sensitive, can record changes as small as 1/1000000 V</a:t>
            </a:r>
          </a:p>
          <a:p>
            <a:r>
              <a:rPr lang="en-GB" i="1" dirty="0" smtClean="0"/>
              <a:t>Event-related potentials (ERPs)</a:t>
            </a:r>
          </a:p>
          <a:p>
            <a:pPr lvl="1"/>
            <a:r>
              <a:rPr lang="en-GB" dirty="0" smtClean="0"/>
              <a:t>Same stimulus presented repeatedly</a:t>
            </a:r>
          </a:p>
          <a:p>
            <a:pPr lvl="1"/>
            <a:r>
              <a:rPr lang="en-GB" dirty="0" smtClean="0"/>
              <a:t>Pattern of brain activity recorded using scalp electrodes and averaged</a:t>
            </a:r>
          </a:p>
          <a:p>
            <a:pPr lvl="1"/>
            <a:r>
              <a:rPr lang="en-GB" dirty="0" smtClean="0"/>
              <a:t>Allows us to work out timing of cognitive processes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7219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Techniques for studying the brain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i="1" dirty="0" smtClean="0"/>
              <a:t>Positron emission tomography (PET)</a:t>
            </a:r>
          </a:p>
          <a:p>
            <a:pPr lvl="1"/>
            <a:r>
              <a:rPr lang="en-GB" dirty="0" smtClean="0"/>
              <a:t>Involves detecting positrons emitted by a radioactive substance</a:t>
            </a:r>
          </a:p>
          <a:p>
            <a:pPr lvl="1"/>
            <a:r>
              <a:rPr lang="en-GB" dirty="0" smtClean="0"/>
              <a:t>Reasonable spatial resolution, poor temporal resolution</a:t>
            </a:r>
          </a:p>
          <a:p>
            <a:pPr lvl="1"/>
            <a:r>
              <a:rPr lang="en-GB" dirty="0" smtClean="0"/>
              <a:t>Only indirectly measures neural activity</a:t>
            </a:r>
          </a:p>
          <a:p>
            <a:r>
              <a:rPr lang="en-GB" i="1" dirty="0" smtClean="0"/>
              <a:t>Function magnetic resonance imaging (fMRI)</a:t>
            </a:r>
            <a:endParaRPr lang="en-GB" dirty="0" smtClean="0"/>
          </a:p>
          <a:p>
            <a:pPr lvl="1"/>
            <a:r>
              <a:rPr lang="en-GB" dirty="0" smtClean="0"/>
              <a:t>Images blood oxygenation using an MRI machine</a:t>
            </a:r>
          </a:p>
          <a:p>
            <a:pPr lvl="1"/>
            <a:r>
              <a:rPr lang="en-GB" dirty="0" smtClean="0"/>
              <a:t>Better spatial and temporal resolution than PET</a:t>
            </a:r>
          </a:p>
          <a:p>
            <a:pPr lvl="1"/>
            <a:r>
              <a:rPr lang="en-GB" dirty="0" smtClean="0"/>
              <a:t>Also indirect measure of neural activity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5936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Techniques for studying the brain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i="1" dirty="0" smtClean="0"/>
              <a:t>Event-related functional magnetic resonance imaging (</a:t>
            </a:r>
            <a:r>
              <a:rPr lang="en-GB" i="1" dirty="0" err="1" smtClean="0"/>
              <a:t>efMRI</a:t>
            </a:r>
            <a:r>
              <a:rPr lang="en-GB" i="1" dirty="0" smtClean="0"/>
              <a:t>)</a:t>
            </a:r>
          </a:p>
          <a:p>
            <a:pPr lvl="1"/>
            <a:r>
              <a:rPr lang="en-GB" dirty="0" smtClean="0"/>
              <a:t>fMRI that compares activity associated with different events</a:t>
            </a:r>
          </a:p>
          <a:p>
            <a:pPr lvl="2"/>
            <a:r>
              <a:rPr lang="en-GB" dirty="0" smtClean="0"/>
              <a:t>e.g., compare brain activity on a memory test depending on whether participant responds correctly or incorrectly</a:t>
            </a:r>
          </a:p>
          <a:p>
            <a:r>
              <a:rPr lang="en-GB" i="1" dirty="0" smtClean="0"/>
              <a:t>Magneto-encephalography (MEG)</a:t>
            </a:r>
            <a:endParaRPr lang="en-GB" dirty="0" smtClean="0"/>
          </a:p>
          <a:p>
            <a:pPr lvl="1"/>
            <a:r>
              <a:rPr lang="en-GB" dirty="0" smtClean="0"/>
              <a:t>Measure magnetic fields produced by brain activity</a:t>
            </a:r>
          </a:p>
          <a:p>
            <a:pPr lvl="1"/>
            <a:r>
              <a:rPr lang="en-GB" dirty="0" smtClean="0"/>
              <a:t>Temporal resolution down to the millisecond and reasonably good spatial resolution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8497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Techniques for studying the brain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i="1" dirty="0" err="1" smtClean="0"/>
              <a:t>Transcranial</a:t>
            </a:r>
            <a:r>
              <a:rPr lang="en-GB" i="1" dirty="0" smtClean="0"/>
              <a:t> magnetic stimulation (TMS)</a:t>
            </a:r>
            <a:endParaRPr lang="en-GB" dirty="0" smtClean="0"/>
          </a:p>
          <a:p>
            <a:pPr lvl="1"/>
            <a:r>
              <a:rPr lang="en-GB" dirty="0" smtClean="0"/>
              <a:t>Short burst of strong magnetic field in a localized area that temporarily inhibits processing in that brain area</a:t>
            </a:r>
          </a:p>
          <a:p>
            <a:pPr lvl="1"/>
            <a:r>
              <a:rPr lang="en-GB" dirty="0" smtClean="0"/>
              <a:t>Causes a brief, localized “lesion”</a:t>
            </a:r>
          </a:p>
          <a:p>
            <a:pPr lvl="1"/>
            <a:r>
              <a:rPr lang="en-GB" dirty="0" smtClean="0"/>
              <a:t>Can reveal </a:t>
            </a:r>
            <a:r>
              <a:rPr lang="en-GB" i="1" dirty="0" smtClean="0"/>
              <a:t>causes </a:t>
            </a:r>
            <a:r>
              <a:rPr lang="en-GB" dirty="0" smtClean="0"/>
              <a:t>rather than </a:t>
            </a:r>
            <a:r>
              <a:rPr lang="en-GB" smtClean="0"/>
              <a:t>just </a:t>
            </a:r>
            <a:r>
              <a:rPr lang="en-GB" i="1" smtClean="0"/>
              <a:t>correlations</a:t>
            </a:r>
            <a:endParaRPr lang="en-GB" dirty="0" smtClean="0"/>
          </a:p>
          <a:p>
            <a:pPr lvl="1"/>
            <a:r>
              <a:rPr lang="en-GB" dirty="0" smtClean="0"/>
              <a:t>Results can be hard to analyse</a:t>
            </a:r>
          </a:p>
        </p:txBody>
      </p:sp>
    </p:spTree>
    <p:extLst>
      <p:ext uri="{BB962C8B-B14F-4D97-AF65-F5344CB8AC3E}">
        <p14:creationId xmlns:p14="http://schemas.microsoft.com/office/powerpoint/2010/main" val="585930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Single-unit recording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2996" y="1600200"/>
            <a:ext cx="4143804" cy="4525963"/>
          </a:xfrm>
        </p:spPr>
        <p:txBody>
          <a:bodyPr>
            <a:normAutofit fontScale="55000" lnSpcReduction="20000"/>
          </a:bodyPr>
          <a:lstStyle/>
          <a:p>
            <a:r>
              <a:rPr lang="en-GB" dirty="0" smtClean="0"/>
              <a:t>Records activity in individual neurons</a:t>
            </a:r>
          </a:p>
          <a:p>
            <a:r>
              <a:rPr lang="en-GB" dirty="0" smtClean="0"/>
              <a:t>Famously used by Hubel and Wiesel (1962, 1979) in studies of vision in cats and monkeys</a:t>
            </a:r>
          </a:p>
          <a:p>
            <a:pPr lvl="1"/>
            <a:r>
              <a:rPr lang="en-GB" dirty="0" smtClean="0"/>
              <a:t>Discovered orientation-specific cells in the visual cortex</a:t>
            </a:r>
          </a:p>
          <a:p>
            <a:r>
              <a:rPr lang="en-GB" dirty="0" smtClean="0"/>
              <a:t>Highest spatial and temporal resolution and can be applied over extended periods</a:t>
            </a:r>
          </a:p>
          <a:p>
            <a:r>
              <a:rPr lang="en-GB" dirty="0" smtClean="0"/>
              <a:t>Doesn’t reveal functioning in larger brain areas than the single neuron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84" y="2190659"/>
            <a:ext cx="4043719" cy="291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84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Event-related potentials (ERPs)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8534" y="1417528"/>
            <a:ext cx="4128266" cy="5069080"/>
          </a:xfrm>
        </p:spPr>
        <p:txBody>
          <a:bodyPr>
            <a:normAutofit fontScale="55000" lnSpcReduction="20000"/>
          </a:bodyPr>
          <a:lstStyle/>
          <a:p>
            <a:r>
              <a:rPr lang="en-GB" i="1" dirty="0" smtClean="0"/>
              <a:t>Electroencephalogram (EEG)</a:t>
            </a:r>
            <a:r>
              <a:rPr lang="en-GB" dirty="0" smtClean="0"/>
              <a:t> is a recording of electrical potentials in the brain via electrodes placed on the scalp</a:t>
            </a:r>
          </a:p>
          <a:p>
            <a:r>
              <a:rPr lang="en-GB" dirty="0" smtClean="0"/>
              <a:t>EEG is sensitive and results shown as a waveform on an oscilloscope</a:t>
            </a:r>
          </a:p>
          <a:p>
            <a:r>
              <a:rPr lang="en-GB" dirty="0" smtClean="0"/>
              <a:t>But results sometimes corrupted by background brain activity not related to test</a:t>
            </a:r>
          </a:p>
          <a:p>
            <a:r>
              <a:rPr lang="en-GB" i="1" dirty="0" smtClean="0"/>
              <a:t>Event-related potentials (ERP)</a:t>
            </a:r>
            <a:r>
              <a:rPr lang="en-GB" dirty="0" smtClean="0"/>
              <a:t> involves EEG of many repetitions of a stimulus, followed by averaging</a:t>
            </a:r>
            <a:endParaRPr lang="en-GB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83" y="1908748"/>
            <a:ext cx="4293651" cy="347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701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cognitive neuroscience?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 smtClean="0"/>
              <a:t>Cognitive neuroscience also aims to understand cognition</a:t>
            </a:r>
          </a:p>
          <a:p>
            <a:r>
              <a:rPr lang="en-GB" dirty="0" smtClean="0"/>
              <a:t>But cognitive neuroscientists study the </a:t>
            </a:r>
            <a:r>
              <a:rPr lang="en-GB" i="1" dirty="0" smtClean="0"/>
              <a:t>brain</a:t>
            </a:r>
            <a:r>
              <a:rPr lang="en-GB" dirty="0" smtClean="0"/>
              <a:t> as well as </a:t>
            </a:r>
            <a:r>
              <a:rPr lang="en-GB" i="1" dirty="0" smtClean="0"/>
              <a:t>behaviour</a:t>
            </a:r>
            <a:r>
              <a:rPr lang="en-GB" dirty="0" smtClean="0"/>
              <a:t> of people performing cognitive tasks</a:t>
            </a:r>
          </a:p>
          <a:p>
            <a:r>
              <a:rPr lang="en-GB" dirty="0" smtClean="0"/>
              <a:t>“Cognitive psychology” is also used in a general sense to include both experimental cognitive psychology and cognitive neuroscience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7669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ERPs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3176" y="1600200"/>
            <a:ext cx="4173624" cy="4525963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ERPs have limited spatial resolution but excellent temporal resolution (down to a few </a:t>
            </a:r>
            <a:r>
              <a:rPr lang="en-GB" dirty="0" err="1" smtClean="0"/>
              <a:t>ms</a:t>
            </a:r>
            <a:r>
              <a:rPr lang="en-GB" dirty="0" smtClean="0"/>
              <a:t>)</a:t>
            </a:r>
          </a:p>
          <a:p>
            <a:r>
              <a:rPr lang="en-GB" dirty="0" smtClean="0"/>
              <a:t>ERP is a sequence of negative (</a:t>
            </a:r>
            <a:r>
              <a:rPr lang="en-GB" i="1" dirty="0" smtClean="0"/>
              <a:t>N</a:t>
            </a:r>
            <a:r>
              <a:rPr lang="en-GB" dirty="0" smtClean="0"/>
              <a:t>) and positive (</a:t>
            </a:r>
            <a:r>
              <a:rPr lang="en-GB" i="1" dirty="0" smtClean="0"/>
              <a:t>P</a:t>
            </a:r>
            <a:r>
              <a:rPr lang="en-GB" dirty="0" smtClean="0"/>
              <a:t>) peaks occurring a certain number of </a:t>
            </a:r>
            <a:r>
              <a:rPr lang="en-GB" dirty="0" err="1" smtClean="0"/>
              <a:t>ms</a:t>
            </a:r>
            <a:r>
              <a:rPr lang="en-GB" dirty="0" smtClean="0"/>
              <a:t> after stimulus</a:t>
            </a:r>
          </a:p>
          <a:p>
            <a:r>
              <a:rPr lang="en-GB" dirty="0" smtClean="0"/>
              <a:t>For example, “N400” is a negative peak occurring 400 </a:t>
            </a:r>
            <a:r>
              <a:rPr lang="en-GB" dirty="0" err="1" smtClean="0"/>
              <a:t>ms</a:t>
            </a:r>
            <a:r>
              <a:rPr lang="en-GB" dirty="0" smtClean="0"/>
              <a:t> after stimulus presentation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95" y="2076490"/>
            <a:ext cx="36703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95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ERPs and psychological theories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3176" y="1600200"/>
            <a:ext cx="4173624" cy="4795686"/>
          </a:xfrm>
        </p:spPr>
        <p:txBody>
          <a:bodyPr>
            <a:normAutofit fontScale="55000" lnSpcReduction="20000"/>
          </a:bodyPr>
          <a:lstStyle/>
          <a:p>
            <a:r>
              <a:rPr lang="en-GB" dirty="0" smtClean="0"/>
              <a:t>Long been claimed that a semantic mismatch involving world knowledge takes longer to detect than one involving only logical knowledge or common sense</a:t>
            </a:r>
          </a:p>
          <a:p>
            <a:r>
              <a:rPr lang="en-GB" dirty="0" err="1" smtClean="0"/>
              <a:t>Hagoort</a:t>
            </a:r>
            <a:r>
              <a:rPr lang="en-GB" dirty="0" smtClean="0"/>
              <a:t> </a:t>
            </a:r>
            <a:r>
              <a:rPr lang="en-GB" i="1" dirty="0" smtClean="0"/>
              <a:t>et</a:t>
            </a:r>
            <a:r>
              <a:rPr lang="en-GB" dirty="0" smtClean="0"/>
              <a:t> </a:t>
            </a:r>
            <a:r>
              <a:rPr lang="en-GB" i="1" dirty="0" smtClean="0"/>
              <a:t>al</a:t>
            </a:r>
            <a:r>
              <a:rPr lang="en-GB" dirty="0" smtClean="0"/>
              <a:t>. (2004) measured N400 when participants responded to the two sentences on the left</a:t>
            </a:r>
          </a:p>
          <a:p>
            <a:r>
              <a:rPr lang="en-GB" dirty="0" smtClean="0"/>
              <a:t>There was no difference – suggesting no time delay when world knowledge is used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199"/>
            <a:ext cx="4055975" cy="30361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4793630"/>
            <a:ext cx="4055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 smtClean="0"/>
              <a:t>“The Dutch trains are white and crowded.”</a:t>
            </a:r>
          </a:p>
          <a:p>
            <a:pPr algn="ctr"/>
            <a:endParaRPr lang="en-GB" i="1" dirty="0"/>
          </a:p>
          <a:p>
            <a:pPr algn="ctr"/>
            <a:r>
              <a:rPr lang="en-GB" i="1" dirty="0" smtClean="0"/>
              <a:t>“The Dutch trains are sour and crowded.”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238442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ERPs: Pros and Cons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 smtClean="0"/>
              <a:t>ERPs provide more detail about the time course of a response than most other techniques</a:t>
            </a:r>
          </a:p>
          <a:p>
            <a:pPr lvl="1"/>
            <a:r>
              <a:rPr lang="en-GB" dirty="0" smtClean="0"/>
              <a:t>cf. measuring reaction times which gives just one measure per trial – ERPs provide a continuous trace</a:t>
            </a:r>
          </a:p>
          <a:p>
            <a:r>
              <a:rPr lang="en-GB" dirty="0" smtClean="0"/>
              <a:t>ERPs cannot tell us which brain areas are involved</a:t>
            </a:r>
          </a:p>
          <a:p>
            <a:r>
              <a:rPr lang="en-GB" dirty="0" smtClean="0"/>
              <a:t>ERPs of most use when task is simple and involves basic processes occurring at a certain time after stimulus onset – cannot be used to study complex processes like problem-solving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5996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Positron emission tomography (PET)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7194" y="1600200"/>
            <a:ext cx="4139605" cy="4525963"/>
          </a:xfrm>
        </p:spPr>
        <p:txBody>
          <a:bodyPr>
            <a:normAutofit fontScale="55000" lnSpcReduction="20000"/>
          </a:bodyPr>
          <a:lstStyle/>
          <a:p>
            <a:r>
              <a:rPr lang="en-GB" dirty="0" smtClean="0"/>
              <a:t>Based on detection of positrons emitted by radioactive substances</a:t>
            </a:r>
          </a:p>
          <a:p>
            <a:r>
              <a:rPr lang="en-GB" dirty="0" smtClean="0"/>
              <a:t>Radioactive water injected into body and soon gathers in brain’s blood vessels</a:t>
            </a:r>
          </a:p>
          <a:p>
            <a:r>
              <a:rPr lang="en-GB" dirty="0" smtClean="0"/>
              <a:t>Radioactive water moves quickly to active areas of the brain</a:t>
            </a:r>
          </a:p>
          <a:p>
            <a:r>
              <a:rPr lang="en-GB" dirty="0" smtClean="0"/>
              <a:t>Scanner measures radioactivity in different parts of the brain and measurements sent to a computer which creates an image from them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29" y="2339757"/>
            <a:ext cx="3998831" cy="300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265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PET: Pros and cons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4514" y="1600200"/>
            <a:ext cx="4162285" cy="4525963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Reasonable spatial resolution: active areas can be localised to within 5-10 mm</a:t>
            </a:r>
          </a:p>
          <a:p>
            <a:r>
              <a:rPr lang="en-GB" dirty="0"/>
              <a:t>Very poor temporal resolution: shows activity over 30-60 second period</a:t>
            </a:r>
          </a:p>
          <a:p>
            <a:r>
              <a:rPr lang="en-GB" dirty="0"/>
              <a:t>Indirect measure of neural </a:t>
            </a:r>
            <a:r>
              <a:rPr lang="en-GB" dirty="0" smtClean="0"/>
              <a:t>activity</a:t>
            </a:r>
          </a:p>
          <a:p>
            <a:r>
              <a:rPr lang="en-GB" dirty="0" smtClean="0"/>
              <a:t>Invasive technique: radioactivity limits frequency with which it can be carried out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31509"/>
            <a:ext cx="3903868" cy="406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57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Magnetic resonance imaging (MRI)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7420" y="1600200"/>
            <a:ext cx="4119380" cy="4525963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Radio waves used to excite atoms in the brain</a:t>
            </a:r>
          </a:p>
          <a:p>
            <a:r>
              <a:rPr lang="en-GB" dirty="0" smtClean="0"/>
              <a:t>Causes changes detected by a very large magnet (11 tons)</a:t>
            </a:r>
          </a:p>
          <a:p>
            <a:r>
              <a:rPr lang="en-GB" dirty="0" smtClean="0"/>
              <a:t>Data visualized on a computer to produce a 3D model</a:t>
            </a:r>
          </a:p>
          <a:p>
            <a:r>
              <a:rPr lang="en-GB" dirty="0" smtClean="0"/>
              <a:t>Tells us about structure, not function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40" y="2398242"/>
            <a:ext cx="4070786" cy="270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007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/>
              <a:t>Functional magnetic resonance imaging (fMRI)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dirty="0" err="1" smtClean="0"/>
              <a:t>Oxyhaemoglobin</a:t>
            </a:r>
            <a:r>
              <a:rPr lang="en-GB" dirty="0" smtClean="0"/>
              <a:t> converted to </a:t>
            </a:r>
            <a:r>
              <a:rPr lang="en-GB" dirty="0" err="1" smtClean="0"/>
              <a:t>deoxyhaemoglobin</a:t>
            </a:r>
            <a:r>
              <a:rPr lang="en-GB" dirty="0" smtClean="0"/>
              <a:t> when neurons consume oxygen</a:t>
            </a:r>
          </a:p>
          <a:p>
            <a:r>
              <a:rPr lang="en-GB" dirty="0" err="1" smtClean="0"/>
              <a:t>Deoxyhaemoglobin</a:t>
            </a:r>
            <a:r>
              <a:rPr lang="en-GB" dirty="0" smtClean="0"/>
              <a:t> distorts local magnetic field</a:t>
            </a:r>
          </a:p>
          <a:p>
            <a:r>
              <a:rPr lang="en-GB" dirty="0" smtClean="0"/>
              <a:t>Amount of distortion gives measure of how much </a:t>
            </a:r>
            <a:r>
              <a:rPr lang="en-GB" dirty="0" err="1" smtClean="0"/>
              <a:t>deoxyhaemoglobin</a:t>
            </a:r>
            <a:r>
              <a:rPr lang="en-GB" dirty="0" smtClean="0"/>
              <a:t> there is in the blood</a:t>
            </a:r>
          </a:p>
          <a:p>
            <a:r>
              <a:rPr lang="en-GB" dirty="0" smtClean="0"/>
              <a:t>Technically, fMRI measures </a:t>
            </a:r>
            <a:r>
              <a:rPr lang="en-GB" b="1" i="1" dirty="0" smtClean="0"/>
              <a:t>BOLD</a:t>
            </a:r>
            <a:r>
              <a:rPr lang="en-GB" dirty="0"/>
              <a:t> </a:t>
            </a:r>
            <a:r>
              <a:rPr lang="en-GB" dirty="0" smtClean="0"/>
              <a:t>(“blood oxygen-level-dependent contrast”)</a:t>
            </a:r>
          </a:p>
          <a:p>
            <a:r>
              <a:rPr lang="en-GB" dirty="0" smtClean="0"/>
              <a:t>Temporal resolution is about 2-3 seconds</a:t>
            </a:r>
          </a:p>
          <a:p>
            <a:r>
              <a:rPr lang="en-GB" dirty="0" smtClean="0"/>
              <a:t>Spatial resolution about 1mm</a:t>
            </a:r>
          </a:p>
          <a:p>
            <a:r>
              <a:rPr lang="en-GB" dirty="0" smtClean="0"/>
              <a:t>Largely superseded PET because of improved resolution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0980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Event-related functional magnetic resonance imaging (</a:t>
            </a:r>
            <a:r>
              <a:rPr lang="en-GB" sz="4000" dirty="0" err="1" smtClean="0"/>
              <a:t>efMRI</a:t>
            </a:r>
            <a:r>
              <a:rPr lang="en-GB" sz="4000" dirty="0" smtClean="0"/>
              <a:t>)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/>
              <a:t>Wagner </a:t>
            </a:r>
            <a:r>
              <a:rPr lang="en-GB" i="1" dirty="0" smtClean="0"/>
              <a:t>et al</a:t>
            </a:r>
            <a:r>
              <a:rPr lang="en-GB" dirty="0" smtClean="0"/>
              <a:t>. (1998) recorded brain activity of participants while learning a list of words using fMRI</a:t>
            </a:r>
          </a:p>
          <a:p>
            <a:r>
              <a:rPr lang="en-GB" dirty="0" smtClean="0"/>
              <a:t>Then tested for participants’ memory for the words </a:t>
            </a:r>
          </a:p>
          <a:p>
            <a:pPr lvl="1"/>
            <a:r>
              <a:rPr lang="en-GB" dirty="0" smtClean="0"/>
              <a:t>12% of words not recognised</a:t>
            </a:r>
          </a:p>
          <a:p>
            <a:r>
              <a:rPr lang="en-GB" dirty="0" smtClean="0"/>
              <a:t>Compared brain activity during learning for words remembered with activity for words forgotten</a:t>
            </a:r>
          </a:p>
          <a:p>
            <a:r>
              <a:rPr lang="en-GB" dirty="0" smtClean="0"/>
              <a:t>For remembered words, more activity in prefrontal cortex and hippocampus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0272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Limitations of fMRI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 smtClean="0"/>
              <a:t>Indirect measure of underlying neural activity</a:t>
            </a:r>
          </a:p>
          <a:p>
            <a:r>
              <a:rPr lang="en-GB" dirty="0" smtClean="0"/>
              <a:t>Distortion in BOLD signal in certain areas, particularly those close to sinuses and oral cavity (e.g., orbitofrontal cortex)</a:t>
            </a:r>
          </a:p>
          <a:p>
            <a:r>
              <a:rPr lang="en-GB" dirty="0" smtClean="0"/>
              <a:t>Scanner is very noisy (problematic for testing with auditory stimuli)</a:t>
            </a:r>
          </a:p>
          <a:p>
            <a:r>
              <a:rPr lang="en-GB" dirty="0" smtClean="0"/>
              <a:t>Some people find it claustrophobic and some get headaches and other minor side-effects</a:t>
            </a:r>
          </a:p>
          <a:p>
            <a:r>
              <a:rPr lang="en-GB" dirty="0" smtClean="0"/>
              <a:t>Difficult to design tasks that can be carried out in the scanner and that don’t cause much movement (even speech causes too much movement)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9233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3716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Brain-reading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4365"/>
            <a:ext cx="8229600" cy="5201883"/>
          </a:xfrm>
        </p:spPr>
        <p:txBody>
          <a:bodyPr>
            <a:normAutofit/>
          </a:bodyPr>
          <a:lstStyle/>
          <a:p>
            <a:r>
              <a:rPr lang="en-GB" dirty="0" err="1" smtClean="0"/>
              <a:t>Haxby</a:t>
            </a:r>
            <a:r>
              <a:rPr lang="en-GB" dirty="0" smtClean="0"/>
              <a:t> </a:t>
            </a:r>
            <a:r>
              <a:rPr lang="en-GB" i="1" dirty="0" smtClean="0"/>
              <a:t>et al</a:t>
            </a:r>
            <a:r>
              <a:rPr lang="en-GB" dirty="0" smtClean="0"/>
              <a:t>. (2001) got participants to look at pictures from 8 different categories while being recorded with fMRI</a:t>
            </a:r>
          </a:p>
          <a:p>
            <a:r>
              <a:rPr lang="en-GB" dirty="0" smtClean="0"/>
              <a:t>Correctly predicted category from brain images in 96% of cases</a:t>
            </a:r>
          </a:p>
        </p:txBody>
      </p:sp>
    </p:spTree>
    <p:extLst>
      <p:ext uri="{BB962C8B-B14F-4D97-AF65-F5344CB8AC3E}">
        <p14:creationId xmlns:p14="http://schemas.microsoft.com/office/powerpoint/2010/main" val="3487324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Methods used in cognitive neuroscience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Brain imaging techniques</a:t>
            </a:r>
          </a:p>
          <a:p>
            <a:pPr lvl="1"/>
            <a:r>
              <a:rPr lang="en-US" dirty="0" smtClean="0"/>
              <a:t>PET: Positron Emission Tomography</a:t>
            </a:r>
          </a:p>
          <a:p>
            <a:pPr lvl="1"/>
            <a:r>
              <a:rPr lang="en-US" dirty="0" smtClean="0"/>
              <a:t>fMRI: Functional Magnetic Resonance Imaging</a:t>
            </a:r>
          </a:p>
          <a:p>
            <a:r>
              <a:rPr lang="en-US" dirty="0" smtClean="0"/>
              <a:t>Electro-physiological techniques</a:t>
            </a:r>
          </a:p>
          <a:p>
            <a:pPr lvl="1"/>
            <a:r>
              <a:rPr lang="en-US" dirty="0" smtClean="0"/>
              <a:t>Recording electrical signals generated by the brain</a:t>
            </a:r>
          </a:p>
          <a:p>
            <a:r>
              <a:rPr lang="en-US" dirty="0" smtClean="0"/>
              <a:t>Evidence from brain-damaged patients</a:t>
            </a:r>
          </a:p>
          <a:p>
            <a:pPr lvl="1"/>
            <a:r>
              <a:rPr lang="en-US" dirty="0" smtClean="0"/>
              <a:t>Can tell us about which brain areas are associated with which cognitive functions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510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Brain-reading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5208" y="1697888"/>
            <a:ext cx="4131592" cy="4883838"/>
          </a:xfrm>
        </p:spPr>
        <p:txBody>
          <a:bodyPr>
            <a:normAutofit fontScale="47500" lnSpcReduction="20000"/>
          </a:bodyPr>
          <a:lstStyle/>
          <a:p>
            <a:r>
              <a:rPr lang="en-GB" dirty="0">
                <a:solidFill>
                  <a:schemeClr val="bg1"/>
                </a:solidFill>
              </a:rPr>
              <a:t>Kay </a:t>
            </a:r>
            <a:r>
              <a:rPr lang="en-GB" i="1" dirty="0">
                <a:solidFill>
                  <a:schemeClr val="bg1"/>
                </a:solidFill>
              </a:rPr>
              <a:t>et al. </a:t>
            </a:r>
            <a:r>
              <a:rPr lang="en-GB" dirty="0">
                <a:solidFill>
                  <a:schemeClr val="bg1"/>
                </a:solidFill>
              </a:rPr>
              <a:t>(2008) claimed previous work on brain reading limited in two ways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Visual stimuli less complex than in everyday life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Identification simplified by comparing test trials with results previously obtained on training trials</a:t>
            </a:r>
          </a:p>
          <a:p>
            <a:r>
              <a:rPr lang="en-GB" dirty="0">
                <a:solidFill>
                  <a:schemeClr val="bg1"/>
                </a:solidFill>
              </a:rPr>
              <a:t>Kay </a:t>
            </a:r>
            <a:r>
              <a:rPr lang="en-GB" i="1" dirty="0">
                <a:solidFill>
                  <a:schemeClr val="bg1"/>
                </a:solidFill>
              </a:rPr>
              <a:t>et al</a:t>
            </a:r>
            <a:r>
              <a:rPr lang="en-GB" dirty="0">
                <a:solidFill>
                  <a:schemeClr val="bg1"/>
                </a:solidFill>
              </a:rPr>
              <a:t>. presented 120 natural novel images that were reasonably complex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fMRI data allowed correct identification in 92% of cases for one participant and 72% for another (chance would have been 0.8%)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Used receptive field models to predict response for each test image and compare this with the observed response in the participants.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05475"/>
            <a:ext cx="3775440" cy="449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/>
              <a:t>The neural basis of romantic love</a:t>
            </a:r>
            <a:br>
              <a:rPr lang="en-GB" sz="3200" dirty="0" smtClean="0"/>
            </a:br>
            <a:r>
              <a:rPr lang="en-GB" sz="3200" dirty="0" smtClean="0"/>
              <a:t>(Bartels and </a:t>
            </a:r>
            <a:r>
              <a:rPr lang="en-GB" sz="3200" dirty="0" err="1" smtClean="0"/>
              <a:t>Zeki</a:t>
            </a:r>
            <a:r>
              <a:rPr lang="en-GB" sz="3200" dirty="0" smtClean="0"/>
              <a:t>, 2000)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0422" y="1600200"/>
            <a:ext cx="4376377" cy="5107984"/>
          </a:xfrm>
        </p:spPr>
        <p:txBody>
          <a:bodyPr>
            <a:normAutofit fontScale="55000" lnSpcReduction="20000"/>
          </a:bodyPr>
          <a:lstStyle/>
          <a:p>
            <a:r>
              <a:rPr lang="en-GB" dirty="0" smtClean="0"/>
              <a:t>Used fMRI to study activity in brains of 17 people who were deeply in love</a:t>
            </a:r>
          </a:p>
          <a:p>
            <a:r>
              <a:rPr lang="en-GB" dirty="0" smtClean="0"/>
              <a:t>Compared activity when viewing pictures of loved one with activity when viewing pictures of friends of similar age and same sex as loved one</a:t>
            </a:r>
          </a:p>
          <a:p>
            <a:r>
              <a:rPr lang="en-GB" dirty="0" smtClean="0"/>
              <a:t>Showed activity restricted to foci in medial insula, anterior cingulate cortex and, </a:t>
            </a:r>
            <a:r>
              <a:rPr lang="en-GB" dirty="0" err="1" smtClean="0"/>
              <a:t>subcortically</a:t>
            </a:r>
            <a:r>
              <a:rPr lang="en-GB" dirty="0" smtClean="0"/>
              <a:t>, the caudate nucleus and putamen</a:t>
            </a:r>
          </a:p>
          <a:p>
            <a:r>
              <a:rPr lang="en-GB" dirty="0" smtClean="0"/>
              <a:t>Suggests a unique network of activation for romantic love!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74" y="2057176"/>
            <a:ext cx="4037448" cy="343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1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dirty="0" smtClean="0"/>
              <a:t>Magneto-encephalography (MEG)</a:t>
            </a:r>
            <a:endParaRPr lang="en-GB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4844" y="1600200"/>
            <a:ext cx="5291956" cy="4855644"/>
          </a:xfrm>
        </p:spPr>
        <p:txBody>
          <a:bodyPr>
            <a:normAutofit fontScale="55000" lnSpcReduction="20000"/>
          </a:bodyPr>
          <a:lstStyle/>
          <a:p>
            <a:r>
              <a:rPr lang="en-GB" dirty="0" smtClean="0"/>
              <a:t>Uses a superconducting quantum interference device (SQUID) to measure magnetic fields produced by brain activity</a:t>
            </a:r>
          </a:p>
          <a:p>
            <a:r>
              <a:rPr lang="en-GB" dirty="0" smtClean="0"/>
              <a:t>Magnetic fields in brain are much smaller than earth’s magnetic field – so detection is complicated</a:t>
            </a:r>
          </a:p>
          <a:p>
            <a:r>
              <a:rPr lang="en-GB" dirty="0" smtClean="0"/>
              <a:t>But less distortion than with EEG</a:t>
            </a:r>
          </a:p>
          <a:p>
            <a:r>
              <a:rPr lang="en-GB" dirty="0" smtClean="0"/>
              <a:t>Excellent temporal resolution (at </a:t>
            </a:r>
            <a:r>
              <a:rPr lang="en-GB" dirty="0" err="1" smtClean="0"/>
              <a:t>ms</a:t>
            </a:r>
            <a:r>
              <a:rPr lang="en-GB" dirty="0" smtClean="0"/>
              <a:t> level)</a:t>
            </a:r>
          </a:p>
          <a:p>
            <a:r>
              <a:rPr lang="en-GB" dirty="0" smtClean="0"/>
              <a:t>Very good spatial resolution</a:t>
            </a:r>
          </a:p>
          <a:p>
            <a:r>
              <a:rPr lang="en-GB" dirty="0" smtClean="0"/>
              <a:t>VERY expensive – uses liquid helium (i.e., has to be cooled to around 4K) and needs specially shielded rooms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600200"/>
            <a:ext cx="2937645" cy="44198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455844"/>
            <a:ext cx="63273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© National Institute of Mental Health, National Institutes of Health, Department of Health and Human Services</a:t>
            </a:r>
          </a:p>
        </p:txBody>
      </p:sp>
    </p:spTree>
    <p:extLst>
      <p:ext uri="{BB962C8B-B14F-4D97-AF65-F5344CB8AC3E}">
        <p14:creationId xmlns:p14="http://schemas.microsoft.com/office/powerpoint/2010/main" val="179742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Studying V5 with MEG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Anderson </a:t>
            </a:r>
            <a:r>
              <a:rPr lang="en-GB" i="1" dirty="0" smtClean="0"/>
              <a:t>et al</a:t>
            </a:r>
            <a:r>
              <a:rPr lang="en-GB" dirty="0" smtClean="0"/>
              <a:t>. (1996) used MEG to study V5 (MT) in humans</a:t>
            </a:r>
          </a:p>
          <a:p>
            <a:r>
              <a:rPr lang="en-GB" dirty="0" smtClean="0"/>
              <a:t>Showed that V5 responds to motion-contrast patterns</a:t>
            </a:r>
          </a:p>
          <a:p>
            <a:r>
              <a:rPr lang="en-GB" dirty="0" smtClean="0"/>
              <a:t>Showed that V5 becomes active about 20ms after V1 indicating that some basic visual processing precedes motion detection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6347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err="1" smtClean="0"/>
              <a:t>Transcranial</a:t>
            </a:r>
            <a:r>
              <a:rPr lang="en-GB" sz="3600" dirty="0" smtClean="0"/>
              <a:t> magnetic stimulation (TMS)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6002" y="1600200"/>
            <a:ext cx="4760798" cy="4525963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Strong but brief (&lt; 1ms) magnetic field created close to the participant’s head</a:t>
            </a:r>
          </a:p>
          <a:p>
            <a:r>
              <a:rPr lang="en-GB" dirty="0" smtClean="0"/>
              <a:t>Generally inhibits processing activity in a volume of about 1 cm</a:t>
            </a:r>
            <a:r>
              <a:rPr lang="en-GB" baseline="30000" dirty="0" smtClean="0"/>
              <a:t>3</a:t>
            </a:r>
            <a:endParaRPr lang="en-GB" dirty="0" smtClean="0"/>
          </a:p>
          <a:p>
            <a:r>
              <a:rPr lang="en-GB" dirty="0" smtClean="0"/>
              <a:t>Several pulses usually administered in a fairly short time – </a:t>
            </a:r>
            <a:r>
              <a:rPr lang="en-GB" i="1" dirty="0" smtClean="0"/>
              <a:t>repetitive TMS (</a:t>
            </a:r>
            <a:r>
              <a:rPr lang="en-GB" i="1" dirty="0" err="1" smtClean="0"/>
              <a:t>rTMS</a:t>
            </a:r>
            <a:r>
              <a:rPr lang="en-GB" i="1" dirty="0" smtClean="0"/>
              <a:t>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79885"/>
            <a:ext cx="3468802" cy="33994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653258"/>
            <a:ext cx="346880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© Human Pain Research Group, University of Manchester</a:t>
            </a:r>
          </a:p>
          <a:p>
            <a:r>
              <a:rPr lang="en-GB" sz="1100" dirty="0"/>
              <a:t>http://</a:t>
            </a:r>
            <a:r>
              <a:rPr lang="en-GB" sz="1100" dirty="0" err="1"/>
              <a:t>www.hope-academic.org.uk</a:t>
            </a:r>
            <a:r>
              <a:rPr lang="en-GB" sz="1100" dirty="0"/>
              <a:t>/</a:t>
            </a:r>
            <a:r>
              <a:rPr lang="en-GB" sz="1100" dirty="0" err="1"/>
              <a:t>painresearch</a:t>
            </a:r>
            <a:r>
              <a:rPr lang="en-GB" sz="1100" dirty="0"/>
              <a:t>/</a:t>
            </a:r>
            <a:r>
              <a:rPr lang="en-GB" sz="1100" dirty="0" err="1"/>
              <a:t>PainSystems.htm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027223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/>
              <a:t>Usually applied also to a non-critical region as a control</a:t>
            </a:r>
          </a:p>
          <a:p>
            <a:r>
              <a:rPr lang="en-GB" dirty="0" smtClean="0"/>
              <a:t>Produces a “temporary lesion” in the affected area</a:t>
            </a:r>
          </a:p>
          <a:p>
            <a:r>
              <a:rPr lang="en-GB" dirty="0" smtClean="0"/>
              <a:t>So if TMS impairs performance in a task, then can conclude that region is involved in carrying out the task</a:t>
            </a:r>
          </a:p>
          <a:p>
            <a:r>
              <a:rPr lang="en-GB" dirty="0" smtClean="0"/>
              <a:t>Can be used to show that activity in a particular area is </a:t>
            </a:r>
            <a:r>
              <a:rPr lang="en-GB" i="1" dirty="0" smtClean="0"/>
              <a:t>necessary</a:t>
            </a:r>
            <a:r>
              <a:rPr lang="en-GB" dirty="0" smtClean="0"/>
              <a:t> for normal performance in a particular task</a:t>
            </a:r>
          </a:p>
          <a:p>
            <a:r>
              <a:rPr lang="en-GB" dirty="0" smtClean="0"/>
              <a:t>So can be used to show causal dependencies on brain areas rather than just correlations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2419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Using TMS to show active involvement of an area in a task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2720"/>
            <a:ext cx="8229600" cy="4582377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Johnson and </a:t>
            </a:r>
            <a:r>
              <a:rPr lang="en-GB" dirty="0" err="1" smtClean="0"/>
              <a:t>Zatorre</a:t>
            </a:r>
            <a:r>
              <a:rPr lang="en-GB" dirty="0" smtClean="0"/>
              <a:t> (2006) asked participants to perform visual and auditory tasks separately and together (dual-task condition)</a:t>
            </a:r>
          </a:p>
          <a:p>
            <a:r>
              <a:rPr lang="en-GB" dirty="0" smtClean="0"/>
              <a:t>Dorsolateral prefrontal cortex only active in dual-task condition – but this didn’t prove that this area was </a:t>
            </a:r>
            <a:r>
              <a:rPr lang="en-GB" i="1" dirty="0" smtClean="0"/>
              <a:t>necessary</a:t>
            </a:r>
            <a:r>
              <a:rPr lang="en-GB" dirty="0" smtClean="0"/>
              <a:t> for the dual-task condition</a:t>
            </a:r>
          </a:p>
          <a:p>
            <a:r>
              <a:rPr lang="en-GB" dirty="0" smtClean="0"/>
              <a:t>Johnson, </a:t>
            </a:r>
            <a:r>
              <a:rPr lang="en-GB" dirty="0" err="1" smtClean="0"/>
              <a:t>Strafella</a:t>
            </a:r>
            <a:r>
              <a:rPr lang="en-GB" dirty="0" smtClean="0"/>
              <a:t> and </a:t>
            </a:r>
            <a:r>
              <a:rPr lang="en-GB" dirty="0" err="1" smtClean="0"/>
              <a:t>Zatorre</a:t>
            </a:r>
            <a:r>
              <a:rPr lang="en-GB" dirty="0" smtClean="0"/>
              <a:t> (2007) repeated experiment with </a:t>
            </a:r>
            <a:r>
              <a:rPr lang="en-GB" dirty="0" err="1" smtClean="0"/>
              <a:t>rTMS</a:t>
            </a:r>
            <a:r>
              <a:rPr lang="en-GB" dirty="0" smtClean="0"/>
              <a:t> applied to the dorsolateral prefrontal cortex</a:t>
            </a:r>
          </a:p>
          <a:p>
            <a:r>
              <a:rPr lang="en-GB" dirty="0" smtClean="0"/>
              <a:t>This caused impaired performance in the dual-task condition, strengthening the argument that this area was necessary in that condition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7678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Using TMS to study timing of brain processes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Cracco</a:t>
            </a:r>
            <a:r>
              <a:rPr lang="en-GB" dirty="0" smtClean="0"/>
              <a:t> </a:t>
            </a:r>
            <a:r>
              <a:rPr lang="en-GB" i="1" dirty="0" smtClean="0"/>
              <a:t>et al. </a:t>
            </a:r>
            <a:r>
              <a:rPr lang="en-GB" dirty="0" smtClean="0"/>
              <a:t>(1999) showed that participants’ abilities to detect letters were maximally impaired when TMS applied 80-100 </a:t>
            </a:r>
            <a:r>
              <a:rPr lang="en-GB" dirty="0" err="1" smtClean="0"/>
              <a:t>ms</a:t>
            </a:r>
            <a:r>
              <a:rPr lang="en-GB" dirty="0" smtClean="0"/>
              <a:t> after presentation of the letters</a:t>
            </a:r>
          </a:p>
        </p:txBody>
      </p:sp>
    </p:spTree>
    <p:extLst>
      <p:ext uri="{BB962C8B-B14F-4D97-AF65-F5344CB8AC3E}">
        <p14:creationId xmlns:p14="http://schemas.microsoft.com/office/powerpoint/2010/main" val="873996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TMS and </a:t>
            </a:r>
            <a:r>
              <a:rPr lang="en-GB" dirty="0" err="1" smtClean="0"/>
              <a:t>rTMS</a:t>
            </a:r>
            <a:r>
              <a:rPr lang="en-GB" dirty="0" smtClean="0"/>
              <a:t>: Advantages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dirty="0" smtClean="0"/>
              <a:t>Allows for selective </a:t>
            </a:r>
            <a:r>
              <a:rPr lang="en-GB" dirty="0" err="1" smtClean="0"/>
              <a:t>lesioning</a:t>
            </a:r>
            <a:r>
              <a:rPr lang="en-GB" dirty="0" smtClean="0"/>
              <a:t> of specific areas of the brain, so can show </a:t>
            </a:r>
            <a:r>
              <a:rPr lang="en-GB" i="1" dirty="0" smtClean="0"/>
              <a:t>necessity</a:t>
            </a:r>
            <a:r>
              <a:rPr lang="en-GB" dirty="0" smtClean="0"/>
              <a:t> of an area for a particular function</a:t>
            </a:r>
          </a:p>
          <a:p>
            <a:pPr lvl="1"/>
            <a:r>
              <a:rPr lang="en-GB" dirty="0" smtClean="0"/>
              <a:t>cf. fMRI which only shows correlations or associations between brain areas and function</a:t>
            </a:r>
          </a:p>
          <a:p>
            <a:r>
              <a:rPr lang="en-GB" dirty="0" smtClean="0"/>
              <a:t>Advantage over natural lesions studied in cognitive neuropsychology: can compare performance in </a:t>
            </a:r>
            <a:r>
              <a:rPr lang="en-GB" i="1" dirty="0" smtClean="0"/>
              <a:t>same </a:t>
            </a:r>
            <a:r>
              <a:rPr lang="en-GB" dirty="0" smtClean="0"/>
              <a:t>individual </a:t>
            </a:r>
            <a:r>
              <a:rPr lang="en-GB" i="1" dirty="0" smtClean="0"/>
              <a:t>with</a:t>
            </a:r>
            <a:r>
              <a:rPr lang="en-GB" dirty="0" smtClean="0"/>
              <a:t> and </a:t>
            </a:r>
            <a:r>
              <a:rPr lang="en-GB" i="1" dirty="0" smtClean="0"/>
              <a:t>without</a:t>
            </a:r>
            <a:r>
              <a:rPr lang="en-GB" dirty="0" smtClean="0"/>
              <a:t> lesion</a:t>
            </a:r>
          </a:p>
          <a:p>
            <a:r>
              <a:rPr lang="en-GB" dirty="0" smtClean="0"/>
              <a:t>Also, brain-damaged patients can develop compensatory strategies to counter impaired performance</a:t>
            </a:r>
          </a:p>
          <a:p>
            <a:pPr lvl="1"/>
            <a:r>
              <a:rPr lang="en-GB" dirty="0" smtClean="0"/>
              <a:t>TMS too short-term for this to happen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8514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TMS: Limitations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 smtClean="0"/>
              <a:t>Effects are complicated: usually decreases activity in affected area, but occasionally increases it</a:t>
            </a:r>
          </a:p>
          <a:p>
            <a:r>
              <a:rPr lang="en-GB" dirty="0" smtClean="0"/>
              <a:t>Can only be applied to areas beneath the skull that are not overlaid with muscle</a:t>
            </a:r>
          </a:p>
          <a:p>
            <a:r>
              <a:rPr lang="en-GB" dirty="0" smtClean="0"/>
              <a:t>fMRI studies have shown that TMS can affect areas remote from the point of application (</a:t>
            </a:r>
            <a:r>
              <a:rPr lang="en-GB" dirty="0" err="1" smtClean="0"/>
              <a:t>Bohning</a:t>
            </a:r>
            <a:r>
              <a:rPr lang="en-GB" dirty="0" smtClean="0"/>
              <a:t> </a:t>
            </a:r>
            <a:r>
              <a:rPr lang="en-GB" i="1" dirty="0" smtClean="0"/>
              <a:t>et al</a:t>
            </a:r>
            <a:r>
              <a:rPr lang="en-GB" dirty="0" smtClean="0"/>
              <a:t>., 1999)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8254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Four approaches to human cognition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Experimental cognitive psychology</a:t>
            </a:r>
          </a:p>
          <a:p>
            <a:pPr lvl="1"/>
            <a:r>
              <a:rPr lang="en-US" dirty="0" smtClean="0"/>
              <a:t>Uses </a:t>
            </a:r>
            <a:r>
              <a:rPr lang="en-US" dirty="0" err="1" smtClean="0"/>
              <a:t>behavioural</a:t>
            </a:r>
            <a:r>
              <a:rPr lang="en-US" dirty="0" smtClean="0"/>
              <a:t> evidence</a:t>
            </a:r>
          </a:p>
          <a:p>
            <a:r>
              <a:rPr lang="en-US" dirty="0" smtClean="0"/>
              <a:t>Cognitive neuroscience</a:t>
            </a:r>
          </a:p>
          <a:p>
            <a:pPr lvl="1"/>
            <a:r>
              <a:rPr lang="en-US" dirty="0" smtClean="0"/>
              <a:t>Uses evidence from </a:t>
            </a:r>
            <a:r>
              <a:rPr lang="en-US" dirty="0" err="1" smtClean="0"/>
              <a:t>behaviour</a:t>
            </a:r>
            <a:r>
              <a:rPr lang="en-US" dirty="0" smtClean="0"/>
              <a:t> and the brain</a:t>
            </a:r>
          </a:p>
          <a:p>
            <a:r>
              <a:rPr lang="en-US" dirty="0" smtClean="0"/>
              <a:t>Cognitive neuropsychology</a:t>
            </a:r>
          </a:p>
          <a:p>
            <a:pPr lvl="1"/>
            <a:r>
              <a:rPr lang="en-US" dirty="0" smtClean="0"/>
              <a:t>Uses evidence from brain-damaged patients to understand normal human cognition</a:t>
            </a:r>
          </a:p>
          <a:p>
            <a:r>
              <a:rPr lang="en-US" dirty="0" smtClean="0"/>
              <a:t>Computational cognitive science</a:t>
            </a:r>
          </a:p>
          <a:p>
            <a:pPr lvl="1"/>
            <a:r>
              <a:rPr lang="en-US" dirty="0" smtClean="0"/>
              <a:t>Developing computational models of cognitive processes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085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Six issues in cognitive neuroscience: </a:t>
            </a:r>
            <a:br>
              <a:rPr lang="en-GB" sz="4000" dirty="0" smtClean="0"/>
            </a:br>
            <a:r>
              <a:rPr lang="en-GB" sz="4000" dirty="0" smtClean="0"/>
              <a:t>1. The “neuroimaging illusion”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2721"/>
            <a:ext cx="8229600" cy="4233442"/>
          </a:xfrm>
        </p:spPr>
        <p:txBody>
          <a:bodyPr>
            <a:normAutofit/>
          </a:bodyPr>
          <a:lstStyle/>
          <a:p>
            <a:r>
              <a:rPr lang="en-GB" dirty="0" smtClean="0"/>
              <a:t>Patterns of brain activation only provide </a:t>
            </a:r>
            <a:r>
              <a:rPr lang="en-GB" i="1" dirty="0" smtClean="0"/>
              <a:t>indirect</a:t>
            </a:r>
            <a:r>
              <a:rPr lang="en-GB" dirty="0" smtClean="0"/>
              <a:t> evidence relating to cognitive processing</a:t>
            </a:r>
          </a:p>
          <a:p>
            <a:r>
              <a:rPr lang="en-GB" dirty="0" smtClean="0"/>
              <a:t>Most methods do not </a:t>
            </a:r>
            <a:r>
              <a:rPr lang="en-GB" i="1" dirty="0" smtClean="0"/>
              <a:t>directly </a:t>
            </a:r>
            <a:r>
              <a:rPr lang="en-GB" dirty="0" smtClean="0"/>
              <a:t>measure neuronal activity</a:t>
            </a:r>
          </a:p>
        </p:txBody>
      </p:sp>
    </p:spTree>
    <p:extLst>
      <p:ext uri="{BB962C8B-B14F-4D97-AF65-F5344CB8AC3E}">
        <p14:creationId xmlns:p14="http://schemas.microsoft.com/office/powerpoint/2010/main" val="2377619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/>
              <a:t>Six issues in cognitive neuroscience</a:t>
            </a:r>
            <a:r>
              <a:rPr lang="en-GB" sz="3200" dirty="0" smtClean="0"/>
              <a:t>:</a:t>
            </a:r>
            <a:br>
              <a:rPr lang="en-GB" sz="3200" dirty="0" smtClean="0"/>
            </a:br>
            <a:r>
              <a:rPr lang="en-GB" sz="3200" dirty="0" smtClean="0"/>
              <a:t>2. Associations between brain images and behaviour are correlational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54215"/>
            <a:ext cx="8229600" cy="4283526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Imaged activity in a particular brain area while performing a task doesn’t imply necessity of brain area for the task</a:t>
            </a:r>
          </a:p>
          <a:p>
            <a:r>
              <a:rPr lang="en-GB" dirty="0" smtClean="0"/>
              <a:t>Activation might be caused by</a:t>
            </a:r>
          </a:p>
          <a:p>
            <a:pPr lvl="1"/>
            <a:r>
              <a:rPr lang="en-GB" dirty="0"/>
              <a:t>P</a:t>
            </a:r>
            <a:r>
              <a:rPr lang="en-GB" dirty="0" smtClean="0"/>
              <a:t>articular strategy chosen by participant</a:t>
            </a:r>
          </a:p>
          <a:p>
            <a:pPr lvl="1"/>
            <a:r>
              <a:rPr lang="en-GB" dirty="0" smtClean="0"/>
              <a:t>Participants worrying about task performance</a:t>
            </a:r>
          </a:p>
          <a:p>
            <a:pPr lvl="1"/>
            <a:r>
              <a:rPr lang="en-GB" dirty="0" smtClean="0"/>
              <a:t>Participants unnecessarily monitoring performance</a:t>
            </a:r>
          </a:p>
          <a:p>
            <a:r>
              <a:rPr lang="en-GB" dirty="0" smtClean="0"/>
              <a:t>TMS </a:t>
            </a:r>
            <a:r>
              <a:rPr lang="en-GB" i="1" dirty="0" smtClean="0"/>
              <a:t>can</a:t>
            </a:r>
            <a:r>
              <a:rPr lang="en-GB" dirty="0" smtClean="0"/>
              <a:t> show causal relationship between brain area and task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1744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Six issues in cognitive neuroscience</a:t>
            </a:r>
            <a:r>
              <a:rPr lang="en-GB" sz="3600" dirty="0" smtClean="0"/>
              <a:t>:</a:t>
            </a:r>
            <a:br>
              <a:rPr lang="en-GB" sz="3600" dirty="0" smtClean="0"/>
            </a:br>
            <a:r>
              <a:rPr lang="en-GB" sz="3600" dirty="0" smtClean="0"/>
              <a:t>3. Assumption of functional specialisation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6512" y="1600200"/>
            <a:ext cx="4590287" cy="5049227"/>
          </a:xfrm>
        </p:spPr>
        <p:txBody>
          <a:bodyPr>
            <a:normAutofit fontScale="55000" lnSpcReduction="20000"/>
          </a:bodyPr>
          <a:lstStyle/>
          <a:p>
            <a:r>
              <a:rPr lang="en-GB" dirty="0" smtClean="0"/>
              <a:t>Functional </a:t>
            </a:r>
            <a:r>
              <a:rPr lang="en-GB" dirty="0" err="1" smtClean="0"/>
              <a:t>neuro</a:t>
            </a:r>
            <a:r>
              <a:rPr lang="en-GB" dirty="0" smtClean="0"/>
              <a:t>-imaging research based on assumption that each brain area specialised for a particular function</a:t>
            </a:r>
          </a:p>
          <a:p>
            <a:r>
              <a:rPr lang="en-GB" dirty="0" smtClean="0"/>
              <a:t>fMRI has been compared with </a:t>
            </a:r>
            <a:r>
              <a:rPr lang="en-GB" i="1" dirty="0" smtClean="0"/>
              <a:t>phrenology – </a:t>
            </a:r>
            <a:r>
              <a:rPr lang="en-GB" dirty="0" smtClean="0"/>
              <a:t>the (incorrect) idea that various mental faculties are revealed by bumps on the skull</a:t>
            </a:r>
          </a:p>
          <a:p>
            <a:r>
              <a:rPr lang="en-GB" dirty="0" smtClean="0"/>
              <a:t>Some justification for assumption of functional specialisation for basic processes, but not complex ones</a:t>
            </a:r>
          </a:p>
          <a:p>
            <a:r>
              <a:rPr lang="en-GB" dirty="0" smtClean="0"/>
              <a:t>Substantial </a:t>
            </a:r>
            <a:r>
              <a:rPr lang="en-GB" i="1" dirty="0" smtClean="0"/>
              <a:t>integration</a:t>
            </a:r>
            <a:r>
              <a:rPr lang="en-GB" dirty="0" smtClean="0"/>
              <a:t> and </a:t>
            </a:r>
            <a:r>
              <a:rPr lang="en-GB" i="1" dirty="0" smtClean="0"/>
              <a:t>co-ordination</a:t>
            </a:r>
            <a:r>
              <a:rPr lang="en-GB" dirty="0" smtClean="0"/>
              <a:t> between brain areas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79" y="2322424"/>
            <a:ext cx="3008457" cy="316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55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 smtClean="0"/>
              <a:t>Six issues in cognitive neuroscience:</a:t>
            </a:r>
            <a:br>
              <a:rPr lang="en-GB" sz="2800" dirty="0" smtClean="0"/>
            </a:br>
            <a:r>
              <a:rPr lang="en-GB" sz="2800" dirty="0" smtClean="0"/>
              <a:t>4. Is neuroimaging relevant to cognitive theories?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In recent years, we have increased knowledge of where psychological processes occur in the brain – so can use psychological theories to predict patterns of brain activation</a:t>
            </a:r>
          </a:p>
          <a:p>
            <a:r>
              <a:rPr lang="en-GB" dirty="0" smtClean="0"/>
              <a:t>Can use </a:t>
            </a:r>
            <a:r>
              <a:rPr lang="en-GB" dirty="0" err="1" smtClean="0"/>
              <a:t>neuro</a:t>
            </a:r>
            <a:r>
              <a:rPr lang="en-GB" dirty="0" smtClean="0"/>
              <a:t>-imaging to resolve controversies in cognitive psychology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689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Using neuroimaging to resolve controversies in psychology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4598"/>
            <a:ext cx="8229600" cy="4420500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How does visual imagery arise?</a:t>
            </a:r>
          </a:p>
          <a:p>
            <a:pPr lvl="1"/>
            <a:r>
              <a:rPr lang="en-GB" dirty="0" err="1" smtClean="0"/>
              <a:t>Kosslyn</a:t>
            </a:r>
            <a:r>
              <a:rPr lang="en-GB" dirty="0" smtClean="0"/>
              <a:t> (1994) argued that visual imagery uses the same processes as visual perception</a:t>
            </a:r>
          </a:p>
          <a:p>
            <a:pPr lvl="1"/>
            <a:r>
              <a:rPr lang="en-GB" dirty="0" err="1" smtClean="0"/>
              <a:t>Pylyshyn</a:t>
            </a:r>
            <a:r>
              <a:rPr lang="en-GB" dirty="0" smtClean="0"/>
              <a:t> (2000) claimed it uses propositional knowledge about what things would look like in the given situation</a:t>
            </a:r>
          </a:p>
          <a:p>
            <a:r>
              <a:rPr lang="en-GB" dirty="0" err="1" smtClean="0"/>
              <a:t>Kosslyn</a:t>
            </a:r>
            <a:r>
              <a:rPr lang="en-GB" dirty="0" smtClean="0"/>
              <a:t> and Thompson (2003) analysed functional imaging studies and found that visual imagery is generally associated with activation in V1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6500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Using neuroimaging to resolve controversies in psychology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Some early cognitive psychologists (e.g., Deutsch and Deutsch, 1963) proposed that even </a:t>
            </a:r>
            <a:r>
              <a:rPr lang="en-GB" i="1" dirty="0" smtClean="0"/>
              <a:t>unattended stimuli </a:t>
            </a:r>
            <a:r>
              <a:rPr lang="en-GB" dirty="0" smtClean="0"/>
              <a:t>receive thorough processing</a:t>
            </a:r>
          </a:p>
          <a:p>
            <a:r>
              <a:rPr lang="en-GB" dirty="0" smtClean="0"/>
              <a:t>ERP studies have shown that unattended stimuli (both visual and auditory) are </a:t>
            </a:r>
            <a:r>
              <a:rPr lang="en-GB" i="1" dirty="0" smtClean="0"/>
              <a:t>less</a:t>
            </a:r>
            <a:r>
              <a:rPr lang="en-GB" dirty="0" smtClean="0"/>
              <a:t> thoroughly processed than attended stimuli, even shortly after presentation (Luck, 1998)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1005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Six issues in cognitive neuroscience:</a:t>
            </a:r>
            <a:br>
              <a:rPr lang="en-GB" sz="3600" dirty="0"/>
            </a:br>
            <a:r>
              <a:rPr lang="en-GB" sz="3600" dirty="0" smtClean="0"/>
              <a:t>5. Task-related changes in brain activity are usually small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90805"/>
            <a:ext cx="8229600" cy="3735358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Patterns of brain activity are similar in different states of consciousness including coma, </a:t>
            </a:r>
            <a:r>
              <a:rPr lang="en-GB" dirty="0" err="1" smtClean="0"/>
              <a:t>anæsthesia</a:t>
            </a:r>
            <a:r>
              <a:rPr lang="en-GB" dirty="0" smtClean="0"/>
              <a:t> and slow-wave sleep (</a:t>
            </a:r>
            <a:r>
              <a:rPr lang="en-GB" dirty="0" err="1" smtClean="0"/>
              <a:t>Boly</a:t>
            </a:r>
            <a:r>
              <a:rPr lang="en-GB" dirty="0" smtClean="0"/>
              <a:t> </a:t>
            </a:r>
            <a:r>
              <a:rPr lang="en-GB" i="1" dirty="0" smtClean="0"/>
              <a:t>et al.</a:t>
            </a:r>
            <a:r>
              <a:rPr lang="en-GB" dirty="0" smtClean="0"/>
              <a:t>, 2008)</a:t>
            </a:r>
          </a:p>
          <a:p>
            <a:pPr lvl="1"/>
            <a:r>
              <a:rPr lang="en-GB" dirty="0" smtClean="0"/>
              <a:t>So much of what is going on in the brain is just basic functioning!</a:t>
            </a:r>
          </a:p>
          <a:p>
            <a:r>
              <a:rPr lang="en-GB" dirty="0" smtClean="0"/>
              <a:t>Performing a task typically changes brain activity by only a small amount (5% or less)</a:t>
            </a:r>
          </a:p>
          <a:p>
            <a:r>
              <a:rPr lang="en-GB" dirty="0" smtClean="0"/>
              <a:t>Task performance can </a:t>
            </a:r>
            <a:r>
              <a:rPr lang="en-GB" i="1" dirty="0" smtClean="0"/>
              <a:t>decrease</a:t>
            </a:r>
            <a:r>
              <a:rPr lang="en-GB" dirty="0" smtClean="0"/>
              <a:t> brain activity in certain areas and increase it in others</a:t>
            </a:r>
          </a:p>
        </p:txBody>
      </p:sp>
    </p:spTree>
    <p:extLst>
      <p:ext uri="{BB962C8B-B14F-4D97-AF65-F5344CB8AC3E}">
        <p14:creationId xmlns:p14="http://schemas.microsoft.com/office/powerpoint/2010/main" val="1068710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/>
              <a:t>Six issues in cognitive neuroscience:</a:t>
            </a:r>
            <a:br>
              <a:rPr lang="en-GB" sz="3200" dirty="0"/>
            </a:br>
            <a:r>
              <a:rPr lang="en-GB" sz="3200" dirty="0" smtClean="0"/>
              <a:t>6. Ecological validity and paradigm specificity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 smtClean="0"/>
              <a:t>Ecological validity and paradigm specificity are issues in cognitive neuroscience as well as in cognitive psychology</a:t>
            </a:r>
          </a:p>
          <a:p>
            <a:r>
              <a:rPr lang="en-GB" dirty="0" smtClean="0"/>
              <a:t>Consider fMRI –performing a task in a narrow tube with loud noises and minimal movement hardly simulates everyday life!</a:t>
            </a:r>
          </a:p>
          <a:p>
            <a:r>
              <a:rPr lang="en-GB" dirty="0" err="1" smtClean="0"/>
              <a:t>Gutchess</a:t>
            </a:r>
            <a:r>
              <a:rPr lang="en-GB" dirty="0" smtClean="0"/>
              <a:t> and Park (2006) showed that long-term recognition memory is significantly worse in an fMRI environment than it is in a normal everyday environment</a:t>
            </a:r>
          </a:p>
          <a:p>
            <a:r>
              <a:rPr lang="en-GB" dirty="0" smtClean="0"/>
              <a:t>This casts doubt on the </a:t>
            </a:r>
            <a:r>
              <a:rPr lang="en-GB" dirty="0" err="1" smtClean="0"/>
              <a:t>generalisability</a:t>
            </a:r>
            <a:r>
              <a:rPr lang="en-GB" dirty="0" smtClean="0"/>
              <a:t> of results from fMRI studies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943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7545"/>
          </a:xfrm>
        </p:spPr>
        <p:txBody>
          <a:bodyPr>
            <a:normAutofit fontScale="40000" lnSpcReduction="20000"/>
          </a:bodyPr>
          <a:lstStyle/>
          <a:p>
            <a:pPr marL="857250" lvl="2" indent="-457200">
              <a:buNone/>
            </a:pPr>
            <a:r>
              <a:rPr lang="en-US" dirty="0" smtClean="0"/>
              <a:t>Anderson, S. J., Holliday, I. E., Singh, K. D., and Harding, G. F. A. (1996). Localization and functional analysis of human cortical area V5 using magneto-encephalography. </a:t>
            </a:r>
            <a:r>
              <a:rPr lang="en-US" i="1" dirty="0" smtClean="0"/>
              <a:t>Proceedings of the Royal Society of London: Series B</a:t>
            </a:r>
            <a:r>
              <a:rPr lang="en-US" dirty="0" smtClean="0"/>
              <a:t>, 263, 423 – 431.</a:t>
            </a:r>
          </a:p>
          <a:p>
            <a:pPr marL="857250" lvl="2" indent="-457200">
              <a:buNone/>
            </a:pPr>
            <a:r>
              <a:rPr lang="en-US" dirty="0" smtClean="0"/>
              <a:t>Bartels, A. and </a:t>
            </a:r>
            <a:r>
              <a:rPr lang="en-US" dirty="0" err="1" smtClean="0"/>
              <a:t>Zeki</a:t>
            </a:r>
            <a:r>
              <a:rPr lang="en-US" dirty="0" smtClean="0"/>
              <a:t>, S. (2000). The neural basis of romantic love. </a:t>
            </a:r>
            <a:r>
              <a:rPr lang="en-US" i="1" dirty="0" err="1" smtClean="0"/>
              <a:t>NeuroReport</a:t>
            </a:r>
            <a:r>
              <a:rPr lang="en-US" dirty="0" smtClean="0"/>
              <a:t>, 11:17, 3829 – 3834.</a:t>
            </a:r>
          </a:p>
          <a:p>
            <a:pPr marL="857250" lvl="2" indent="-457200">
              <a:buNone/>
            </a:pPr>
            <a:r>
              <a:rPr lang="en-US" dirty="0" err="1" smtClean="0"/>
              <a:t>Bohning</a:t>
            </a:r>
            <a:r>
              <a:rPr lang="en-US" dirty="0" smtClean="0"/>
              <a:t>, D. E., </a:t>
            </a:r>
            <a:r>
              <a:rPr lang="en-US" dirty="0" err="1" smtClean="0"/>
              <a:t>Shastri</a:t>
            </a:r>
            <a:r>
              <a:rPr lang="en-US" dirty="0" smtClean="0"/>
              <a:t>, A., McConnell, K. A., </a:t>
            </a:r>
            <a:r>
              <a:rPr lang="en-US" dirty="0" err="1" smtClean="0"/>
              <a:t>Nahar</a:t>
            </a:r>
            <a:r>
              <a:rPr lang="en-US" dirty="0" smtClean="0"/>
              <a:t>, Z., </a:t>
            </a:r>
            <a:r>
              <a:rPr lang="en-US" dirty="0" err="1" smtClean="0"/>
              <a:t>Lorberbaum</a:t>
            </a:r>
            <a:r>
              <a:rPr lang="en-US" dirty="0" smtClean="0"/>
              <a:t>, J. P., Roberts, D. R., </a:t>
            </a:r>
            <a:r>
              <a:rPr lang="en-US" i="1" dirty="0" smtClean="0"/>
              <a:t>et al</a:t>
            </a:r>
            <a:r>
              <a:rPr lang="en-US" dirty="0" smtClean="0"/>
              <a:t>. (1999). A combined TMS/fMRI study of intensity-dependent TMS over motor cortex. </a:t>
            </a:r>
            <a:r>
              <a:rPr lang="en-US" i="1" dirty="0" smtClean="0"/>
              <a:t>Biological </a:t>
            </a:r>
            <a:r>
              <a:rPr lang="en-US" i="1" dirty="0" err="1" smtClean="0"/>
              <a:t>Pyschiatry</a:t>
            </a:r>
            <a:r>
              <a:rPr lang="en-US" dirty="0" smtClean="0"/>
              <a:t>, 45, 385 – 394.</a:t>
            </a:r>
          </a:p>
          <a:p>
            <a:pPr marL="857250" lvl="2" indent="-457200">
              <a:buNone/>
            </a:pPr>
            <a:r>
              <a:rPr lang="en-US" dirty="0" err="1" smtClean="0"/>
              <a:t>Boly</a:t>
            </a:r>
            <a:r>
              <a:rPr lang="en-US" dirty="0" smtClean="0"/>
              <a:t>, M., Philips, C. </a:t>
            </a:r>
            <a:r>
              <a:rPr lang="en-US" dirty="0" err="1" smtClean="0"/>
              <a:t>Tshibanda</a:t>
            </a:r>
            <a:r>
              <a:rPr lang="en-US" dirty="0" smtClean="0"/>
              <a:t>, L., </a:t>
            </a:r>
            <a:r>
              <a:rPr lang="en-US" i="1" dirty="0" smtClean="0"/>
              <a:t>et al</a:t>
            </a:r>
            <a:r>
              <a:rPr lang="en-US" dirty="0" smtClean="0"/>
              <a:t>. (2008). Intrinsic brain activity in altered states of consciousness: How conscious is the default mode of brain function? </a:t>
            </a:r>
            <a:r>
              <a:rPr lang="en-US" i="1" dirty="0" smtClean="0"/>
              <a:t>Annals of the New York Academy of Sciences</a:t>
            </a:r>
            <a:r>
              <a:rPr lang="en-US" dirty="0" smtClean="0"/>
              <a:t>, 1129, 119 – 129.</a:t>
            </a:r>
            <a:endParaRPr lang="en-US" dirty="0"/>
          </a:p>
          <a:p>
            <a:pPr marL="857250" lvl="2" indent="-457200">
              <a:buNone/>
            </a:pPr>
            <a:r>
              <a:rPr lang="en-US" dirty="0" smtClean="0"/>
              <a:t>Bruner</a:t>
            </a:r>
            <a:r>
              <a:rPr lang="en-US" dirty="0"/>
              <a:t>, J. S., </a:t>
            </a:r>
            <a:r>
              <a:rPr lang="en-US" dirty="0" err="1"/>
              <a:t>Goodnow</a:t>
            </a:r>
            <a:r>
              <a:rPr lang="en-US" dirty="0"/>
              <a:t>, J. J. and Austin, G. A. (1956). </a:t>
            </a:r>
            <a:r>
              <a:rPr lang="en-US" i="1" dirty="0"/>
              <a:t>A Study of Thinking</a:t>
            </a:r>
            <a:r>
              <a:rPr lang="en-US" dirty="0"/>
              <a:t>. John Wiley, New York.</a:t>
            </a:r>
          </a:p>
          <a:p>
            <a:pPr marL="857250" lvl="2" indent="-457200">
              <a:buNone/>
            </a:pPr>
            <a:r>
              <a:rPr lang="en-US" dirty="0"/>
              <a:t>Chomsky, N. (1957). </a:t>
            </a:r>
            <a:r>
              <a:rPr lang="en-US" i="1" dirty="0"/>
              <a:t>Syntactic Structures</a:t>
            </a:r>
            <a:r>
              <a:rPr lang="en-US" dirty="0"/>
              <a:t>. Mouton, The Hague</a:t>
            </a:r>
            <a:r>
              <a:rPr lang="en-US" dirty="0" smtClean="0"/>
              <a:t>.</a:t>
            </a:r>
          </a:p>
          <a:p>
            <a:pPr marL="857250" lvl="2" indent="-457200">
              <a:buNone/>
            </a:pPr>
            <a:r>
              <a:rPr lang="en-US" dirty="0" err="1" smtClean="0"/>
              <a:t>Cracco</a:t>
            </a:r>
            <a:r>
              <a:rPr lang="en-US" dirty="0" smtClean="0"/>
              <a:t>, R. Q., </a:t>
            </a:r>
            <a:r>
              <a:rPr lang="en-US" dirty="0" err="1" smtClean="0"/>
              <a:t>Cracco</a:t>
            </a:r>
            <a:r>
              <a:rPr lang="en-US" dirty="0" smtClean="0"/>
              <a:t>, J. </a:t>
            </a:r>
            <a:r>
              <a:rPr lang="en-US" dirty="0" smtClean="0"/>
              <a:t>B., Maccabee, P. J. and </a:t>
            </a:r>
            <a:r>
              <a:rPr lang="en-US" dirty="0" err="1" smtClean="0"/>
              <a:t>Amassian</a:t>
            </a:r>
            <a:r>
              <a:rPr lang="en-US" dirty="0" smtClean="0"/>
              <a:t>, V. E. (1999). Cerebral function revealed by </a:t>
            </a:r>
            <a:r>
              <a:rPr lang="en-US" dirty="0" err="1" smtClean="0"/>
              <a:t>transcranial</a:t>
            </a:r>
            <a:r>
              <a:rPr lang="en-US" dirty="0" smtClean="0"/>
              <a:t> magnetic stimulation. </a:t>
            </a:r>
            <a:r>
              <a:rPr lang="en-US" i="1" dirty="0" smtClean="0"/>
              <a:t>Journal of Neuroscience Methods, </a:t>
            </a:r>
            <a:r>
              <a:rPr lang="en-US" dirty="0" smtClean="0"/>
              <a:t>86, 209 – 219.</a:t>
            </a:r>
          </a:p>
          <a:p>
            <a:pPr marL="857250" lvl="2" indent="-457200">
              <a:buNone/>
            </a:pPr>
            <a:r>
              <a:rPr lang="en-US" dirty="0" smtClean="0"/>
              <a:t>Deutsch, J. A. and Deutsch, D. (1963). Attention: Some theoretical considerations. </a:t>
            </a:r>
            <a:r>
              <a:rPr lang="en-US" i="1" dirty="0" smtClean="0"/>
              <a:t>Psychological Review</a:t>
            </a:r>
            <a:r>
              <a:rPr lang="en-US" dirty="0" smtClean="0"/>
              <a:t>, 93, 283 – 321.</a:t>
            </a:r>
          </a:p>
          <a:p>
            <a:pPr marL="857250" lvl="2" indent="-457200">
              <a:buNone/>
            </a:pPr>
            <a:r>
              <a:rPr lang="en-US" dirty="0" err="1" smtClean="0"/>
              <a:t>Gutchess</a:t>
            </a:r>
            <a:r>
              <a:rPr lang="en-US" dirty="0" smtClean="0"/>
              <a:t>, A. H. and Park, D. C. (2006). fMRI environment can impair memory performance in young and elderly adults. </a:t>
            </a:r>
            <a:r>
              <a:rPr lang="en-US" i="1" dirty="0" smtClean="0"/>
              <a:t>Brain Research</a:t>
            </a:r>
            <a:r>
              <a:rPr lang="en-US" dirty="0" smtClean="0"/>
              <a:t>, 1099, 133 – 140.</a:t>
            </a:r>
            <a:endParaRPr lang="en-US" dirty="0" smtClean="0"/>
          </a:p>
          <a:p>
            <a:pPr marL="857250" lvl="2" indent="-457200">
              <a:buNone/>
            </a:pPr>
            <a:r>
              <a:rPr lang="en-US" dirty="0" err="1" smtClean="0"/>
              <a:t>Hagoort</a:t>
            </a:r>
            <a:r>
              <a:rPr lang="en-US" dirty="0" smtClean="0"/>
              <a:t>, P., </a:t>
            </a:r>
            <a:r>
              <a:rPr lang="en-US" dirty="0" err="1" smtClean="0"/>
              <a:t>Hald</a:t>
            </a:r>
            <a:r>
              <a:rPr lang="en-US" dirty="0" smtClean="0"/>
              <a:t>, L., </a:t>
            </a:r>
            <a:r>
              <a:rPr lang="en-US" dirty="0" err="1" smtClean="0"/>
              <a:t>Bastiaansen</a:t>
            </a:r>
            <a:r>
              <a:rPr lang="en-US" dirty="0" smtClean="0"/>
              <a:t>, M. and </a:t>
            </a:r>
            <a:r>
              <a:rPr lang="en-US" dirty="0" err="1" smtClean="0"/>
              <a:t>Petersson</a:t>
            </a:r>
            <a:r>
              <a:rPr lang="en-US" dirty="0" smtClean="0"/>
              <a:t>, K. M. (2004). Integration of word meaning and world knowledge in language comprehension. </a:t>
            </a:r>
            <a:r>
              <a:rPr lang="en-US" i="1" dirty="0" smtClean="0"/>
              <a:t>Science</a:t>
            </a:r>
            <a:r>
              <a:rPr lang="en-US" dirty="0" smtClean="0"/>
              <a:t>, 304, 438 – 441.</a:t>
            </a:r>
          </a:p>
          <a:p>
            <a:pPr marL="857250" lvl="2" indent="-457200">
              <a:buNone/>
            </a:pPr>
            <a:r>
              <a:rPr lang="en-US" dirty="0" err="1" smtClean="0"/>
              <a:t>Hallett</a:t>
            </a:r>
            <a:r>
              <a:rPr lang="en-US" dirty="0" smtClean="0"/>
              <a:t>, P. E. (1978). Primary and secondary saccades to goals defined by instructions. </a:t>
            </a:r>
            <a:r>
              <a:rPr lang="en-US" i="1" dirty="0" smtClean="0"/>
              <a:t>Vision Research</a:t>
            </a:r>
            <a:r>
              <a:rPr lang="en-US" dirty="0" smtClean="0"/>
              <a:t>, 18:10, 1279 – 1296</a:t>
            </a:r>
            <a:r>
              <a:rPr lang="en-US" dirty="0" smtClean="0"/>
              <a:t>.</a:t>
            </a:r>
          </a:p>
          <a:p>
            <a:pPr marL="857250" lvl="2" indent="-457200">
              <a:buNone/>
            </a:pPr>
            <a:r>
              <a:rPr lang="en-US" dirty="0" err="1" smtClean="0"/>
              <a:t>Haxby</a:t>
            </a:r>
            <a:r>
              <a:rPr lang="en-US" dirty="0" smtClean="0"/>
              <a:t>, J. V., </a:t>
            </a:r>
            <a:r>
              <a:rPr lang="en-US" dirty="0" err="1" smtClean="0"/>
              <a:t>Gobbini</a:t>
            </a:r>
            <a:r>
              <a:rPr lang="en-US" dirty="0" smtClean="0"/>
              <a:t>, M. I., </a:t>
            </a:r>
            <a:r>
              <a:rPr lang="en-US" dirty="0" err="1" smtClean="0"/>
              <a:t>Furey</a:t>
            </a:r>
            <a:r>
              <a:rPr lang="en-US" dirty="0" smtClean="0"/>
              <a:t>, M. L., </a:t>
            </a:r>
            <a:r>
              <a:rPr lang="en-US" dirty="0" err="1" smtClean="0"/>
              <a:t>Ishai</a:t>
            </a:r>
            <a:r>
              <a:rPr lang="en-US" dirty="0" smtClean="0"/>
              <a:t>, A., Schouten, J. L. and </a:t>
            </a:r>
            <a:r>
              <a:rPr lang="en-US" dirty="0" err="1" smtClean="0"/>
              <a:t>Pietrini</a:t>
            </a:r>
            <a:r>
              <a:rPr lang="en-US" dirty="0" smtClean="0"/>
              <a:t>, P. (2001). Distributed and overlapping representations of faces and objects in ventral temporal cortex. </a:t>
            </a:r>
            <a:r>
              <a:rPr lang="en-US" i="1" dirty="0" smtClean="0"/>
              <a:t>Science</a:t>
            </a:r>
            <a:r>
              <a:rPr lang="en-US" dirty="0" smtClean="0"/>
              <a:t>, 293, 2425 – 2430.</a:t>
            </a:r>
            <a:endParaRPr lang="en-US" dirty="0" smtClean="0"/>
          </a:p>
          <a:p>
            <a:pPr marL="857250" lvl="2" indent="-457200">
              <a:buNone/>
            </a:pPr>
            <a:r>
              <a:rPr lang="en-US" dirty="0" smtClean="0"/>
              <a:t>Hubel, D.H. and Wiesel, T. N. (1962). Receptive fields, binocular interaction and functional architecture in the cat’s visual cortex. </a:t>
            </a:r>
            <a:r>
              <a:rPr lang="en-US" i="1" dirty="0" smtClean="0"/>
              <a:t>Journal of Physiology</a:t>
            </a:r>
            <a:r>
              <a:rPr lang="en-US" dirty="0" smtClean="0"/>
              <a:t>, 160, 160 – 154.</a:t>
            </a:r>
          </a:p>
          <a:p>
            <a:pPr marL="857250" lvl="2" indent="-457200">
              <a:buNone/>
            </a:pPr>
            <a:r>
              <a:rPr lang="en-US" dirty="0" smtClean="0"/>
              <a:t>Hubel, D.H. and Wiesel, T. N. (1979). Brain mechanisms of vision. </a:t>
            </a:r>
            <a:r>
              <a:rPr lang="en-US" i="1" dirty="0" smtClean="0"/>
              <a:t>Scientific American</a:t>
            </a:r>
            <a:r>
              <a:rPr lang="en-US" dirty="0" smtClean="0"/>
              <a:t>, 249, 150 – 162.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889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References (cont.)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9099"/>
          </a:xfrm>
        </p:spPr>
        <p:txBody>
          <a:bodyPr>
            <a:normAutofit fontScale="47500" lnSpcReduction="20000"/>
          </a:bodyPr>
          <a:lstStyle/>
          <a:p>
            <a:pPr marL="857250" lvl="2" indent="-457200">
              <a:buNone/>
            </a:pPr>
            <a:r>
              <a:rPr lang="en-US" dirty="0" smtClean="0"/>
              <a:t>Johnson, J. A. and </a:t>
            </a:r>
            <a:r>
              <a:rPr lang="en-US" dirty="0" err="1" smtClean="0"/>
              <a:t>Zatorre</a:t>
            </a:r>
            <a:r>
              <a:rPr lang="en-US" dirty="0" smtClean="0"/>
              <a:t>, R. J. (2006). Neural substrates for dividing and focusing attention between simultaneous auditory and visual events. </a:t>
            </a:r>
            <a:r>
              <a:rPr lang="en-US" i="1" dirty="0" err="1" smtClean="0"/>
              <a:t>NeuroImage</a:t>
            </a:r>
            <a:r>
              <a:rPr lang="en-US" dirty="0" smtClean="0"/>
              <a:t>, 31, 1673 – 1681.</a:t>
            </a:r>
          </a:p>
          <a:p>
            <a:pPr marL="857250" lvl="2" indent="-457200">
              <a:buNone/>
            </a:pPr>
            <a:r>
              <a:rPr lang="en-US" dirty="0" smtClean="0"/>
              <a:t>Johnson, J. A., </a:t>
            </a:r>
            <a:r>
              <a:rPr lang="en-US" dirty="0" err="1" smtClean="0"/>
              <a:t>Strafella</a:t>
            </a:r>
            <a:r>
              <a:rPr lang="en-US" dirty="0" smtClean="0"/>
              <a:t>, A. P. and </a:t>
            </a:r>
            <a:r>
              <a:rPr lang="en-US" dirty="0" err="1" smtClean="0"/>
              <a:t>Zatorre</a:t>
            </a:r>
            <a:r>
              <a:rPr lang="en-US" dirty="0" smtClean="0"/>
              <a:t>, R. J. (2007). The role of the dorsolateral prefrontal cortex in bimodal divided attention: Two </a:t>
            </a:r>
            <a:r>
              <a:rPr lang="en-US" dirty="0" err="1" smtClean="0"/>
              <a:t>transcranial</a:t>
            </a:r>
            <a:r>
              <a:rPr lang="en-US" dirty="0" smtClean="0"/>
              <a:t> magnetic stimulation studies. </a:t>
            </a:r>
            <a:r>
              <a:rPr lang="en-US" i="1" dirty="0" smtClean="0"/>
              <a:t>Journal of Cognitive Neuroscience</a:t>
            </a:r>
            <a:r>
              <a:rPr lang="en-US" dirty="0" smtClean="0"/>
              <a:t>, 19, 907 – 920.</a:t>
            </a:r>
          </a:p>
          <a:p>
            <a:pPr marL="857250" lvl="2" indent="-457200">
              <a:buNone/>
            </a:pPr>
            <a:r>
              <a:rPr lang="en-US" dirty="0" smtClean="0"/>
              <a:t>Kay, K. N., </a:t>
            </a:r>
            <a:r>
              <a:rPr lang="en-US" dirty="0" err="1" smtClean="0"/>
              <a:t>Naselaris</a:t>
            </a:r>
            <a:r>
              <a:rPr lang="en-US" dirty="0" smtClean="0"/>
              <a:t>, T., </a:t>
            </a:r>
            <a:r>
              <a:rPr lang="en-US" dirty="0" err="1" smtClean="0"/>
              <a:t>Prenger</a:t>
            </a:r>
            <a:r>
              <a:rPr lang="en-US" dirty="0" smtClean="0"/>
              <a:t>, R. J. and Gallant, J. L. (2008). Identifying natural images from human brain activity. </a:t>
            </a:r>
            <a:r>
              <a:rPr lang="en-US" i="1" dirty="0" smtClean="0"/>
              <a:t>Nature</a:t>
            </a:r>
            <a:r>
              <a:rPr lang="en-US" dirty="0" smtClean="0"/>
              <a:t>, 452, 352 – 355.</a:t>
            </a:r>
          </a:p>
          <a:p>
            <a:pPr marL="857250" lvl="2" indent="-457200">
              <a:buNone/>
            </a:pPr>
            <a:r>
              <a:rPr lang="en-US" dirty="0" err="1" smtClean="0"/>
              <a:t>Kosslyn</a:t>
            </a:r>
            <a:r>
              <a:rPr lang="en-US" dirty="0" smtClean="0"/>
              <a:t>, S. M. (1994). </a:t>
            </a:r>
            <a:r>
              <a:rPr lang="en-US" i="1" dirty="0" smtClean="0"/>
              <a:t>Image and Brain: The Resolution of the Imagery Debate</a:t>
            </a:r>
            <a:r>
              <a:rPr lang="en-US" dirty="0" smtClean="0"/>
              <a:t>. MIT Press, Cambridge, MA.</a:t>
            </a:r>
          </a:p>
          <a:p>
            <a:pPr marL="857250" lvl="2" indent="-457200">
              <a:buNone/>
            </a:pPr>
            <a:r>
              <a:rPr lang="en-US" dirty="0" err="1" smtClean="0"/>
              <a:t>Kosslyn</a:t>
            </a:r>
            <a:r>
              <a:rPr lang="en-US" dirty="0" smtClean="0"/>
              <a:t>, S. M. and Thompson, W. L. (2003). When is early visual cortex activated during visual mental imagery? </a:t>
            </a:r>
            <a:r>
              <a:rPr lang="en-US" i="1" dirty="0" smtClean="0"/>
              <a:t>Psychological Bulletin</a:t>
            </a:r>
            <a:r>
              <a:rPr lang="en-US" dirty="0" smtClean="0"/>
              <a:t>, 129, 723 – 746.</a:t>
            </a:r>
          </a:p>
          <a:p>
            <a:pPr marL="857250" lvl="2" indent="-457200">
              <a:buNone/>
            </a:pPr>
            <a:r>
              <a:rPr lang="en-US" dirty="0" smtClean="0"/>
              <a:t>Luck, S. J. (1998). Neurophysiology of selective attention. In H. </a:t>
            </a:r>
            <a:r>
              <a:rPr lang="en-US" dirty="0" err="1" smtClean="0"/>
              <a:t>Pashler</a:t>
            </a:r>
            <a:r>
              <a:rPr lang="en-US" dirty="0" smtClean="0"/>
              <a:t>, ed., </a:t>
            </a:r>
            <a:r>
              <a:rPr lang="en-US" i="1" dirty="0" smtClean="0"/>
              <a:t>Attention</a:t>
            </a:r>
            <a:r>
              <a:rPr lang="en-US" dirty="0" smtClean="0"/>
              <a:t>. </a:t>
            </a:r>
            <a:r>
              <a:rPr lang="en-US" dirty="0" smtClean="0"/>
              <a:t>Psychology Press, Hove, UK.</a:t>
            </a:r>
            <a:endParaRPr lang="en-US" dirty="0" smtClean="0"/>
          </a:p>
          <a:p>
            <a:pPr marL="857250" lvl="2" indent="-457200">
              <a:buNone/>
            </a:pPr>
            <a:r>
              <a:rPr lang="en-US" dirty="0" smtClean="0"/>
              <a:t>Miller</a:t>
            </a:r>
            <a:r>
              <a:rPr lang="en-US" dirty="0"/>
              <a:t>, G. A. (1956). The magic number seven, plus or minus 2: Some limits on our capacity for processing information. </a:t>
            </a:r>
            <a:r>
              <a:rPr lang="en-US" i="1" dirty="0"/>
              <a:t>Psychological Review</a:t>
            </a:r>
            <a:r>
              <a:rPr lang="en-US" dirty="0"/>
              <a:t>, 63, 81 – 93.</a:t>
            </a:r>
          </a:p>
          <a:p>
            <a:pPr marL="857250" lvl="2" indent="-457200">
              <a:buNone/>
            </a:pPr>
            <a:r>
              <a:rPr lang="en-US" dirty="0"/>
              <a:t>Miyake, A., Friedman, N. P., Emerson, M. J., </a:t>
            </a:r>
            <a:r>
              <a:rPr lang="en-US" dirty="0" err="1"/>
              <a:t>Witzki</a:t>
            </a:r>
            <a:r>
              <a:rPr lang="en-US" dirty="0"/>
              <a:t>, A. H., </a:t>
            </a:r>
            <a:r>
              <a:rPr lang="en-US" dirty="0" err="1"/>
              <a:t>Howerter</a:t>
            </a:r>
            <a:r>
              <a:rPr lang="en-US" dirty="0"/>
              <a:t>, A. and Wager, T. (2000). The unity and diversity of executive functions and their contributions to complex “frontal lobe” tasks: A latent variable analysis. </a:t>
            </a:r>
            <a:r>
              <a:rPr lang="en-US" i="1" dirty="0"/>
              <a:t>Cognitive Psychology</a:t>
            </a:r>
            <a:r>
              <a:rPr lang="en-US" dirty="0"/>
              <a:t>, 41:1, 49 – 100.</a:t>
            </a:r>
          </a:p>
          <a:p>
            <a:pPr marL="857250" lvl="2" indent="-457200">
              <a:buNone/>
            </a:pPr>
            <a:r>
              <a:rPr lang="en-US" dirty="0"/>
              <a:t>Newell, A., Shaw, J. C. and Simon, H. A. (1958). Elements of a theory of human problem solving. </a:t>
            </a:r>
            <a:r>
              <a:rPr lang="en-US" i="1" dirty="0"/>
              <a:t>Psychological Review</a:t>
            </a:r>
            <a:r>
              <a:rPr lang="en-US" dirty="0"/>
              <a:t>, 65, 151 – 166</a:t>
            </a:r>
            <a:r>
              <a:rPr lang="en-US" dirty="0" smtClean="0"/>
              <a:t>.</a:t>
            </a:r>
          </a:p>
          <a:p>
            <a:pPr marL="857250" lvl="2" indent="-457200">
              <a:buNone/>
            </a:pPr>
            <a:r>
              <a:rPr lang="en-US" dirty="0" err="1" smtClean="0"/>
              <a:t>Pylyshyn</a:t>
            </a:r>
            <a:r>
              <a:rPr lang="en-US" dirty="0" smtClean="0"/>
              <a:t>, Z. W. (2000). Situating vision in the world. </a:t>
            </a:r>
            <a:r>
              <a:rPr lang="en-US" i="1" dirty="0" smtClean="0"/>
              <a:t>Trends in Cognitive Science</a:t>
            </a:r>
            <a:r>
              <a:rPr lang="en-US" dirty="0" smtClean="0"/>
              <a:t>, 4, 197 – 207.</a:t>
            </a:r>
            <a:endParaRPr lang="en-US" dirty="0"/>
          </a:p>
          <a:p>
            <a:pPr marL="857250" lvl="2" indent="-457200">
              <a:buNone/>
            </a:pPr>
            <a:r>
              <a:rPr lang="en-US" dirty="0" err="1"/>
              <a:t>Stroop</a:t>
            </a:r>
            <a:r>
              <a:rPr lang="en-US" dirty="0"/>
              <a:t>, J. R. (1935). Studies of interference in serial verbal reactions. </a:t>
            </a:r>
            <a:r>
              <a:rPr lang="en-US" i="1" dirty="0"/>
              <a:t>Journal of Experimental Psychology</a:t>
            </a:r>
            <a:r>
              <a:rPr lang="en-US" dirty="0"/>
              <a:t>, 18, 643 – 662</a:t>
            </a:r>
            <a:r>
              <a:rPr lang="en-US" dirty="0" smtClean="0"/>
              <a:t>.</a:t>
            </a:r>
          </a:p>
          <a:p>
            <a:pPr marL="857250" lvl="2" indent="-457200">
              <a:buNone/>
            </a:pPr>
            <a:r>
              <a:rPr lang="en-US" dirty="0" smtClean="0"/>
              <a:t>Wagner, A. D., </a:t>
            </a:r>
            <a:r>
              <a:rPr lang="en-US" dirty="0" err="1" smtClean="0"/>
              <a:t>Schacter</a:t>
            </a:r>
            <a:r>
              <a:rPr lang="en-US" dirty="0" smtClean="0"/>
              <a:t>, D. L., </a:t>
            </a:r>
            <a:r>
              <a:rPr lang="en-US" dirty="0" err="1" smtClean="0"/>
              <a:t>Rotte</a:t>
            </a:r>
            <a:r>
              <a:rPr lang="en-US" dirty="0" smtClean="0"/>
              <a:t>, M., </a:t>
            </a:r>
            <a:r>
              <a:rPr lang="en-US" dirty="0" err="1" smtClean="0"/>
              <a:t>Koutstaal</a:t>
            </a:r>
            <a:r>
              <a:rPr lang="en-US" dirty="0" smtClean="0"/>
              <a:t>, W., </a:t>
            </a:r>
            <a:r>
              <a:rPr lang="en-US" dirty="0" err="1" smtClean="0"/>
              <a:t>Maril</a:t>
            </a:r>
            <a:r>
              <a:rPr lang="en-US" dirty="0" smtClean="0"/>
              <a:t>, A., Dale, A. M., Rosen, B. R. and Buckner, R. L. (1998). Building memories: Remembering and forgetting of verbal experiences as predicted by brain activity. </a:t>
            </a:r>
            <a:r>
              <a:rPr lang="en-US" i="1" dirty="0" smtClean="0"/>
              <a:t>Science</a:t>
            </a:r>
            <a:r>
              <a:rPr lang="en-US" dirty="0" smtClean="0"/>
              <a:t>, 281, 188 – 191.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306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Experimental cognitive psychology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Pioneering work in the late 1950s kicked off the modern era in cognitive science in various areas:</a:t>
            </a:r>
          </a:p>
          <a:p>
            <a:pPr lvl="1"/>
            <a:r>
              <a:rPr lang="en-US" dirty="0" smtClean="0"/>
              <a:t>Concept formation (Bruner </a:t>
            </a:r>
            <a:r>
              <a:rPr lang="en-US" i="1" dirty="0" smtClean="0"/>
              <a:t>et al.</a:t>
            </a:r>
            <a:r>
              <a:rPr lang="en-US" dirty="0" smtClean="0"/>
              <a:t>, 1956)</a:t>
            </a:r>
          </a:p>
          <a:p>
            <a:pPr lvl="1"/>
            <a:r>
              <a:rPr lang="en-US" dirty="0" smtClean="0"/>
              <a:t>Language (Chomsky, 1957)</a:t>
            </a:r>
          </a:p>
          <a:p>
            <a:pPr lvl="1"/>
            <a:r>
              <a:rPr lang="en-US" dirty="0" smtClean="0"/>
              <a:t>Memory (Miller, 1956)</a:t>
            </a:r>
          </a:p>
          <a:p>
            <a:pPr lvl="1"/>
            <a:r>
              <a:rPr lang="en-US" dirty="0" smtClean="0"/>
              <a:t>Problem-solving (Newell </a:t>
            </a:r>
            <a:r>
              <a:rPr lang="en-US" i="1" dirty="0" smtClean="0"/>
              <a:t>et al.</a:t>
            </a:r>
            <a:r>
              <a:rPr lang="en-US" dirty="0" smtClean="0"/>
              <a:t>, 1958)</a:t>
            </a:r>
          </a:p>
        </p:txBody>
      </p:sp>
    </p:spTree>
    <p:extLst>
      <p:ext uri="{BB962C8B-B14F-4D97-AF65-F5344CB8AC3E}">
        <p14:creationId xmlns:p14="http://schemas.microsoft.com/office/powerpoint/2010/main" val="3308400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Early information-processing approach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4002459" cy="41946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30184" y="1611540"/>
            <a:ext cx="4156616" cy="4426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spcAft>
                <a:spcPts val="1200"/>
              </a:spcAft>
              <a:buFont typeface="Arial"/>
              <a:buChar char="•"/>
            </a:pPr>
            <a:r>
              <a:rPr lang="en-GB" sz="2000" dirty="0" smtClean="0"/>
              <a:t>Popular in the 1970s</a:t>
            </a:r>
          </a:p>
          <a:p>
            <a:pPr marL="285750" indent="-285750">
              <a:lnSpc>
                <a:spcPct val="110000"/>
              </a:lnSpc>
              <a:spcAft>
                <a:spcPts val="1200"/>
              </a:spcAft>
              <a:buFont typeface="Arial"/>
              <a:buChar char="•"/>
            </a:pPr>
            <a:r>
              <a:rPr lang="en-GB" sz="2000" b="1" u="sng" dirty="0" smtClean="0"/>
              <a:t>Bottom-up processing</a:t>
            </a:r>
            <a:r>
              <a:rPr lang="en-GB" sz="2000" dirty="0" smtClean="0"/>
              <a:t>: Processing directly affected by the stimulus</a:t>
            </a:r>
          </a:p>
          <a:p>
            <a:pPr marL="285750" indent="-285750">
              <a:lnSpc>
                <a:spcPct val="110000"/>
              </a:lnSpc>
              <a:spcAft>
                <a:spcPts val="1200"/>
              </a:spcAft>
              <a:buFont typeface="Arial"/>
              <a:buChar char="•"/>
            </a:pPr>
            <a:r>
              <a:rPr lang="en-GB" sz="2000" b="1" u="sng" dirty="0" smtClean="0"/>
              <a:t>Serial processing</a:t>
            </a:r>
            <a:r>
              <a:rPr lang="en-GB" sz="2000" dirty="0" smtClean="0"/>
              <a:t>: Only one process happening at a time</a:t>
            </a:r>
          </a:p>
          <a:p>
            <a:pPr marL="285750" indent="-285750">
              <a:lnSpc>
                <a:spcPct val="110000"/>
              </a:lnSpc>
              <a:spcAft>
                <a:spcPts val="1200"/>
              </a:spcAft>
              <a:buFont typeface="Arial"/>
              <a:buChar char="•"/>
            </a:pPr>
            <a:r>
              <a:rPr lang="en-GB" sz="2000" dirty="0" smtClean="0"/>
              <a:t>Drastic oversimplification – lots of instances where </a:t>
            </a:r>
            <a:r>
              <a:rPr lang="en-GB" sz="2000" i="1" dirty="0" smtClean="0"/>
              <a:t>top-down processing</a:t>
            </a:r>
            <a:r>
              <a:rPr lang="en-GB" sz="2000" dirty="0" smtClean="0"/>
              <a:t> also occurs</a:t>
            </a:r>
          </a:p>
          <a:p>
            <a:pPr marL="285750" indent="-285750">
              <a:lnSpc>
                <a:spcPct val="110000"/>
              </a:lnSpc>
              <a:spcAft>
                <a:spcPts val="1200"/>
              </a:spcAft>
              <a:buFont typeface="Arial"/>
              <a:buChar char="•"/>
            </a:pPr>
            <a:r>
              <a:rPr lang="en-GB" sz="2000" b="1" u="sng" dirty="0" smtClean="0"/>
              <a:t>Top-down processing</a:t>
            </a:r>
            <a:r>
              <a:rPr lang="en-GB" sz="2000" dirty="0" smtClean="0"/>
              <a:t>: perceptions influenced by individual’s expectations and prior knowledge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942348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Top-down processing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01" y="1963824"/>
            <a:ext cx="7941998" cy="389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77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1138</TotalTime>
  <Words>4554</Words>
  <Application>Microsoft Macintosh PowerPoint</Application>
  <PresentationFormat>On-screen Show (4:3)</PresentationFormat>
  <Paragraphs>340</Paragraphs>
  <Slides>69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71" baseType="lpstr">
      <vt:lpstr>Twilight</vt:lpstr>
      <vt:lpstr>1_Twilight</vt:lpstr>
      <vt:lpstr>Approaches to Human Cognition: Experimental Cognitive Psychology and  Cognitive neuroscience</vt:lpstr>
      <vt:lpstr>Source</vt:lpstr>
      <vt:lpstr>What is cognitive psychology?</vt:lpstr>
      <vt:lpstr>What is cognitive neuroscience?</vt:lpstr>
      <vt:lpstr>Methods used in cognitive neuroscience</vt:lpstr>
      <vt:lpstr>Four approaches to human cognition</vt:lpstr>
      <vt:lpstr>Experimental cognitive psychology</vt:lpstr>
      <vt:lpstr>Early information-processing approach</vt:lpstr>
      <vt:lpstr>Top-down processing</vt:lpstr>
      <vt:lpstr>Top-down vs. bottom-up processes</vt:lpstr>
      <vt:lpstr>Parallel processing</vt:lpstr>
      <vt:lpstr>Experimental evidence</vt:lpstr>
      <vt:lpstr>Task impurity issue</vt:lpstr>
      <vt:lpstr>Task purity: Isolating the process of inhibition (Miyake et al., 2000)</vt:lpstr>
      <vt:lpstr>Stroop effect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Anti-saccade task (Hallett, 1978)</vt:lpstr>
      <vt:lpstr>PowerPoint Presentation</vt:lpstr>
      <vt:lpstr>PowerPoint Presentation</vt:lpstr>
      <vt:lpstr>PowerPoint Presentation</vt:lpstr>
      <vt:lpstr>PowerPoint Presentation</vt:lpstr>
      <vt:lpstr>Task impurity</vt:lpstr>
      <vt:lpstr>Cognitive psychology’s influence on cognitive science</vt:lpstr>
      <vt:lpstr>Limitations of the cognitive psychological approach</vt:lpstr>
      <vt:lpstr>Limitations of the cognitive psychological approach</vt:lpstr>
      <vt:lpstr>Cognitive neuroscience</vt:lpstr>
      <vt:lpstr>Directions in the brain</vt:lpstr>
      <vt:lpstr>Brodmann’s areas</vt:lpstr>
      <vt:lpstr>Techniques for studying the brain</vt:lpstr>
      <vt:lpstr>Techniques for studying the brain</vt:lpstr>
      <vt:lpstr>Techniques for studying the brain</vt:lpstr>
      <vt:lpstr>Techniques for studying the brain</vt:lpstr>
      <vt:lpstr>Techniques for studying the brain</vt:lpstr>
      <vt:lpstr>Single-unit recording</vt:lpstr>
      <vt:lpstr>Event-related potentials (ERPs)</vt:lpstr>
      <vt:lpstr>ERPs</vt:lpstr>
      <vt:lpstr>ERPs and psychological theories</vt:lpstr>
      <vt:lpstr>ERPs: Pros and Cons</vt:lpstr>
      <vt:lpstr>Positron emission tomography (PET)</vt:lpstr>
      <vt:lpstr>PET: Pros and cons</vt:lpstr>
      <vt:lpstr>Magnetic resonance imaging (MRI)</vt:lpstr>
      <vt:lpstr>Functional magnetic resonance imaging (fMRI)</vt:lpstr>
      <vt:lpstr>Event-related functional magnetic resonance imaging (efMRI)</vt:lpstr>
      <vt:lpstr>Limitations of fMRI</vt:lpstr>
      <vt:lpstr>Brain-reading</vt:lpstr>
      <vt:lpstr>Brain-reading</vt:lpstr>
      <vt:lpstr>The neural basis of romantic love (Bartels and Zeki, 2000)</vt:lpstr>
      <vt:lpstr>Magneto-encephalography (MEG)</vt:lpstr>
      <vt:lpstr>Studying V5 with MEG</vt:lpstr>
      <vt:lpstr>Transcranial magnetic stimulation (TMS)</vt:lpstr>
      <vt:lpstr>TMS</vt:lpstr>
      <vt:lpstr>Using TMS to show active involvement of an area in a task</vt:lpstr>
      <vt:lpstr>Using TMS to study timing of brain processes</vt:lpstr>
      <vt:lpstr>TMS and rTMS: Advantages</vt:lpstr>
      <vt:lpstr>TMS: Limitations</vt:lpstr>
      <vt:lpstr>Six issues in cognitive neuroscience:  1. The “neuroimaging illusion”</vt:lpstr>
      <vt:lpstr>Six issues in cognitive neuroscience: 2. Associations between brain images and behaviour are correlational</vt:lpstr>
      <vt:lpstr>Six issues in cognitive neuroscience: 3. Assumption of functional specialisation</vt:lpstr>
      <vt:lpstr>Six issues in cognitive neuroscience: 4. Is neuroimaging relevant to cognitive theories?</vt:lpstr>
      <vt:lpstr>Using neuroimaging to resolve controversies in psychology</vt:lpstr>
      <vt:lpstr>Using neuroimaging to resolve controversies in psychology</vt:lpstr>
      <vt:lpstr>Six issues in cognitive neuroscience: 5. Task-related changes in brain activity are usually small</vt:lpstr>
      <vt:lpstr>Six issues in cognitive neuroscience: 6. Ecological validity and paradigm specificity</vt:lpstr>
      <vt:lpstr>References</vt:lpstr>
      <vt:lpstr>References (cont.)</vt:lpstr>
    </vt:vector>
  </TitlesOfParts>
  <Company>IMI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Approaches to human cognition</dc:title>
  <dc:creator>David Meredith</dc:creator>
  <cp:lastModifiedBy>David Meredith</cp:lastModifiedBy>
  <cp:revision>135</cp:revision>
  <dcterms:created xsi:type="dcterms:W3CDTF">2011-08-29T11:59:51Z</dcterms:created>
  <dcterms:modified xsi:type="dcterms:W3CDTF">2011-09-04T15:16:36Z</dcterms:modified>
</cp:coreProperties>
</file>