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4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3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3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7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9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2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62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8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94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8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14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23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9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D810-12A5-B146-9152-C4466B26CB82}" type="datetimeFigureOut">
              <a:rPr lang="en-US" smtClean="0"/>
              <a:t>20/10/2012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7470-593E-0A4A-80C0-F1086D735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95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4138"/>
            <a:ext cx="7772400" cy="1470025"/>
          </a:xfrm>
        </p:spPr>
        <p:txBody>
          <a:bodyPr/>
          <a:lstStyle/>
          <a:p>
            <a:r>
              <a:rPr lang="en-GB" dirty="0" smtClean="0"/>
              <a:t>The Perception of Faces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663" y="144524"/>
            <a:ext cx="5248380" cy="23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95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Eye-witness testimony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Laboratory research suggests we are very good at recognizing faces</a:t>
            </a:r>
          </a:p>
          <a:p>
            <a:r>
              <a:rPr lang="en-GB" dirty="0" smtClean="0"/>
              <a:t>But eye-witnesses of crimes are notoriously bad at remembering faces</a:t>
            </a:r>
          </a:p>
          <a:p>
            <a:r>
              <a:rPr lang="en-GB" dirty="0" smtClean="0"/>
              <a:t>Quite minor changes in a face can reduce recognition, such as hairstyle, clothing</a:t>
            </a:r>
          </a:p>
          <a:p>
            <a:r>
              <a:rPr lang="en-GB" dirty="0" smtClean="0"/>
              <a:t>Better at remembering a face if it is in the same context that we saw it before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99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configurations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Many people when looking at the “Thatcher illusion” do not notice the difference between the images when presented briefly upside down</a:t>
            </a:r>
          </a:p>
          <a:p>
            <a:r>
              <a:rPr lang="en-GB" dirty="0" smtClean="0"/>
              <a:t>When turned the right way up, everyone notices the difference immediately</a:t>
            </a:r>
          </a:p>
          <a:p>
            <a:r>
              <a:rPr lang="en-GB" dirty="0" smtClean="0"/>
              <a:t>Seem to be only good at decoding facial expressions when faces are the right way up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4114800" cy="2288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4041142"/>
            <a:ext cx="4114800" cy="22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Holistic face 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Faces made up of features</a:t>
            </a:r>
          </a:p>
          <a:p>
            <a:pPr lvl="1"/>
            <a:r>
              <a:rPr lang="en-GB" dirty="0" smtClean="0"/>
              <a:t>nose, eyes, mouth,...</a:t>
            </a:r>
          </a:p>
          <a:p>
            <a:r>
              <a:rPr lang="en-GB" dirty="0" smtClean="0"/>
              <a:t>But perceived </a:t>
            </a:r>
            <a:r>
              <a:rPr lang="en-GB" i="1" dirty="0" smtClean="0"/>
              <a:t>holistically</a:t>
            </a:r>
            <a:r>
              <a:rPr lang="en-GB" dirty="0" smtClean="0"/>
              <a:t> as one unified percept – not a “bag of features”</a:t>
            </a:r>
          </a:p>
          <a:p>
            <a:r>
              <a:rPr lang="en-GB" dirty="0" smtClean="0"/>
              <a:t>Much easier to recognize what face a feature belongs to if the feature is presented as part of the face rather than in isolation</a:t>
            </a:r>
          </a:p>
          <a:p>
            <a:r>
              <a:rPr lang="en-GB" dirty="0" smtClean="0"/>
              <a:t>As we shall now see...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7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Study these faces – try to remember them!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9" y="1608138"/>
            <a:ext cx="8231111" cy="36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Whose nose is this?</a:t>
            </a:r>
            <a:br>
              <a:rPr lang="en-GB" dirty="0" smtClean="0"/>
            </a:br>
            <a:r>
              <a:rPr lang="en-GB" dirty="0" smtClean="0"/>
              <a:t>(Hard </a:t>
            </a:r>
            <a:r>
              <a:rPr lang="en-GB" dirty="0" smtClean="0">
                <a:sym typeface="Wingdings"/>
              </a:rPr>
              <a:t>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536" y="2616200"/>
            <a:ext cx="12534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Can you tell whose nose it was now?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1801"/>
            <a:ext cx="8229600" cy="3091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6633" y="5177462"/>
            <a:ext cx="681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Bob                                                Pete                                               Tom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29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Holistic perception of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420" y="1600200"/>
            <a:ext cx="4119380" cy="487979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Holistic perception is a particular feature of face recognition</a:t>
            </a:r>
          </a:p>
          <a:p>
            <a:r>
              <a:rPr lang="en-GB" dirty="0" smtClean="0"/>
              <a:t>When experiment repeated using houses and other objects, the effect was not observed</a:t>
            </a:r>
          </a:p>
          <a:p>
            <a:r>
              <a:rPr lang="en-GB" dirty="0"/>
              <a:t>F</a:t>
            </a:r>
            <a:r>
              <a:rPr lang="en-GB" dirty="0" smtClean="0"/>
              <a:t>aces have to be right way up in order for you to recognize them easily</a:t>
            </a:r>
          </a:p>
          <a:p>
            <a:pPr lvl="1"/>
            <a:r>
              <a:rPr lang="en-GB" dirty="0" smtClean="0"/>
              <a:t>see left!</a:t>
            </a:r>
          </a:p>
          <a:p>
            <a:r>
              <a:rPr lang="en-GB" dirty="0" smtClean="0"/>
              <a:t>Not good at recognizing scrambled faces</a:t>
            </a:r>
          </a:p>
          <a:p>
            <a:r>
              <a:rPr lang="en-GB" dirty="0" smtClean="0"/>
              <a:t>Face recognition uses </a:t>
            </a:r>
            <a:r>
              <a:rPr lang="en-GB" i="1" dirty="0" smtClean="0"/>
              <a:t>holistic</a:t>
            </a:r>
            <a:r>
              <a:rPr lang="en-GB" dirty="0" smtClean="0"/>
              <a:t> or </a:t>
            </a:r>
            <a:r>
              <a:rPr lang="en-GB" i="1" dirty="0" err="1" smtClean="0"/>
              <a:t>configural</a:t>
            </a:r>
            <a:r>
              <a:rPr lang="en-GB" dirty="0" smtClean="0"/>
              <a:t> cues, not </a:t>
            </a:r>
            <a:r>
              <a:rPr lang="en-GB" i="1" dirty="0" err="1" smtClean="0"/>
              <a:t>featural</a:t>
            </a:r>
            <a:r>
              <a:rPr lang="en-GB" i="1" dirty="0"/>
              <a:t> </a:t>
            </a:r>
            <a:r>
              <a:rPr lang="en-GB" dirty="0" smtClean="0"/>
              <a:t>ones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83" y="1417638"/>
            <a:ext cx="3353054" cy="50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8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Contrast inversion and face recognition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420" y="1600200"/>
            <a:ext cx="411938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Contrast inversion severely reduces our ability to recognize faces</a:t>
            </a:r>
          </a:p>
          <a:p>
            <a:r>
              <a:rPr lang="en-GB" dirty="0" smtClean="0"/>
              <a:t>Note that these images still have all the same edges and features (eyes, mouth, nose) are in the correct positions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1" y="1701373"/>
            <a:ext cx="3285123" cy="46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Contrast inversion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242" y="1701373"/>
            <a:ext cx="3363863" cy="4608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01" y="1701373"/>
            <a:ext cx="3285123" cy="460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7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Chimeric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782" y="1417638"/>
            <a:ext cx="4156017" cy="509082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Young </a:t>
            </a:r>
            <a:r>
              <a:rPr lang="en-GB" i="1" dirty="0" smtClean="0"/>
              <a:t>et al.</a:t>
            </a:r>
            <a:r>
              <a:rPr lang="en-GB" dirty="0" smtClean="0"/>
              <a:t> presented subjects with faces constructed by combining the top half one famous face with the bottom half another</a:t>
            </a:r>
          </a:p>
          <a:p>
            <a:pPr lvl="1"/>
            <a:r>
              <a:rPr lang="en-GB" b="1" i="1" dirty="0" smtClean="0"/>
              <a:t>chimeric face</a:t>
            </a:r>
            <a:r>
              <a:rPr lang="en-GB" dirty="0" smtClean="0"/>
              <a:t> named after “</a:t>
            </a:r>
            <a:r>
              <a:rPr lang="en-GB" dirty="0" err="1" smtClean="0"/>
              <a:t>chimæra</a:t>
            </a:r>
            <a:r>
              <a:rPr lang="en-GB" dirty="0" smtClean="0"/>
              <a:t>”, a mythical beast with body parts from different animals</a:t>
            </a:r>
          </a:p>
          <a:p>
            <a:r>
              <a:rPr lang="en-GB" dirty="0" smtClean="0"/>
              <a:t>If two halves produce a plausible new face, then hard to recognize either face</a:t>
            </a:r>
          </a:p>
          <a:p>
            <a:r>
              <a:rPr lang="en-GB" dirty="0" smtClean="0"/>
              <a:t>If bottom of chimeric face covered, then face easier to recognize than if top half covered</a:t>
            </a:r>
          </a:p>
          <a:p>
            <a:r>
              <a:rPr lang="en-GB" dirty="0" smtClean="0"/>
              <a:t>If two halves unaligned, then again easier to recognize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64" y="1417638"/>
            <a:ext cx="2416033" cy="197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0" y="3883157"/>
            <a:ext cx="3289328" cy="19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10 of</a:t>
            </a:r>
          </a:p>
          <a:p>
            <a:pPr lvl="1"/>
            <a:r>
              <a:rPr lang="da-DK" dirty="0" err="1" smtClean="0"/>
              <a:t>Snowden</a:t>
            </a:r>
            <a:r>
              <a:rPr lang="da-DK" dirty="0" smtClean="0"/>
              <a:t>, R., Thompson, P. &amp; </a:t>
            </a:r>
            <a:r>
              <a:rPr lang="da-DK" dirty="0" err="1" smtClean="0"/>
              <a:t>Troscianko</a:t>
            </a:r>
            <a:r>
              <a:rPr lang="da-DK" dirty="0" smtClean="0"/>
              <a:t>, T. (2006). </a:t>
            </a:r>
            <a:r>
              <a:rPr lang="da-DK" i="1" dirty="0" smtClean="0"/>
              <a:t>Basic Vision: An </a:t>
            </a:r>
            <a:r>
              <a:rPr lang="da-DK" i="1" dirty="0" err="1" smtClean="0"/>
              <a:t>Introduction</a:t>
            </a:r>
            <a:r>
              <a:rPr lang="da-DK" i="1" dirty="0" smtClean="0"/>
              <a:t> to Visual Perception</a:t>
            </a:r>
            <a:r>
              <a:rPr lang="da-DK" dirty="0" smtClean="0"/>
              <a:t>. OUP. (ISBN: 978-0199286706)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130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Recognizing individuals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420" y="1417637"/>
            <a:ext cx="4119380" cy="529840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Most faces are actually quite similar – two eyes, nose, mouth, usually in roughly the same relative positions</a:t>
            </a:r>
          </a:p>
          <a:p>
            <a:r>
              <a:rPr lang="en-GB" dirty="0" smtClean="0"/>
              <a:t>Yet we are able to discriminate between hundreds of different faces</a:t>
            </a:r>
          </a:p>
          <a:p>
            <a:r>
              <a:rPr lang="en-GB" dirty="0" smtClean="0"/>
              <a:t>We tend to be better at differentiating between faces of people that have the same race as us</a:t>
            </a:r>
          </a:p>
          <a:p>
            <a:r>
              <a:rPr lang="en-GB" dirty="0" smtClean="0"/>
              <a:t>This is probably due to learning</a:t>
            </a:r>
          </a:p>
          <a:p>
            <a:pPr lvl="1"/>
            <a:r>
              <a:rPr lang="en-GB" dirty="0" smtClean="0"/>
              <a:t>we have much more exposure to faces of our own race during the critical period of development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025363" cy="44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Most discrimination skills are learnt from extended exposure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Most skills requiring sensitive discrimination are learnt from extended experience</a:t>
            </a:r>
          </a:p>
          <a:p>
            <a:r>
              <a:rPr lang="en-GB" dirty="0" smtClean="0"/>
              <a:t>For example</a:t>
            </a:r>
          </a:p>
          <a:p>
            <a:pPr lvl="1"/>
            <a:r>
              <a:rPr lang="en-GB" dirty="0" smtClean="0"/>
              <a:t>distinguishing between wines</a:t>
            </a:r>
          </a:p>
          <a:p>
            <a:pPr lvl="1"/>
            <a:r>
              <a:rPr lang="en-GB" dirty="0" smtClean="0"/>
              <a:t>judging dogs</a:t>
            </a:r>
          </a:p>
          <a:p>
            <a:pPr lvl="1"/>
            <a:r>
              <a:rPr lang="en-GB" dirty="0" smtClean="0"/>
              <a:t>evaluating Olympic dives</a:t>
            </a:r>
          </a:p>
          <a:p>
            <a:r>
              <a:rPr lang="en-GB" dirty="0" smtClean="0"/>
              <a:t>Interestingly, a dog judge will lose his ability to discriminate when presented with upside-down pictures of dogs!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470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Caricatures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96" y="1600200"/>
            <a:ext cx="4143804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 </a:t>
            </a:r>
            <a:r>
              <a:rPr lang="en-GB" b="1" i="1" dirty="0" smtClean="0"/>
              <a:t>caricature</a:t>
            </a:r>
            <a:r>
              <a:rPr lang="en-GB" dirty="0" smtClean="0"/>
              <a:t> is an image of a face that accentuates the most characteristic features</a:t>
            </a:r>
          </a:p>
          <a:p>
            <a:pPr lvl="1"/>
            <a:r>
              <a:rPr lang="en-GB" dirty="0" smtClean="0"/>
              <a:t>Mick </a:t>
            </a:r>
            <a:r>
              <a:rPr lang="en-GB" dirty="0" err="1" smtClean="0"/>
              <a:t>Jagger</a:t>
            </a:r>
            <a:r>
              <a:rPr lang="en-GB" dirty="0" smtClean="0"/>
              <a:t> with even bigger lips</a:t>
            </a:r>
          </a:p>
          <a:p>
            <a:pPr lvl="1"/>
            <a:r>
              <a:rPr lang="en-GB" dirty="0" smtClean="0"/>
              <a:t>Prince Charles with even bigger ears</a:t>
            </a:r>
          </a:p>
          <a:p>
            <a:pPr lvl="1"/>
            <a:r>
              <a:rPr lang="en-GB" dirty="0" smtClean="0"/>
              <a:t>George Bush with an even more Neanderthal brow</a:t>
            </a:r>
          </a:p>
          <a:p>
            <a:r>
              <a:rPr lang="en-GB" dirty="0" smtClean="0"/>
              <a:t>Caricatures are often </a:t>
            </a:r>
            <a:r>
              <a:rPr lang="en-GB" b="1" i="1" dirty="0" smtClean="0"/>
              <a:t>more</a:t>
            </a:r>
            <a:r>
              <a:rPr lang="en-GB" dirty="0" smtClean="0"/>
              <a:t> easily recognized than the original faces!</a:t>
            </a:r>
          </a:p>
          <a:p>
            <a:r>
              <a:rPr lang="en-GB" dirty="0" smtClean="0"/>
              <a:t>Suggests that they reflect way that faces are encoded by the brain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10" y="1417637"/>
            <a:ext cx="3560664" cy="48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579"/>
          </a:xfrm>
        </p:spPr>
        <p:txBody>
          <a:bodyPr>
            <a:normAutofit/>
          </a:bodyPr>
          <a:lstStyle/>
          <a:p>
            <a:r>
              <a:rPr lang="en-GB" dirty="0"/>
              <a:t>W</a:t>
            </a:r>
            <a:r>
              <a:rPr lang="en-GB" dirty="0" smtClean="0"/>
              <a:t>hich one is the real Arnie?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41189"/>
            <a:ext cx="8229600" cy="299169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Rhodes </a:t>
            </a:r>
            <a:r>
              <a:rPr lang="en-GB" i="1" dirty="0" smtClean="0"/>
              <a:t>et al</a:t>
            </a:r>
            <a:r>
              <a:rPr lang="en-GB" dirty="0" smtClean="0"/>
              <a:t>. (1987) produced caricatures by exaggerating the differences between an actual person’s face and an average face</a:t>
            </a:r>
          </a:p>
          <a:p>
            <a:pPr lvl="1"/>
            <a:r>
              <a:rPr lang="en-GB" dirty="0" smtClean="0"/>
              <a:t>Also made “anti-caricature” by reducing differences between a face and an average face</a:t>
            </a:r>
          </a:p>
          <a:p>
            <a:r>
              <a:rPr lang="en-GB" dirty="0" smtClean="0"/>
              <a:t>Found that people were better at recognizing the caricature than the original and even considered the caricature to be a better likeness than the original!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35" y="1283217"/>
            <a:ext cx="6435911" cy="21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64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Expressions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664" y="1600200"/>
            <a:ext cx="4864136" cy="4920471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Can infer mood and emotions from facial expressions</a:t>
            </a:r>
          </a:p>
          <a:p>
            <a:r>
              <a:rPr lang="en-GB" dirty="0" smtClean="0"/>
              <a:t>Expressions of emotion have a great degree of universality</a:t>
            </a:r>
          </a:p>
          <a:p>
            <a:pPr lvl="1"/>
            <a:r>
              <a:rPr lang="en-GB" dirty="0" smtClean="0"/>
              <a:t>A smile indicates happiness pretty much all over the world</a:t>
            </a:r>
          </a:p>
          <a:p>
            <a:r>
              <a:rPr lang="en-GB" dirty="0" smtClean="0"/>
              <a:t>By the time we are 12 days old, we can recognize and respond to some facial expressions</a:t>
            </a:r>
          </a:p>
          <a:p>
            <a:r>
              <a:rPr lang="en-GB" dirty="0" smtClean="0"/>
              <a:t>By 1 year old, child will use expressions to guide behaviour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365464" cy="38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99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Recognizing emotions from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4056" y="1600200"/>
            <a:ext cx="4082743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We can recognize an emotion from a facial expression even in someone we have never met</a:t>
            </a:r>
          </a:p>
          <a:p>
            <a:pPr lvl="1"/>
            <a:r>
              <a:rPr lang="en-GB" dirty="0" smtClean="0"/>
              <a:t>clearly related to universality of facial expressions</a:t>
            </a:r>
          </a:p>
          <a:p>
            <a:pPr lvl="1"/>
            <a:r>
              <a:rPr lang="en-GB" dirty="0" smtClean="0"/>
              <a:t>also implies categorical perception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30548"/>
            <a:ext cx="4146856" cy="2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8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Categorical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50437"/>
            <a:ext cx="8229600" cy="354118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Recognizing emotions from faces requires </a:t>
            </a:r>
            <a:r>
              <a:rPr lang="en-GB" b="1" i="1" dirty="0" smtClean="0"/>
              <a:t>categorical perception </a:t>
            </a:r>
            <a:r>
              <a:rPr lang="en-GB" dirty="0" smtClean="0"/>
              <a:t>of facial expressions</a:t>
            </a:r>
          </a:p>
          <a:p>
            <a:pPr lvl="1"/>
            <a:r>
              <a:rPr lang="en-GB" dirty="0" smtClean="0"/>
              <a:t>your happy face will not be exactly the same as mine</a:t>
            </a:r>
          </a:p>
          <a:p>
            <a:r>
              <a:rPr lang="en-GB" dirty="0" smtClean="0"/>
              <a:t>We are not as good at distinguishing between stimuli that fall in the same category</a:t>
            </a:r>
          </a:p>
          <a:p>
            <a:pPr lvl="1"/>
            <a:r>
              <a:rPr lang="en-GB" dirty="0" smtClean="0"/>
              <a:t>e.g., vowel sounds, colours</a:t>
            </a:r>
          </a:p>
          <a:p>
            <a:pPr lvl="1"/>
            <a:r>
              <a:rPr lang="en-GB" dirty="0" smtClean="0"/>
              <a:t>See spectrum above – changes in categories seem larger than other changes, even though colours change continuously</a:t>
            </a:r>
          </a:p>
          <a:p>
            <a:pPr lvl="1"/>
            <a:r>
              <a:rPr lang="en-GB" dirty="0" smtClean="0"/>
              <a:t>Ability to distinguish between frequencies differing by 20nm depends on whether the differences crosses a category boundary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991" y="1281132"/>
            <a:ext cx="3504947" cy="18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18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Which pair of faces looks most different?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775" y="1417638"/>
            <a:ext cx="6013883" cy="50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26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Categorical perception of expressions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4056" y="1600199"/>
            <a:ext cx="4082743" cy="5140269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Calder et al (1996) took a happy face and a sad face of the same person, then produced “morphed” mixtures of the two images</a:t>
            </a:r>
          </a:p>
          <a:p>
            <a:r>
              <a:rPr lang="en-GB" dirty="0" smtClean="0"/>
              <a:t>Gave images that were, e.g., 80% happy, 20% sad; 70% happy + 30% sad; and so on</a:t>
            </a:r>
          </a:p>
          <a:p>
            <a:r>
              <a:rPr lang="en-GB" dirty="0" smtClean="0"/>
              <a:t>The three pairs at left differ by the same amount, but most people find B look the most different</a:t>
            </a:r>
          </a:p>
          <a:p>
            <a:r>
              <a:rPr lang="en-GB" dirty="0" smtClean="0"/>
              <a:t>Pictures in B are both close to 50% happy, so commonly fall in different categories</a:t>
            </a:r>
          </a:p>
          <a:p>
            <a:r>
              <a:rPr lang="en-GB" dirty="0" smtClean="0"/>
              <a:t>Other pictures usually fall in the same category and so are not seen as being so different</a:t>
            </a:r>
          </a:p>
          <a:p>
            <a:r>
              <a:rPr lang="en-GB" dirty="0" smtClean="0"/>
              <a:t>Note that people’s judgement of whether a face was happy or sad in isolation corresponded to the relative amounts of the happy and sad faces used to construct the picture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20163"/>
            <a:ext cx="3798705" cy="32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60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of Calder et 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50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5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perception of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4300"/>
            <a:ext cx="8229600" cy="14986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“Old Age, Adolescence, Infancy (The Three Ages)” by Salvador Dali (1940)</a:t>
            </a:r>
          </a:p>
          <a:p>
            <a:r>
              <a:rPr lang="en-GB" dirty="0" smtClean="0"/>
              <a:t>Uses technique of “double imagery”, where objects and figures are grouped to form other objects</a:t>
            </a:r>
          </a:p>
          <a:p>
            <a:r>
              <a:rPr lang="en-GB" dirty="0" smtClean="0"/>
              <a:t>We automatically interpret these three composite figures as faces of different ages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17637"/>
            <a:ext cx="4889500" cy="366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Look at this picture for a little while...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4811" r="-74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9186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Happy or angry?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602" r="-706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605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at this picture for a little while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4177" r="-741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6947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Happy or angry?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0602" r="-706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5793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Facial expression after 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9396"/>
            <a:ext cx="8229600" cy="376649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Middle face is a 50-50 morph of the happy face and the angry face</a:t>
            </a:r>
          </a:p>
          <a:p>
            <a:r>
              <a:rPr lang="en-GB" dirty="0" smtClean="0"/>
              <a:t>If you look for a while at the angry face, the morphed face looks happy</a:t>
            </a:r>
          </a:p>
          <a:p>
            <a:r>
              <a:rPr lang="en-GB" dirty="0" smtClean="0"/>
              <a:t>If you look for a while at the happy face, the morphed face looks angry</a:t>
            </a:r>
          </a:p>
          <a:p>
            <a:r>
              <a:rPr lang="en-GB" dirty="0" smtClean="0"/>
              <a:t>This is an adaptation effect like the tilt and motion after-effect</a:t>
            </a:r>
          </a:p>
          <a:p>
            <a:r>
              <a:rPr lang="en-GB" dirty="0" smtClean="0"/>
              <a:t>Suggests that we have cells that code for facial expression, that become fatigued (adapted) if stimulated for a period of time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92" y="1287101"/>
            <a:ext cx="3810255" cy="16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78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Facial expression after effect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6418"/>
            <a:ext cx="8229600" cy="369993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If we replace the happy and angry faces with the faces of different people, then the effect remains, but is not as strong</a:t>
            </a:r>
          </a:p>
          <a:p>
            <a:r>
              <a:rPr lang="en-GB" dirty="0" smtClean="0"/>
              <a:t>If we adapt to an image of a face from one viewpoint and then see the face from another viewpoint, the after-effect still occurs</a:t>
            </a:r>
          </a:p>
          <a:p>
            <a:r>
              <a:rPr lang="en-GB" dirty="0" smtClean="0"/>
              <a:t>Suggests that we have neural representations of emotions that are independent of viewpoint and even the particular face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929" y="1299816"/>
            <a:ext cx="3733161" cy="13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3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at Ollie for a while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540" r="-41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329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Ollie or Stan?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237" r="-4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2005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at Stan for a while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1556" r="-41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3437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Ollie or Stan?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237" r="-4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21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100" y="1582738"/>
            <a:ext cx="4330700" cy="479266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We need to be able to recognize our family, our friends and our enemies in order to function properly in society</a:t>
            </a:r>
          </a:p>
          <a:p>
            <a:r>
              <a:rPr lang="en-GB" dirty="0" smtClean="0"/>
              <a:t>We can read others’ emotions, thoughts and moods from their faces</a:t>
            </a:r>
          </a:p>
          <a:p>
            <a:r>
              <a:rPr lang="en-GB" dirty="0" smtClean="0"/>
              <a:t>We judge the beauty of others’ faces and use it as a factor to decide who we spend our lives with</a:t>
            </a:r>
          </a:p>
          <a:p>
            <a:r>
              <a:rPr lang="en-GB" dirty="0" smtClean="0"/>
              <a:t>We spend a great deal of time making sure that our faces look in a particular way</a:t>
            </a:r>
          </a:p>
          <a:p>
            <a:r>
              <a:rPr lang="en-GB" dirty="0" smtClean="0"/>
              <a:t>We have evolved a special ability for recognizing and processing faces</a:t>
            </a:r>
          </a:p>
          <a:p>
            <a:r>
              <a:rPr lang="en-GB" dirty="0" smtClean="0"/>
              <a:t>When this ability is taken away, it causes lots of problems and distress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63738"/>
            <a:ext cx="3898900" cy="37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0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that tell us?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5560" b="-35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142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Hasselmo</a:t>
            </a:r>
            <a:r>
              <a:rPr lang="en-GB" dirty="0" smtClean="0"/>
              <a:t> et al: identity and expression specific cells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96" y="1600200"/>
            <a:ext cx="4143804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There are identity-specific cells in the monkey’s temporal cortex that respond to the face of another monkey regardless of its orientation or expression</a:t>
            </a:r>
          </a:p>
          <a:p>
            <a:r>
              <a:rPr lang="en-GB" dirty="0" smtClean="0"/>
              <a:t>How can such cells achieve this specificity when fed only with information about edges, orientations, colours, etc.?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85" y="1600200"/>
            <a:ext cx="3719425" cy="48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79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Face areas in humans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632" y="1600200"/>
            <a:ext cx="4107167" cy="4993737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 smtClean="0"/>
              <a:t>Kanwisher</a:t>
            </a:r>
            <a:r>
              <a:rPr lang="en-GB" dirty="0" smtClean="0"/>
              <a:t> et al (1997) used fMRI to show that certain areas become active when viewing faces but not when viewing other objects</a:t>
            </a:r>
          </a:p>
          <a:p>
            <a:r>
              <a:rPr lang="en-GB" b="1" i="1" dirty="0" smtClean="0"/>
              <a:t>Fusiform face area (FFA)</a:t>
            </a:r>
            <a:r>
              <a:rPr lang="en-GB" dirty="0" smtClean="0"/>
              <a:t> and, to a lesser extent, the </a:t>
            </a:r>
            <a:r>
              <a:rPr lang="en-GB" b="1" i="1" dirty="0" smtClean="0"/>
              <a:t>occipital face area (OFA)</a:t>
            </a:r>
            <a:r>
              <a:rPr lang="en-GB" dirty="0" smtClean="0"/>
              <a:t> seemed to be particularly involved in face perception</a:t>
            </a:r>
          </a:p>
          <a:p>
            <a:r>
              <a:rPr lang="en-GB" dirty="0" smtClean="0"/>
              <a:t>Only light up when face isn’t scrambled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56" y="1417638"/>
            <a:ext cx="2593598" cy="48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2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Rubin’s vase and face perception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96" y="1600200"/>
            <a:ext cx="4143804" cy="4525963"/>
          </a:xfrm>
        </p:spPr>
        <p:txBody>
          <a:bodyPr/>
          <a:lstStyle/>
          <a:p>
            <a:r>
              <a:rPr lang="en-GB" dirty="0" smtClean="0"/>
              <a:t>Andrews et al (2002) showed that whether or not there is activity in the FFA when viewing Rubin’s vase depends on how the image is interpreted by the viewer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3" y="2150298"/>
            <a:ext cx="3293748" cy="3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9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FFA might not be specific to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Some evidence that FFA involved whenever high-level identification is involved</a:t>
            </a:r>
          </a:p>
          <a:p>
            <a:pPr lvl="1"/>
            <a:r>
              <a:rPr lang="en-GB" dirty="0" smtClean="0"/>
              <a:t>Bird-watchers identifying birds</a:t>
            </a:r>
          </a:p>
          <a:p>
            <a:pPr lvl="1"/>
            <a:r>
              <a:rPr lang="en-GB" dirty="0" smtClean="0"/>
              <a:t>Car enthusiasts identifying cars</a:t>
            </a:r>
          </a:p>
        </p:txBody>
      </p:sp>
    </p:spTree>
    <p:extLst>
      <p:ext uri="{BB962C8B-B14F-4D97-AF65-F5344CB8AC3E}">
        <p14:creationId xmlns:p14="http://schemas.microsoft.com/office/powerpoint/2010/main" val="31196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Brain areas involved in identifying emotion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96" y="1600200"/>
            <a:ext cx="4143804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Superior temporal sulcus (STS) implicated in emotion identification</a:t>
            </a:r>
          </a:p>
          <a:p>
            <a:r>
              <a:rPr lang="en-GB" dirty="0" smtClean="0"/>
              <a:t>Same area sensitive to direction of eye-gaze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719425" cy="48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8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Amygdala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208" y="1600200"/>
            <a:ext cx="4131592" cy="499373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Amygdala (sub-cortical area) also activated by emotion – particularly fear</a:t>
            </a:r>
          </a:p>
          <a:p>
            <a:r>
              <a:rPr lang="en-GB" dirty="0"/>
              <a:t>Even activated if subject is not aware of having seen the fearful face!</a:t>
            </a:r>
          </a:p>
          <a:p>
            <a:r>
              <a:rPr lang="en-GB" dirty="0"/>
              <a:t>Only low-frequency stimuli that activate amygdala (cf. </a:t>
            </a:r>
            <a:r>
              <a:rPr lang="en-GB" dirty="0" err="1"/>
              <a:t>blindsight</a:t>
            </a:r>
            <a:r>
              <a:rPr lang="en-GB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32300"/>
            <a:ext cx="3875125" cy="322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81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Beauty and average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420" y="1417637"/>
            <a:ext cx="4119380" cy="434595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When people asked to rate the attractiveness of faces, they often rate average faces as being the most attractive</a:t>
            </a:r>
          </a:p>
          <a:p>
            <a:r>
              <a:rPr lang="en-GB" dirty="0" smtClean="0"/>
              <a:t>When images of lots of faces are averaged, all the individual blemishes and imperfections get removed</a:t>
            </a:r>
          </a:p>
          <a:p>
            <a:r>
              <a:rPr lang="en-GB" dirty="0" smtClean="0"/>
              <a:t>However there is a lot of individual differences between people’s judgement of beauty when presented with real faces (as opposed to ones that have been artificially transformed or constructed)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7"/>
            <a:ext cx="3998149" cy="48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86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Prosapagnosia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b="1" i="1" dirty="0" err="1" smtClean="0"/>
              <a:t>Prosapagnosia</a:t>
            </a:r>
            <a:r>
              <a:rPr lang="en-GB" dirty="0" smtClean="0"/>
              <a:t> is the condition of being unable to recognize faces</a:t>
            </a:r>
          </a:p>
          <a:p>
            <a:r>
              <a:rPr lang="en-GB" dirty="0" smtClean="0"/>
              <a:t>Such patients can typically otherwise see as well as the rest of us</a:t>
            </a:r>
          </a:p>
          <a:p>
            <a:pPr lvl="1"/>
            <a:r>
              <a:rPr lang="en-GB" dirty="0" smtClean="0"/>
              <a:t>Similar visual acuity, contrast sensitivity, etc.</a:t>
            </a:r>
          </a:p>
          <a:p>
            <a:r>
              <a:rPr lang="en-GB" dirty="0" smtClean="0"/>
              <a:t>Can recognize people from non-facial cues</a:t>
            </a:r>
          </a:p>
          <a:p>
            <a:pPr lvl="1"/>
            <a:r>
              <a:rPr lang="en-GB" dirty="0" smtClean="0"/>
              <a:t>e.g., sound of voice, type of shoes or clothes, gait</a:t>
            </a:r>
          </a:p>
          <a:p>
            <a:r>
              <a:rPr lang="en-GB" dirty="0" smtClean="0"/>
              <a:t>Can even describe what a person looks like, but cannot identify someone from his or her face</a:t>
            </a:r>
          </a:p>
        </p:txBody>
      </p:sp>
    </p:spTree>
    <p:extLst>
      <p:ext uri="{BB962C8B-B14F-4D97-AF65-F5344CB8AC3E}">
        <p14:creationId xmlns:p14="http://schemas.microsoft.com/office/powerpoint/2010/main" val="393161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Prosapagnosia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Some patients can recognize the emotion in a face but not the identity</a:t>
            </a:r>
          </a:p>
          <a:p>
            <a:r>
              <a:rPr lang="en-GB" dirty="0" smtClean="0"/>
              <a:t>Others can recognize the identity but not the emotion</a:t>
            </a:r>
          </a:p>
          <a:p>
            <a:r>
              <a:rPr lang="en-GB" dirty="0" smtClean="0"/>
              <a:t>This is a double dissociation: suggests that emotion and identity are coded separately in the brain</a:t>
            </a:r>
          </a:p>
          <a:p>
            <a:r>
              <a:rPr lang="en-GB" dirty="0" smtClean="0"/>
              <a:t>There was even a </a:t>
            </a:r>
            <a:r>
              <a:rPr lang="en-GB" dirty="0" err="1" smtClean="0"/>
              <a:t>prosapagnosic</a:t>
            </a:r>
            <a:r>
              <a:rPr lang="en-GB" dirty="0" smtClean="0"/>
              <a:t> farmer who didn’t recognize his family but could recognize each of his cows!</a:t>
            </a:r>
          </a:p>
          <a:p>
            <a:pPr lvl="1"/>
            <a:r>
              <a:rPr lang="en-GB" dirty="0" smtClean="0"/>
              <a:t>Suggests </a:t>
            </a:r>
            <a:r>
              <a:rPr lang="en-GB" dirty="0" err="1" smtClean="0"/>
              <a:t>prosapagnosia</a:t>
            </a:r>
            <a:r>
              <a:rPr lang="en-GB" dirty="0" smtClean="0"/>
              <a:t> may be specific to human faces</a:t>
            </a:r>
          </a:p>
          <a:p>
            <a:r>
              <a:rPr lang="en-GB" dirty="0" smtClean="0"/>
              <a:t>Remember FFA has been implicated in expert visual identification – some </a:t>
            </a:r>
            <a:r>
              <a:rPr lang="en-GB" dirty="0" err="1" smtClean="0"/>
              <a:t>prosapagnosics</a:t>
            </a:r>
            <a:r>
              <a:rPr lang="en-GB" dirty="0" smtClean="0"/>
              <a:t> cannot identify cars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52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Faces everywhere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4700" y="1600200"/>
            <a:ext cx="41021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We see a face even if it’s just a circle, containing two smaller circles and a bent line</a:t>
            </a:r>
          </a:p>
          <a:p>
            <a:pPr lvl="1"/>
            <a:r>
              <a:rPr lang="en-GB" dirty="0" smtClean="0"/>
              <a:t>We can even tell the mood of such a face!</a:t>
            </a:r>
          </a:p>
          <a:p>
            <a:r>
              <a:rPr lang="en-GB" dirty="0" smtClean="0"/>
              <a:t>We see faces everywhere, even where there aren’t any</a:t>
            </a:r>
          </a:p>
          <a:p>
            <a:pPr lvl="1"/>
            <a:r>
              <a:rPr lang="en-GB" dirty="0" smtClean="0"/>
              <a:t>in clouds, in misshapen vegetables, in the moon, in mountain ranges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2076"/>
            <a:ext cx="2290517" cy="2117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1" y="3479800"/>
            <a:ext cx="2921000" cy="31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31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Prosapagnosia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96" y="1600200"/>
            <a:ext cx="4143804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Some </a:t>
            </a:r>
            <a:r>
              <a:rPr lang="en-GB" dirty="0" err="1" smtClean="0"/>
              <a:t>prosapagnosics</a:t>
            </a:r>
            <a:r>
              <a:rPr lang="en-GB" dirty="0" smtClean="0"/>
              <a:t> cannot name a face but their covert behaviour suggests that their brain differentiates between familiar and unfamiliar faces</a:t>
            </a:r>
          </a:p>
          <a:p>
            <a:r>
              <a:rPr lang="en-GB" dirty="0" err="1" smtClean="0"/>
              <a:t>Tranel</a:t>
            </a:r>
            <a:r>
              <a:rPr lang="en-GB" dirty="0" smtClean="0"/>
              <a:t> and </a:t>
            </a:r>
            <a:r>
              <a:rPr lang="en-GB" dirty="0" err="1" smtClean="0"/>
              <a:t>Damasio</a:t>
            </a:r>
            <a:r>
              <a:rPr lang="en-GB" dirty="0" smtClean="0"/>
              <a:t> (1985) showed that skin-conductance was different when </a:t>
            </a:r>
            <a:r>
              <a:rPr lang="en-GB" dirty="0" err="1" smtClean="0"/>
              <a:t>prosapagnosics</a:t>
            </a:r>
            <a:r>
              <a:rPr lang="en-GB" dirty="0" smtClean="0"/>
              <a:t> presented with familiar faces than unfamiliar ones</a:t>
            </a:r>
          </a:p>
          <a:p>
            <a:r>
              <a:rPr lang="en-GB" dirty="0" smtClean="0"/>
              <a:t>Also showed that there were other patients who could identify faces but did not show covert behaviour indicating familiarity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8"/>
            <a:ext cx="3973109" cy="39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69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elusions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i="1" dirty="0" err="1" smtClean="0"/>
              <a:t>Capgras</a:t>
            </a:r>
            <a:r>
              <a:rPr lang="en-GB" b="1" i="1" dirty="0" smtClean="0"/>
              <a:t> syndrome</a:t>
            </a:r>
            <a:r>
              <a:rPr lang="en-GB" dirty="0" smtClean="0"/>
              <a:t>: feeling that someone you know has been replaced by a double or an impostor</a:t>
            </a:r>
          </a:p>
          <a:p>
            <a:pPr lvl="1"/>
            <a:r>
              <a:rPr lang="en-GB" dirty="0" smtClean="0"/>
              <a:t>can identify the person, but recognition is not accompanied by a sense of familiarity</a:t>
            </a:r>
          </a:p>
          <a:p>
            <a:r>
              <a:rPr lang="en-GB" dirty="0" smtClean="0"/>
              <a:t>Example of a </a:t>
            </a:r>
            <a:r>
              <a:rPr lang="en-GB" b="1" i="1" dirty="0" smtClean="0"/>
              <a:t>delusional </a:t>
            </a:r>
            <a:r>
              <a:rPr lang="en-GB" b="1" i="1" dirty="0" err="1" smtClean="0"/>
              <a:t>mis</a:t>
            </a:r>
            <a:r>
              <a:rPr lang="en-GB" b="1" i="1" dirty="0" smtClean="0"/>
              <a:t>-identification syndrome</a:t>
            </a:r>
            <a:endParaRPr lang="en-GB" dirty="0" smtClean="0"/>
          </a:p>
          <a:p>
            <a:r>
              <a:rPr lang="en-GB" dirty="0" smtClean="0"/>
              <a:t>Ellis and Lewis (2001) noted that this is the mirror image of </a:t>
            </a:r>
            <a:r>
              <a:rPr lang="en-GB" dirty="0" err="1" smtClean="0"/>
              <a:t>prosapagnosia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952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Lesions causing </a:t>
            </a:r>
            <a:r>
              <a:rPr lang="en-GB" dirty="0" err="1" smtClean="0"/>
              <a:t>Capgras</a:t>
            </a:r>
            <a:r>
              <a:rPr lang="en-GB" dirty="0" smtClean="0"/>
              <a:t> syndrome and </a:t>
            </a:r>
            <a:r>
              <a:rPr lang="en-GB" dirty="0" err="1" smtClean="0"/>
              <a:t>prosapagnosia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96" y="1527537"/>
            <a:ext cx="5801865" cy="46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5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 the face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999" r="-21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1879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 the animal face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631" r="-18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4791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 the scrambled face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289" r="-23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2212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can find a face among a field of distractors in approximately constant time (cf. parallel, pre-attentive search)</a:t>
            </a:r>
          </a:p>
          <a:p>
            <a:r>
              <a:rPr lang="en-GB" dirty="0" smtClean="0"/>
              <a:t>We are generally a bit slower at finding animal faces</a:t>
            </a:r>
          </a:p>
          <a:p>
            <a:r>
              <a:rPr lang="en-GB" dirty="0" smtClean="0"/>
              <a:t>We are no better at finding scrambled faces than we are at finding any other arbitrary object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40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Babies’ perception of faces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391474"/>
            <a:ext cx="8077200" cy="332682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Babies as young as 2-3 months prefer to look at faces than at images constructed by jumbling up the elements of a face (</a:t>
            </a:r>
            <a:r>
              <a:rPr lang="en-GB" dirty="0" err="1" smtClean="0"/>
              <a:t>Fanz</a:t>
            </a:r>
            <a:r>
              <a:rPr lang="en-GB" dirty="0" smtClean="0"/>
              <a:t>)</a:t>
            </a:r>
          </a:p>
          <a:p>
            <a:r>
              <a:rPr lang="en-GB" dirty="0" smtClean="0"/>
              <a:t>If the faces are </a:t>
            </a:r>
            <a:r>
              <a:rPr lang="en-GB" i="1" dirty="0" smtClean="0"/>
              <a:t>waved</a:t>
            </a:r>
            <a:r>
              <a:rPr lang="en-GB" dirty="0" smtClean="0"/>
              <a:t> in front of the baby, then even new-borns show a preference for faces than any other stimuli</a:t>
            </a:r>
          </a:p>
          <a:p>
            <a:r>
              <a:rPr lang="en-GB" dirty="0" smtClean="0"/>
              <a:t>However, when baby reaches 1-2 months, moving the face does not increase the preference</a:t>
            </a:r>
          </a:p>
          <a:p>
            <a:r>
              <a:rPr lang="en-GB" dirty="0" smtClean="0"/>
              <a:t>A baby as young as 2 days old will spend more time tracking a picture of the face of its mother than any other face – could be some form of </a:t>
            </a:r>
            <a:r>
              <a:rPr lang="en-GB" i="1" dirty="0" smtClean="0"/>
              <a:t>imprinting</a:t>
            </a:r>
          </a:p>
          <a:p>
            <a:pPr lvl="1"/>
            <a:r>
              <a:rPr lang="en-GB" dirty="0" smtClean="0"/>
              <a:t>cf. chicks that follow the first large moving thing they meet</a:t>
            </a:r>
          </a:p>
          <a:p>
            <a:r>
              <a:rPr lang="en-GB" dirty="0" smtClean="0"/>
              <a:t>Even adults are faster at recognizing the location of a face than a scrambled face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354138"/>
            <a:ext cx="4216400" cy="20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Faces are special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we are flashed a picture of a face, then we are more likely to remember it than if we briefly see an image of something else, like a dog, an aeroplane or an ink blot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21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Gaze direction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4858"/>
            <a:ext cx="8229600" cy="265614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Direction of gaze and eye movements give us lots of information about what a person is thinking or feeling</a:t>
            </a:r>
          </a:p>
          <a:p>
            <a:pPr lvl="1"/>
            <a:r>
              <a:rPr lang="en-GB" dirty="0" smtClean="0"/>
              <a:t>Bob is looking at Tom but glancing occasionally at Jane</a:t>
            </a:r>
          </a:p>
          <a:p>
            <a:pPr lvl="2"/>
            <a:r>
              <a:rPr lang="en-GB" dirty="0" smtClean="0"/>
              <a:t>Bob is listening to Tom but is a bit bored and easily distracted by Jane</a:t>
            </a:r>
          </a:p>
          <a:p>
            <a:r>
              <a:rPr lang="en-GB" dirty="0" smtClean="0"/>
              <a:t>Gaze direction tells us what the person is attending to</a:t>
            </a:r>
          </a:p>
          <a:p>
            <a:pPr lvl="1"/>
            <a:r>
              <a:rPr lang="en-GB" dirty="0" smtClean="0"/>
              <a:t>The Mona Lisa seems to be looking over your shoulder!</a:t>
            </a:r>
          </a:p>
          <a:p>
            <a:r>
              <a:rPr lang="en-GB" dirty="0" smtClean="0"/>
              <a:t>Ability to interpret gaze direction used as a measure of empathy (theory of mind)</a:t>
            </a:r>
          </a:p>
          <a:p>
            <a:pPr lvl="1"/>
            <a:r>
              <a:rPr lang="en-GB" dirty="0" smtClean="0"/>
              <a:t>Autistic children tend not to be very good at this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417638"/>
            <a:ext cx="4241800" cy="26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8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Gaze direction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8672" y="1798638"/>
            <a:ext cx="4114800" cy="477996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If we see someone’s direction of gaze suddenly change, then our attention is automatically grabbed (exogenous cue)</a:t>
            </a:r>
          </a:p>
          <a:p>
            <a:pPr lvl="1"/>
            <a:r>
              <a:rPr lang="en-GB" dirty="0" smtClean="0"/>
              <a:t>it could be that the other person has seen something dangerous or very interesting that we need to know about!</a:t>
            </a:r>
          </a:p>
          <a:p>
            <a:r>
              <a:rPr lang="en-GB" dirty="0" smtClean="0"/>
              <a:t>If use cues on left, then attention exogenously drawn in the direction of the face’s gaze</a:t>
            </a:r>
          </a:p>
          <a:p>
            <a:pPr lvl="1"/>
            <a:r>
              <a:rPr lang="en-GB" dirty="0" smtClean="0"/>
              <a:t>for 200-600ms after cue, reaction times are shortened in the direction of the face’s gaze</a:t>
            </a:r>
          </a:p>
          <a:p>
            <a:pPr lvl="1"/>
            <a:r>
              <a:rPr lang="en-GB" dirty="0" smtClean="0"/>
              <a:t>if it were an endogenous cue, then effect would last longer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798638"/>
            <a:ext cx="4101473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7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2469</Words>
  <Application>Microsoft Macintosh PowerPoint</Application>
  <PresentationFormat>On-screen Show (4:3)</PresentationFormat>
  <Paragraphs>205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The Perception of Faces</vt:lpstr>
      <vt:lpstr>Source</vt:lpstr>
      <vt:lpstr>The perception of faces</vt:lpstr>
      <vt:lpstr>Overview</vt:lpstr>
      <vt:lpstr>Faces everywhere</vt:lpstr>
      <vt:lpstr>Babies’ perception of faces</vt:lpstr>
      <vt:lpstr>Faces are special</vt:lpstr>
      <vt:lpstr>Gaze direction</vt:lpstr>
      <vt:lpstr>Gaze direction</vt:lpstr>
      <vt:lpstr>Eye-witness testimony</vt:lpstr>
      <vt:lpstr>Feature configurations</vt:lpstr>
      <vt:lpstr>Holistic face recognition</vt:lpstr>
      <vt:lpstr>Study these faces – try to remember them!</vt:lpstr>
      <vt:lpstr>Whose nose is this? (Hard )</vt:lpstr>
      <vt:lpstr>Can you tell whose nose it was now?</vt:lpstr>
      <vt:lpstr>Holistic perception of faces</vt:lpstr>
      <vt:lpstr>Contrast inversion and face recognition</vt:lpstr>
      <vt:lpstr>Contrast inversion</vt:lpstr>
      <vt:lpstr>Chimeric faces</vt:lpstr>
      <vt:lpstr>Recognizing individuals</vt:lpstr>
      <vt:lpstr>Most discrimination skills are learnt from extended exposure</vt:lpstr>
      <vt:lpstr>Caricatures</vt:lpstr>
      <vt:lpstr>Which one is the real Arnie?</vt:lpstr>
      <vt:lpstr>Expressions</vt:lpstr>
      <vt:lpstr>Recognizing emotions from faces</vt:lpstr>
      <vt:lpstr>Categorical perception</vt:lpstr>
      <vt:lpstr>Which pair of faces looks most different?</vt:lpstr>
      <vt:lpstr>Categorical perception of expressions</vt:lpstr>
      <vt:lpstr>Results of Calder et al</vt:lpstr>
      <vt:lpstr>Look at this picture for a little while...</vt:lpstr>
      <vt:lpstr>Happy or angry?</vt:lpstr>
      <vt:lpstr>Look at this picture for a little while</vt:lpstr>
      <vt:lpstr>Happy or angry?</vt:lpstr>
      <vt:lpstr>Facial expression after effect</vt:lpstr>
      <vt:lpstr>Facial expression after effect</vt:lpstr>
      <vt:lpstr>Look at Ollie for a while</vt:lpstr>
      <vt:lpstr>Ollie or Stan?</vt:lpstr>
      <vt:lpstr>Look at Stan for a while</vt:lpstr>
      <vt:lpstr>Ollie or Stan?</vt:lpstr>
      <vt:lpstr>What does that tell us?</vt:lpstr>
      <vt:lpstr>Hasselmo et al: identity and expression specific cells</vt:lpstr>
      <vt:lpstr>Face areas in humans</vt:lpstr>
      <vt:lpstr>Rubin’s vase and face perception</vt:lpstr>
      <vt:lpstr>FFA might not be specific to faces</vt:lpstr>
      <vt:lpstr>Brain areas involved in identifying emotion</vt:lpstr>
      <vt:lpstr>Amygdala</vt:lpstr>
      <vt:lpstr>Beauty and average faces</vt:lpstr>
      <vt:lpstr>Prosapagnosia</vt:lpstr>
      <vt:lpstr>Prosapagnosia</vt:lpstr>
      <vt:lpstr>Prosapagnosia</vt:lpstr>
      <vt:lpstr>Delusions</vt:lpstr>
      <vt:lpstr>Lesions causing Capgras syndrome and prosapagnosia</vt:lpstr>
      <vt:lpstr>Find the face</vt:lpstr>
      <vt:lpstr>Find the animal face</vt:lpstr>
      <vt:lpstr>Find the scrambled face</vt:lpstr>
      <vt:lpstr>Finding faces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Perception of Faces</dc:title>
  <dc:creator>David Meredith</dc:creator>
  <cp:lastModifiedBy>David Meredith</cp:lastModifiedBy>
  <cp:revision>57</cp:revision>
  <dcterms:created xsi:type="dcterms:W3CDTF">2012-10-05T21:06:18Z</dcterms:created>
  <dcterms:modified xsi:type="dcterms:W3CDTF">2012-10-20T15:20:19Z</dcterms:modified>
</cp:coreProperties>
</file>