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8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0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9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4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88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0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9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E222-F0B0-954F-9066-F9C4BAC2B97B}" type="datetimeFigureOut">
              <a:rPr lang="en-US" smtClean="0"/>
              <a:t>19/09/2012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7273-AFBD-6845-81A1-9C2A9AE79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peripheral auditory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smtClean="0"/>
              <a:t>Aalborg University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19" y="416010"/>
            <a:ext cx="2607207" cy="18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9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 ear reflex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Loud sounds below 1000Hz trigger </a:t>
            </a:r>
            <a:r>
              <a:rPr lang="en-GB" i="1" dirty="0" smtClean="0"/>
              <a:t>middle ear reflex</a:t>
            </a:r>
            <a:r>
              <a:rPr lang="en-GB" dirty="0" smtClean="0"/>
              <a:t>: stapes drawn a little away from oval window</a:t>
            </a:r>
          </a:p>
          <a:p>
            <a:r>
              <a:rPr lang="en-GB" dirty="0" smtClean="0"/>
              <a:t>Protects inner ear from sudden loud noises</a:t>
            </a:r>
          </a:p>
          <a:p>
            <a:pPr lvl="1"/>
            <a:r>
              <a:rPr lang="en-GB" dirty="0" smtClean="0"/>
              <a:t>Takes about 1/10s, so cannot protect against very loud, very sudden noises</a:t>
            </a:r>
          </a:p>
          <a:p>
            <a:r>
              <a:rPr lang="en-GB" dirty="0" smtClean="0"/>
              <a:t>Also reduces audibility of one’s own speech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4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0438"/>
            <a:ext cx="8229599" cy="13557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Sound enters inner ear (</a:t>
            </a:r>
            <a:r>
              <a:rPr lang="en-GB" i="1" dirty="0" smtClean="0"/>
              <a:t>cochlea</a:t>
            </a:r>
            <a:r>
              <a:rPr lang="en-GB" dirty="0" smtClean="0"/>
              <a:t>) through oval window</a:t>
            </a:r>
          </a:p>
          <a:p>
            <a:r>
              <a:rPr lang="en-GB" dirty="0" smtClean="0"/>
              <a:t>Cochlea is spiral, fluid-filled cavity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77" y="1417638"/>
            <a:ext cx="5791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Cochlea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8690"/>
            <a:ext cx="8229600" cy="145823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End near oval window called </a:t>
            </a:r>
            <a:r>
              <a:rPr lang="en-GB" i="1" dirty="0" smtClean="0"/>
              <a:t>basal end</a:t>
            </a:r>
            <a:r>
              <a:rPr lang="en-GB" dirty="0" smtClean="0"/>
              <a:t>, other end called </a:t>
            </a:r>
            <a:r>
              <a:rPr lang="en-GB" i="1" dirty="0" smtClean="0"/>
              <a:t>apical end</a:t>
            </a:r>
          </a:p>
          <a:p>
            <a:r>
              <a:rPr lang="en-GB" dirty="0" smtClean="0"/>
              <a:t>Basal end responds to high frequencies, apical end responds to low frequencies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74" y="1417638"/>
            <a:ext cx="6859715" cy="3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1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Basilar membrane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234" y="1600200"/>
            <a:ext cx="4077566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Flick a string, then </a:t>
            </a:r>
            <a:r>
              <a:rPr lang="en-GB" dirty="0" smtClean="0"/>
              <a:t>a </a:t>
            </a:r>
            <a:r>
              <a:rPr lang="en-GB" dirty="0" smtClean="0"/>
              <a:t>wave travels along it from the flicked end</a:t>
            </a:r>
          </a:p>
          <a:p>
            <a:r>
              <a:rPr lang="en-GB" dirty="0" smtClean="0"/>
              <a:t>Same on basilar membrane</a:t>
            </a:r>
          </a:p>
          <a:p>
            <a:r>
              <a:rPr lang="en-GB" dirty="0" smtClean="0"/>
              <a:t>Stiffness of BM decreases as move away from basal end (oval window)</a:t>
            </a:r>
          </a:p>
          <a:p>
            <a:r>
              <a:rPr lang="en-GB" dirty="0" smtClean="0"/>
              <a:t>Displacement increases until get to point on BM tuned to frequency of input, then decreases rapidly</a:t>
            </a:r>
          </a:p>
          <a:p>
            <a:r>
              <a:rPr lang="en-GB" dirty="0" smtClean="0"/>
              <a:t>Figure shows BM at two instants in time when disturbed by a 200Hz sine wave</a:t>
            </a:r>
          </a:p>
          <a:p>
            <a:r>
              <a:rPr lang="en-GB" dirty="0" smtClean="0"/>
              <a:t>Wave disturbance describes an </a:t>
            </a:r>
            <a:r>
              <a:rPr lang="en-GB" i="1" dirty="0" smtClean="0"/>
              <a:t>amplitude envelope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9620"/>
            <a:ext cx="4152034" cy="2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Basilar membrane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896" y="1417638"/>
            <a:ext cx="5526904" cy="470852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von Bekesy (1960) photographed BM in cadavers when responding to high amplitude simple tones of different frequencies</a:t>
            </a:r>
          </a:p>
          <a:p>
            <a:r>
              <a:rPr lang="en-GB" dirty="0" smtClean="0"/>
              <a:t>Disturbance dissipates soon after point of maximum response on BM</a:t>
            </a:r>
          </a:p>
          <a:p>
            <a:r>
              <a:rPr lang="en-GB" dirty="0" smtClean="0"/>
              <a:t>BM performs crude Fourier analysis on incoming sound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0" y="1295023"/>
            <a:ext cx="2485756" cy="48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7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resolution on BM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878" y="1600200"/>
            <a:ext cx="4108921" cy="498536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Each point on the BM behaves like a </a:t>
            </a:r>
            <a:r>
              <a:rPr lang="en-GB" dirty="0" err="1" smtClean="0"/>
              <a:t>bandpass</a:t>
            </a:r>
            <a:r>
              <a:rPr lang="en-GB" dirty="0" smtClean="0"/>
              <a:t> filter</a:t>
            </a:r>
          </a:p>
          <a:p>
            <a:r>
              <a:rPr lang="en-GB" dirty="0" smtClean="0"/>
              <a:t>3dB down bandwidth hard to measure on BM, so measure 10dB down bandwidth instead</a:t>
            </a:r>
          </a:p>
          <a:p>
            <a:r>
              <a:rPr lang="en-GB" dirty="0" smtClean="0"/>
              <a:t>Ratio of bandwidth to centre frequency (</a:t>
            </a:r>
            <a:r>
              <a:rPr lang="en-GB" i="1" dirty="0" smtClean="0"/>
              <a:t>relative bandwidth</a:t>
            </a:r>
            <a:r>
              <a:rPr lang="en-GB" dirty="0" smtClean="0"/>
              <a:t>) approximately constant along BM</a:t>
            </a:r>
          </a:p>
          <a:p>
            <a:r>
              <a:rPr lang="en-GB" dirty="0" smtClean="0"/>
              <a:t>Reciprocal of rel. bandwidth is called </a:t>
            </a:r>
            <a:r>
              <a:rPr lang="en-GB" i="1" dirty="0" smtClean="0"/>
              <a:t>Q</a:t>
            </a:r>
            <a:r>
              <a:rPr lang="en-GB" dirty="0" smtClean="0"/>
              <a:t> which is measure of sharpness of tuning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5" y="2109477"/>
            <a:ext cx="4394607" cy="27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36"/>
          </a:xfrm>
        </p:spPr>
        <p:txBody>
          <a:bodyPr/>
          <a:lstStyle/>
          <a:p>
            <a:r>
              <a:rPr lang="en-GB" dirty="0" smtClean="0"/>
              <a:t>Frequency resolution on BM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46" y="1270074"/>
            <a:ext cx="4155954" cy="542524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Bekesy measured response of BM to very loud sinusoids (140dB) at low frequencies in recently deceased humans using stroboscopic illumination</a:t>
            </a:r>
          </a:p>
          <a:p>
            <a:r>
              <a:rPr lang="en-GB" dirty="0" smtClean="0"/>
              <a:t>Bekesy found a relative bandwidth of 0.6 </a:t>
            </a:r>
          </a:p>
          <a:p>
            <a:pPr lvl="1"/>
            <a:r>
              <a:rPr lang="en-GB" dirty="0" smtClean="0"/>
              <a:t>e.g., 600 Hz 10dB bandwidth when CF is 1000 Hz</a:t>
            </a:r>
          </a:p>
          <a:p>
            <a:pPr lvl="1"/>
            <a:r>
              <a:rPr lang="en-GB" dirty="0" smtClean="0"/>
              <a:t>Too high to account for sharp frequency resolution of ear and auditory neurons!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8" y="1270074"/>
            <a:ext cx="4394328" cy="48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36"/>
          </a:xfrm>
        </p:spPr>
        <p:txBody>
          <a:bodyPr/>
          <a:lstStyle/>
          <a:p>
            <a:r>
              <a:rPr lang="en-GB" dirty="0" smtClean="0"/>
              <a:t>Frequency resolution on BM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46" y="1270074"/>
            <a:ext cx="4155954" cy="542524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Actual resolution better because</a:t>
            </a:r>
          </a:p>
          <a:p>
            <a:pPr lvl="1"/>
            <a:r>
              <a:rPr lang="en-GB" dirty="0" smtClean="0"/>
              <a:t>BM is non-linear: response to quiet sounds not predictable by response to very loud ones</a:t>
            </a:r>
          </a:p>
          <a:p>
            <a:pPr lvl="1"/>
            <a:r>
              <a:rPr lang="en-GB" dirty="0" smtClean="0"/>
              <a:t>Response is </a:t>
            </a:r>
            <a:r>
              <a:rPr lang="en-GB" i="1" dirty="0" smtClean="0"/>
              <a:t>physiologically vulnerable</a:t>
            </a:r>
            <a:r>
              <a:rPr lang="en-GB" dirty="0" smtClean="0"/>
              <a:t>: tuning gets less sharp after death - tuning in living animals much sharper than in dead ones</a:t>
            </a:r>
          </a:p>
          <a:p>
            <a:pPr lvl="1"/>
            <a:r>
              <a:rPr lang="en-GB" dirty="0" smtClean="0"/>
              <a:t>Response influenced by </a:t>
            </a:r>
            <a:r>
              <a:rPr lang="en-GB" i="1" dirty="0" smtClean="0"/>
              <a:t>active processes</a:t>
            </a:r>
          </a:p>
          <a:p>
            <a:pPr lvl="2"/>
            <a:r>
              <a:rPr lang="en-GB" i="1" dirty="0" smtClean="0"/>
              <a:t>efferent </a:t>
            </a:r>
            <a:r>
              <a:rPr lang="en-GB" dirty="0" smtClean="0"/>
              <a:t>signals from the cortex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8" y="1270074"/>
            <a:ext cx="4394328" cy="48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Transduction process and the hair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00" y="1600200"/>
            <a:ext cx="4124599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Tectorial membrane just above BM is gelatinous structure</a:t>
            </a:r>
          </a:p>
          <a:p>
            <a:r>
              <a:rPr lang="en-GB" dirty="0" smtClean="0"/>
              <a:t>Hair cells between tectorial membrane and BM</a:t>
            </a:r>
          </a:p>
          <a:p>
            <a:r>
              <a:rPr lang="en-GB" dirty="0" smtClean="0"/>
              <a:t>Organ of </a:t>
            </a:r>
            <a:r>
              <a:rPr lang="en-GB" dirty="0" err="1" smtClean="0"/>
              <a:t>Corti</a:t>
            </a:r>
            <a:r>
              <a:rPr lang="en-GB" dirty="0"/>
              <a:t> </a:t>
            </a:r>
            <a:r>
              <a:rPr lang="en-GB" dirty="0" smtClean="0"/>
              <a:t>= hair cells + tectorial membrane</a:t>
            </a:r>
          </a:p>
          <a:p>
            <a:r>
              <a:rPr lang="en-GB" dirty="0" smtClean="0"/>
              <a:t>25000 outer hair cells in 5 rows in humans, each with about 140 hairs</a:t>
            </a:r>
          </a:p>
          <a:p>
            <a:r>
              <a:rPr lang="en-GB" dirty="0" smtClean="0"/>
              <a:t>3500 inner hair cells in 1 row, each with about 40 hairs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8" y="2459900"/>
            <a:ext cx="4157862" cy="1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4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9755"/>
          </a:xfrm>
        </p:spPr>
        <p:txBody>
          <a:bodyPr/>
          <a:lstStyle/>
          <a:p>
            <a:r>
              <a:rPr lang="en-GB" dirty="0" smtClean="0"/>
              <a:t>Transduction process and hair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524" y="1254394"/>
            <a:ext cx="4140276" cy="547228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Tectorial membrane (TM) is hinged so that when BM moves, TM slides over it, bending hair cells</a:t>
            </a:r>
          </a:p>
          <a:p>
            <a:r>
              <a:rPr lang="en-GB" dirty="0" smtClean="0"/>
              <a:t>Inner hair cells fire and send signals to the brain</a:t>
            </a:r>
          </a:p>
          <a:p>
            <a:r>
              <a:rPr lang="en-GB" dirty="0" smtClean="0"/>
              <a:t>Most afferent neurons connected to the inner hair cells</a:t>
            </a:r>
          </a:p>
          <a:p>
            <a:pPr lvl="1"/>
            <a:r>
              <a:rPr lang="en-GB" dirty="0" smtClean="0"/>
              <a:t>each hair cell has about 20 neurons connected to it</a:t>
            </a:r>
          </a:p>
          <a:p>
            <a:r>
              <a:rPr lang="en-GB" dirty="0" smtClean="0"/>
              <a:t>1800 efferent neurons connected mostly to outer hair cells</a:t>
            </a:r>
          </a:p>
          <a:p>
            <a:pPr lvl="1"/>
            <a:r>
              <a:rPr lang="en-GB" dirty="0" smtClean="0"/>
              <a:t>length and shape of outer hair cells can be changed by signals from the brain</a:t>
            </a:r>
          </a:p>
          <a:p>
            <a:r>
              <a:rPr lang="en-GB" dirty="0" smtClean="0"/>
              <a:t>If outer hair cells affected by drugs, sensitivity reduced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3" y="2630534"/>
            <a:ext cx="4325201" cy="20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97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Linearity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01" y="1757000"/>
            <a:ext cx="701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Linearity in acoustic systems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01" y="1706179"/>
            <a:ext cx="5910524" cy="4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0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773957"/>
            <a:ext cx="69723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filters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38" y="1701800"/>
            <a:ext cx="6660814" cy="41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6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Impulse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813" y="1417638"/>
            <a:ext cx="4202986" cy="523064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Pass a signal with a flat spectrum through a filter, then output will have same shape as filter characteristic</a:t>
            </a:r>
          </a:p>
          <a:p>
            <a:r>
              <a:rPr lang="en-GB" dirty="0" smtClean="0"/>
              <a:t>Click or impulse has a flat spectrum</a:t>
            </a:r>
          </a:p>
          <a:p>
            <a:r>
              <a:rPr lang="en-GB" dirty="0" smtClean="0"/>
              <a:t>Narrow band-pass filter has “ringing” response because output resembles a long-lasting </a:t>
            </a:r>
            <a:r>
              <a:rPr lang="en-GB" dirty="0" err="1" smtClean="0"/>
              <a:t>sinuoid</a:t>
            </a:r>
            <a:r>
              <a:rPr lang="en-GB" dirty="0" smtClean="0"/>
              <a:t> (which has a pure line spectrum)</a:t>
            </a:r>
          </a:p>
          <a:p>
            <a:r>
              <a:rPr lang="en-GB" dirty="0" smtClean="0"/>
              <a:t>Broader the bandwidth, the more the output resembles a click</a:t>
            </a:r>
          </a:p>
          <a:p>
            <a:r>
              <a:rPr lang="en-GB" dirty="0" smtClean="0"/>
              <a:t>Narrow bandwidth = good frequency resolution but poor time resolution</a:t>
            </a:r>
          </a:p>
          <a:p>
            <a:r>
              <a:rPr lang="en-GB" dirty="0" smtClean="0"/>
              <a:t>Broad bandwidth = good time resolution but poor frequency resolution</a:t>
            </a:r>
          </a:p>
          <a:p>
            <a:r>
              <a:rPr lang="en-GB" dirty="0" smtClean="0"/>
              <a:t>Ear has both good time resolution and good frequency resolution...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7077"/>
            <a:ext cx="4026613" cy="32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peripheral auditory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46" y="1600200"/>
            <a:ext cx="4155954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Divided into outer, middle and inner ear</a:t>
            </a:r>
          </a:p>
          <a:p>
            <a:r>
              <a:rPr lang="en-GB" dirty="0" smtClean="0"/>
              <a:t>Outer ear is pinna and auditory meatus</a:t>
            </a:r>
          </a:p>
          <a:p>
            <a:pPr lvl="1"/>
            <a:r>
              <a:rPr lang="en-GB" dirty="0" smtClean="0"/>
              <a:t>Pinna contributes to localization and amplification</a:t>
            </a:r>
          </a:p>
          <a:p>
            <a:r>
              <a:rPr lang="en-GB" dirty="0" smtClean="0"/>
              <a:t>Tympanic membrane separates middle ear from outer ear – sound travelling down auditory meatus causes tympanic membrane to vibrate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2" y="1959279"/>
            <a:ext cx="4342714" cy="31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middle and inner 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00" y="1417638"/>
            <a:ext cx="4124599" cy="524632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Middle ear consists of auditory </a:t>
            </a:r>
            <a:r>
              <a:rPr lang="en-GB" dirty="0" err="1" smtClean="0"/>
              <a:t>ossicles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malleus, incus, stapes</a:t>
            </a:r>
            <a:r>
              <a:rPr lang="en-GB" dirty="0"/>
              <a:t> </a:t>
            </a:r>
            <a:r>
              <a:rPr lang="en-GB" dirty="0" smtClean="0"/>
              <a:t>- smallest bones in body</a:t>
            </a:r>
          </a:p>
          <a:p>
            <a:r>
              <a:rPr lang="en-GB" dirty="0" smtClean="0"/>
              <a:t>Tympanic membrane connected to auditory </a:t>
            </a:r>
            <a:r>
              <a:rPr lang="en-GB" dirty="0" err="1" smtClean="0"/>
              <a:t>ossicles</a:t>
            </a:r>
            <a:endParaRPr lang="en-GB" dirty="0" smtClean="0"/>
          </a:p>
          <a:p>
            <a:r>
              <a:rPr lang="en-GB" dirty="0" smtClean="0"/>
              <a:t>Stapes in contact with the oval window which separates middle ear from inner ear</a:t>
            </a:r>
          </a:p>
          <a:p>
            <a:r>
              <a:rPr lang="en-GB" dirty="0" smtClean="0"/>
              <a:t>Inner ear consists of cochlea</a:t>
            </a:r>
          </a:p>
          <a:p>
            <a:pPr lvl="1"/>
            <a:r>
              <a:rPr lang="en-GB" dirty="0" smtClean="0"/>
              <a:t>spiral-shaped, fluid-filled structure that contains the basilar membrane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2" y="1959279"/>
            <a:ext cx="4342714" cy="31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2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function of the middle 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134" y="1600200"/>
            <a:ext cx="4218665" cy="511080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Middle ear acts as an impedance matching device that allows more sound to be transmitted to the cochlea</a:t>
            </a:r>
          </a:p>
          <a:p>
            <a:r>
              <a:rPr lang="en-GB" dirty="0" smtClean="0"/>
              <a:t>If sound impinged directly on oval window, them most would be reflected because of high acoustic impedance of cochlear fluids and oval window</a:t>
            </a:r>
          </a:p>
          <a:p>
            <a:r>
              <a:rPr lang="en-GB" dirty="0" smtClean="0"/>
              <a:t>Oval window is 1/25 area of tympanum – suggests that pressure on oval window is 25 times that on tympanum (i.e., 625 times the intensity)</a:t>
            </a:r>
          </a:p>
          <a:p>
            <a:r>
              <a:rPr lang="en-GB" dirty="0" smtClean="0"/>
              <a:t>But </a:t>
            </a:r>
            <a:r>
              <a:rPr lang="en-GB" dirty="0" err="1" smtClean="0"/>
              <a:t>ossicles</a:t>
            </a:r>
            <a:r>
              <a:rPr lang="en-GB" dirty="0" smtClean="0"/>
              <a:t> amplify sound by 2: so amplitude multiplied by 50 times – implies 2500 times intensity or 30dB increase!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" y="2099689"/>
            <a:ext cx="4430527" cy="31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2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849</Words>
  <Application>Microsoft Macintosh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peripheral auditory system</vt:lpstr>
      <vt:lpstr>Linearity</vt:lpstr>
      <vt:lpstr>Linearity in acoustic systems</vt:lpstr>
      <vt:lpstr>Filters</vt:lpstr>
      <vt:lpstr>Real filters</vt:lpstr>
      <vt:lpstr>Impulse response</vt:lpstr>
      <vt:lpstr>The peripheral auditory system</vt:lpstr>
      <vt:lpstr>The middle and inner ear</vt:lpstr>
      <vt:lpstr>The function of the middle ear</vt:lpstr>
      <vt:lpstr>Middle ear reflex</vt:lpstr>
      <vt:lpstr>Inner ear</vt:lpstr>
      <vt:lpstr>Cochlea</vt:lpstr>
      <vt:lpstr>Basilar membrane</vt:lpstr>
      <vt:lpstr>Basilar membrane</vt:lpstr>
      <vt:lpstr>Frequency resolution on BM</vt:lpstr>
      <vt:lpstr>Frequency resolution on BM</vt:lpstr>
      <vt:lpstr>Frequency resolution on BM</vt:lpstr>
      <vt:lpstr>Transduction process and the hair cells</vt:lpstr>
      <vt:lpstr>Transduction process and hair cells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peripheral auditory system</dc:title>
  <dc:creator>David Meredith</dc:creator>
  <cp:lastModifiedBy>David Meredith</cp:lastModifiedBy>
  <cp:revision>28</cp:revision>
  <dcterms:created xsi:type="dcterms:W3CDTF">2011-10-04T09:39:53Z</dcterms:created>
  <dcterms:modified xsi:type="dcterms:W3CDTF">2012-09-19T14:07:50Z</dcterms:modified>
</cp:coreProperties>
</file>