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1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7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72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24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95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80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76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2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31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41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97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B5A3-99DA-8F43-95B9-66E7C6CBB302}" type="datetimeFigureOut">
              <a:rPr lang="en-US" smtClean="0"/>
              <a:t>15/10/2012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CA8B-081F-684F-B263-68B86A354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5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01419"/>
            <a:ext cx="7772400" cy="1470025"/>
          </a:xfrm>
        </p:spPr>
        <p:txBody>
          <a:bodyPr/>
          <a:lstStyle/>
          <a:p>
            <a:r>
              <a:rPr lang="en-GB" dirty="0" smtClean="0"/>
              <a:t>The Development of Vision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smtClean="0"/>
              <a:t>Aalborg University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16" y="128421"/>
            <a:ext cx="1816264" cy="253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Visually evoked potentials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7067" y="1417638"/>
            <a:ext cx="4519733" cy="492928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Signal due to brain activity in response to stimulus is weak compared with random noise from other electrical activity in the brain</a:t>
            </a:r>
          </a:p>
          <a:p>
            <a:r>
              <a:rPr lang="en-GB" dirty="0" smtClean="0"/>
              <a:t>So stimulus presented many times (ca. 100) and an average response is computed</a:t>
            </a:r>
          </a:p>
          <a:p>
            <a:pPr lvl="1"/>
            <a:r>
              <a:rPr lang="en-GB" dirty="0" smtClean="0"/>
              <a:t>this increases the signal-to-noise ratio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7"/>
            <a:ext cx="3709867" cy="49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9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vision – acuity limit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648" y="1600200"/>
            <a:ext cx="4120152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Baby’s vision is fairly blurred, so can only make out fairly large objects</a:t>
            </a:r>
          </a:p>
          <a:p>
            <a:r>
              <a:rPr lang="en-GB" dirty="0" smtClean="0"/>
              <a:t>Acuity increases over the first two years or so as shown at left</a:t>
            </a:r>
          </a:p>
          <a:p>
            <a:pPr lvl="1"/>
            <a:r>
              <a:rPr lang="en-GB" dirty="0" smtClean="0"/>
              <a:t>Approximately smallest letters that can be made out at each age at normal reading distance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71190"/>
            <a:ext cx="4034466" cy="36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13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Contrast sensitivity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8106" y="1417638"/>
            <a:ext cx="4148693" cy="520314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Graphs on left show how contrast sensitivity develops in babies</a:t>
            </a:r>
          </a:p>
          <a:p>
            <a:r>
              <a:rPr lang="en-GB" dirty="0" smtClean="0"/>
              <a:t>Note that 3 month old babies require more than 10 times as much contrast as adults in order to be able to see medium and low spatial frequencies</a:t>
            </a:r>
          </a:p>
          <a:p>
            <a:r>
              <a:rPr lang="en-GB" dirty="0" smtClean="0"/>
              <a:t>Adult levels of sensitivity only achieved by about 8 years old</a:t>
            </a:r>
          </a:p>
          <a:p>
            <a:r>
              <a:rPr lang="en-GB" dirty="0" smtClean="0"/>
              <a:t>Other animals achieve adult levels of acuity much earlier</a:t>
            </a:r>
          </a:p>
          <a:p>
            <a:pPr lvl="1"/>
            <a:r>
              <a:rPr lang="en-GB" dirty="0" smtClean="0"/>
              <a:t>e.g., monkeys have it by 1 year old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827332" cy="41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8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Vernier</a:t>
            </a:r>
            <a:r>
              <a:rPr lang="en-GB" dirty="0" smtClean="0"/>
              <a:t> acuity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67465"/>
            <a:ext cx="8229600" cy="275869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Introduce small shifts in the lines of a grid as shown above right</a:t>
            </a:r>
          </a:p>
          <a:p>
            <a:r>
              <a:rPr lang="en-GB" dirty="0" smtClean="0"/>
              <a:t>Can move these shifts up and down</a:t>
            </a:r>
          </a:p>
          <a:p>
            <a:r>
              <a:rPr lang="en-GB" dirty="0" smtClean="0"/>
              <a:t>If the baby preferentially looks at the grid with the shifts, then indicates that it can see the shifts moving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35" y="1417638"/>
            <a:ext cx="3760801" cy="175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8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Vernier</a:t>
            </a:r>
            <a:r>
              <a:rPr lang="en-GB" dirty="0" smtClean="0"/>
              <a:t> acuity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66880"/>
            <a:ext cx="8229599" cy="2768168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/>
              <a:t>Newborns</a:t>
            </a:r>
            <a:r>
              <a:rPr lang="en-GB" dirty="0" smtClean="0"/>
              <a:t> have very poor </a:t>
            </a:r>
            <a:r>
              <a:rPr lang="en-GB" dirty="0" err="1" smtClean="0"/>
              <a:t>Vernier</a:t>
            </a:r>
            <a:r>
              <a:rPr lang="en-GB" dirty="0" smtClean="0"/>
              <a:t> acuity</a:t>
            </a:r>
          </a:p>
          <a:p>
            <a:pPr lvl="1"/>
            <a:r>
              <a:rPr lang="en-GB" dirty="0" smtClean="0"/>
              <a:t>Threshold for </a:t>
            </a:r>
            <a:r>
              <a:rPr lang="en-GB" dirty="0" err="1" smtClean="0"/>
              <a:t>Vernier</a:t>
            </a:r>
            <a:r>
              <a:rPr lang="en-GB" dirty="0" smtClean="0"/>
              <a:t> acuity much worse than for normal grating acuity</a:t>
            </a:r>
          </a:p>
          <a:p>
            <a:r>
              <a:rPr lang="en-GB" dirty="0" smtClean="0"/>
              <a:t>But ability increases much quicker than for grating acuity so that two types of acuity are about equal at around 4 months old</a:t>
            </a:r>
          </a:p>
          <a:p>
            <a:r>
              <a:rPr lang="en-GB" dirty="0" err="1" smtClean="0"/>
              <a:t>Vernier</a:t>
            </a:r>
            <a:r>
              <a:rPr lang="en-GB" dirty="0" smtClean="0"/>
              <a:t> acuity continues to improve faster than grating acuity</a:t>
            </a:r>
          </a:p>
          <a:p>
            <a:r>
              <a:rPr lang="en-GB" dirty="0" smtClean="0"/>
              <a:t>In adults, </a:t>
            </a:r>
            <a:r>
              <a:rPr lang="en-GB" dirty="0" err="1" smtClean="0"/>
              <a:t>Vernier</a:t>
            </a:r>
            <a:r>
              <a:rPr lang="en-GB" dirty="0" smtClean="0"/>
              <a:t> acuity can be 10 times better than grating acuity, allowing us to detect very small changes in alignment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147" y="1417639"/>
            <a:ext cx="3483966" cy="24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47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Vernier</a:t>
            </a:r>
            <a:r>
              <a:rPr lang="en-GB" dirty="0" smtClean="0"/>
              <a:t> and grating acuity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66879"/>
            <a:ext cx="8229600" cy="2698968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Why does </a:t>
            </a:r>
            <a:r>
              <a:rPr lang="en-GB" dirty="0" err="1" smtClean="0"/>
              <a:t>Vernier</a:t>
            </a:r>
            <a:r>
              <a:rPr lang="en-GB" dirty="0" smtClean="0"/>
              <a:t> acuity develop later and improve faster than grating acuity?</a:t>
            </a:r>
          </a:p>
          <a:p>
            <a:r>
              <a:rPr lang="en-GB" dirty="0" smtClean="0"/>
              <a:t>Grating acuity depends on the eye and the retina</a:t>
            </a:r>
          </a:p>
          <a:p>
            <a:r>
              <a:rPr lang="en-GB" dirty="0" err="1" smtClean="0"/>
              <a:t>Vernier</a:t>
            </a:r>
            <a:r>
              <a:rPr lang="en-GB" dirty="0" smtClean="0"/>
              <a:t> acuity depends on the cells in V1</a:t>
            </a:r>
          </a:p>
          <a:p>
            <a:r>
              <a:rPr lang="en-GB" dirty="0" smtClean="0"/>
              <a:t>The eye and the early parts of the visual system are more developed at birth than the more central parts (e.g., V1)</a:t>
            </a:r>
          </a:p>
          <a:p>
            <a:r>
              <a:rPr lang="en-GB" dirty="0" smtClean="0"/>
              <a:t>V1 develops more than the eye over the early years of life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147" y="1323069"/>
            <a:ext cx="3483966" cy="24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2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detection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398" y="1600200"/>
            <a:ext cx="4160402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Braddick</a:t>
            </a:r>
            <a:r>
              <a:rPr lang="en-GB" dirty="0" smtClean="0"/>
              <a:t> et al. (1986) used VEPs to explore whether a baby’s V1 has cells that are orientation-selective</a:t>
            </a:r>
          </a:p>
          <a:p>
            <a:r>
              <a:rPr lang="en-GB" dirty="0" smtClean="0"/>
              <a:t>Used pattern that changes orientation with a particular frequency (2Hz) and then recorded activity in cortex to see if there were any signals with the same frequency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4439"/>
            <a:ext cx="4074664" cy="30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3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detection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398" y="1600200"/>
            <a:ext cx="4160402" cy="4992667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But if only change orientation, 2 Hz recorded signal could just be due to changes in dark and bright areas</a:t>
            </a:r>
          </a:p>
          <a:p>
            <a:r>
              <a:rPr lang="en-GB" dirty="0" smtClean="0"/>
              <a:t>So changed orientation with 2 Hz frequency and phase with 6 Hz frequency (as in RH figure)</a:t>
            </a:r>
          </a:p>
          <a:p>
            <a:r>
              <a:rPr lang="en-GB" dirty="0" smtClean="0"/>
              <a:t>More likely that a 2 Hz signal will now come from orientation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4439"/>
            <a:ext cx="4074664" cy="30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detection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398" y="1600200"/>
            <a:ext cx="4160402" cy="499266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Changes in position caused corresponding signal in youngest babies, but changes in orientation did not</a:t>
            </a:r>
          </a:p>
          <a:p>
            <a:r>
              <a:rPr lang="en-GB" dirty="0" smtClean="0"/>
              <a:t>Sensitivity in orientation begins after about 6 weeks and gets steadily better over the following weeks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4439"/>
            <a:ext cx="4074664" cy="303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63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detection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Preferential looking and habituation also used to explore orientation sensitivity in infants</a:t>
            </a:r>
          </a:p>
          <a:p>
            <a:r>
              <a:rPr lang="en-GB" dirty="0" smtClean="0"/>
              <a:t>Present with one grating and then a new pair of gratings, one with the same orientation as the first and one with a different orientation</a:t>
            </a:r>
          </a:p>
          <a:p>
            <a:r>
              <a:rPr lang="en-GB" dirty="0" smtClean="0"/>
              <a:t>Infants tends to look at new grating, not old one</a:t>
            </a:r>
          </a:p>
          <a:p>
            <a:r>
              <a:rPr lang="en-GB" dirty="0" smtClean="0"/>
              <a:t>So must be able to tell the difference</a:t>
            </a:r>
          </a:p>
          <a:p>
            <a:r>
              <a:rPr lang="en-GB" dirty="0" smtClean="0"/>
              <a:t>But only when stimuli aren’t moving</a:t>
            </a:r>
          </a:p>
          <a:p>
            <a:pPr lvl="1"/>
            <a:r>
              <a:rPr lang="en-GB" dirty="0" smtClean="0"/>
              <a:t>Hence different results with VEP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33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8 of</a:t>
            </a:r>
          </a:p>
          <a:p>
            <a:pPr lvl="1"/>
            <a:r>
              <a:rPr lang="da-DK" dirty="0" err="1" smtClean="0"/>
              <a:t>Snowden</a:t>
            </a:r>
            <a:r>
              <a:rPr lang="da-DK" dirty="0" smtClean="0"/>
              <a:t>, R., Thompson, P. &amp; </a:t>
            </a:r>
            <a:r>
              <a:rPr lang="da-DK" dirty="0" err="1" smtClean="0"/>
              <a:t>Troscianko</a:t>
            </a:r>
            <a:r>
              <a:rPr lang="da-DK" dirty="0" smtClean="0"/>
              <a:t>, T. (2006). </a:t>
            </a:r>
            <a:r>
              <a:rPr lang="da-DK" i="1" dirty="0" smtClean="0"/>
              <a:t>Basic Vision: An </a:t>
            </a:r>
            <a:r>
              <a:rPr lang="da-DK" i="1" dirty="0" err="1" smtClean="0"/>
              <a:t>Introduction</a:t>
            </a:r>
            <a:r>
              <a:rPr lang="da-DK" i="1" dirty="0" smtClean="0"/>
              <a:t> to Visual Perception</a:t>
            </a:r>
            <a:r>
              <a:rPr lang="da-DK" dirty="0" smtClean="0"/>
              <a:t>. OUP. (ISBN: 978-0199286706)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59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Motion perception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398" y="1600200"/>
            <a:ext cx="4160402" cy="5046707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Can use VEP or preferential looking to explore motion perception in babies</a:t>
            </a:r>
          </a:p>
          <a:p>
            <a:r>
              <a:rPr lang="en-GB" dirty="0" smtClean="0"/>
              <a:t>In test at left, dots in 3 of the 4 sections are moving up and 1 moving down (black lines and red arrows not present in test)</a:t>
            </a:r>
          </a:p>
          <a:p>
            <a:r>
              <a:rPr lang="en-GB" dirty="0" smtClean="0"/>
              <a:t>If baby is interested in odd-man-out section, then indicates difference in motion direction can be seen</a:t>
            </a:r>
          </a:p>
          <a:p>
            <a:r>
              <a:rPr lang="en-GB" dirty="0" smtClean="0"/>
              <a:t>First able to spot medium motion after about 12 weeks, slow and fast motion sensitivity follow</a:t>
            </a:r>
          </a:p>
          <a:p>
            <a:r>
              <a:rPr lang="en-GB" dirty="0" smtClean="0"/>
              <a:t>Could explain why failed to find orientation specificity when using dynamic stimuli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3" y="2545899"/>
            <a:ext cx="4065385" cy="295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2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Motion perception: Looming stimuli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Experimenters appear to swing a large concrete slab at the baby</a:t>
            </a:r>
          </a:p>
          <a:p>
            <a:r>
              <a:rPr lang="en-GB" dirty="0" smtClean="0"/>
              <a:t>Measure alarm induced</a:t>
            </a:r>
          </a:p>
          <a:p>
            <a:r>
              <a:rPr lang="en-GB" dirty="0" smtClean="0"/>
              <a:t>Babies capable of distinguishing between slabs that would hit them and slabs that would miss</a:t>
            </a:r>
          </a:p>
          <a:p>
            <a:r>
              <a:rPr lang="en-GB" dirty="0" smtClean="0"/>
              <a:t>Suggests born with ability to recognize an impending collision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38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Babies can see in colour but hard to say whether they see colours the same way that we do</a:t>
            </a:r>
          </a:p>
          <a:p>
            <a:r>
              <a:rPr lang="en-GB" dirty="0" smtClean="0"/>
              <a:t>Can discriminate red from green from an early age</a:t>
            </a:r>
          </a:p>
          <a:p>
            <a:r>
              <a:rPr lang="en-GB" dirty="0" smtClean="0"/>
              <a:t>Discrimination of blue poor before 1 month, but improves rapidly by 2 months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093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Depth perception and stereopsis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7526" y="1600200"/>
            <a:ext cx="5249273" cy="4925117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Dangle a baby over a balcony and see if it gets distressed</a:t>
            </a:r>
          </a:p>
          <a:p>
            <a:pPr lvl="1"/>
            <a:r>
              <a:rPr lang="en-GB" dirty="0" smtClean="0"/>
              <a:t>Just kidding</a:t>
            </a:r>
          </a:p>
          <a:p>
            <a:r>
              <a:rPr lang="en-GB" dirty="0" smtClean="0"/>
              <a:t>Use Gibson’s (1960) “visual cliff”</a:t>
            </a:r>
          </a:p>
          <a:p>
            <a:pPr lvl="1"/>
            <a:r>
              <a:rPr lang="en-GB" dirty="0" smtClean="0"/>
              <a:t>Infant placed on glass sheet that is either over a patterned surface or over a void</a:t>
            </a:r>
          </a:p>
          <a:p>
            <a:pPr lvl="1"/>
            <a:r>
              <a:rPr lang="en-GB" dirty="0" smtClean="0"/>
              <a:t>Infants prefer patterned surface</a:t>
            </a:r>
          </a:p>
          <a:p>
            <a:r>
              <a:rPr lang="en-GB" dirty="0" smtClean="0"/>
              <a:t>Shows sensitivity to depth, but not necessarily stereopsis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73" y="2161596"/>
            <a:ext cx="2785653" cy="37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11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Stereopsis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1566"/>
            <a:ext cx="8229600" cy="270459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Can use preferential looking at stereograms to test if babies have stereopsis</a:t>
            </a:r>
          </a:p>
          <a:p>
            <a:r>
              <a:rPr lang="en-GB" dirty="0" smtClean="0"/>
              <a:t>If baby prefers to look at protruding area of stereogram, then indicates it has stereopsis</a:t>
            </a:r>
          </a:p>
          <a:p>
            <a:r>
              <a:rPr lang="en-GB" dirty="0" smtClean="0"/>
              <a:t>Cannot do this at birth but develop ability at around 4-6 months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17" y="1438080"/>
            <a:ext cx="4375185" cy="18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3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of face perception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910" y="1600200"/>
            <a:ext cx="4146890" cy="5046707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Adults find it easy to tell the difference between the human faces</a:t>
            </a:r>
          </a:p>
          <a:p>
            <a:r>
              <a:rPr lang="en-GB" dirty="0" smtClean="0"/>
              <a:t>Adults find it hard to distinguish between the two monkeys, but babies (less than 10 months’ old) find it easy!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458815"/>
            <a:ext cx="3128521" cy="29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24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of face perception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910" y="1600200"/>
            <a:ext cx="4146890" cy="5046707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By the team they reach 10 months’ old, babies also find it hard to tell the difference between the monkeys</a:t>
            </a:r>
          </a:p>
          <a:p>
            <a:r>
              <a:rPr lang="en-GB" dirty="0" smtClean="0"/>
              <a:t>Can explore this with habituation and preferential looking:</a:t>
            </a:r>
          </a:p>
          <a:p>
            <a:pPr lvl="1"/>
            <a:r>
              <a:rPr lang="en-GB" dirty="0" smtClean="0"/>
              <a:t>Show one monkey until the baby gets bored</a:t>
            </a:r>
          </a:p>
          <a:p>
            <a:pPr lvl="1"/>
            <a:r>
              <a:rPr lang="en-GB" dirty="0" smtClean="0"/>
              <a:t>Then show both monkeys – if the baby prefers the new one, then indicates he or she can tell the difference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458815"/>
            <a:ext cx="3128521" cy="29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2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Perceptual narrowing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932" y="1600200"/>
            <a:ext cx="4119867" cy="491160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Example of </a:t>
            </a:r>
            <a:r>
              <a:rPr lang="en-GB" b="1" i="1" dirty="0" smtClean="0"/>
              <a:t>perceptual narrowing</a:t>
            </a:r>
            <a:endParaRPr lang="en-GB" dirty="0" smtClean="0"/>
          </a:p>
          <a:p>
            <a:pPr lvl="1"/>
            <a:r>
              <a:rPr lang="en-GB" dirty="0" smtClean="0"/>
              <a:t>start life able to distinguish between many different stimuli</a:t>
            </a:r>
          </a:p>
          <a:p>
            <a:pPr lvl="1"/>
            <a:r>
              <a:rPr lang="en-GB" dirty="0" smtClean="0"/>
              <a:t>but soon learn to categorise certain stimuli together and then lose ability to distinguish between them</a:t>
            </a:r>
          </a:p>
          <a:p>
            <a:pPr lvl="1"/>
            <a:r>
              <a:rPr lang="en-GB" dirty="0" smtClean="0"/>
              <a:t>lose ability to distinguish stimuli that we are not exposed to</a:t>
            </a:r>
          </a:p>
          <a:p>
            <a:pPr lvl="1"/>
            <a:r>
              <a:rPr lang="en-GB" dirty="0" smtClean="0"/>
              <a:t>happens also with vowel sounds (</a:t>
            </a:r>
            <a:r>
              <a:rPr lang="en-GB" dirty="0" err="1" smtClean="0"/>
              <a:t>Trehub</a:t>
            </a:r>
            <a:r>
              <a:rPr lang="en-GB" dirty="0" smtClean="0"/>
              <a:t>)</a:t>
            </a:r>
          </a:p>
          <a:p>
            <a:r>
              <a:rPr lang="en-GB" dirty="0" smtClean="0"/>
              <a:t>Retain ability to distinguish between human faces, but not monkey faces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458815"/>
            <a:ext cx="3128521" cy="29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21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Movshon’s</a:t>
            </a:r>
            <a:r>
              <a:rPr lang="en-GB" dirty="0" smtClean="0"/>
              <a:t> law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420" y="1600200"/>
            <a:ext cx="4133379" cy="2682461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“</a:t>
            </a:r>
            <a:r>
              <a:rPr lang="en-GB" i="1" dirty="0" smtClean="0"/>
              <a:t>Things start out badly, then they get better; then, after a long time, they get worse again.”</a:t>
            </a:r>
          </a:p>
          <a:p>
            <a:r>
              <a:rPr lang="en-GB" dirty="0" smtClean="0"/>
              <a:t>Baby starts with poor vision in some respects, this then this improves over a long period</a:t>
            </a:r>
          </a:p>
          <a:p>
            <a:r>
              <a:rPr lang="en-GB" dirty="0" smtClean="0"/>
              <a:t>Some abilities develop quickly (e.g., peak contrast), others develop slowly (e.g., contour integration)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096220" cy="2207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82661"/>
            <a:ext cx="8256346" cy="23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25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Selective rearing experiments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98951"/>
            <a:ext cx="8229600" cy="2418285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Used to find out what effect environment has on the development of vision</a:t>
            </a:r>
          </a:p>
          <a:p>
            <a:r>
              <a:rPr lang="en-GB" dirty="0" smtClean="0"/>
              <a:t>Kitten raised with one eye closed during early life sees normally with open eye and is almost blind in the closed eye</a:t>
            </a:r>
          </a:p>
          <a:p>
            <a:pPr lvl="1"/>
            <a:r>
              <a:rPr lang="en-GB" dirty="0" smtClean="0"/>
              <a:t>Almost no cortical cells driven by closed eye</a:t>
            </a:r>
          </a:p>
          <a:p>
            <a:r>
              <a:rPr lang="en-GB" dirty="0" smtClean="0"/>
              <a:t>So must have vision in an eye if it is to develop properly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03" y="1417638"/>
            <a:ext cx="7282772" cy="24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8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development of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648" y="1600200"/>
            <a:ext cx="4120152" cy="4525963"/>
          </a:xfrm>
        </p:spPr>
        <p:txBody>
          <a:bodyPr/>
          <a:lstStyle/>
          <a:p>
            <a:r>
              <a:rPr lang="en-GB" dirty="0" smtClean="0"/>
              <a:t>Child wearing red/green glasses to test his stereo vision</a:t>
            </a:r>
          </a:p>
          <a:p>
            <a:r>
              <a:rPr lang="en-GB" dirty="0" smtClean="0"/>
              <a:t>Child must have good visual input during early life if he is to develop normal adult vision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65" y="1600200"/>
            <a:ext cx="3039140" cy="42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22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Environmental surgery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910" y="1600200"/>
            <a:ext cx="4146890" cy="4857567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Remove something from environment rather than from brain</a:t>
            </a:r>
          </a:p>
          <a:p>
            <a:r>
              <a:rPr lang="en-GB" dirty="0" smtClean="0"/>
              <a:t>Blakemore and Cooper (1969) raised cats in a world of vertical lines</a:t>
            </a:r>
          </a:p>
          <a:p>
            <a:r>
              <a:rPr lang="en-GB" dirty="0" smtClean="0"/>
              <a:t>Adult cats could only detect lines that were close to vertical</a:t>
            </a:r>
          </a:p>
          <a:p>
            <a:r>
              <a:rPr lang="en-GB" dirty="0" smtClean="0"/>
              <a:t>Lots of cortical cells that responded to vertical lines, but almost none that responded to horizontal lines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59" y="1417638"/>
            <a:ext cx="1812755" cy="2355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49" y="4030465"/>
            <a:ext cx="3431956" cy="24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73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Selective rearing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If a kitten is raised in strobe lighting, then fails to develop ability to see direction of movement</a:t>
            </a:r>
          </a:p>
          <a:p>
            <a:r>
              <a:rPr lang="en-GB" dirty="0" smtClean="0"/>
              <a:t>“Use or it lose it”</a:t>
            </a:r>
          </a:p>
          <a:p>
            <a:r>
              <a:rPr lang="en-GB" b="1" i="1" dirty="0" smtClean="0"/>
              <a:t>Critical period</a:t>
            </a:r>
            <a:r>
              <a:rPr lang="en-GB" dirty="0" smtClean="0"/>
              <a:t> is period during which deprivation of a particular aspect of vision causes permanent failure to develop that aspect of vision</a:t>
            </a:r>
          </a:p>
          <a:p>
            <a:pPr lvl="1"/>
            <a:r>
              <a:rPr lang="en-GB" dirty="0" smtClean="0"/>
              <a:t>critical period for a particular aspect depends on aspect since different visual abilities develop at different rates and times</a:t>
            </a:r>
          </a:p>
          <a:p>
            <a:r>
              <a:rPr lang="en-GB" dirty="0" smtClean="0"/>
              <a:t>After critical period is over, deprivation does not permanently stunt development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256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Reversing effects of deprivation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rear a kitten with one eye closed; then rear same kitten with other eye closed during critical period, then develops vision in both eyes, but not stereopsis (which requires both eyes to be open simultaneously)</a:t>
            </a:r>
          </a:p>
          <a:p>
            <a:r>
              <a:rPr lang="en-GB" dirty="0" smtClean="0"/>
              <a:t>Problems in vision in young children therefore need to be corrected within the critical period if the child is to develop normal adult vision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881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 of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Various problems can occur during the development of vision</a:t>
            </a:r>
          </a:p>
          <a:p>
            <a:pPr lvl="1"/>
            <a:r>
              <a:rPr lang="en-GB" dirty="0" smtClean="0"/>
              <a:t>e.g., astigmatism, refractive error, strabismus</a:t>
            </a:r>
          </a:p>
        </p:txBody>
      </p:sp>
    </p:spTree>
    <p:extLst>
      <p:ext uri="{BB962C8B-B14F-4D97-AF65-F5344CB8AC3E}">
        <p14:creationId xmlns:p14="http://schemas.microsoft.com/office/powerpoint/2010/main" val="3808098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Strabismus – “Lazy eye”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Strabismus: two eyes fail to align</a:t>
            </a:r>
          </a:p>
          <a:p>
            <a:r>
              <a:rPr lang="en-GB" dirty="0"/>
              <a:t>Two eyes see very different parts of the visual field and so binocularly driven cells don’t develop normally</a:t>
            </a:r>
          </a:p>
          <a:p>
            <a:r>
              <a:rPr lang="en-GB" dirty="0"/>
              <a:t>If child favours one eye, other drifts from point of interest and doesn’t get a sharp image – no cortical cells develop that can process sharp images from the lazy </a:t>
            </a:r>
            <a:r>
              <a:rPr lang="en-GB" dirty="0" smtClean="0"/>
              <a:t>eye</a:t>
            </a:r>
          </a:p>
          <a:p>
            <a:r>
              <a:rPr lang="en-GB" dirty="0" smtClean="0"/>
              <a:t>Misalignment can be corrected with surgery to adjust muscles controlling eyes – but must be done during critical period</a:t>
            </a:r>
          </a:p>
          <a:p>
            <a:r>
              <a:rPr lang="en-GB" dirty="0" smtClean="0"/>
              <a:t>If fail to develop sharp images in both eyes, then condition called </a:t>
            </a:r>
            <a:r>
              <a:rPr lang="en-GB" b="1" i="1" dirty="0" smtClean="0"/>
              <a:t>amblyopia </a:t>
            </a:r>
            <a:r>
              <a:rPr lang="en-GB" dirty="0" smtClean="0"/>
              <a:t>(“blunted vision”) arises</a:t>
            </a:r>
          </a:p>
          <a:p>
            <a:r>
              <a:rPr lang="en-GB" dirty="0" smtClean="0"/>
              <a:t>Amblyopia is failure to see high spatial frequencies – fewer cortical cells tuned to these frequencies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97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Putting things right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468" y="1600200"/>
            <a:ext cx="4079332" cy="504670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To fix strabismus can place patch over lazy eye during critical period</a:t>
            </a:r>
          </a:p>
          <a:p>
            <a:r>
              <a:rPr lang="en-GB" dirty="0" smtClean="0"/>
              <a:t>Causes lazy eye to work harder, which lets it develop better</a:t>
            </a:r>
          </a:p>
          <a:p>
            <a:r>
              <a:rPr lang="en-GB" dirty="0" smtClean="0"/>
              <a:t>Child should usually wear patch for 2 hours per day</a:t>
            </a:r>
          </a:p>
          <a:p>
            <a:r>
              <a:rPr lang="en-GB" dirty="0" smtClean="0"/>
              <a:t>Can have beneficial effect up to 6 years’ old, but sooner it is done, the better</a:t>
            </a:r>
          </a:p>
          <a:p>
            <a:r>
              <a:rPr lang="en-GB" dirty="0" smtClean="0"/>
              <a:t>Can cause stereopsis to fail to develop because eyes are not used together enough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77887"/>
            <a:ext cx="3814950" cy="34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90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vs. passive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910" y="1417638"/>
            <a:ext cx="4146890" cy="528330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Need good quality input during the critical period if good adult vision is to develop</a:t>
            </a:r>
          </a:p>
          <a:p>
            <a:r>
              <a:rPr lang="en-GB" dirty="0" smtClean="0"/>
              <a:t>Experiments have shown that, in addition, one must </a:t>
            </a:r>
            <a:r>
              <a:rPr lang="en-GB" i="1" dirty="0" smtClean="0"/>
              <a:t>interact</a:t>
            </a:r>
            <a:r>
              <a:rPr lang="en-GB" dirty="0" smtClean="0"/>
              <a:t> with the world in order to develop good vision</a:t>
            </a:r>
          </a:p>
          <a:p>
            <a:r>
              <a:rPr lang="en-GB" dirty="0" smtClean="0"/>
              <a:t>“Kitten carousel” (Held and Hein, 1963)</a:t>
            </a:r>
          </a:p>
          <a:p>
            <a:pPr lvl="1"/>
            <a:r>
              <a:rPr lang="en-GB" dirty="0" smtClean="0"/>
              <a:t>Two kittens with no previous visual experiences</a:t>
            </a:r>
          </a:p>
          <a:p>
            <a:pPr lvl="1"/>
            <a:r>
              <a:rPr lang="en-GB" dirty="0" smtClean="0"/>
              <a:t>Then one allowed to explore freely while other dragged around in a gondola by the first</a:t>
            </a:r>
          </a:p>
          <a:p>
            <a:pPr lvl="1"/>
            <a:r>
              <a:rPr lang="en-GB" dirty="0" smtClean="0"/>
              <a:t>Active kitten developed much better depth perception than the one that had only had passive experience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5387"/>
            <a:ext cx="4082710" cy="33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7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Stratton (1897) and Kohler (1962)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398" y="1600200"/>
            <a:ext cx="4160402" cy="492511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Got participants to wear inverting goggles</a:t>
            </a:r>
          </a:p>
          <a:p>
            <a:pPr lvl="1"/>
            <a:r>
              <a:rPr lang="en-GB" dirty="0" smtClean="0"/>
              <a:t>When arm moved up, they saw it move down</a:t>
            </a:r>
          </a:p>
          <a:p>
            <a:pPr lvl="1"/>
            <a:r>
              <a:rPr lang="en-GB" dirty="0" smtClean="0"/>
              <a:t>no correspondence with proprioception</a:t>
            </a:r>
          </a:p>
          <a:p>
            <a:r>
              <a:rPr lang="en-GB" dirty="0" smtClean="0"/>
              <a:t>After a few days, adapted to new inverted world</a:t>
            </a:r>
          </a:p>
          <a:p>
            <a:pPr lvl="1"/>
            <a:r>
              <a:rPr lang="en-GB" dirty="0" smtClean="0"/>
              <a:t>Stratton even rode a motorcycle through Innsbruck with the goggles on!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5300"/>
            <a:ext cx="4069197" cy="33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0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Compensation or re-calibration?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When they take the inverting goggles off after adapting to them, what happens?</a:t>
            </a:r>
          </a:p>
          <a:p>
            <a:r>
              <a:rPr lang="en-GB" dirty="0" smtClean="0"/>
              <a:t>World appears inverted again! Though effects are shorter than when goggles are put on – presumably because of a previous lifetime of being used to that way of seeing things</a:t>
            </a:r>
          </a:p>
          <a:p>
            <a:r>
              <a:rPr lang="en-GB" dirty="0" smtClean="0"/>
              <a:t>Of course, retinal image is actually upside down normally, brain inverts retinal image all the 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075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student carousel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8627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Held and </a:t>
            </a:r>
            <a:r>
              <a:rPr lang="en-GB" dirty="0" err="1" smtClean="0"/>
              <a:t>Bossom</a:t>
            </a:r>
            <a:r>
              <a:rPr lang="en-GB" dirty="0" smtClean="0"/>
              <a:t> (1961) did an experiment a bit like the kitten carousel but on students</a:t>
            </a:r>
          </a:p>
          <a:p>
            <a:r>
              <a:rPr lang="en-GB" dirty="0" smtClean="0"/>
              <a:t>Participants wore distorting prisms that shifted vision sideways about 10 degrees</a:t>
            </a:r>
          </a:p>
          <a:p>
            <a:r>
              <a:rPr lang="en-GB" dirty="0" smtClean="0"/>
              <a:t>Went on a tour in pairs to adapt to prisms: one member of each pair pushed the other one in a wheel chair </a:t>
            </a:r>
          </a:p>
          <a:p>
            <a:pPr lvl="1"/>
            <a:r>
              <a:rPr lang="en-GB" dirty="0" smtClean="0"/>
              <a:t>So one wheel chair only received passive stimulation</a:t>
            </a:r>
          </a:p>
          <a:p>
            <a:r>
              <a:rPr lang="en-GB" dirty="0" smtClean="0"/>
              <a:t>Pusher became good at operating with prisms, </a:t>
            </a:r>
            <a:r>
              <a:rPr lang="en-GB" dirty="0" err="1" smtClean="0"/>
              <a:t>pushee</a:t>
            </a:r>
            <a:r>
              <a:rPr lang="en-GB" dirty="0" smtClean="0"/>
              <a:t> didn’t</a:t>
            </a:r>
          </a:p>
          <a:p>
            <a:r>
              <a:rPr lang="en-GB" dirty="0" smtClean="0"/>
              <a:t>When lenses removed, pusher took longer to adapt back to normal vision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99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777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William James described the baby’s world as a “booming, buzzing confusion” – it is certainly a bit blurry</a:t>
            </a:r>
          </a:p>
          <a:p>
            <a:r>
              <a:rPr lang="en-GB" dirty="0" smtClean="0"/>
              <a:t>What can a baby see?</a:t>
            </a:r>
          </a:p>
          <a:p>
            <a:r>
              <a:rPr lang="en-GB" dirty="0" smtClean="0"/>
              <a:t>Can it tell the difference between its mother and the next-door neighbour?</a:t>
            </a:r>
          </a:p>
          <a:p>
            <a:r>
              <a:rPr lang="en-GB" dirty="0" smtClean="0"/>
              <a:t>Can it see the colours, movements and shapes that we see as adults?</a:t>
            </a:r>
          </a:p>
          <a:p>
            <a:r>
              <a:rPr lang="en-GB" dirty="0" smtClean="0"/>
              <a:t>How do we find out what a baby sees?</a:t>
            </a:r>
          </a:p>
          <a:p>
            <a:r>
              <a:rPr lang="en-GB" dirty="0" smtClean="0"/>
              <a:t>Child needs good visual input in the early years if it is to develop normal adult vision later in life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19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082" y="1600200"/>
            <a:ext cx="4463717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Vision gradually develops over the early months and years until adult levels are achieved during the teenage years</a:t>
            </a:r>
          </a:p>
          <a:p>
            <a:r>
              <a:rPr lang="en-GB" dirty="0" smtClean="0"/>
              <a:t>Very young child lacks visual acuity and so cannot see fine detail</a:t>
            </a:r>
          </a:p>
          <a:p>
            <a:r>
              <a:rPr lang="en-GB" dirty="0" smtClean="0"/>
              <a:t>This does not mean that it “looks blurry” to the child </a:t>
            </a:r>
          </a:p>
          <a:p>
            <a:pPr lvl="1"/>
            <a:r>
              <a:rPr lang="en-GB" dirty="0" smtClean="0"/>
              <a:t>adults lack acuity in the periphery, but the image doesn’t “look blurry”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92182"/>
            <a:ext cx="3765883" cy="29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55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Measuring a baby’s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648" y="1417638"/>
            <a:ext cx="4120152" cy="4968074"/>
          </a:xfrm>
        </p:spPr>
        <p:txBody>
          <a:bodyPr>
            <a:normAutofit fontScale="77500" lnSpcReduction="20000"/>
          </a:bodyPr>
          <a:lstStyle/>
          <a:p>
            <a:r>
              <a:rPr lang="en-GB" b="1" i="1" dirty="0" smtClean="0"/>
              <a:t>Preferential looking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baby shown card with grating on one side and something interesting on the other</a:t>
            </a:r>
          </a:p>
          <a:p>
            <a:pPr lvl="1"/>
            <a:r>
              <a:rPr lang="en-GB" dirty="0" smtClean="0"/>
              <a:t>baby’s attention drawn to the interesting object</a:t>
            </a:r>
          </a:p>
          <a:p>
            <a:pPr lvl="1"/>
            <a:r>
              <a:rPr lang="en-GB" dirty="0" smtClean="0"/>
              <a:t>if the baby can see the grating, then it will look at it</a:t>
            </a:r>
          </a:p>
          <a:p>
            <a:pPr lvl="1"/>
            <a:r>
              <a:rPr lang="en-GB" dirty="0" smtClean="0"/>
              <a:t>make the stripes thinner until the baby stops looking at the grating – this is the limit of spatial acuity</a:t>
            </a:r>
          </a:p>
          <a:p>
            <a:pPr lvl="1"/>
            <a:r>
              <a:rPr lang="en-GB" dirty="0" smtClean="0"/>
              <a:t>can change contrast to get measure of contrast sensitivity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23" y="1600200"/>
            <a:ext cx="3238931" cy="47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Optotype</a:t>
            </a:r>
            <a:r>
              <a:rPr lang="en-GB" dirty="0" smtClean="0"/>
              <a:t> cards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648" y="1417638"/>
            <a:ext cx="4120152" cy="520314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At about 1 year old, babies lose their interest in gratings</a:t>
            </a:r>
          </a:p>
          <a:p>
            <a:r>
              <a:rPr lang="en-GB" dirty="0" smtClean="0"/>
              <a:t>An </a:t>
            </a:r>
            <a:r>
              <a:rPr lang="en-GB" b="1" i="1" dirty="0" err="1" smtClean="0"/>
              <a:t>optotype</a:t>
            </a:r>
            <a:r>
              <a:rPr lang="en-GB" b="1" i="1" dirty="0" smtClean="0"/>
              <a:t> card</a:t>
            </a:r>
            <a:r>
              <a:rPr lang="en-GB" dirty="0" smtClean="0"/>
              <a:t>, as used in the Cardiff Acuity Test, has a special figure drawn on it which can only be seen if the viewer has sufficient acuity</a:t>
            </a:r>
          </a:p>
          <a:p>
            <a:r>
              <a:rPr lang="en-GB" dirty="0" smtClean="0"/>
              <a:t>Each figure is drawn with a white line with a black line on each side of it</a:t>
            </a:r>
          </a:p>
          <a:p>
            <a:pPr lvl="1"/>
            <a:r>
              <a:rPr lang="en-GB" dirty="0" smtClean="0"/>
              <a:t>amounts of black and white are balanced so that when blurred they look the same grey as the background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109448" cy="52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7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Boredom and thumb-sucking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9626" y="1600200"/>
            <a:ext cx="4427174" cy="4906428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Babies get bored and like to suck their thumbs</a:t>
            </a:r>
          </a:p>
          <a:p>
            <a:r>
              <a:rPr lang="en-GB" dirty="0" smtClean="0"/>
              <a:t>If you draw their attention by showing them a new image, they stop sucking their thumbs</a:t>
            </a:r>
          </a:p>
          <a:p>
            <a:r>
              <a:rPr lang="en-GB" dirty="0" smtClean="0"/>
              <a:t>Then they start again when they get bored</a:t>
            </a:r>
          </a:p>
          <a:p>
            <a:r>
              <a:rPr lang="en-GB" dirty="0" smtClean="0"/>
              <a:t>You can tell if the baby has seen a change in the image by whether it stops sucking its thumb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67338"/>
            <a:ext cx="3802426" cy="27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7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Visually evoked potentials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216" y="1600200"/>
            <a:ext cx="4814584" cy="4949235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Techniques described already rely on the behaviour of the baby in the experiment</a:t>
            </a:r>
          </a:p>
          <a:p>
            <a:r>
              <a:rPr lang="en-GB" dirty="0" smtClean="0"/>
              <a:t>Can also measure brain activity directly using </a:t>
            </a:r>
            <a:r>
              <a:rPr lang="en-GB" b="1" i="1" dirty="0" smtClean="0"/>
              <a:t>visually evoked potentials</a:t>
            </a:r>
            <a:r>
              <a:rPr lang="en-GB" b="1" i="1" dirty="0"/>
              <a:t> </a:t>
            </a:r>
            <a:r>
              <a:rPr lang="en-GB" b="1" i="1" dirty="0" smtClean="0"/>
              <a:t>(VEPs)</a:t>
            </a:r>
          </a:p>
          <a:p>
            <a:r>
              <a:rPr lang="en-GB" dirty="0" smtClean="0"/>
              <a:t>Place electrodes on scalp (not into brain!)</a:t>
            </a:r>
          </a:p>
          <a:p>
            <a:r>
              <a:rPr lang="en-GB" dirty="0" smtClean="0"/>
              <a:t>Poor spatial resolutions since measures response of whole area of brain near the electrode</a:t>
            </a:r>
          </a:p>
          <a:p>
            <a:r>
              <a:rPr lang="en-GB" dirty="0" smtClean="0"/>
              <a:t>Good temporal resolution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415016" cy="45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50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2347</Words>
  <Application>Microsoft Macintosh PowerPoint</Application>
  <PresentationFormat>On-screen Show (4:3)</PresentationFormat>
  <Paragraphs>195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The Development of Vision</vt:lpstr>
      <vt:lpstr>Source</vt:lpstr>
      <vt:lpstr>The development of vision</vt:lpstr>
      <vt:lpstr>Overview</vt:lpstr>
      <vt:lpstr>Introduction</vt:lpstr>
      <vt:lpstr>Measuring a baby’s vision</vt:lpstr>
      <vt:lpstr>Optotype cards</vt:lpstr>
      <vt:lpstr>Boredom and thumb-sucking</vt:lpstr>
      <vt:lpstr>Visually evoked potentials</vt:lpstr>
      <vt:lpstr>Visually evoked potentials</vt:lpstr>
      <vt:lpstr>Spatial vision – acuity limit</vt:lpstr>
      <vt:lpstr>Contrast sensitivity</vt:lpstr>
      <vt:lpstr>Vernier acuity</vt:lpstr>
      <vt:lpstr>Vernier acuity</vt:lpstr>
      <vt:lpstr>Vernier and grating acuity</vt:lpstr>
      <vt:lpstr>Feature detection</vt:lpstr>
      <vt:lpstr>Feature detection</vt:lpstr>
      <vt:lpstr>Feature detection</vt:lpstr>
      <vt:lpstr>Feature detection</vt:lpstr>
      <vt:lpstr>Motion perception</vt:lpstr>
      <vt:lpstr>Motion perception: Looming stimuli</vt:lpstr>
      <vt:lpstr>Colour</vt:lpstr>
      <vt:lpstr>Depth perception and stereopsis</vt:lpstr>
      <vt:lpstr>Stereopsis</vt:lpstr>
      <vt:lpstr>Development of face perception</vt:lpstr>
      <vt:lpstr>Development of face perception</vt:lpstr>
      <vt:lpstr>Perceptual narrowing</vt:lpstr>
      <vt:lpstr>Movshon’s law</vt:lpstr>
      <vt:lpstr>Selective rearing experiments</vt:lpstr>
      <vt:lpstr>Environmental surgery</vt:lpstr>
      <vt:lpstr>Selective rearing</vt:lpstr>
      <vt:lpstr>Reversing effects of deprivation</vt:lpstr>
      <vt:lpstr>Problems of vision</vt:lpstr>
      <vt:lpstr>Strabismus – “Lazy eye”</vt:lpstr>
      <vt:lpstr>Putting things right</vt:lpstr>
      <vt:lpstr>Active vs. passive vision</vt:lpstr>
      <vt:lpstr>Stratton (1897) and Kohler (1962)</vt:lpstr>
      <vt:lpstr>Compensation or re-calibration?</vt:lpstr>
      <vt:lpstr>The student carousel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Development of Vision</dc:title>
  <dc:creator>David Meredith</dc:creator>
  <cp:lastModifiedBy>David Meredith</cp:lastModifiedBy>
  <cp:revision>55</cp:revision>
  <dcterms:created xsi:type="dcterms:W3CDTF">2012-10-06T12:15:47Z</dcterms:created>
  <dcterms:modified xsi:type="dcterms:W3CDTF">2012-10-15T23:11:31Z</dcterms:modified>
</cp:coreProperties>
</file>