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7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DF88C-B45C-E942-AC5F-90AF6EAD084A}" type="datetimeFigureOut">
              <a:rPr lang="en-US" smtClean="0"/>
              <a:pPr/>
              <a:t>03/10/2011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47A9E-9B50-554F-A14B-D84111593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1.png"/><Relationship Id="rId5" Type="http://schemas.openxmlformats.org/officeDocument/2006/relationships/image" Target="../media/image7.png"/><Relationship Id="rId1" Type="http://schemas.microsoft.com/office/2007/relationships/media" Target="file://localhost/Users/dave/Documents/Work/Teaching/PhD%20course%20on%20Sound%20and%20Music/Streaming/GMajorPrelude.aiff" TargetMode="External"/><Relationship Id="rId2" Type="http://schemas.openxmlformats.org/officeDocument/2006/relationships/audio" Target="file://localhost/Users/dave/Documents/Work/Teaching/PhD%20course%20on%20Sound%20and%20Music/Streaming/GMajorPrelude.aif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Streaming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Meredith</a:t>
            </a:r>
          </a:p>
          <a:p>
            <a:r>
              <a:rPr lang="en-US" dirty="0" smtClean="0"/>
              <a:t>Aalborg University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550" y="808050"/>
            <a:ext cx="6692900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Segregating the two players’ parts in </a:t>
            </a:r>
            <a:r>
              <a:rPr lang="en-US" sz="2800" dirty="0" err="1" smtClean="0"/>
              <a:t>amadinda</a:t>
            </a:r>
            <a:r>
              <a:rPr lang="en-US" sz="2800" dirty="0" smtClean="0"/>
              <a:t> music</a:t>
            </a:r>
            <a:br>
              <a:rPr lang="en-US" sz="2800" dirty="0" smtClean="0"/>
            </a:br>
            <a:r>
              <a:rPr lang="en-US" sz="2800" dirty="0" smtClean="0"/>
              <a:t>(</a:t>
            </a:r>
            <a:r>
              <a:rPr lang="en-US" sz="2800" dirty="0" err="1" smtClean="0"/>
              <a:t>Bregman</a:t>
            </a:r>
            <a:r>
              <a:rPr lang="en-US" sz="2800" dirty="0" smtClean="0"/>
              <a:t> and </a:t>
            </a:r>
            <a:r>
              <a:rPr lang="en-US" sz="2800" dirty="0" err="1" smtClean="0"/>
              <a:t>Ahad</a:t>
            </a:r>
            <a:r>
              <a:rPr lang="en-US" sz="2800" dirty="0" smtClean="0"/>
              <a:t>, 1995, </a:t>
            </a:r>
            <a:r>
              <a:rPr lang="en-US" sz="2800" dirty="0" err="1" smtClean="0"/>
              <a:t>p</a:t>
            </a:r>
            <a:r>
              <a:rPr lang="en-US" sz="2800" dirty="0" smtClean="0"/>
              <a:t>. 19, Track 8)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5200" y="1600200"/>
            <a:ext cx="2641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Can make each part in </a:t>
            </a:r>
            <a:r>
              <a:rPr lang="en-US" dirty="0" err="1" smtClean="0"/>
              <a:t>amadinda</a:t>
            </a:r>
            <a:r>
              <a:rPr lang="en-US" dirty="0" smtClean="0"/>
              <a:t> music separately audible by transposing one by an octave</a:t>
            </a:r>
          </a:p>
          <a:p>
            <a:r>
              <a:rPr lang="en-US" dirty="0" smtClean="0"/>
              <a:t>This puts the two parts in separate streams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5588000" cy="436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Stream segregation based on timbre difference</a:t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Bregman</a:t>
            </a:r>
            <a:r>
              <a:rPr lang="en-US" sz="3200" dirty="0" smtClean="0"/>
              <a:t> and </a:t>
            </a:r>
            <a:r>
              <a:rPr lang="en-US" sz="3200" dirty="0" err="1" smtClean="0"/>
              <a:t>Ahad</a:t>
            </a:r>
            <a:r>
              <a:rPr lang="en-US" sz="3200" dirty="0" smtClean="0"/>
              <a:t>, 1995, </a:t>
            </a:r>
            <a:r>
              <a:rPr lang="en-US" sz="3200" dirty="0" err="1" smtClean="0"/>
              <a:t>p</a:t>
            </a:r>
            <a:r>
              <a:rPr lang="en-US" sz="3200" dirty="0" smtClean="0"/>
              <a:t>. 21, Track 10)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86667"/>
            <a:ext cx="8229600" cy="30575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Stream segregation can also be induced by using tones with different </a:t>
            </a:r>
            <a:r>
              <a:rPr lang="en-US" i="1" dirty="0" smtClean="0"/>
              <a:t>timbre</a:t>
            </a:r>
            <a:r>
              <a:rPr lang="en-US" dirty="0" smtClean="0"/>
              <a:t>, but the same pitch</a:t>
            </a:r>
          </a:p>
          <a:p>
            <a:r>
              <a:rPr lang="en-US" dirty="0" smtClean="0"/>
              <a:t>We assume tones with different timbres come from different sources, so tend to perceive them as belonging to different streams</a:t>
            </a:r>
          </a:p>
          <a:p>
            <a:r>
              <a:rPr lang="en-US" dirty="0" smtClean="0"/>
              <a:t>Here, middle tone has different timbre from outer tones, so segregates into a different stream at a moderate speed (despite having same pitch)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100" y="1536169"/>
            <a:ext cx="4610100" cy="1650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Effects of connectedness on segregation</a:t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Bregman</a:t>
            </a:r>
            <a:r>
              <a:rPr lang="en-US" sz="3200" dirty="0" smtClean="0"/>
              <a:t> and </a:t>
            </a:r>
            <a:r>
              <a:rPr lang="en-US" sz="3200" dirty="0" err="1" smtClean="0"/>
              <a:t>Ahad</a:t>
            </a:r>
            <a:r>
              <a:rPr lang="en-US" sz="3200" dirty="0" smtClean="0"/>
              <a:t>, 1995, pp. 23-24, Track 12)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8076"/>
            <a:ext cx="8229600" cy="310208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Gestalt principle of “good continuation” also seems to influence streaming</a:t>
            </a:r>
          </a:p>
          <a:p>
            <a:r>
              <a:rPr lang="en-US" dirty="0" smtClean="0"/>
              <a:t>“Good continuation” says that we group elements that lie on a smooth curve</a:t>
            </a:r>
          </a:p>
          <a:p>
            <a:r>
              <a:rPr lang="en-US" dirty="0" err="1" smtClean="0"/>
              <a:t>Bregman</a:t>
            </a:r>
            <a:r>
              <a:rPr lang="en-US" dirty="0" smtClean="0"/>
              <a:t> and </a:t>
            </a:r>
            <a:r>
              <a:rPr lang="en-US" dirty="0" err="1" smtClean="0"/>
              <a:t>Dannenbring</a:t>
            </a:r>
            <a:r>
              <a:rPr lang="en-US" dirty="0" smtClean="0"/>
              <a:t> (1973) showed that connecting tones with glissandi helps to integrate them into the same stream even if they are widely separated in pitch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034" y="1417638"/>
            <a:ext cx="4974167" cy="16064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Effects of streaming on timing </a:t>
            </a:r>
            <a:r>
              <a:rPr lang="en-US" sz="3200" dirty="0" err="1" smtClean="0"/>
              <a:t>judgements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Bregman</a:t>
            </a:r>
            <a:r>
              <a:rPr lang="en-US" sz="3200" dirty="0" smtClean="0"/>
              <a:t> and </a:t>
            </a:r>
            <a:r>
              <a:rPr lang="en-US" sz="3200" dirty="0" err="1" smtClean="0"/>
              <a:t>Ahad</a:t>
            </a:r>
            <a:r>
              <a:rPr lang="en-US" sz="3200" dirty="0" smtClean="0"/>
              <a:t>, 1995, pp. 25-26, Track 13)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84535"/>
            <a:ext cx="8229600" cy="333639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Saw earlier that it is hard to perceive temporal relationships between tones in different streams</a:t>
            </a:r>
          </a:p>
          <a:p>
            <a:r>
              <a:rPr lang="en-US" dirty="0" smtClean="0"/>
              <a:t>Here, galloping pattern has middle, lower tone temporally either exactly half-way between outer tones or slightly after half-way between the two outer tones</a:t>
            </a:r>
          </a:p>
          <a:p>
            <a:r>
              <a:rPr lang="en-US" dirty="0" smtClean="0"/>
              <a:t>When frequency difference is small, all tones in one stream, so easy to hear whether middle tone is exactly half way between outer tones</a:t>
            </a:r>
          </a:p>
          <a:p>
            <a:r>
              <a:rPr lang="en-US" dirty="0" smtClean="0"/>
              <a:t>When frequency difference is large, much harder to tell whether middle tone is exactly half-way between upper tones</a:t>
            </a:r>
          </a:p>
          <a:p>
            <a:r>
              <a:rPr lang="en-US" dirty="0" smtClean="0"/>
              <a:t>Demonstration based on experiment by van </a:t>
            </a:r>
            <a:r>
              <a:rPr lang="en-US" dirty="0" err="1" smtClean="0"/>
              <a:t>Noorden</a:t>
            </a:r>
            <a:r>
              <a:rPr lang="en-US" dirty="0" smtClean="0"/>
              <a:t> (1975)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750" y="1570035"/>
            <a:ext cx="6540500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Dependence of streaming on context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Bregman</a:t>
            </a:r>
            <a:r>
              <a:rPr lang="en-US" sz="2400" dirty="0" smtClean="0"/>
              <a:t> and </a:t>
            </a:r>
            <a:r>
              <a:rPr lang="en-US" sz="2400" dirty="0" err="1" smtClean="0"/>
              <a:t>Ahad</a:t>
            </a:r>
            <a:r>
              <a:rPr lang="en-US" sz="2400" dirty="0" smtClean="0"/>
              <a:t>, 1995, pp. 28-29, Track 15)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100" y="1600200"/>
            <a:ext cx="3568700" cy="4851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AB heard as being in the same stream if XY is far away in frequency</a:t>
            </a:r>
          </a:p>
          <a:p>
            <a:r>
              <a:rPr lang="en-US" dirty="0" smtClean="0"/>
              <a:t>AB can be made to be in different streams by bringing XY closer to them in frequency</a:t>
            </a:r>
          </a:p>
          <a:p>
            <a:r>
              <a:rPr lang="en-US" dirty="0" smtClean="0"/>
              <a:t>Can tell AB split into different streams because harder to hear AB in right-hand comparison than left-hand comparison</a:t>
            </a:r>
          </a:p>
          <a:p>
            <a:r>
              <a:rPr lang="en-US" dirty="0" smtClean="0"/>
              <a:t>Based on experiment by </a:t>
            </a:r>
            <a:r>
              <a:rPr lang="en-US" dirty="0" err="1" smtClean="0"/>
              <a:t>Bregman</a:t>
            </a:r>
            <a:r>
              <a:rPr lang="en-US" dirty="0" smtClean="0"/>
              <a:t> (1978)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14033"/>
            <a:ext cx="4660900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Releasing a two-tone target by capturing interfering tones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Bregman</a:t>
            </a:r>
            <a:r>
              <a:rPr lang="en-US" sz="2400" dirty="0" smtClean="0"/>
              <a:t> and </a:t>
            </a:r>
            <a:r>
              <a:rPr lang="en-US" sz="2400" dirty="0" err="1" smtClean="0"/>
              <a:t>Ahad</a:t>
            </a:r>
            <a:r>
              <a:rPr lang="en-US" sz="2400" dirty="0" smtClean="0"/>
              <a:t>, 1995, pp. 29-30, Track 16)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1600200"/>
            <a:ext cx="33528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Try to tell whether AB are in the same order in the comparison</a:t>
            </a:r>
          </a:p>
          <a:p>
            <a:r>
              <a:rPr lang="en-US" dirty="0" smtClean="0"/>
              <a:t>Hard when comparison has just two flanking tones</a:t>
            </a:r>
          </a:p>
          <a:p>
            <a:r>
              <a:rPr lang="en-US" dirty="0" smtClean="0"/>
              <a:t>Easy when comparison preceded by longer sequence of tones that capture flanking tones into a separate stream</a:t>
            </a:r>
          </a:p>
          <a:p>
            <a:r>
              <a:rPr lang="en-US" dirty="0" smtClean="0"/>
              <a:t>Need several repetitions to hear Xs as being in a different stream from AB/BA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08190"/>
            <a:ext cx="4876800" cy="3972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X-Patterns</a:t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Bregman</a:t>
            </a:r>
            <a:r>
              <a:rPr lang="en-US" sz="3200" dirty="0" smtClean="0"/>
              <a:t> and </a:t>
            </a:r>
            <a:r>
              <a:rPr lang="en-US" sz="3200" dirty="0" err="1" smtClean="0"/>
              <a:t>Ahad</a:t>
            </a:r>
            <a:r>
              <a:rPr lang="en-US" sz="3200" dirty="0" smtClean="0"/>
              <a:t>, 1995, pp.31-32, Track 17)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71332"/>
            <a:ext cx="8229600" cy="3064935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X-pattern has two interleaved, crossing, isochronous tone sequences, one ascending and one descending</a:t>
            </a:r>
          </a:p>
          <a:p>
            <a:r>
              <a:rPr lang="en-US" dirty="0" smtClean="0"/>
              <a:t>Remember if you can easily hear a standard in a comparison, this means the standard is in one stream in the comparison</a:t>
            </a:r>
          </a:p>
          <a:p>
            <a:r>
              <a:rPr lang="en-US" dirty="0" smtClean="0"/>
              <a:t>Here, it is harder to hear a complete ascending or descending sequence than a “bouncing” percept</a:t>
            </a:r>
          </a:p>
          <a:p>
            <a:pPr lvl="1"/>
            <a:r>
              <a:rPr lang="en-US" dirty="0" smtClean="0"/>
              <a:t>implies integrate lower notes into one stream and upper notes into another stream</a:t>
            </a:r>
          </a:p>
          <a:p>
            <a:r>
              <a:rPr lang="en-US" dirty="0" smtClean="0"/>
              <a:t>Can make full ascending or descending sequence easier to hear by giving them different timbres</a:t>
            </a:r>
          </a:p>
          <a:p>
            <a:r>
              <a:rPr lang="en-US" dirty="0" smtClean="0"/>
              <a:t>Based on experiment by </a:t>
            </a:r>
            <a:r>
              <a:rPr lang="en-US" dirty="0" err="1" smtClean="0"/>
              <a:t>Tougas</a:t>
            </a:r>
            <a:r>
              <a:rPr lang="en-US" dirty="0" smtClean="0"/>
              <a:t> and </a:t>
            </a:r>
            <a:r>
              <a:rPr lang="en-US" dirty="0" err="1" smtClean="0"/>
              <a:t>Bregman</a:t>
            </a:r>
            <a:r>
              <a:rPr lang="en-US" dirty="0" smtClean="0"/>
              <a:t> (1985)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4266" y="1417637"/>
            <a:ext cx="5231304" cy="20536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2962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7600"/>
            <a:ext cx="8229600" cy="5440362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/>
              <a:t>Bregman</a:t>
            </a:r>
            <a:r>
              <a:rPr lang="en-US" dirty="0"/>
              <a:t>, A. S. (1978). Auditory streaming: Competition among alternative organizations. Perception and Psychophysics, 23, 391–398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Bregman</a:t>
            </a:r>
            <a:r>
              <a:rPr lang="en-US" dirty="0"/>
              <a:t>, A. S. (1990). Auditory Scene Analysis: The Perceptual Organization of Sound. MIT Press, Cambridge, 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Bregman</a:t>
            </a:r>
            <a:r>
              <a:rPr lang="en-US" dirty="0"/>
              <a:t>, A. S. and </a:t>
            </a:r>
            <a:r>
              <a:rPr lang="en-US" dirty="0" err="1"/>
              <a:t>Ahad</a:t>
            </a:r>
            <a:r>
              <a:rPr lang="en-US" dirty="0"/>
              <a:t>, P. A. (1995). Demonstrations of auditory scene analysis: The perceptual organization of sound. Audio CD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Bregman</a:t>
            </a:r>
            <a:r>
              <a:rPr lang="en-US" dirty="0"/>
              <a:t>, A. S. and Campbell, J. (1971). Primary auditory stream segregation and perception of order in rapid sequences of tones. Journal of Experimental Psychology, 89, 244–49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Bregman</a:t>
            </a:r>
            <a:r>
              <a:rPr lang="en-US" dirty="0"/>
              <a:t>, A. S. and </a:t>
            </a:r>
            <a:r>
              <a:rPr lang="en-US" dirty="0" err="1"/>
              <a:t>Dannenbring</a:t>
            </a:r>
            <a:r>
              <a:rPr lang="en-US" dirty="0"/>
              <a:t>, G. (1973). The effect of continuity on auditory stream segregation. Perception and Psychophysics, 13, 308–312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Bregman</a:t>
            </a:r>
            <a:r>
              <a:rPr lang="en-US" dirty="0"/>
              <a:t>, A. S. and </a:t>
            </a:r>
            <a:r>
              <a:rPr lang="en-US" dirty="0" err="1"/>
              <a:t>Rudnicky</a:t>
            </a:r>
            <a:r>
              <a:rPr lang="en-US" dirty="0"/>
              <a:t>, A. (1975). Auditory segregation: Stream or streams? Journal of Experimental Psychology: Human Perception and Performance, 1, 263–267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Lerdahl</a:t>
            </a:r>
            <a:r>
              <a:rPr lang="en-US" dirty="0"/>
              <a:t>, F. and </a:t>
            </a:r>
            <a:r>
              <a:rPr lang="en-US" dirty="0" err="1"/>
              <a:t>Jackendoff</a:t>
            </a:r>
            <a:r>
              <a:rPr lang="en-US" dirty="0"/>
              <a:t>, R. (1983). A Generative Theory of Tonal Music. MIT Press, Cambridge, 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Temperley</a:t>
            </a:r>
            <a:r>
              <a:rPr lang="en-US" dirty="0"/>
              <a:t>, D. (2001). The Cognition of Basic Musical Structures. MIT Press, Cambridge, 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Tougas</a:t>
            </a:r>
            <a:r>
              <a:rPr lang="en-US" dirty="0"/>
              <a:t>, Y. and </a:t>
            </a:r>
            <a:r>
              <a:rPr lang="en-US" dirty="0" err="1"/>
              <a:t>Bregman</a:t>
            </a:r>
            <a:r>
              <a:rPr lang="en-US" dirty="0"/>
              <a:t>, A. S. (1985). The crossing of auditory streams. Journal of Experimental Psychology: Human Perception and Performance, 11, 788–798</a:t>
            </a:r>
            <a:r>
              <a:rPr lang="en-US" dirty="0" smtClean="0"/>
              <a:t>.</a:t>
            </a:r>
          </a:p>
          <a:p>
            <a:r>
              <a:rPr lang="en-US" dirty="0" smtClean="0"/>
              <a:t>van </a:t>
            </a:r>
            <a:r>
              <a:rPr lang="en-US" dirty="0" err="1"/>
              <a:t>Noorden</a:t>
            </a:r>
            <a:r>
              <a:rPr lang="en-US" dirty="0"/>
              <a:t>, L. P. A. S. (1975). Temporal coherence in the perception of tone sequences. Ph.D. thesis, Eindhoven University of Technology, Eindhoven, The Netherlands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van </a:t>
            </a:r>
            <a:r>
              <a:rPr lang="en-US" dirty="0" err="1"/>
              <a:t>Noorden</a:t>
            </a:r>
            <a:r>
              <a:rPr lang="en-US" dirty="0"/>
              <a:t>, L. P. A. S. (1977). Minimum differences of level and frequency for perceptual fission of tone sequences </a:t>
            </a:r>
            <a:r>
              <a:rPr lang="en-US" dirty="0" err="1"/>
              <a:t>abab</a:t>
            </a:r>
            <a:r>
              <a:rPr lang="en-US" dirty="0"/>
              <a:t>. Journal of the Acoustical Society of America, 61, 1041–1045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Wegner</a:t>
            </a:r>
            <a:r>
              <a:rPr lang="en-US" dirty="0"/>
              <a:t>, U. (1990). </a:t>
            </a:r>
            <a:r>
              <a:rPr lang="en-US" dirty="0" err="1"/>
              <a:t>Xylophonmusik</a:t>
            </a:r>
            <a:r>
              <a:rPr lang="en-US" dirty="0"/>
              <a:t> </a:t>
            </a:r>
            <a:r>
              <a:rPr lang="en-US" dirty="0" err="1"/>
              <a:t>aus</a:t>
            </a:r>
            <a:r>
              <a:rPr lang="en-US" dirty="0"/>
              <a:t> Buganda (</a:t>
            </a:r>
            <a:r>
              <a:rPr lang="en-US" dirty="0" err="1"/>
              <a:t>Ostafrika</a:t>
            </a:r>
            <a:r>
              <a:rPr lang="en-US" dirty="0"/>
              <a:t>). Number 1 in </a:t>
            </a:r>
            <a:r>
              <a:rPr lang="en-US" dirty="0" err="1"/>
              <a:t>Musikbogen</a:t>
            </a:r>
            <a:r>
              <a:rPr lang="en-US" dirty="0"/>
              <a:t>: </a:t>
            </a:r>
            <a:r>
              <a:rPr lang="en-US" dirty="0" err="1"/>
              <a:t>Wege</a:t>
            </a:r>
            <a:r>
              <a:rPr lang="en-US" dirty="0"/>
              <a:t> </a:t>
            </a:r>
            <a:r>
              <a:rPr lang="en-US" dirty="0" err="1"/>
              <a:t>zum</a:t>
            </a:r>
            <a:r>
              <a:rPr lang="en-US" dirty="0"/>
              <a:t> </a:t>
            </a:r>
            <a:r>
              <a:rPr lang="en-US" dirty="0" err="1" smtClean="0"/>
              <a:t>Verständnis</a:t>
            </a:r>
            <a:r>
              <a:rPr lang="en-US" dirty="0" smtClean="0"/>
              <a:t> </a:t>
            </a:r>
            <a:r>
              <a:rPr lang="en-US" dirty="0" err="1"/>
              <a:t>fremder</a:t>
            </a:r>
            <a:r>
              <a:rPr lang="en-US" dirty="0"/>
              <a:t> </a:t>
            </a:r>
            <a:r>
              <a:rPr lang="en-US" dirty="0" err="1"/>
              <a:t>Musikkulturen</a:t>
            </a:r>
            <a:r>
              <a:rPr lang="en-US" dirty="0"/>
              <a:t>. </a:t>
            </a:r>
            <a:r>
              <a:rPr lang="en-US" dirty="0" err="1"/>
              <a:t>Florian</a:t>
            </a:r>
            <a:r>
              <a:rPr lang="en-US" dirty="0"/>
              <a:t> </a:t>
            </a:r>
            <a:r>
              <a:rPr lang="en-US" dirty="0" err="1"/>
              <a:t>Noetzel</a:t>
            </a:r>
            <a:r>
              <a:rPr lang="en-US" dirty="0"/>
              <a:t> </a:t>
            </a:r>
            <a:r>
              <a:rPr lang="en-US" dirty="0" err="1"/>
              <a:t>Verlag</a:t>
            </a:r>
            <a:r>
              <a:rPr lang="en-US" dirty="0"/>
              <a:t>, Wilhelmshaven. (Cassette and book)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Wegner</a:t>
            </a:r>
            <a:r>
              <a:rPr lang="en-US" dirty="0"/>
              <a:t>, U. (1993). Cognitive aspects of </a:t>
            </a:r>
            <a:r>
              <a:rPr lang="en-US" dirty="0" err="1"/>
              <a:t>amadinda</a:t>
            </a:r>
            <a:r>
              <a:rPr lang="en-US" dirty="0"/>
              <a:t> xylophone music from</a:t>
            </a:r>
            <a:r>
              <a:rPr lang="en-US" dirty="0" smtClean="0"/>
              <a:t> Buganda</a:t>
            </a:r>
            <a:r>
              <a:rPr lang="en-US" dirty="0"/>
              <a:t>: Inherent patterns reconsidered. Ethnomusicology, 37, 201–241.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942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connection of parts of an auditory spectrum over time to form concurrent </a:t>
            </a:r>
            <a:r>
              <a:rPr lang="en-US" i="1" dirty="0" smtClean="0"/>
              <a:t>streams</a:t>
            </a:r>
            <a:r>
              <a:rPr lang="en-US" dirty="0" smtClean="0"/>
              <a:t> (</a:t>
            </a:r>
            <a:r>
              <a:rPr lang="en-US" dirty="0" err="1" smtClean="0"/>
              <a:t>Bregman</a:t>
            </a:r>
            <a:r>
              <a:rPr lang="en-US" dirty="0" smtClean="0"/>
              <a:t> and </a:t>
            </a:r>
            <a:r>
              <a:rPr lang="en-US" dirty="0" err="1" smtClean="0"/>
              <a:t>Ahad</a:t>
            </a:r>
            <a:r>
              <a:rPr lang="en-US" dirty="0" smtClean="0"/>
              <a:t>, 1995, </a:t>
            </a:r>
            <a:r>
              <a:rPr lang="en-US" dirty="0" err="1" smtClean="0"/>
              <a:t>p</a:t>
            </a:r>
            <a:r>
              <a:rPr lang="en-US" dirty="0" smtClean="0"/>
              <a:t>. 7)</a:t>
            </a:r>
          </a:p>
          <a:p>
            <a:pPr lvl="1"/>
            <a:r>
              <a:rPr lang="en-US" dirty="0" smtClean="0"/>
              <a:t>e.g., connection of tones played on a single instrument to form a melody</a:t>
            </a:r>
          </a:p>
          <a:p>
            <a:pPr lvl="1"/>
            <a:r>
              <a:rPr lang="en-US" dirty="0" smtClean="0"/>
              <a:t>we hear a sound to continue even when it is joined by another sound to form a mixture</a:t>
            </a:r>
          </a:p>
          <a:p>
            <a:r>
              <a:rPr lang="en-US" dirty="0" smtClean="0"/>
              <a:t>Sequential integration continues until the sound </a:t>
            </a:r>
            <a:r>
              <a:rPr lang="en-US" i="1" dirty="0" smtClean="0"/>
              <a:t>changes </a:t>
            </a:r>
            <a:r>
              <a:rPr lang="en-US" dirty="0" smtClean="0"/>
              <a:t>suddenly (e.g., in frequency, timbre, amplitude, location)</a:t>
            </a:r>
          </a:p>
          <a:p>
            <a:r>
              <a:rPr lang="en-US" smtClean="0"/>
              <a:t>We </a:t>
            </a:r>
            <a:r>
              <a:rPr lang="en-US" dirty="0" smtClean="0"/>
              <a:t>usually associate a different stream with each separate sound source</a:t>
            </a:r>
          </a:p>
          <a:p>
            <a:pPr lvl="1"/>
            <a:r>
              <a:rPr lang="en-US" dirty="0" smtClean="0"/>
              <a:t>Brain attempts to </a:t>
            </a:r>
            <a:r>
              <a:rPr lang="en-US" dirty="0" err="1" smtClean="0"/>
              <a:t>analyse</a:t>
            </a:r>
            <a:r>
              <a:rPr lang="en-US" dirty="0" smtClean="0"/>
              <a:t> mixed sound that reaches ear into streams corresponding to various sources</a:t>
            </a:r>
          </a:p>
          <a:p>
            <a:r>
              <a:rPr lang="en-US" dirty="0" smtClean="0"/>
              <a:t>Each stream has its own independent rhythm and melody</a:t>
            </a:r>
          </a:p>
          <a:p>
            <a:r>
              <a:rPr lang="en-US" dirty="0" smtClean="0"/>
              <a:t>We are better at recognizing patterns and relationships between sounds when they are all in the same stream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Stream segregation in a cycle of six tones</a:t>
            </a:r>
            <a:br>
              <a:rPr lang="en-US" sz="3600" dirty="0" smtClean="0"/>
            </a:br>
            <a:r>
              <a:rPr lang="en-US" sz="3600" dirty="0" smtClean="0"/>
              <a:t>(</a:t>
            </a:r>
            <a:r>
              <a:rPr lang="en-US" sz="3600" dirty="0" err="1" smtClean="0"/>
              <a:t>Bregman</a:t>
            </a:r>
            <a:r>
              <a:rPr lang="en-US" sz="3600" dirty="0" smtClean="0"/>
              <a:t> and </a:t>
            </a:r>
            <a:r>
              <a:rPr lang="en-US" sz="3600" dirty="0" err="1" smtClean="0"/>
              <a:t>Ahad</a:t>
            </a:r>
            <a:r>
              <a:rPr lang="en-US" sz="3600" dirty="0" smtClean="0"/>
              <a:t>, 1995, p.8, Track 1)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11323"/>
            <a:ext cx="8229600" cy="321484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Based on experiment by </a:t>
            </a:r>
            <a:r>
              <a:rPr lang="en-US" dirty="0" err="1" smtClean="0"/>
              <a:t>Bregman</a:t>
            </a:r>
            <a:r>
              <a:rPr lang="en-US" dirty="0" smtClean="0"/>
              <a:t> and Campbell (1971)</a:t>
            </a:r>
          </a:p>
          <a:p>
            <a:r>
              <a:rPr lang="en-US" dirty="0" smtClean="0"/>
              <a:t>Six tones, 3 high alternating with 3 low, repeated several times</a:t>
            </a:r>
          </a:p>
          <a:p>
            <a:r>
              <a:rPr lang="en-US" dirty="0" smtClean="0"/>
              <a:t>When slow, all six tones integrate into a single stream</a:t>
            </a:r>
          </a:p>
          <a:p>
            <a:r>
              <a:rPr lang="en-US" dirty="0" smtClean="0"/>
              <a:t>When fast, split into two streams, one high, one low</a:t>
            </a:r>
          </a:p>
          <a:p>
            <a:r>
              <a:rPr lang="en-US" dirty="0" smtClean="0"/>
              <a:t>Hard to hear temporal relationships between high and low tones when played fast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5934" y="1417638"/>
            <a:ext cx="4800600" cy="14936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Pattern recognition within and across streams</a:t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Bregman</a:t>
            </a:r>
            <a:r>
              <a:rPr lang="en-US" sz="3200" dirty="0" smtClean="0"/>
              <a:t> and </a:t>
            </a:r>
            <a:r>
              <a:rPr lang="en-US" sz="3200" dirty="0" err="1" smtClean="0"/>
              <a:t>Ahad</a:t>
            </a:r>
            <a:r>
              <a:rPr lang="en-US" sz="3200" dirty="0" smtClean="0"/>
              <a:t>, 1995, pp. 9 - 10, Track 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04306"/>
            <a:ext cx="8229600" cy="379969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two parts</a:t>
            </a:r>
          </a:p>
          <a:p>
            <a:pPr lvl="1"/>
            <a:r>
              <a:rPr lang="en-US" dirty="0" smtClean="0"/>
              <a:t>In first part</a:t>
            </a:r>
          </a:p>
          <a:p>
            <a:pPr lvl="2"/>
            <a:r>
              <a:rPr lang="en-US" dirty="0" smtClean="0"/>
              <a:t>hear a three-tone standard containing notes in a single stream</a:t>
            </a:r>
          </a:p>
          <a:p>
            <a:pPr lvl="2"/>
            <a:r>
              <a:rPr lang="en-US" dirty="0" smtClean="0"/>
              <a:t>Then have to listen out for standard in the 6-tone comparison pattern</a:t>
            </a:r>
          </a:p>
          <a:p>
            <a:pPr lvl="1"/>
            <a:r>
              <a:rPr lang="en-US" dirty="0" smtClean="0"/>
              <a:t>In second part</a:t>
            </a:r>
          </a:p>
          <a:p>
            <a:pPr lvl="2"/>
            <a:r>
              <a:rPr lang="en-US" dirty="0" smtClean="0"/>
              <a:t>hear a three-tone standard containing notes from different streams</a:t>
            </a:r>
          </a:p>
          <a:p>
            <a:pPr lvl="2"/>
            <a:r>
              <a:rPr lang="en-US" dirty="0" smtClean="0"/>
              <a:t>Again listen out for standard in 6-tone comparison</a:t>
            </a:r>
          </a:p>
          <a:p>
            <a:r>
              <a:rPr lang="en-US" dirty="0" smtClean="0"/>
              <a:t>Much harder to hear the standard in the comparison when it contains notes from more than one stream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100" y="1417638"/>
            <a:ext cx="4516967" cy="13866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Effect of speed and frequency on stream segregation</a:t>
            </a:r>
            <a:br>
              <a:rPr lang="en-US" sz="2800" dirty="0" smtClean="0"/>
            </a:br>
            <a:r>
              <a:rPr lang="en-US" sz="2800" dirty="0" smtClean="0"/>
              <a:t>(</a:t>
            </a:r>
            <a:r>
              <a:rPr lang="en-US" sz="2800" dirty="0" err="1" smtClean="0"/>
              <a:t>Bregman</a:t>
            </a:r>
            <a:r>
              <a:rPr lang="en-US" sz="2800" dirty="0" smtClean="0"/>
              <a:t> and </a:t>
            </a:r>
            <a:r>
              <a:rPr lang="en-US" sz="2800" dirty="0" err="1" smtClean="0"/>
              <a:t>Ahad</a:t>
            </a:r>
            <a:r>
              <a:rPr lang="en-US" sz="2800" dirty="0" smtClean="0"/>
              <a:t>, 1995, pp. 11-12, Track 3)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16252"/>
            <a:ext cx="8229600" cy="362161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van </a:t>
            </a:r>
            <a:r>
              <a:rPr lang="en-US" dirty="0" err="1" smtClean="0"/>
              <a:t>Noorden</a:t>
            </a:r>
            <a:r>
              <a:rPr lang="en-US" dirty="0" smtClean="0"/>
              <a:t> (1975, 1977) used a “galloping” pattern consisting of two high tones with a lower tone in between (see above)</a:t>
            </a:r>
          </a:p>
          <a:p>
            <a:r>
              <a:rPr lang="en-US" dirty="0" smtClean="0"/>
              <a:t>If middle note is similar enough in pitch and timbre to outer notes, then integrate into a single stream with a galloping rhythm</a:t>
            </a:r>
          </a:p>
          <a:p>
            <a:r>
              <a:rPr lang="en-US" dirty="0" smtClean="0"/>
              <a:t>If middle note is different enough in pitch or timbre from outer notes, then splits into two streams, each with an isochronous rhythm</a:t>
            </a:r>
          </a:p>
          <a:p>
            <a:r>
              <a:rPr lang="en-US" dirty="0" smtClean="0"/>
              <a:t>Different rhythms and melodies make it easy to tell whether you are hearing 1 or 2 streams</a:t>
            </a:r>
          </a:p>
          <a:p>
            <a:r>
              <a:rPr lang="en-US" dirty="0" smtClean="0"/>
              <a:t>If keep frequency difference the same, then can split into two streams by increasing speed</a:t>
            </a:r>
          </a:p>
          <a:p>
            <a:pPr lvl="1"/>
            <a:r>
              <a:rPr lang="en-US" dirty="0" smtClean="0"/>
              <a:t>need higher speed for a smaller frequency difference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199" y="1365250"/>
            <a:ext cx="3657601" cy="1651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Effect of repetition on streaming</a:t>
            </a:r>
            <a:br>
              <a:rPr lang="en-US" sz="3600" dirty="0" smtClean="0"/>
            </a:br>
            <a:r>
              <a:rPr lang="en-US" sz="3600" dirty="0" smtClean="0"/>
              <a:t>(</a:t>
            </a:r>
            <a:r>
              <a:rPr lang="en-US" sz="3600" dirty="0" err="1" smtClean="0"/>
              <a:t>Bregman</a:t>
            </a:r>
            <a:r>
              <a:rPr lang="en-US" sz="3600" dirty="0" smtClean="0"/>
              <a:t> and </a:t>
            </a:r>
            <a:r>
              <a:rPr lang="en-US" sz="3600" dirty="0" err="1" smtClean="0"/>
              <a:t>Ahad</a:t>
            </a:r>
            <a:r>
              <a:rPr lang="en-US" sz="3600" dirty="0" smtClean="0"/>
              <a:t>, 1995, p.13, Track 4)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17269"/>
            <a:ext cx="8229600" cy="344755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Pattern only splits after you’ve heard a few repetitions</a:t>
            </a:r>
          </a:p>
          <a:p>
            <a:r>
              <a:rPr lang="en-US" dirty="0" smtClean="0"/>
              <a:t>If we split a stimulus into multiple streams too easily, we would be too sensitive to changes and have an unstable perception of the auditory scene (</a:t>
            </a:r>
            <a:r>
              <a:rPr lang="en-US" dirty="0" err="1" smtClean="0"/>
              <a:t>Bregman</a:t>
            </a:r>
            <a:r>
              <a:rPr lang="en-US" dirty="0" smtClean="0"/>
              <a:t>, 1990, p.130)</a:t>
            </a:r>
          </a:p>
          <a:p>
            <a:r>
              <a:rPr lang="en-US" dirty="0" smtClean="0"/>
              <a:t>We therefore have a “damped, lazy” response</a:t>
            </a:r>
          </a:p>
          <a:p>
            <a:r>
              <a:rPr lang="en-US" dirty="0" smtClean="0"/>
              <a:t>We start out by assuming only one source and only add sources (streams) if there is enough evidence (e.g., lots of tones clustered into two different frequency regions)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683" y="1620834"/>
            <a:ext cx="5242983" cy="12609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Segregation of a melody from </a:t>
            </a:r>
            <a:r>
              <a:rPr lang="en-US" sz="3200" dirty="0" err="1" smtClean="0"/>
              <a:t>distractor</a:t>
            </a:r>
            <a:r>
              <a:rPr lang="en-US" sz="3200" dirty="0" smtClean="0"/>
              <a:t> tones</a:t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Bregman</a:t>
            </a:r>
            <a:r>
              <a:rPr lang="en-US" sz="3200" dirty="0" smtClean="0"/>
              <a:t> and </a:t>
            </a:r>
            <a:r>
              <a:rPr lang="en-US" sz="3200" dirty="0" err="1" smtClean="0"/>
              <a:t>Ahad</a:t>
            </a:r>
            <a:r>
              <a:rPr lang="en-US" sz="3200" dirty="0" smtClean="0"/>
              <a:t>, 1995, pp. 14-15, Track 5)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605"/>
            <a:ext cx="8229600" cy="437746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Sequence constructed by interleaving tones of a familiar melody with random </a:t>
            </a:r>
            <a:r>
              <a:rPr lang="en-US" dirty="0" err="1" smtClean="0"/>
              <a:t>distractor</a:t>
            </a:r>
            <a:r>
              <a:rPr lang="en-US" dirty="0" smtClean="0"/>
              <a:t> tones (see above)</a:t>
            </a:r>
          </a:p>
          <a:p>
            <a:pPr lvl="1"/>
            <a:r>
              <a:rPr lang="en-US" dirty="0" smtClean="0"/>
              <a:t>first time you hear the sequence, each </a:t>
            </a:r>
            <a:r>
              <a:rPr lang="en-US" dirty="0" err="1" smtClean="0"/>
              <a:t>distractor</a:t>
            </a:r>
            <a:r>
              <a:rPr lang="en-US" dirty="0" smtClean="0"/>
              <a:t> tones is within 4 semitones of previous melody tone</a:t>
            </a:r>
          </a:p>
          <a:p>
            <a:pPr lvl="1"/>
            <a:r>
              <a:rPr lang="en-US" dirty="0" smtClean="0"/>
              <a:t>in second and subsequent times, </a:t>
            </a:r>
            <a:r>
              <a:rPr lang="en-US" dirty="0" err="1" smtClean="0"/>
              <a:t>distractor</a:t>
            </a:r>
            <a:r>
              <a:rPr lang="en-US" dirty="0" smtClean="0"/>
              <a:t> tones become further and further away from melody tones</a:t>
            </a:r>
          </a:p>
          <a:p>
            <a:r>
              <a:rPr lang="en-US" dirty="0" smtClean="0"/>
              <a:t>Put your hand up when you first recognize the melody!</a:t>
            </a:r>
          </a:p>
          <a:p>
            <a:r>
              <a:rPr lang="en-US" dirty="0" smtClean="0"/>
              <a:t>The melody becomes easier to recognize the further away the </a:t>
            </a:r>
            <a:r>
              <a:rPr lang="en-US" dirty="0" err="1" smtClean="0"/>
              <a:t>distractor</a:t>
            </a:r>
            <a:r>
              <a:rPr lang="en-US" dirty="0" smtClean="0"/>
              <a:t> tones are in pitch</a:t>
            </a:r>
          </a:p>
          <a:p>
            <a:r>
              <a:rPr lang="en-US" dirty="0" smtClean="0"/>
              <a:t>Perceptual links between melody notes are stronger when </a:t>
            </a:r>
            <a:r>
              <a:rPr lang="en-US" dirty="0" err="1" smtClean="0"/>
              <a:t>distractor</a:t>
            </a:r>
            <a:r>
              <a:rPr lang="en-US" dirty="0" smtClean="0"/>
              <a:t> tones are in a different stream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234" y="1417638"/>
            <a:ext cx="5583767" cy="7919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melody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87638"/>
            <a:ext cx="8229600" cy="396716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 Baroque music (particularly on non-sustaining instruments like the harpsichord), common for a single instrument to play part that rapidly alternates between different pitch ranges</a:t>
            </a:r>
          </a:p>
          <a:p>
            <a:r>
              <a:rPr lang="en-US" dirty="0" smtClean="0"/>
              <a:t>Part perceived to segregate into two streams (‘voices’)</a:t>
            </a:r>
          </a:p>
          <a:p>
            <a:r>
              <a:rPr lang="en-US" dirty="0" smtClean="0"/>
              <a:t>Known as </a:t>
            </a:r>
            <a:r>
              <a:rPr lang="en-US" i="1" dirty="0" smtClean="0"/>
              <a:t>compound melody</a:t>
            </a:r>
            <a:r>
              <a:rPr lang="en-US" dirty="0" smtClean="0"/>
              <a:t> or </a:t>
            </a:r>
            <a:r>
              <a:rPr lang="en-US" i="1" dirty="0" smtClean="0"/>
              <a:t>virtual polyphony</a:t>
            </a:r>
          </a:p>
          <a:p>
            <a:r>
              <a:rPr lang="en-US" dirty="0" smtClean="0"/>
              <a:t>Example above from Prelude in G major from Book 2 of Bach’s </a:t>
            </a:r>
            <a:r>
              <a:rPr lang="en-US" i="1" dirty="0" smtClean="0"/>
              <a:t>Das </a:t>
            </a:r>
            <a:r>
              <a:rPr lang="en-US" i="1" dirty="0" err="1" smtClean="0"/>
              <a:t>Wohltemperirte</a:t>
            </a:r>
            <a:r>
              <a:rPr lang="en-US" i="1" dirty="0" smtClean="0"/>
              <a:t> </a:t>
            </a:r>
            <a:r>
              <a:rPr lang="en-US" i="1" dirty="0" err="1" smtClean="0"/>
              <a:t>Klavier</a:t>
            </a:r>
            <a:endParaRPr lang="en-US" dirty="0" smtClean="0"/>
          </a:p>
          <a:p>
            <a:pPr lvl="1"/>
            <a:r>
              <a:rPr lang="en-US" dirty="0" smtClean="0"/>
              <a:t>Right hand segregates into two isochronous streams</a:t>
            </a:r>
          </a:p>
          <a:p>
            <a:pPr lvl="1"/>
            <a:r>
              <a:rPr lang="en-US" dirty="0" smtClean="0"/>
              <a:t>Also see “fusion” between </a:t>
            </a:r>
            <a:r>
              <a:rPr lang="en-US" i="1" dirty="0" smtClean="0"/>
              <a:t>parallel</a:t>
            </a:r>
            <a:r>
              <a:rPr lang="en-US" dirty="0" smtClean="0"/>
              <a:t> tenor part and lower virtual part in compound right hand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5550" y="1417638"/>
            <a:ext cx="6692900" cy="1270000"/>
          </a:xfrm>
          <a:prstGeom prst="rect">
            <a:avLst/>
          </a:prstGeom>
        </p:spPr>
      </p:pic>
      <p:pic>
        <p:nvPicPr>
          <p:cNvPr id="5" name="GMajorPrelude.aiff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6313" y="1985963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5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Streaming in African </a:t>
            </a:r>
            <a:r>
              <a:rPr lang="en-US" sz="3200" dirty="0"/>
              <a:t>x</a:t>
            </a:r>
            <a:r>
              <a:rPr lang="en-US" sz="3200" dirty="0" smtClean="0"/>
              <a:t>ylophone music</a:t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Bregman</a:t>
            </a:r>
            <a:r>
              <a:rPr lang="en-US" sz="3200" dirty="0" smtClean="0"/>
              <a:t> and </a:t>
            </a:r>
            <a:r>
              <a:rPr lang="en-US" sz="3200" dirty="0" err="1" smtClean="0"/>
              <a:t>Ahad</a:t>
            </a:r>
            <a:r>
              <a:rPr lang="en-US" sz="3200" dirty="0" smtClean="0"/>
              <a:t>, 1995, pp. 15-16, Track 7)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01938"/>
            <a:ext cx="8229600" cy="371739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Wegner (1990, 1993) identified some interesting instances of sequential integration and stream segregation in Ugandan </a:t>
            </a:r>
            <a:r>
              <a:rPr lang="en-US" dirty="0" err="1" smtClean="0"/>
              <a:t>amadinda</a:t>
            </a:r>
            <a:r>
              <a:rPr lang="en-US" dirty="0" smtClean="0"/>
              <a:t> music</a:t>
            </a:r>
          </a:p>
          <a:p>
            <a:r>
              <a:rPr lang="en-US" dirty="0" smtClean="0"/>
              <a:t>Two players play a repeating cycle of notes, the notes of one player being interleaved with those of the other</a:t>
            </a:r>
          </a:p>
          <a:p>
            <a:r>
              <a:rPr lang="en-US" dirty="0" smtClean="0"/>
              <a:t>The combined sequence is isochronous and each part is isochronous</a:t>
            </a:r>
          </a:p>
          <a:p>
            <a:r>
              <a:rPr lang="en-US" dirty="0" smtClean="0"/>
              <a:t>But the combined sequence is heard to split into two streams that are </a:t>
            </a:r>
            <a:r>
              <a:rPr lang="en-US" i="1" dirty="0" smtClean="0"/>
              <a:t>not</a:t>
            </a:r>
            <a:r>
              <a:rPr lang="en-US" dirty="0" smtClean="0"/>
              <a:t> isochronous</a:t>
            </a:r>
          </a:p>
          <a:p>
            <a:r>
              <a:rPr lang="en-US" dirty="0" smtClean="0"/>
              <a:t>Also the the two streams heard do not correspond to the separate parts played – each stream contains some notes from one part and some from the other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350" y="1417638"/>
            <a:ext cx="3797300" cy="1384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1731</Words>
  <Application>Microsoft Macintosh PowerPoint</Application>
  <PresentationFormat>On-screen Show (4:3)</PresentationFormat>
  <Paragraphs>107</Paragraphs>
  <Slides>17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Streaming</vt:lpstr>
      <vt:lpstr>Sequential integration</vt:lpstr>
      <vt:lpstr>Stream segregation in a cycle of six tones (Bregman and Ahad, 1995, p.8, Track 1)</vt:lpstr>
      <vt:lpstr>Pattern recognition within and across streams (Bregman and Ahad, 1995, pp. 9 - 10, Track 2)</vt:lpstr>
      <vt:lpstr>Effect of speed and frequency on stream segregation (Bregman and Ahad, 1995, pp. 11-12, Track 3)</vt:lpstr>
      <vt:lpstr>Effect of repetition on streaming (Bregman and Ahad, 1995, p.13, Track 4)</vt:lpstr>
      <vt:lpstr>Segregation of a melody from distractor tones (Bregman and Ahad, 1995, pp. 14-15, Track 5)</vt:lpstr>
      <vt:lpstr>Compound melody</vt:lpstr>
      <vt:lpstr>Streaming in African xylophone music (Bregman and Ahad, 1995, pp. 15-16, Track 7)</vt:lpstr>
      <vt:lpstr>Segregating the two players’ parts in amadinda music (Bregman and Ahad, 1995, p. 19, Track 8)</vt:lpstr>
      <vt:lpstr>Stream segregation based on timbre difference (Bregman and Ahad, 1995, p. 21, Track 10)</vt:lpstr>
      <vt:lpstr>Effects of connectedness on segregation (Bregman and Ahad, 1995, pp. 23-24, Track 12)</vt:lpstr>
      <vt:lpstr>Effects of streaming on timing judgements (Bregman and Ahad, 1995, pp. 25-26, Track 13)</vt:lpstr>
      <vt:lpstr>Dependence of streaming on context (Bregman and Ahad, 1995, pp. 28-29, Track 15)</vt:lpstr>
      <vt:lpstr>Releasing a two-tone target by capturing interfering tones (Bregman and Ahad, 1995, pp. 29-30, Track 16)</vt:lpstr>
      <vt:lpstr>X-Patterns (Bregman and Ahad, 1995, pp.31-32, Track 17)</vt:lpstr>
      <vt:lpstr>References</vt:lpstr>
    </vt:vector>
  </TitlesOfParts>
  <Company>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Streaming</dc:title>
  <dc:creator>David Meredith</dc:creator>
  <cp:lastModifiedBy>David Meredith</cp:lastModifiedBy>
  <cp:revision>77</cp:revision>
  <dcterms:created xsi:type="dcterms:W3CDTF">2011-02-03T11:08:56Z</dcterms:created>
  <dcterms:modified xsi:type="dcterms:W3CDTF">2011-10-03T17:16:03Z</dcterms:modified>
</cp:coreProperties>
</file>