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25D2-BDBC-5142-BBFE-FFCD2A784160}" type="datetimeFigureOut">
              <a:rPr lang="en-US" smtClean="0"/>
              <a:t>28/02/2012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7AE3-E2E1-C34D-9CCF-13D110A5A3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516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25D2-BDBC-5142-BBFE-FFCD2A784160}" type="datetimeFigureOut">
              <a:rPr lang="en-US" smtClean="0"/>
              <a:t>28/02/2012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7AE3-E2E1-C34D-9CCF-13D110A5A3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998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25D2-BDBC-5142-BBFE-FFCD2A784160}" type="datetimeFigureOut">
              <a:rPr lang="en-US" smtClean="0"/>
              <a:t>28/02/2012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7AE3-E2E1-C34D-9CCF-13D110A5A3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172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25D2-BDBC-5142-BBFE-FFCD2A784160}" type="datetimeFigureOut">
              <a:rPr lang="en-US" smtClean="0"/>
              <a:t>28/02/2012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7AE3-E2E1-C34D-9CCF-13D110A5A3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0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25D2-BDBC-5142-BBFE-FFCD2A784160}" type="datetimeFigureOut">
              <a:rPr lang="en-US" smtClean="0"/>
              <a:t>28/02/2012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7AE3-E2E1-C34D-9CCF-13D110A5A3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370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25D2-BDBC-5142-BBFE-FFCD2A784160}" type="datetimeFigureOut">
              <a:rPr lang="en-US" smtClean="0"/>
              <a:t>28/02/2012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7AE3-E2E1-C34D-9CCF-13D110A5A3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83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25D2-BDBC-5142-BBFE-FFCD2A784160}" type="datetimeFigureOut">
              <a:rPr lang="en-US" smtClean="0"/>
              <a:t>28/02/2012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7AE3-E2E1-C34D-9CCF-13D110A5A3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74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25D2-BDBC-5142-BBFE-FFCD2A784160}" type="datetimeFigureOut">
              <a:rPr lang="en-US" smtClean="0"/>
              <a:t>28/02/2012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7AE3-E2E1-C34D-9CCF-13D110A5A3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604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25D2-BDBC-5142-BBFE-FFCD2A784160}" type="datetimeFigureOut">
              <a:rPr lang="en-US" smtClean="0"/>
              <a:t>28/02/2012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7AE3-E2E1-C34D-9CCF-13D110A5A3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457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25D2-BDBC-5142-BBFE-FFCD2A784160}" type="datetimeFigureOut">
              <a:rPr lang="en-US" smtClean="0"/>
              <a:t>28/02/2012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7AE3-E2E1-C34D-9CCF-13D110A5A3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58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25D2-BDBC-5142-BBFE-FFCD2A784160}" type="datetimeFigureOut">
              <a:rPr lang="en-US" smtClean="0"/>
              <a:t>28/02/2012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47AE3-E2E1-C34D-9CCF-13D110A5A3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284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425D2-BDBC-5142-BBFE-FFCD2A784160}" type="datetimeFigureOut">
              <a:rPr lang="en-US" smtClean="0"/>
              <a:t>28/02/2012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47AE3-E2E1-C34D-9CCF-13D110A5A3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4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oleObject" Target="../embeddings/Microsoft_Equation1.bin"/><Relationship Id="rId8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Microsoft_Equation2.bin"/><Relationship Id="rId5" Type="http://schemas.openxmlformats.org/officeDocument/2006/relationships/image" Target="../media/image12.emf"/><Relationship Id="rId6" Type="http://schemas.openxmlformats.org/officeDocument/2006/relationships/image" Target="../media/image1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oleObject" Target="../embeddings/Microsoft_Equation3.bin"/><Relationship Id="rId5" Type="http://schemas.openxmlformats.org/officeDocument/2006/relationships/image" Target="../media/image1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Heaps, </a:t>
            </a:r>
            <a:r>
              <a:rPr lang="en-GB" dirty="0" err="1" smtClean="0"/>
              <a:t>Heapsort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and Priority Queues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David Meredith</a:t>
            </a:r>
          </a:p>
          <a:p>
            <a:r>
              <a:rPr lang="en-GB" dirty="0" err="1" smtClean="0"/>
              <a:t>dave@create.aau.dk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73" y="393700"/>
            <a:ext cx="2417159" cy="1711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732" y="393700"/>
            <a:ext cx="2442166" cy="1711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898" y="457200"/>
            <a:ext cx="2373066" cy="16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08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194" y="465519"/>
            <a:ext cx="3132606" cy="21000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small" dirty="0" smtClean="0"/>
              <a:t>Max-</a:t>
            </a:r>
            <a:r>
              <a:rPr lang="en-GB" cap="small" dirty="0" err="1" smtClean="0"/>
              <a:t>Heapify</a:t>
            </a:r>
            <a:endParaRPr lang="en-GB" cap="smal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17638"/>
            <a:ext cx="4354708" cy="3092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194" y="2488569"/>
            <a:ext cx="3132606" cy="2176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194" y="4624589"/>
            <a:ext cx="3132606" cy="2175865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3191481"/>
              </p:ext>
            </p:extLst>
          </p:nvPr>
        </p:nvGraphicFramePr>
        <p:xfrm>
          <a:off x="457200" y="5089525"/>
          <a:ext cx="4830762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7" imgW="2184400" imgH="508000" progId="Equation.3">
                  <p:embed/>
                </p:oleObj>
              </mc:Choice>
              <mc:Fallback>
                <p:oleObj name="Equation" r:id="rId7" imgW="21844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" y="5089525"/>
                        <a:ext cx="4830762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9329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67" y="1032808"/>
            <a:ext cx="6427844" cy="23266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0423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Building a heap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7190" y="3546439"/>
            <a:ext cx="4119610" cy="2920672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Every leaf is already a 1-element heap</a:t>
            </a:r>
          </a:p>
          <a:p>
            <a:r>
              <a:rPr lang="en-GB" dirty="0" smtClean="0"/>
              <a:t>Remember a heap is an array (see above)</a:t>
            </a:r>
          </a:p>
          <a:p>
            <a:endParaRPr lang="en-GB" dirty="0"/>
          </a:p>
          <a:p>
            <a:endParaRPr lang="en-GB" cap="small" dirty="0" smtClean="0"/>
          </a:p>
          <a:p>
            <a:r>
              <a:rPr lang="en-GB" cap="small" dirty="0" smtClean="0"/>
              <a:t>Build-Max-Heap</a:t>
            </a:r>
            <a:r>
              <a:rPr lang="en-GB" dirty="0" smtClean="0"/>
              <a:t> goes through remaining nodes and runs </a:t>
            </a:r>
            <a:r>
              <a:rPr lang="en-GB" cap="small" dirty="0" smtClean="0"/>
              <a:t>Max-</a:t>
            </a:r>
            <a:r>
              <a:rPr lang="en-GB" cap="small" dirty="0" err="1" smtClean="0"/>
              <a:t>Heapify</a:t>
            </a:r>
            <a:r>
              <a:rPr lang="en-GB" cap="small" dirty="0" smtClean="0"/>
              <a:t> </a:t>
            </a:r>
            <a:r>
              <a:rPr lang="en-GB" dirty="0" smtClean="0"/>
              <a:t>on each one</a:t>
            </a:r>
            <a:endParaRPr lang="en-GB" cap="small" dirty="0" smtClean="0"/>
          </a:p>
          <a:p>
            <a:endParaRPr lang="en-GB" i="1" dirty="0"/>
          </a:p>
          <a:p>
            <a:endParaRPr lang="en-GB" i="1" dirty="0" smtClean="0"/>
          </a:p>
          <a:p>
            <a:endParaRPr lang="en-GB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6190192"/>
              </p:ext>
            </p:extLst>
          </p:nvPr>
        </p:nvGraphicFramePr>
        <p:xfrm>
          <a:off x="4964893" y="4853062"/>
          <a:ext cx="3613081" cy="512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Equation" r:id="rId4" imgW="1879600" imgH="266700" progId="Equation.3">
                  <p:embed/>
                </p:oleObj>
              </mc:Choice>
              <mc:Fallback>
                <p:oleObj name="Equation" r:id="rId4" imgW="1879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64893" y="4853062"/>
                        <a:ext cx="3613081" cy="512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1" y="4107926"/>
            <a:ext cx="4109988" cy="143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2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6028" y="274638"/>
            <a:ext cx="4030254" cy="1014724"/>
          </a:xfrm>
        </p:spPr>
        <p:txBody>
          <a:bodyPr/>
          <a:lstStyle/>
          <a:p>
            <a:r>
              <a:rPr lang="en-GB" dirty="0" smtClean="0"/>
              <a:t>Building a heap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6028" y="2647530"/>
            <a:ext cx="4030254" cy="4099831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 smtClean="0"/>
              <a:t>Loop invariant</a:t>
            </a:r>
            <a:r>
              <a:rPr lang="en-GB" dirty="0" smtClean="0"/>
              <a:t>: At the start of each iteration, nodes </a:t>
            </a:r>
            <a:r>
              <a:rPr lang="en-GB" i="1" dirty="0" smtClean="0"/>
              <a:t>i</a:t>
            </a:r>
            <a:r>
              <a:rPr lang="en-GB" dirty="0" smtClean="0"/>
              <a:t>+1, </a:t>
            </a:r>
            <a:r>
              <a:rPr lang="en-GB" i="1" dirty="0" smtClean="0"/>
              <a:t>i</a:t>
            </a:r>
            <a:r>
              <a:rPr lang="en-GB" dirty="0" smtClean="0"/>
              <a:t>+2,... are all roots of max-heaps</a:t>
            </a:r>
          </a:p>
          <a:p>
            <a:r>
              <a:rPr lang="en-GB" b="1" dirty="0" smtClean="0"/>
              <a:t>Initialization:</a:t>
            </a:r>
            <a:r>
              <a:rPr lang="en-GB" dirty="0" smtClean="0"/>
              <a:t> At the start, </a:t>
            </a:r>
            <a:r>
              <a:rPr lang="en-GB" i="1" dirty="0" err="1" smtClean="0"/>
              <a:t>i</a:t>
            </a:r>
            <a:r>
              <a:rPr lang="en-GB" dirty="0" smtClean="0"/>
              <a:t> = floor(n/2), so i+1, i+2, ... are all roots of max-heaps</a:t>
            </a:r>
          </a:p>
          <a:p>
            <a:r>
              <a:rPr lang="en-GB" b="1" dirty="0" smtClean="0"/>
              <a:t>Maintenance:</a:t>
            </a:r>
            <a:r>
              <a:rPr lang="en-GB" dirty="0" smtClean="0"/>
              <a:t> Children of </a:t>
            </a:r>
            <a:r>
              <a:rPr lang="en-GB" i="1" dirty="0" err="1" smtClean="0"/>
              <a:t>i</a:t>
            </a:r>
            <a:r>
              <a:rPr lang="en-GB" dirty="0" smtClean="0"/>
              <a:t> have higher indices than </a:t>
            </a:r>
            <a:r>
              <a:rPr lang="en-GB" i="1" dirty="0" err="1" smtClean="0"/>
              <a:t>i</a:t>
            </a:r>
            <a:r>
              <a:rPr lang="en-GB" i="1" dirty="0" smtClean="0"/>
              <a:t>, </a:t>
            </a:r>
            <a:r>
              <a:rPr lang="en-GB" dirty="0" smtClean="0"/>
              <a:t>therefore they are max-heaps. So </a:t>
            </a:r>
            <a:r>
              <a:rPr lang="en-GB" cap="small" dirty="0" smtClean="0"/>
              <a:t>Max-</a:t>
            </a:r>
            <a:r>
              <a:rPr lang="en-GB" cap="small" dirty="0" err="1" smtClean="0"/>
              <a:t>Heapify</a:t>
            </a:r>
            <a:r>
              <a:rPr lang="en-GB" dirty="0" smtClean="0"/>
              <a:t>(</a:t>
            </a:r>
            <a:r>
              <a:rPr lang="en-GB" i="1" dirty="0" err="1" smtClean="0"/>
              <a:t>A,i</a:t>
            </a:r>
            <a:r>
              <a:rPr lang="en-GB" dirty="0" smtClean="0"/>
              <a:t>) makes </a:t>
            </a:r>
            <a:r>
              <a:rPr lang="en-GB" i="1" dirty="0" err="1" smtClean="0"/>
              <a:t>i</a:t>
            </a:r>
            <a:r>
              <a:rPr lang="en-GB" dirty="0" smtClean="0"/>
              <a:t> a max-heap</a:t>
            </a:r>
          </a:p>
          <a:p>
            <a:r>
              <a:rPr lang="en-GB" b="1" dirty="0" smtClean="0"/>
              <a:t>Termination:</a:t>
            </a:r>
            <a:r>
              <a:rPr lang="en-GB" dirty="0" smtClean="0"/>
              <a:t> </a:t>
            </a:r>
            <a:r>
              <a:rPr lang="en-GB" i="1" dirty="0" err="1" smtClean="0"/>
              <a:t>i</a:t>
            </a:r>
            <a:r>
              <a:rPr lang="en-GB" i="1" dirty="0" smtClean="0"/>
              <a:t> = </a:t>
            </a:r>
            <a:r>
              <a:rPr lang="en-GB" dirty="0" smtClean="0"/>
              <a:t>0, so 1, 2,...</a:t>
            </a:r>
            <a:r>
              <a:rPr lang="en-GB" i="1" dirty="0" smtClean="0"/>
              <a:t>n </a:t>
            </a:r>
            <a:r>
              <a:rPr lang="en-GB" dirty="0" smtClean="0"/>
              <a:t>all roots of max-heaps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8602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012" y="1289362"/>
            <a:ext cx="3882270" cy="135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9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Running time of </a:t>
            </a:r>
            <a:r>
              <a:rPr lang="en-GB" cap="small" dirty="0" smtClean="0"/>
              <a:t>Build-Max-Heap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6068" y="1600200"/>
            <a:ext cx="4260732" cy="45259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Each call to </a:t>
            </a:r>
            <a:r>
              <a:rPr lang="en-GB" cap="small" dirty="0" smtClean="0"/>
              <a:t>Max-</a:t>
            </a:r>
            <a:r>
              <a:rPr lang="en-GB" cap="small" dirty="0" err="1" smtClean="0"/>
              <a:t>Heapify</a:t>
            </a:r>
            <a:r>
              <a:rPr lang="en-GB" dirty="0" smtClean="0"/>
              <a:t> costs </a:t>
            </a:r>
            <a:r>
              <a:rPr lang="en-GB" i="1" dirty="0" smtClean="0"/>
              <a:t>O</a:t>
            </a:r>
            <a:r>
              <a:rPr lang="en-GB" dirty="0" smtClean="0"/>
              <a:t> (</a:t>
            </a:r>
            <a:r>
              <a:rPr lang="en-GB" dirty="0" err="1" smtClean="0"/>
              <a:t>lg</a:t>
            </a:r>
            <a:r>
              <a:rPr lang="en-GB" dirty="0" smtClean="0"/>
              <a:t> </a:t>
            </a:r>
            <a:r>
              <a:rPr lang="en-GB" i="1" dirty="0" smtClean="0"/>
              <a:t>n</a:t>
            </a:r>
            <a:r>
              <a:rPr lang="en-GB" dirty="0" smtClean="0"/>
              <a:t>) time</a:t>
            </a:r>
          </a:p>
          <a:p>
            <a:r>
              <a:rPr lang="en-GB" cap="small" dirty="0" smtClean="0"/>
              <a:t>Build-Max-Heap</a:t>
            </a:r>
            <a:r>
              <a:rPr lang="en-GB" dirty="0"/>
              <a:t> </a:t>
            </a:r>
            <a:r>
              <a:rPr lang="en-GB" dirty="0" smtClean="0"/>
              <a:t>makes </a:t>
            </a:r>
            <a:r>
              <a:rPr lang="en-GB" i="1" dirty="0" smtClean="0"/>
              <a:t>O</a:t>
            </a:r>
            <a:r>
              <a:rPr lang="en-GB" dirty="0" smtClean="0"/>
              <a:t>(</a:t>
            </a:r>
            <a:r>
              <a:rPr lang="en-GB" i="1" dirty="0" smtClean="0"/>
              <a:t>n</a:t>
            </a:r>
            <a:r>
              <a:rPr lang="en-GB" dirty="0" smtClean="0"/>
              <a:t>) such calls</a:t>
            </a:r>
          </a:p>
          <a:p>
            <a:r>
              <a:rPr lang="en-GB" dirty="0" smtClean="0"/>
              <a:t>So running time is</a:t>
            </a:r>
            <a:br>
              <a:rPr lang="en-GB" dirty="0" smtClean="0"/>
            </a:br>
            <a:r>
              <a:rPr lang="en-GB" i="1" dirty="0" smtClean="0"/>
              <a:t>O</a:t>
            </a:r>
            <a:r>
              <a:rPr lang="en-GB" dirty="0" smtClean="0"/>
              <a:t>(</a:t>
            </a:r>
            <a:r>
              <a:rPr lang="en-GB" i="1" dirty="0" smtClean="0"/>
              <a:t>n </a:t>
            </a:r>
            <a:r>
              <a:rPr lang="en-GB" dirty="0" err="1" smtClean="0"/>
              <a:t>lg</a:t>
            </a:r>
            <a:r>
              <a:rPr lang="en-GB" i="1" dirty="0" smtClean="0"/>
              <a:t> n</a:t>
            </a:r>
            <a:r>
              <a:rPr lang="en-GB" dirty="0" smtClean="0"/>
              <a:t>)</a:t>
            </a:r>
          </a:p>
          <a:p>
            <a:r>
              <a:rPr lang="en-GB" i="1" dirty="0" smtClean="0"/>
              <a:t>But this isn’t asymptotically tight!</a:t>
            </a:r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38889"/>
            <a:ext cx="3882270" cy="135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51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674" y="2529551"/>
            <a:ext cx="3687126" cy="2422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 tighter bound on running time of </a:t>
            </a:r>
            <a:r>
              <a:rPr lang="en-GB" cap="small" dirty="0" smtClean="0"/>
              <a:t>Build-Max-Heap</a:t>
            </a:r>
            <a:r>
              <a:rPr lang="en-GB" dirty="0" smtClean="0"/>
              <a:t> 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4869239"/>
              </p:ext>
            </p:extLst>
          </p:nvPr>
        </p:nvGraphicFramePr>
        <p:xfrm>
          <a:off x="457200" y="1558746"/>
          <a:ext cx="5869450" cy="4917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Equation" r:id="rId4" imgW="4000500" imgH="3352800" progId="Equation.3">
                  <p:embed/>
                </p:oleObj>
              </mc:Choice>
              <mc:Fallback>
                <p:oleObj name="Equation" r:id="rId4" imgW="4000500" imgH="335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1558746"/>
                        <a:ext cx="5869450" cy="4917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755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5715"/>
          </a:xfrm>
        </p:spPr>
        <p:txBody>
          <a:bodyPr/>
          <a:lstStyle/>
          <a:p>
            <a:r>
              <a:rPr lang="en-GB" dirty="0" err="1" smtClean="0"/>
              <a:t>Heapsort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4360" y="1090353"/>
            <a:ext cx="4132440" cy="5541559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Takes an input array, </a:t>
            </a:r>
            <a:r>
              <a:rPr lang="en-GB" i="1" dirty="0" smtClean="0"/>
              <a:t>A</a:t>
            </a:r>
            <a:r>
              <a:rPr lang="en-GB" dirty="0" smtClean="0"/>
              <a:t>[1..</a:t>
            </a:r>
            <a:r>
              <a:rPr lang="en-GB" i="1" dirty="0" smtClean="0"/>
              <a:t>n</a:t>
            </a:r>
            <a:r>
              <a:rPr lang="en-GB" dirty="0" smtClean="0"/>
              <a:t>], and runs </a:t>
            </a:r>
            <a:r>
              <a:rPr lang="en-GB" cap="small" dirty="0" smtClean="0"/>
              <a:t>Build-Max-Heap</a:t>
            </a:r>
            <a:r>
              <a:rPr lang="en-GB" dirty="0" smtClean="0"/>
              <a:t> on it</a:t>
            </a:r>
          </a:p>
          <a:p>
            <a:r>
              <a:rPr lang="en-GB" dirty="0" smtClean="0"/>
              <a:t>Max element is </a:t>
            </a:r>
            <a:r>
              <a:rPr lang="en-GB" i="1" dirty="0" smtClean="0"/>
              <a:t>A</a:t>
            </a:r>
            <a:r>
              <a:rPr lang="en-GB" dirty="0" smtClean="0"/>
              <a:t>[1] – so can put it in its final position in the sorted output array (at the end)</a:t>
            </a:r>
          </a:p>
          <a:p>
            <a:pPr lvl="1"/>
            <a:r>
              <a:rPr lang="en-GB" dirty="0" smtClean="0"/>
              <a:t>Exchange </a:t>
            </a:r>
            <a:r>
              <a:rPr lang="en-GB" i="1" dirty="0" smtClean="0"/>
              <a:t>A</a:t>
            </a:r>
            <a:r>
              <a:rPr lang="en-GB" dirty="0" smtClean="0"/>
              <a:t>[1] with </a:t>
            </a:r>
            <a:r>
              <a:rPr lang="en-GB" i="1" dirty="0" smtClean="0"/>
              <a:t>A</a:t>
            </a:r>
            <a:r>
              <a:rPr lang="en-GB" dirty="0" smtClean="0"/>
              <a:t>[</a:t>
            </a:r>
            <a:r>
              <a:rPr lang="en-GB" i="1" dirty="0" smtClean="0"/>
              <a:t>n</a:t>
            </a:r>
            <a:r>
              <a:rPr lang="en-GB" dirty="0" smtClean="0"/>
              <a:t>]</a:t>
            </a:r>
          </a:p>
          <a:p>
            <a:r>
              <a:rPr lang="en-GB" dirty="0" smtClean="0"/>
              <a:t>Decrement </a:t>
            </a:r>
            <a:r>
              <a:rPr lang="en-GB" i="1" dirty="0" err="1" smtClean="0"/>
              <a:t>A</a:t>
            </a:r>
            <a:r>
              <a:rPr lang="en-GB" dirty="0" err="1" smtClean="0"/>
              <a:t>.</a:t>
            </a:r>
            <a:r>
              <a:rPr lang="en-GB" i="1" dirty="0" err="1" smtClean="0"/>
              <a:t>heapSize</a:t>
            </a:r>
            <a:r>
              <a:rPr lang="en-GB" dirty="0" smtClean="0"/>
              <a:t> to discard </a:t>
            </a:r>
            <a:r>
              <a:rPr lang="en-GB" i="1" dirty="0" smtClean="0"/>
              <a:t>A</a:t>
            </a:r>
            <a:r>
              <a:rPr lang="en-GB" dirty="0" smtClean="0"/>
              <a:t>[</a:t>
            </a:r>
            <a:r>
              <a:rPr lang="en-GB" i="1" dirty="0" smtClean="0"/>
              <a:t>n</a:t>
            </a:r>
            <a:r>
              <a:rPr lang="en-GB" dirty="0" smtClean="0"/>
              <a:t>] from the heap</a:t>
            </a:r>
          </a:p>
          <a:p>
            <a:r>
              <a:rPr lang="en-GB" dirty="0" smtClean="0"/>
              <a:t>Children of heap root are heads of max-heaps</a:t>
            </a:r>
          </a:p>
          <a:p>
            <a:r>
              <a:rPr lang="en-GB" dirty="0" smtClean="0"/>
              <a:t>But root of heap may not head a max-heap any more</a:t>
            </a:r>
          </a:p>
          <a:p>
            <a:r>
              <a:rPr lang="en-GB" dirty="0" smtClean="0"/>
              <a:t>So call </a:t>
            </a:r>
            <a:r>
              <a:rPr lang="en-GB" cap="small" dirty="0" smtClean="0"/>
              <a:t>Max-</a:t>
            </a:r>
            <a:r>
              <a:rPr lang="en-GB" cap="small" dirty="0" err="1" smtClean="0"/>
              <a:t>Heapify</a:t>
            </a:r>
            <a:r>
              <a:rPr lang="en-GB" cap="small" dirty="0" smtClean="0"/>
              <a:t>(</a:t>
            </a:r>
            <a:r>
              <a:rPr lang="en-GB" i="1" cap="small" dirty="0" smtClean="0"/>
              <a:t>A</a:t>
            </a:r>
            <a:r>
              <a:rPr lang="en-GB" cap="small" dirty="0" smtClean="0"/>
              <a:t>, 1)</a:t>
            </a:r>
            <a:r>
              <a:rPr lang="en-GB" dirty="0" smtClean="0"/>
              <a:t> to restore max-heap property for root of heap</a:t>
            </a:r>
          </a:p>
          <a:p>
            <a:pPr lvl="1"/>
            <a:r>
              <a:rPr lang="en-GB" dirty="0" smtClean="0"/>
              <a:t>Gives a max-heap in </a:t>
            </a:r>
            <a:r>
              <a:rPr lang="en-GB" i="1" dirty="0" smtClean="0"/>
              <a:t>A</a:t>
            </a:r>
            <a:r>
              <a:rPr lang="en-GB" dirty="0" smtClean="0"/>
              <a:t>[1..</a:t>
            </a:r>
            <a:r>
              <a:rPr lang="en-GB" i="1" dirty="0" smtClean="0"/>
              <a:t>n</a:t>
            </a:r>
            <a:r>
              <a:rPr lang="en-GB" dirty="0" smtClean="0"/>
              <a:t>-1]</a:t>
            </a:r>
          </a:p>
          <a:p>
            <a:r>
              <a:rPr lang="en-GB" dirty="0" smtClean="0"/>
              <a:t>Repeat process for new max-heap of size </a:t>
            </a:r>
            <a:r>
              <a:rPr lang="en-GB" i="1" dirty="0" smtClean="0"/>
              <a:t>n</a:t>
            </a:r>
            <a:r>
              <a:rPr lang="en-GB" dirty="0" smtClean="0"/>
              <a:t> – 1</a:t>
            </a:r>
          </a:p>
          <a:p>
            <a:r>
              <a:rPr lang="en-GB" dirty="0" smtClean="0"/>
              <a:t>Then again and again until heap size is 2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4053363" cy="1923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50803"/>
            <a:ext cx="3687126" cy="242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12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6900" y="274638"/>
            <a:ext cx="2627870" cy="1143000"/>
          </a:xfrm>
        </p:spPr>
        <p:txBody>
          <a:bodyPr/>
          <a:lstStyle/>
          <a:p>
            <a:r>
              <a:rPr lang="en-GB" dirty="0" err="1" smtClean="0"/>
              <a:t>Heapsort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6900" y="1600200"/>
            <a:ext cx="2627870" cy="4967574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Shows operation of </a:t>
            </a:r>
            <a:r>
              <a:rPr lang="en-GB" dirty="0" err="1" smtClean="0"/>
              <a:t>Heapsort</a:t>
            </a:r>
            <a:r>
              <a:rPr lang="en-GB" dirty="0" smtClean="0"/>
              <a:t> after initial max-heap has been built</a:t>
            </a:r>
          </a:p>
          <a:p>
            <a:r>
              <a:rPr lang="en-GB" dirty="0" smtClean="0"/>
              <a:t>Takes </a:t>
            </a:r>
            <a:r>
              <a:rPr lang="en-GB" i="1" dirty="0" smtClean="0"/>
              <a:t>O</a:t>
            </a:r>
            <a:r>
              <a:rPr lang="en-GB" dirty="0" smtClean="0"/>
              <a:t>(</a:t>
            </a:r>
            <a:r>
              <a:rPr lang="en-GB" i="1" dirty="0" smtClean="0"/>
              <a:t>n </a:t>
            </a:r>
            <a:r>
              <a:rPr lang="en-GB" dirty="0" err="1" smtClean="0"/>
              <a:t>lg</a:t>
            </a:r>
            <a:r>
              <a:rPr lang="en-GB" dirty="0" smtClean="0"/>
              <a:t> </a:t>
            </a:r>
            <a:r>
              <a:rPr lang="en-GB" i="1" dirty="0" smtClean="0"/>
              <a:t>n</a:t>
            </a:r>
            <a:r>
              <a:rPr lang="en-GB" dirty="0" smtClean="0"/>
              <a:t>) time since </a:t>
            </a:r>
            <a:r>
              <a:rPr lang="en-GB" cap="small" dirty="0" smtClean="0"/>
              <a:t>Build-Max-Heap</a:t>
            </a:r>
            <a:r>
              <a:rPr lang="en-GB" dirty="0" smtClean="0"/>
              <a:t> is </a:t>
            </a:r>
            <a:r>
              <a:rPr lang="en-GB" i="1" dirty="0" smtClean="0"/>
              <a:t>O</a:t>
            </a:r>
            <a:r>
              <a:rPr lang="en-GB" dirty="0" smtClean="0"/>
              <a:t>(</a:t>
            </a:r>
            <a:r>
              <a:rPr lang="en-GB" i="1" dirty="0" smtClean="0"/>
              <a:t>n</a:t>
            </a:r>
            <a:r>
              <a:rPr lang="en-GB" dirty="0" smtClean="0"/>
              <a:t>) and each call to </a:t>
            </a:r>
            <a:r>
              <a:rPr lang="en-GB" cap="small" dirty="0" smtClean="0"/>
              <a:t>Max-</a:t>
            </a:r>
            <a:r>
              <a:rPr lang="en-GB" cap="small" dirty="0" err="1" smtClean="0"/>
              <a:t>Heapify</a:t>
            </a:r>
            <a:r>
              <a:rPr lang="en-GB" dirty="0" smtClean="0"/>
              <a:t> is </a:t>
            </a:r>
            <a:r>
              <a:rPr lang="en-GB" i="1" dirty="0" smtClean="0"/>
              <a:t>O</a:t>
            </a:r>
            <a:r>
              <a:rPr lang="en-GB" dirty="0" smtClean="0"/>
              <a:t>(</a:t>
            </a:r>
            <a:r>
              <a:rPr lang="en-GB" dirty="0" err="1" smtClean="0"/>
              <a:t>lg</a:t>
            </a:r>
            <a:r>
              <a:rPr lang="en-GB" dirty="0" smtClean="0"/>
              <a:t> </a:t>
            </a:r>
            <a:r>
              <a:rPr lang="en-GB" i="1" dirty="0" smtClean="0"/>
              <a:t>n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26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00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Priority queues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Heap can be used to build an efficient </a:t>
            </a:r>
            <a:r>
              <a:rPr lang="en-GB" b="1" i="1" dirty="0" smtClean="0"/>
              <a:t>priority queue</a:t>
            </a:r>
          </a:p>
          <a:p>
            <a:r>
              <a:rPr lang="en-GB" dirty="0" smtClean="0"/>
              <a:t>Priority queues come in two types:</a:t>
            </a:r>
          </a:p>
          <a:p>
            <a:pPr lvl="1"/>
            <a:r>
              <a:rPr lang="en-GB" b="1" dirty="0" smtClean="0"/>
              <a:t>max-priority queues</a:t>
            </a:r>
          </a:p>
          <a:p>
            <a:pPr lvl="1"/>
            <a:r>
              <a:rPr lang="en-GB" b="1" dirty="0" smtClean="0"/>
              <a:t>min-priority queues</a:t>
            </a:r>
          </a:p>
          <a:p>
            <a:r>
              <a:rPr lang="en-GB" dirty="0" smtClean="0"/>
              <a:t>Priority queue stores a set</a:t>
            </a:r>
            <a:r>
              <a:rPr lang="en-GB" i="1" dirty="0" smtClean="0"/>
              <a:t> S</a:t>
            </a:r>
            <a:r>
              <a:rPr lang="en-GB" dirty="0" smtClean="0"/>
              <a:t> of elements, each with an associated value, or </a:t>
            </a:r>
            <a:r>
              <a:rPr lang="en-GB" b="1" dirty="0" smtClean="0"/>
              <a:t>key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9807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Max-priority queues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Max-priority queue supports following operations</a:t>
            </a:r>
          </a:p>
          <a:p>
            <a:pPr lvl="1"/>
            <a:r>
              <a:rPr lang="en-GB" cap="small" dirty="0" smtClean="0"/>
              <a:t>Insert(</a:t>
            </a:r>
            <a:r>
              <a:rPr lang="en-GB" i="1" dirty="0" err="1" smtClean="0"/>
              <a:t>S,x</a:t>
            </a:r>
            <a:r>
              <a:rPr lang="en-GB" cap="small" dirty="0" smtClean="0"/>
              <a:t>)</a:t>
            </a:r>
            <a:r>
              <a:rPr lang="en-GB" dirty="0" smtClean="0"/>
              <a:t> inserts </a:t>
            </a:r>
            <a:r>
              <a:rPr lang="en-GB" i="1" dirty="0" smtClean="0"/>
              <a:t>x</a:t>
            </a:r>
            <a:r>
              <a:rPr lang="en-GB" dirty="0" smtClean="0"/>
              <a:t> into </a:t>
            </a:r>
            <a:r>
              <a:rPr lang="en-GB" i="1" dirty="0" smtClean="0"/>
              <a:t>S</a:t>
            </a:r>
          </a:p>
          <a:p>
            <a:pPr lvl="1"/>
            <a:r>
              <a:rPr lang="en-GB" cap="small" dirty="0" smtClean="0"/>
              <a:t>Maximum</a:t>
            </a:r>
            <a:r>
              <a:rPr lang="en-GB" dirty="0" smtClean="0"/>
              <a:t>(</a:t>
            </a:r>
            <a:r>
              <a:rPr lang="en-GB" i="1" dirty="0" smtClean="0"/>
              <a:t>S</a:t>
            </a:r>
            <a:r>
              <a:rPr lang="en-GB" dirty="0" smtClean="0"/>
              <a:t>) returns element with largest key</a:t>
            </a:r>
          </a:p>
          <a:p>
            <a:pPr lvl="1"/>
            <a:r>
              <a:rPr lang="en-GB" cap="small" dirty="0" smtClean="0"/>
              <a:t>Extract-Max</a:t>
            </a:r>
            <a:r>
              <a:rPr lang="en-GB" dirty="0" smtClean="0"/>
              <a:t>(</a:t>
            </a:r>
            <a:r>
              <a:rPr lang="en-GB" i="1" dirty="0" smtClean="0"/>
              <a:t>S</a:t>
            </a:r>
            <a:r>
              <a:rPr lang="en-GB" dirty="0" smtClean="0"/>
              <a:t>) removes and returns element with largest key</a:t>
            </a:r>
          </a:p>
          <a:p>
            <a:pPr lvl="1"/>
            <a:r>
              <a:rPr lang="en-GB" cap="small" dirty="0" smtClean="0"/>
              <a:t>Increase-Key</a:t>
            </a:r>
            <a:r>
              <a:rPr lang="en-GB" dirty="0" smtClean="0"/>
              <a:t>(</a:t>
            </a:r>
            <a:r>
              <a:rPr lang="en-GB" i="1" dirty="0" err="1" smtClean="0"/>
              <a:t>S,x,k</a:t>
            </a:r>
            <a:r>
              <a:rPr lang="en-GB" dirty="0" smtClean="0"/>
              <a:t>) increases value of </a:t>
            </a:r>
            <a:r>
              <a:rPr lang="en-GB" i="1" dirty="0" smtClean="0"/>
              <a:t>x</a:t>
            </a:r>
            <a:r>
              <a:rPr lang="en-GB" dirty="0" smtClean="0"/>
              <a:t>’s key to </a:t>
            </a:r>
            <a:r>
              <a:rPr lang="en-GB" i="1" dirty="0" smtClean="0"/>
              <a:t>k</a:t>
            </a:r>
          </a:p>
          <a:p>
            <a:pPr lvl="2"/>
            <a:r>
              <a:rPr lang="en-GB" dirty="0" smtClean="0"/>
              <a:t>Assumes </a:t>
            </a:r>
            <a:r>
              <a:rPr lang="en-GB" i="1" dirty="0" smtClean="0"/>
              <a:t>k</a:t>
            </a:r>
            <a:r>
              <a:rPr lang="en-GB" dirty="0" smtClean="0"/>
              <a:t> is greater than or equal to </a:t>
            </a:r>
            <a:r>
              <a:rPr lang="en-GB" i="1" dirty="0" smtClean="0"/>
              <a:t>x’</a:t>
            </a:r>
            <a:r>
              <a:rPr lang="en-GB" dirty="0" smtClean="0"/>
              <a:t>s key</a:t>
            </a:r>
          </a:p>
          <a:p>
            <a:r>
              <a:rPr lang="en-GB" dirty="0" smtClean="0"/>
              <a:t>Max-priority queue can be used to schedule jobs on a shared computer</a:t>
            </a:r>
          </a:p>
          <a:p>
            <a:pPr lvl="1"/>
            <a:r>
              <a:rPr lang="en-GB" dirty="0" smtClean="0"/>
              <a:t>Uses </a:t>
            </a:r>
            <a:r>
              <a:rPr lang="en-GB" cap="small" dirty="0" smtClean="0"/>
              <a:t>Extract-Max</a:t>
            </a:r>
            <a:r>
              <a:rPr lang="en-GB" dirty="0" smtClean="0"/>
              <a:t> to get next highest-priority job whenever a job is finished or interrupted</a:t>
            </a:r>
          </a:p>
          <a:p>
            <a:pPr lvl="1"/>
            <a:r>
              <a:rPr lang="en-GB" dirty="0" smtClean="0"/>
              <a:t>Scheduler adds a job to the queue by using </a:t>
            </a:r>
            <a:r>
              <a:rPr lang="en-GB" cap="small" dirty="0" smtClean="0"/>
              <a:t>Insert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7179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Min-priority queue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Supports operations </a:t>
            </a:r>
            <a:r>
              <a:rPr lang="en-GB" cap="small" dirty="0" smtClean="0"/>
              <a:t>Insert, Minimum, Extract-Min </a:t>
            </a:r>
            <a:r>
              <a:rPr lang="en-GB" dirty="0" smtClean="0"/>
              <a:t>and </a:t>
            </a:r>
            <a:r>
              <a:rPr lang="en-GB" cap="small" dirty="0" smtClean="0"/>
              <a:t>Decrease-Key</a:t>
            </a:r>
          </a:p>
          <a:p>
            <a:r>
              <a:rPr lang="en-GB" dirty="0" smtClean="0"/>
              <a:t>Can be used in an event-driven simulator</a:t>
            </a:r>
          </a:p>
          <a:p>
            <a:pPr lvl="1"/>
            <a:r>
              <a:rPr lang="en-GB" dirty="0" smtClean="0"/>
              <a:t>items in queue are events to be simulated</a:t>
            </a:r>
          </a:p>
          <a:p>
            <a:pPr lvl="1"/>
            <a:r>
              <a:rPr lang="en-GB" dirty="0" smtClean="0"/>
              <a:t>key of each item is time of occurrence</a:t>
            </a:r>
          </a:p>
          <a:p>
            <a:pPr lvl="1"/>
            <a:r>
              <a:rPr lang="en-GB" dirty="0" smtClean="0"/>
              <a:t>events must be simulated in order of time of occurrence</a:t>
            </a:r>
          </a:p>
          <a:p>
            <a:pPr lvl="2"/>
            <a:r>
              <a:rPr lang="en-GB" dirty="0" smtClean="0"/>
              <a:t>simulation of an event may cause other events to occur some time afterwards</a:t>
            </a:r>
          </a:p>
          <a:p>
            <a:pPr lvl="1"/>
            <a:r>
              <a:rPr lang="en-GB" dirty="0" smtClean="0"/>
              <a:t>uses </a:t>
            </a:r>
            <a:r>
              <a:rPr lang="en-GB" cap="small" dirty="0" smtClean="0"/>
              <a:t>Extract-Min </a:t>
            </a:r>
            <a:r>
              <a:rPr lang="en-GB" dirty="0" smtClean="0"/>
              <a:t>to choose next event to simulate</a:t>
            </a:r>
          </a:p>
          <a:p>
            <a:pPr lvl="1"/>
            <a:r>
              <a:rPr lang="en-GB" dirty="0" smtClean="0"/>
              <a:t>uses </a:t>
            </a:r>
            <a:r>
              <a:rPr lang="en-GB" cap="small" dirty="0" smtClean="0"/>
              <a:t>Insert</a:t>
            </a:r>
            <a:r>
              <a:rPr lang="en-GB" dirty="0" smtClean="0"/>
              <a:t> to insert new events into min-priority queue</a:t>
            </a:r>
          </a:p>
        </p:txBody>
      </p:sp>
    </p:spTree>
    <p:extLst>
      <p:ext uri="{BB962C8B-B14F-4D97-AF65-F5344CB8AC3E}">
        <p14:creationId xmlns:p14="http://schemas.microsoft.com/office/powerpoint/2010/main" val="3921294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Source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Chapter 6 of</a:t>
            </a:r>
          </a:p>
          <a:p>
            <a:pPr lvl="1"/>
            <a:r>
              <a:rPr lang="en-GB" dirty="0" err="1" smtClean="0"/>
              <a:t>Cormen</a:t>
            </a:r>
            <a:r>
              <a:rPr lang="en-GB" dirty="0" smtClean="0"/>
              <a:t>, T. H., </a:t>
            </a:r>
            <a:r>
              <a:rPr lang="en-GB" dirty="0" err="1" smtClean="0"/>
              <a:t>Leiserson</a:t>
            </a:r>
            <a:r>
              <a:rPr lang="en-GB" dirty="0" smtClean="0"/>
              <a:t>, C. E., </a:t>
            </a:r>
            <a:r>
              <a:rPr lang="en-GB" dirty="0" err="1" smtClean="0"/>
              <a:t>Rivest</a:t>
            </a:r>
            <a:r>
              <a:rPr lang="en-GB" dirty="0" smtClean="0"/>
              <a:t>, R. L. and Stein, C. (2009). </a:t>
            </a:r>
            <a:r>
              <a:rPr lang="en-GB" i="1" dirty="0" smtClean="0"/>
              <a:t>Introduction to Algorithms.</a:t>
            </a:r>
            <a:r>
              <a:rPr lang="en-GB" dirty="0" smtClean="0"/>
              <a:t> (Third edition)</a:t>
            </a:r>
            <a:r>
              <a:rPr lang="en-GB" i="1" dirty="0" smtClean="0"/>
              <a:t>. </a:t>
            </a:r>
            <a:r>
              <a:rPr lang="en-GB" dirty="0" smtClean="0"/>
              <a:t>MIT Press, Cambridge, MA.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453867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Implementing a max-priority queue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4360" y="1600200"/>
            <a:ext cx="4132440" cy="4941918"/>
          </a:xfrm>
        </p:spPr>
        <p:txBody>
          <a:bodyPr>
            <a:normAutofit fontScale="92500" lnSpcReduction="20000"/>
          </a:bodyPr>
          <a:lstStyle/>
          <a:p>
            <a:r>
              <a:rPr lang="en-GB" cap="small" dirty="0" smtClean="0"/>
              <a:t>Heap-Maximum </a:t>
            </a:r>
            <a:r>
              <a:rPr lang="en-GB" dirty="0" smtClean="0"/>
              <a:t>implements </a:t>
            </a:r>
            <a:r>
              <a:rPr lang="en-GB" cap="small" dirty="0" smtClean="0"/>
              <a:t>Maximum</a:t>
            </a:r>
            <a:r>
              <a:rPr lang="en-GB" dirty="0" smtClean="0"/>
              <a:t> operation in </a:t>
            </a:r>
            <a:r>
              <a:rPr lang="en-GB" dirty="0" err="1" smtClean="0"/>
              <a:t>Θ</a:t>
            </a:r>
            <a:r>
              <a:rPr lang="en-GB" dirty="0" smtClean="0"/>
              <a:t>(1) time</a:t>
            </a:r>
          </a:p>
          <a:p>
            <a:r>
              <a:rPr lang="en-GB" cap="small" dirty="0" smtClean="0"/>
              <a:t>Heap-Extract-Max </a:t>
            </a:r>
            <a:r>
              <a:rPr lang="en-GB" dirty="0" smtClean="0"/>
              <a:t>implements </a:t>
            </a:r>
            <a:r>
              <a:rPr lang="en-GB" cap="small" dirty="0" smtClean="0"/>
              <a:t>Extract-Max</a:t>
            </a:r>
          </a:p>
          <a:p>
            <a:pPr lvl="1"/>
            <a:r>
              <a:rPr lang="en-GB" dirty="0" smtClean="0"/>
              <a:t>resembles body of for loop in </a:t>
            </a:r>
            <a:r>
              <a:rPr lang="en-GB" cap="small" dirty="0" err="1" smtClean="0"/>
              <a:t>Heapsort</a:t>
            </a:r>
            <a:endParaRPr lang="en-GB" cap="small" dirty="0" smtClean="0"/>
          </a:p>
          <a:p>
            <a:pPr lvl="1"/>
            <a:r>
              <a:rPr lang="en-GB" dirty="0" smtClean="0"/>
              <a:t>running time is </a:t>
            </a:r>
            <a:r>
              <a:rPr lang="en-GB" i="1" dirty="0" smtClean="0"/>
              <a:t>O</a:t>
            </a:r>
            <a:r>
              <a:rPr lang="en-GB" dirty="0" smtClean="0"/>
              <a:t>(</a:t>
            </a:r>
            <a:r>
              <a:rPr lang="en-GB" dirty="0" err="1" smtClean="0"/>
              <a:t>lg</a:t>
            </a:r>
            <a:r>
              <a:rPr lang="en-GB" dirty="0" smtClean="0"/>
              <a:t> </a:t>
            </a:r>
            <a:r>
              <a:rPr lang="en-GB" i="1" dirty="0" smtClean="0"/>
              <a:t>n</a:t>
            </a:r>
            <a:r>
              <a:rPr lang="en-GB" dirty="0" smtClean="0"/>
              <a:t>)</a:t>
            </a:r>
          </a:p>
          <a:p>
            <a:pPr lvl="2"/>
            <a:r>
              <a:rPr lang="en-GB" dirty="0" smtClean="0"/>
              <a:t>performs constant amount of work on top of </a:t>
            </a:r>
            <a:r>
              <a:rPr lang="en-GB" i="1" dirty="0" smtClean="0"/>
              <a:t>O</a:t>
            </a:r>
            <a:r>
              <a:rPr lang="en-GB" dirty="0" smtClean="0"/>
              <a:t>(</a:t>
            </a:r>
            <a:r>
              <a:rPr lang="en-GB" dirty="0" err="1" smtClean="0"/>
              <a:t>lg</a:t>
            </a:r>
            <a:r>
              <a:rPr lang="en-GB" i="1" dirty="0" smtClean="0"/>
              <a:t> n</a:t>
            </a:r>
            <a:r>
              <a:rPr lang="en-GB" dirty="0" smtClean="0"/>
              <a:t>) time for </a:t>
            </a:r>
            <a:r>
              <a:rPr lang="en-GB" cap="small" dirty="0" smtClean="0"/>
              <a:t>Max-</a:t>
            </a:r>
            <a:r>
              <a:rPr lang="en-GB" cap="small" dirty="0" err="1" smtClean="0"/>
              <a:t>Heapify</a:t>
            </a:r>
            <a:endParaRPr lang="en-GB" cap="smal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2544829" cy="76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591192"/>
            <a:ext cx="4124338" cy="274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7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Implementing a max-priority queue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4181825"/>
            <a:ext cx="8229599" cy="2265030"/>
          </a:xfrm>
        </p:spPr>
        <p:txBody>
          <a:bodyPr>
            <a:normAutofit fontScale="62500" lnSpcReduction="20000"/>
          </a:bodyPr>
          <a:lstStyle/>
          <a:p>
            <a:r>
              <a:rPr lang="en-GB" cap="small" dirty="0" smtClean="0"/>
              <a:t>Heap-Increase-Key </a:t>
            </a:r>
            <a:r>
              <a:rPr lang="en-GB" dirty="0" smtClean="0"/>
              <a:t>implements </a:t>
            </a:r>
            <a:r>
              <a:rPr lang="en-GB" cap="small" dirty="0" smtClean="0"/>
              <a:t>Increase-Key</a:t>
            </a:r>
          </a:p>
          <a:p>
            <a:pPr lvl="1"/>
            <a:r>
              <a:rPr lang="en-GB" dirty="0" smtClean="0"/>
              <a:t>first updates key of </a:t>
            </a:r>
            <a:r>
              <a:rPr lang="en-GB" i="1" dirty="0" smtClean="0"/>
              <a:t>A</a:t>
            </a:r>
            <a:r>
              <a:rPr lang="en-GB" dirty="0" smtClean="0"/>
              <a:t>[</a:t>
            </a:r>
            <a:r>
              <a:rPr lang="en-GB" i="1" dirty="0" err="1" smtClean="0"/>
              <a:t>i</a:t>
            </a:r>
            <a:r>
              <a:rPr lang="en-GB" dirty="0" smtClean="0"/>
              <a:t>] to </a:t>
            </a:r>
            <a:r>
              <a:rPr lang="en-GB" i="1" dirty="0" smtClean="0"/>
              <a:t>k</a:t>
            </a:r>
          </a:p>
          <a:p>
            <a:pPr lvl="1"/>
            <a:r>
              <a:rPr lang="en-GB" dirty="0" smtClean="0"/>
              <a:t>this might make key of </a:t>
            </a:r>
            <a:r>
              <a:rPr lang="en-GB" i="1" dirty="0" smtClean="0"/>
              <a:t>A</a:t>
            </a:r>
            <a:r>
              <a:rPr lang="en-GB" dirty="0" smtClean="0"/>
              <a:t>[</a:t>
            </a:r>
            <a:r>
              <a:rPr lang="en-GB" i="1" dirty="0" err="1"/>
              <a:t>i</a:t>
            </a:r>
            <a:r>
              <a:rPr lang="en-GB" dirty="0" smtClean="0"/>
              <a:t>] greater than the key of its parent</a:t>
            </a:r>
          </a:p>
          <a:p>
            <a:pPr lvl="1"/>
            <a:r>
              <a:rPr lang="en-GB" dirty="0" smtClean="0"/>
              <a:t>so traverses simple path from node </a:t>
            </a:r>
            <a:r>
              <a:rPr lang="en-GB" i="1" dirty="0" err="1" smtClean="0"/>
              <a:t>i</a:t>
            </a:r>
            <a:r>
              <a:rPr lang="en-GB" i="1" dirty="0" smtClean="0"/>
              <a:t> </a:t>
            </a:r>
            <a:r>
              <a:rPr lang="en-GB" dirty="0" smtClean="0"/>
              <a:t>to the root to find correct place for increased key</a:t>
            </a:r>
          </a:p>
          <a:p>
            <a:pPr lvl="1"/>
            <a:r>
              <a:rPr lang="en-GB" dirty="0" smtClean="0"/>
              <a:t>repeatedly compares element with its parent, exchanging keys until the element’s key is less than or equal to its parent’s key</a:t>
            </a:r>
          </a:p>
          <a:p>
            <a:r>
              <a:rPr lang="en-GB" dirty="0" smtClean="0"/>
              <a:t>Running time is </a:t>
            </a:r>
            <a:r>
              <a:rPr lang="en-GB" i="1" dirty="0" smtClean="0"/>
              <a:t>O</a:t>
            </a:r>
            <a:r>
              <a:rPr lang="en-GB" dirty="0" smtClean="0"/>
              <a:t>(</a:t>
            </a:r>
            <a:r>
              <a:rPr lang="en-GB" dirty="0" err="1" smtClean="0"/>
              <a:t>lg</a:t>
            </a:r>
            <a:r>
              <a:rPr lang="en-GB" dirty="0" smtClean="0"/>
              <a:t> </a:t>
            </a:r>
            <a:r>
              <a:rPr lang="en-GB" i="1" dirty="0" smtClean="0"/>
              <a:t>n</a:t>
            </a:r>
            <a:r>
              <a:rPr lang="en-GB" dirty="0" smtClean="0"/>
              <a:t>) since path from updated node to root is </a:t>
            </a:r>
            <a:r>
              <a:rPr lang="en-GB" i="1" dirty="0" smtClean="0"/>
              <a:t>O</a:t>
            </a:r>
            <a:r>
              <a:rPr lang="en-GB" dirty="0" smtClean="0"/>
              <a:t>(</a:t>
            </a:r>
            <a:r>
              <a:rPr lang="en-GB" dirty="0" err="1" smtClean="0"/>
              <a:t>lg</a:t>
            </a:r>
            <a:r>
              <a:rPr lang="en-GB" dirty="0" smtClean="0"/>
              <a:t> </a:t>
            </a:r>
            <a:r>
              <a:rPr lang="en-GB" i="1" dirty="0" smtClean="0"/>
              <a:t>n</a:t>
            </a:r>
            <a:r>
              <a:rPr lang="en-GB" dirty="0" smtClean="0"/>
              <a:t>)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587" y="1366327"/>
            <a:ext cx="6523835" cy="26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84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200" y="1322733"/>
            <a:ext cx="6154800" cy="5535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46459" cy="173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24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Implementing a max-priority queue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09822"/>
            <a:ext cx="8229599" cy="2770779"/>
          </a:xfrm>
        </p:spPr>
        <p:txBody>
          <a:bodyPr>
            <a:normAutofit fontScale="70000" lnSpcReduction="20000"/>
          </a:bodyPr>
          <a:lstStyle/>
          <a:p>
            <a:r>
              <a:rPr lang="en-GB" cap="small" dirty="0" smtClean="0"/>
              <a:t>Max-Heap-Insert</a:t>
            </a:r>
            <a:r>
              <a:rPr lang="en-GB" dirty="0" smtClean="0"/>
              <a:t> implements </a:t>
            </a:r>
            <a:r>
              <a:rPr lang="en-GB" cap="small" dirty="0" smtClean="0"/>
              <a:t>Insert</a:t>
            </a:r>
            <a:r>
              <a:rPr lang="en-GB" dirty="0" smtClean="0"/>
              <a:t> operation</a:t>
            </a:r>
          </a:p>
          <a:p>
            <a:r>
              <a:rPr lang="en-GB" dirty="0" smtClean="0"/>
              <a:t>Takes new key as an argument</a:t>
            </a:r>
          </a:p>
          <a:p>
            <a:r>
              <a:rPr lang="en-GB" dirty="0" smtClean="0"/>
              <a:t>First adds a new leaf with key -∞</a:t>
            </a:r>
          </a:p>
          <a:p>
            <a:r>
              <a:rPr lang="en-GB" dirty="0" smtClean="0"/>
              <a:t>Calls </a:t>
            </a:r>
            <a:r>
              <a:rPr lang="en-GB" cap="small" dirty="0" smtClean="0"/>
              <a:t>Heap-Increase-Key</a:t>
            </a:r>
            <a:r>
              <a:rPr lang="en-GB" dirty="0" smtClean="0"/>
              <a:t> to set the key of this new node to the correct value and maintain the max-heap property</a:t>
            </a:r>
          </a:p>
          <a:p>
            <a:r>
              <a:rPr lang="en-GB" dirty="0" smtClean="0"/>
              <a:t>Running time is </a:t>
            </a:r>
            <a:r>
              <a:rPr lang="en-GB" i="1" dirty="0" smtClean="0"/>
              <a:t>O</a:t>
            </a:r>
            <a:r>
              <a:rPr lang="en-GB" dirty="0" smtClean="0"/>
              <a:t> (</a:t>
            </a:r>
            <a:r>
              <a:rPr lang="en-GB" dirty="0" err="1" smtClean="0"/>
              <a:t>lg</a:t>
            </a:r>
            <a:r>
              <a:rPr lang="en-GB" dirty="0" smtClean="0"/>
              <a:t> </a:t>
            </a:r>
            <a:r>
              <a:rPr lang="en-GB" i="1" dirty="0" smtClean="0"/>
              <a:t>n</a:t>
            </a:r>
            <a:r>
              <a:rPr lang="en-GB" dirty="0" smtClean="0"/>
              <a:t>)</a:t>
            </a:r>
          </a:p>
          <a:p>
            <a:r>
              <a:rPr lang="en-GB" b="1" dirty="0" smtClean="0"/>
              <a:t>So a heap an support a priority queue operation on a set of size </a:t>
            </a:r>
            <a:r>
              <a:rPr lang="en-GB" b="1" i="1" dirty="0" smtClean="0"/>
              <a:t>n</a:t>
            </a:r>
            <a:r>
              <a:rPr lang="en-GB" b="1" dirty="0" smtClean="0"/>
              <a:t> in </a:t>
            </a:r>
            <a:r>
              <a:rPr lang="en-GB" b="1" i="1" dirty="0" smtClean="0"/>
              <a:t>O</a:t>
            </a:r>
            <a:r>
              <a:rPr lang="en-GB" b="1" dirty="0" smtClean="0"/>
              <a:t>(</a:t>
            </a:r>
            <a:r>
              <a:rPr lang="en-GB" b="1" dirty="0" err="1" smtClean="0"/>
              <a:t>lg</a:t>
            </a:r>
            <a:r>
              <a:rPr lang="en-GB" b="1" dirty="0" smtClean="0"/>
              <a:t> </a:t>
            </a:r>
            <a:r>
              <a:rPr lang="en-GB" b="1" i="1" dirty="0"/>
              <a:t>n</a:t>
            </a:r>
            <a:r>
              <a:rPr lang="en-GB" b="1" dirty="0" smtClean="0"/>
              <a:t>) time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17638"/>
            <a:ext cx="8190603" cy="221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err="1" smtClean="0"/>
              <a:t>Heapsort</a:t>
            </a:r>
            <a:r>
              <a:rPr lang="en-GB" dirty="0" smtClean="0"/>
              <a:t>, like Merge Sort has a running time of </a:t>
            </a:r>
            <a:r>
              <a:rPr lang="en-GB" i="1" dirty="0" smtClean="0"/>
              <a:t>O</a:t>
            </a:r>
            <a:r>
              <a:rPr lang="en-GB" dirty="0" smtClean="0"/>
              <a:t>(</a:t>
            </a:r>
            <a:r>
              <a:rPr lang="en-GB" i="1" dirty="0" smtClean="0"/>
              <a:t>n</a:t>
            </a:r>
            <a:r>
              <a:rPr lang="en-GB" dirty="0" smtClean="0"/>
              <a:t> </a:t>
            </a:r>
            <a:r>
              <a:rPr lang="en-GB" dirty="0" err="1" smtClean="0"/>
              <a:t>lg</a:t>
            </a:r>
            <a:r>
              <a:rPr lang="en-GB" i="1" dirty="0" smtClean="0"/>
              <a:t> n</a:t>
            </a:r>
            <a:r>
              <a:rPr lang="en-GB" dirty="0" smtClean="0"/>
              <a:t>)</a:t>
            </a:r>
          </a:p>
          <a:p>
            <a:r>
              <a:rPr lang="en-GB" dirty="0" smtClean="0"/>
              <a:t>But </a:t>
            </a:r>
            <a:r>
              <a:rPr lang="en-GB" dirty="0" err="1" smtClean="0"/>
              <a:t>Heapsort</a:t>
            </a:r>
            <a:r>
              <a:rPr lang="en-GB" dirty="0" smtClean="0"/>
              <a:t> sorts </a:t>
            </a:r>
            <a:r>
              <a:rPr lang="en-GB" i="1" dirty="0" smtClean="0"/>
              <a:t>in place</a:t>
            </a:r>
          </a:p>
          <a:p>
            <a:pPr lvl="1"/>
            <a:r>
              <a:rPr lang="en-GB" dirty="0" smtClean="0"/>
              <a:t>only a constant number of array elements are stored outside the array at any one time</a:t>
            </a:r>
          </a:p>
          <a:p>
            <a:r>
              <a:rPr lang="en-GB" dirty="0" err="1" smtClean="0"/>
              <a:t>Heapsort</a:t>
            </a:r>
            <a:r>
              <a:rPr lang="en-GB" dirty="0" smtClean="0"/>
              <a:t> uses a data structure called a </a:t>
            </a:r>
            <a:r>
              <a:rPr lang="en-GB" i="1" dirty="0" smtClean="0"/>
              <a:t>heap</a:t>
            </a:r>
          </a:p>
          <a:p>
            <a:r>
              <a:rPr lang="en-GB" dirty="0" smtClean="0"/>
              <a:t>Heaps are useful in other algorithms too</a:t>
            </a:r>
          </a:p>
          <a:p>
            <a:r>
              <a:rPr lang="en-GB" dirty="0" smtClean="0"/>
              <a:t>Heaps can be used to make a </a:t>
            </a:r>
            <a:r>
              <a:rPr lang="en-GB" i="1" dirty="0" smtClean="0"/>
              <a:t>priority queue</a:t>
            </a:r>
          </a:p>
          <a:p>
            <a:r>
              <a:rPr lang="en-GB" b="1" dirty="0" smtClean="0"/>
              <a:t>NB:</a:t>
            </a:r>
            <a:r>
              <a:rPr lang="en-GB" dirty="0" smtClean="0"/>
              <a:t> A heap data-structure is </a:t>
            </a:r>
            <a:r>
              <a:rPr lang="en-GB" b="1" i="1" dirty="0" smtClean="0"/>
              <a:t>not</a:t>
            </a:r>
            <a:r>
              <a:rPr lang="en-GB" dirty="0" smtClean="0"/>
              <a:t> the same as what is referred to as “the heap” in Java or Lisp, which is the area in memory that is garbage-collected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2291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44253"/>
            <a:ext cx="8229600" cy="2888347"/>
          </a:xfrm>
        </p:spPr>
        <p:txBody>
          <a:bodyPr/>
          <a:lstStyle/>
          <a:p>
            <a:r>
              <a:rPr lang="en-GB" dirty="0" smtClean="0"/>
              <a:t>A </a:t>
            </a:r>
            <a:r>
              <a:rPr lang="en-GB" b="1" dirty="0" smtClean="0"/>
              <a:t>(binary) heap</a:t>
            </a:r>
            <a:r>
              <a:rPr lang="en-GB" dirty="0" smtClean="0"/>
              <a:t> is an array (b) that can be viewed as a nearly complete binary tree (a)</a:t>
            </a:r>
          </a:p>
          <a:p>
            <a:r>
              <a:rPr lang="en-GB" dirty="0" smtClean="0"/>
              <a:t>Tree is filled on all levels except leaf level which is filled from left up to a certain point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280" y="1417638"/>
            <a:ext cx="6427844" cy="232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2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44253"/>
            <a:ext cx="8229600" cy="2888347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If </a:t>
            </a:r>
            <a:r>
              <a:rPr lang="en-GB" i="1" dirty="0" smtClean="0"/>
              <a:t>A</a:t>
            </a:r>
            <a:r>
              <a:rPr lang="en-GB" dirty="0" smtClean="0"/>
              <a:t> is a heap, then</a:t>
            </a:r>
          </a:p>
          <a:p>
            <a:pPr lvl="1"/>
            <a:r>
              <a:rPr lang="en-GB" i="1" dirty="0" err="1" smtClean="0"/>
              <a:t>A.length</a:t>
            </a:r>
            <a:r>
              <a:rPr lang="en-GB" dirty="0" smtClean="0"/>
              <a:t> is the length of the array</a:t>
            </a:r>
          </a:p>
          <a:p>
            <a:pPr lvl="1"/>
            <a:r>
              <a:rPr lang="en-GB" i="1" dirty="0" err="1" smtClean="0"/>
              <a:t>A.heap</a:t>
            </a:r>
            <a:r>
              <a:rPr lang="en-GB" i="1" dirty="0" smtClean="0"/>
              <a:t>-size</a:t>
            </a:r>
            <a:r>
              <a:rPr lang="en-GB" dirty="0" smtClean="0"/>
              <a:t> is the number of elements stored in the heap</a:t>
            </a:r>
          </a:p>
          <a:p>
            <a:r>
              <a:rPr lang="en-GB" i="1" dirty="0" err="1" smtClean="0"/>
              <a:t>A.heap</a:t>
            </a:r>
            <a:r>
              <a:rPr lang="en-GB" i="1" dirty="0" smtClean="0"/>
              <a:t>-size</a:t>
            </a:r>
            <a:r>
              <a:rPr lang="en-GB" dirty="0" smtClean="0"/>
              <a:t> can be at most </a:t>
            </a:r>
            <a:r>
              <a:rPr lang="en-GB" i="1" dirty="0" err="1" smtClean="0"/>
              <a:t>A.length</a:t>
            </a:r>
            <a:r>
              <a:rPr lang="en-GB" dirty="0" smtClean="0"/>
              <a:t> but may be less</a:t>
            </a:r>
            <a:endParaRPr lang="en-GB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280" y="1417638"/>
            <a:ext cx="6427844" cy="232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22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2887"/>
          </a:xfrm>
        </p:spPr>
        <p:txBody>
          <a:bodyPr/>
          <a:lstStyle/>
          <a:p>
            <a:r>
              <a:rPr lang="en-GB" dirty="0" smtClean="0"/>
              <a:t>Heaps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726" y="3404140"/>
            <a:ext cx="4235074" cy="2722023"/>
          </a:xfrm>
        </p:spPr>
        <p:txBody>
          <a:bodyPr>
            <a:normAutofit fontScale="62500" lnSpcReduction="20000"/>
          </a:bodyPr>
          <a:lstStyle/>
          <a:p>
            <a:r>
              <a:rPr lang="en-GB" cap="small" dirty="0" smtClean="0"/>
              <a:t>Parent </a:t>
            </a:r>
            <a:r>
              <a:rPr lang="en-GB" dirty="0" smtClean="0"/>
              <a:t>can be implemented by shifting binary representation of </a:t>
            </a:r>
            <a:r>
              <a:rPr lang="en-GB" i="1" dirty="0" err="1" smtClean="0"/>
              <a:t>i</a:t>
            </a:r>
            <a:r>
              <a:rPr lang="en-GB" i="1" dirty="0" smtClean="0"/>
              <a:t> </a:t>
            </a:r>
            <a:r>
              <a:rPr lang="en-GB" dirty="0" smtClean="0"/>
              <a:t>one bit to the right</a:t>
            </a:r>
          </a:p>
          <a:p>
            <a:r>
              <a:rPr lang="en-GB" cap="small" dirty="0" smtClean="0"/>
              <a:t>Left </a:t>
            </a:r>
            <a:r>
              <a:rPr lang="en-GB" dirty="0" smtClean="0"/>
              <a:t>can be implemented by shifting binary representation of </a:t>
            </a:r>
            <a:r>
              <a:rPr lang="en-GB" i="1" dirty="0" err="1" smtClean="0"/>
              <a:t>i</a:t>
            </a:r>
            <a:r>
              <a:rPr lang="en-GB" i="1" dirty="0" smtClean="0"/>
              <a:t> </a:t>
            </a:r>
            <a:r>
              <a:rPr lang="en-GB" dirty="0" smtClean="0"/>
              <a:t>one bit to the left</a:t>
            </a:r>
          </a:p>
          <a:p>
            <a:r>
              <a:rPr lang="en-GB" cap="small" dirty="0" smtClean="0"/>
              <a:t>Right </a:t>
            </a:r>
            <a:r>
              <a:rPr lang="en-GB" dirty="0" smtClean="0"/>
              <a:t>can be implemented by shifting binary representation of </a:t>
            </a:r>
            <a:r>
              <a:rPr lang="en-GB" i="1" dirty="0" err="1" smtClean="0"/>
              <a:t>i</a:t>
            </a:r>
            <a:r>
              <a:rPr lang="en-GB" i="1" dirty="0" smtClean="0"/>
              <a:t> </a:t>
            </a:r>
            <a:r>
              <a:rPr lang="en-GB" dirty="0" smtClean="0"/>
              <a:t>one bit to the left and then adding 1 as the low-order bit</a:t>
            </a:r>
          </a:p>
          <a:p>
            <a:endParaRPr lang="en-GB" cap="smal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804" y="3492274"/>
            <a:ext cx="1976809" cy="2633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286" y="1077525"/>
            <a:ext cx="5920880" cy="214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69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Max-heaps and min-heaps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4326" y="1600200"/>
            <a:ext cx="4542474" cy="4855945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Two kinds of binary heap:</a:t>
            </a:r>
          </a:p>
          <a:p>
            <a:pPr lvl="1"/>
            <a:r>
              <a:rPr lang="en-GB" b="1" dirty="0" smtClean="0"/>
              <a:t>max-heap </a:t>
            </a:r>
            <a:r>
              <a:rPr lang="en-GB" dirty="0" smtClean="0"/>
              <a:t>satisfies the </a:t>
            </a:r>
            <a:r>
              <a:rPr lang="en-GB" b="1" dirty="0" smtClean="0"/>
              <a:t>max-heap property</a:t>
            </a:r>
            <a:r>
              <a:rPr lang="en-GB" dirty="0" smtClean="0"/>
              <a:t>: </a:t>
            </a:r>
            <a:br>
              <a:rPr lang="en-GB" dirty="0" smtClean="0"/>
            </a:br>
            <a:r>
              <a:rPr lang="en-GB" i="1" dirty="0" smtClean="0"/>
              <a:t>Every node is less than or equal to its parent</a:t>
            </a:r>
            <a:br>
              <a:rPr lang="en-GB" i="1" dirty="0" smtClean="0"/>
            </a:br>
            <a:r>
              <a:rPr lang="en-GB" i="1" dirty="0" smtClean="0"/>
              <a:t>A</a:t>
            </a:r>
            <a:r>
              <a:rPr lang="en-GB" dirty="0" smtClean="0"/>
              <a:t>[</a:t>
            </a:r>
            <a:r>
              <a:rPr lang="en-GB" cap="small" dirty="0" smtClean="0"/>
              <a:t>Parent</a:t>
            </a:r>
            <a:r>
              <a:rPr lang="en-GB" dirty="0" smtClean="0"/>
              <a:t>(</a:t>
            </a:r>
            <a:r>
              <a:rPr lang="en-GB" i="1" dirty="0" err="1" smtClean="0"/>
              <a:t>i</a:t>
            </a:r>
            <a:r>
              <a:rPr lang="en-GB" dirty="0" smtClean="0"/>
              <a:t>) ≥ </a:t>
            </a:r>
            <a:r>
              <a:rPr lang="en-GB" i="1" dirty="0" smtClean="0"/>
              <a:t>A</a:t>
            </a:r>
            <a:r>
              <a:rPr lang="en-GB" dirty="0" smtClean="0"/>
              <a:t>[</a:t>
            </a:r>
            <a:r>
              <a:rPr lang="en-GB" i="1" dirty="0" err="1" smtClean="0"/>
              <a:t>i</a:t>
            </a:r>
            <a:r>
              <a:rPr lang="en-GB" dirty="0" smtClean="0"/>
              <a:t>]]</a:t>
            </a:r>
            <a:endParaRPr lang="en-GB" i="1" dirty="0" smtClean="0"/>
          </a:p>
          <a:p>
            <a:pPr lvl="1"/>
            <a:r>
              <a:rPr lang="en-GB" b="1" dirty="0" smtClean="0"/>
              <a:t>min-heap</a:t>
            </a:r>
            <a:r>
              <a:rPr lang="en-GB" dirty="0" smtClean="0"/>
              <a:t> satisfies the </a:t>
            </a:r>
            <a:r>
              <a:rPr lang="en-GB" b="1" dirty="0" smtClean="0"/>
              <a:t>min-heap property</a:t>
            </a:r>
            <a:r>
              <a:rPr lang="en-GB" dirty="0" smtClean="0"/>
              <a:t>:</a:t>
            </a:r>
            <a:br>
              <a:rPr lang="en-GB" dirty="0" smtClean="0"/>
            </a:br>
            <a:r>
              <a:rPr lang="en-GB" i="1" dirty="0"/>
              <a:t>E</a:t>
            </a:r>
            <a:r>
              <a:rPr lang="en-GB" i="1" dirty="0" smtClean="0"/>
              <a:t>very node is greater than or equal to its parent</a:t>
            </a:r>
            <a:br>
              <a:rPr lang="en-GB" i="1" dirty="0" smtClean="0"/>
            </a:br>
            <a:r>
              <a:rPr lang="en-GB" i="1" dirty="0" smtClean="0"/>
              <a:t>A</a:t>
            </a:r>
            <a:r>
              <a:rPr lang="en-GB" dirty="0" smtClean="0"/>
              <a:t>[</a:t>
            </a:r>
            <a:r>
              <a:rPr lang="en-GB" cap="small" dirty="0" smtClean="0"/>
              <a:t>Parent</a:t>
            </a:r>
            <a:r>
              <a:rPr lang="en-GB" dirty="0" smtClean="0"/>
              <a:t>(</a:t>
            </a:r>
            <a:r>
              <a:rPr lang="en-GB" i="1" dirty="0" err="1" smtClean="0"/>
              <a:t>i</a:t>
            </a:r>
            <a:r>
              <a:rPr lang="en-GB" dirty="0" smtClean="0"/>
              <a:t>) ≤ </a:t>
            </a:r>
            <a:r>
              <a:rPr lang="en-GB" i="1" dirty="0" smtClean="0"/>
              <a:t>A</a:t>
            </a:r>
            <a:r>
              <a:rPr lang="en-GB" dirty="0" smtClean="0"/>
              <a:t>[</a:t>
            </a:r>
            <a:r>
              <a:rPr lang="en-GB" i="1" dirty="0" err="1" smtClean="0"/>
              <a:t>i</a:t>
            </a:r>
            <a:r>
              <a:rPr lang="en-GB" dirty="0" smtClean="0"/>
              <a:t>]]</a:t>
            </a:r>
            <a:endParaRPr lang="en-GB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26930"/>
            <a:ext cx="3687126" cy="242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86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Height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6264" y="1600200"/>
            <a:ext cx="4350536" cy="5044540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 smtClean="0"/>
              <a:t>Height</a:t>
            </a:r>
            <a:r>
              <a:rPr lang="en-GB" dirty="0" smtClean="0"/>
              <a:t> of a node in a heap is the number of edges in the </a:t>
            </a:r>
            <a:r>
              <a:rPr lang="en-GB" i="1" dirty="0" smtClean="0"/>
              <a:t>longest</a:t>
            </a:r>
            <a:r>
              <a:rPr lang="en-GB" dirty="0" smtClean="0"/>
              <a:t> simple downward path from the node to a leaf</a:t>
            </a:r>
          </a:p>
          <a:p>
            <a:pPr lvl="1"/>
            <a:r>
              <a:rPr lang="en-GB" dirty="0" smtClean="0"/>
              <a:t>e.g., height of node 2 is 2, height of node 1 is 3</a:t>
            </a:r>
          </a:p>
          <a:p>
            <a:r>
              <a:rPr lang="en-GB" dirty="0" smtClean="0"/>
              <a:t>Height of a heap is height of its root</a:t>
            </a:r>
          </a:p>
          <a:p>
            <a:r>
              <a:rPr lang="en-GB" dirty="0" smtClean="0"/>
              <a:t>Basic operations on heaps take </a:t>
            </a:r>
            <a:r>
              <a:rPr lang="en-GB" i="1" dirty="0" smtClean="0"/>
              <a:t>O</a:t>
            </a:r>
            <a:r>
              <a:rPr lang="en-GB" dirty="0" smtClean="0"/>
              <a:t> (</a:t>
            </a:r>
            <a:r>
              <a:rPr lang="en-GB" dirty="0" err="1" smtClean="0"/>
              <a:t>lg</a:t>
            </a:r>
            <a:r>
              <a:rPr lang="en-GB" dirty="0" smtClean="0"/>
              <a:t> </a:t>
            </a:r>
            <a:r>
              <a:rPr lang="en-GB" i="1" dirty="0" smtClean="0"/>
              <a:t>n</a:t>
            </a:r>
            <a:r>
              <a:rPr lang="en-GB" dirty="0" smtClean="0"/>
              <a:t>) time since they are proportional to the height of the tree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27804"/>
            <a:ext cx="3879064" cy="2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37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Procedures on heaps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6263"/>
          </a:xfrm>
        </p:spPr>
        <p:txBody>
          <a:bodyPr>
            <a:normAutofit fontScale="85000" lnSpcReduction="20000"/>
          </a:bodyPr>
          <a:lstStyle/>
          <a:p>
            <a:r>
              <a:rPr lang="en-GB" cap="small" dirty="0" smtClean="0"/>
              <a:t>Max-</a:t>
            </a:r>
            <a:r>
              <a:rPr lang="en-GB" cap="small" dirty="0" err="1" smtClean="0"/>
              <a:t>Heapify</a:t>
            </a:r>
            <a:endParaRPr lang="en-GB" dirty="0"/>
          </a:p>
          <a:p>
            <a:pPr lvl="1"/>
            <a:r>
              <a:rPr lang="en-GB" dirty="0" smtClean="0"/>
              <a:t>maintains max-heap property </a:t>
            </a:r>
          </a:p>
          <a:p>
            <a:pPr lvl="1"/>
            <a:r>
              <a:rPr lang="en-GB" i="1" dirty="0" smtClean="0"/>
              <a:t>O</a:t>
            </a:r>
            <a:r>
              <a:rPr lang="en-GB" dirty="0" smtClean="0"/>
              <a:t>(</a:t>
            </a:r>
            <a:r>
              <a:rPr lang="en-GB" dirty="0" err="1" smtClean="0"/>
              <a:t>lg</a:t>
            </a:r>
            <a:r>
              <a:rPr lang="en-GB" dirty="0" smtClean="0"/>
              <a:t> </a:t>
            </a:r>
            <a:r>
              <a:rPr lang="en-GB" i="1" dirty="0" smtClean="0"/>
              <a:t>n</a:t>
            </a:r>
            <a:r>
              <a:rPr lang="en-GB" dirty="0" smtClean="0"/>
              <a:t>) time</a:t>
            </a:r>
            <a:endParaRPr lang="en-GB" cap="small" dirty="0" smtClean="0"/>
          </a:p>
          <a:p>
            <a:r>
              <a:rPr lang="en-GB" cap="small" dirty="0" smtClean="0"/>
              <a:t>Build-Max-Heap</a:t>
            </a:r>
            <a:endParaRPr lang="en-GB" dirty="0"/>
          </a:p>
          <a:p>
            <a:pPr lvl="1"/>
            <a:r>
              <a:rPr lang="en-GB" dirty="0" smtClean="0"/>
              <a:t>produced max-heap from unordered input array</a:t>
            </a:r>
          </a:p>
          <a:p>
            <a:pPr lvl="1"/>
            <a:r>
              <a:rPr lang="en-GB" i="1" dirty="0" smtClean="0"/>
              <a:t>O</a:t>
            </a:r>
            <a:r>
              <a:rPr lang="en-GB" dirty="0" smtClean="0"/>
              <a:t>(</a:t>
            </a:r>
            <a:r>
              <a:rPr lang="en-GB" i="1" dirty="0" smtClean="0"/>
              <a:t>n</a:t>
            </a:r>
            <a:r>
              <a:rPr lang="en-GB" dirty="0" smtClean="0"/>
              <a:t>) time</a:t>
            </a:r>
            <a:endParaRPr lang="en-GB" cap="small" dirty="0" smtClean="0"/>
          </a:p>
          <a:p>
            <a:r>
              <a:rPr lang="en-GB" cap="small" dirty="0" err="1" smtClean="0"/>
              <a:t>Heapsort</a:t>
            </a:r>
            <a:endParaRPr lang="en-GB" cap="small" dirty="0"/>
          </a:p>
          <a:p>
            <a:pPr lvl="1"/>
            <a:r>
              <a:rPr lang="en-GB" dirty="0" smtClean="0"/>
              <a:t>sorts an array in place</a:t>
            </a:r>
          </a:p>
          <a:p>
            <a:pPr lvl="1"/>
            <a:r>
              <a:rPr lang="en-GB" i="1" dirty="0" smtClean="0"/>
              <a:t>O</a:t>
            </a:r>
            <a:r>
              <a:rPr lang="en-GB" dirty="0" smtClean="0"/>
              <a:t>(</a:t>
            </a:r>
            <a:r>
              <a:rPr lang="en-GB" i="1" dirty="0" smtClean="0"/>
              <a:t>n</a:t>
            </a:r>
            <a:r>
              <a:rPr lang="en-GB" dirty="0" smtClean="0"/>
              <a:t> </a:t>
            </a:r>
            <a:r>
              <a:rPr lang="en-GB" dirty="0" err="1" smtClean="0"/>
              <a:t>lg</a:t>
            </a:r>
            <a:r>
              <a:rPr lang="en-GB" dirty="0" smtClean="0"/>
              <a:t> </a:t>
            </a:r>
            <a:r>
              <a:rPr lang="en-GB" i="1" dirty="0" smtClean="0"/>
              <a:t>n</a:t>
            </a:r>
            <a:r>
              <a:rPr lang="en-GB" dirty="0" smtClean="0"/>
              <a:t>) time</a:t>
            </a:r>
            <a:endParaRPr lang="en-GB" cap="small" dirty="0" smtClean="0"/>
          </a:p>
          <a:p>
            <a:r>
              <a:rPr lang="en-GB" cap="small" dirty="0" smtClean="0"/>
              <a:t>Max-Heap-Insert, Heap-Extract-Max, Heap-Increase-Key, Heap-Maximum</a:t>
            </a:r>
          </a:p>
          <a:p>
            <a:pPr lvl="1"/>
            <a:r>
              <a:rPr lang="en-GB" dirty="0" smtClean="0"/>
              <a:t>allows heap to implement a priority queue</a:t>
            </a:r>
          </a:p>
          <a:p>
            <a:pPr lvl="1"/>
            <a:r>
              <a:rPr lang="en-GB" i="1" dirty="0" smtClean="0"/>
              <a:t>O</a:t>
            </a:r>
            <a:r>
              <a:rPr lang="en-GB" dirty="0" smtClean="0"/>
              <a:t>(</a:t>
            </a:r>
            <a:r>
              <a:rPr lang="en-GB" dirty="0" err="1" smtClean="0"/>
              <a:t>lg</a:t>
            </a:r>
            <a:r>
              <a:rPr lang="en-GB" dirty="0" smtClean="0"/>
              <a:t> </a:t>
            </a:r>
            <a:r>
              <a:rPr lang="en-GB" i="1" dirty="0" smtClean="0"/>
              <a:t>n</a:t>
            </a:r>
            <a:r>
              <a:rPr lang="en-GB" dirty="0" smtClean="0"/>
              <a:t>) time</a:t>
            </a:r>
            <a:endParaRPr lang="en-GB" cap="small" dirty="0" smtClean="0"/>
          </a:p>
        </p:txBody>
      </p:sp>
    </p:spTree>
    <p:extLst>
      <p:ext uri="{BB962C8B-B14F-4D97-AF65-F5344CB8AC3E}">
        <p14:creationId xmlns:p14="http://schemas.microsoft.com/office/powerpoint/2010/main" val="3132845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1363</Words>
  <Application>Microsoft Macintosh PowerPoint</Application>
  <PresentationFormat>On-screen Show (4:3)</PresentationFormat>
  <Paragraphs>126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Microsoft Equation</vt:lpstr>
      <vt:lpstr>Heaps, Heapsort  and Priority Queues</vt:lpstr>
      <vt:lpstr>Source</vt:lpstr>
      <vt:lpstr>Introduction</vt:lpstr>
      <vt:lpstr>Heaps</vt:lpstr>
      <vt:lpstr>Heaps</vt:lpstr>
      <vt:lpstr>Heaps</vt:lpstr>
      <vt:lpstr>Max-heaps and min-heaps</vt:lpstr>
      <vt:lpstr>Height</vt:lpstr>
      <vt:lpstr>Procedures on heaps</vt:lpstr>
      <vt:lpstr>Max-Heapify</vt:lpstr>
      <vt:lpstr>Building a heap</vt:lpstr>
      <vt:lpstr>Building a heap</vt:lpstr>
      <vt:lpstr>Running time of Build-Max-Heap</vt:lpstr>
      <vt:lpstr>A tighter bound on running time of Build-Max-Heap </vt:lpstr>
      <vt:lpstr>Heapsort</vt:lpstr>
      <vt:lpstr>Heapsort</vt:lpstr>
      <vt:lpstr>Priority queues</vt:lpstr>
      <vt:lpstr>Max-priority queues</vt:lpstr>
      <vt:lpstr>Min-priority queue</vt:lpstr>
      <vt:lpstr>Implementing a max-priority queue</vt:lpstr>
      <vt:lpstr>Implementing a max-priority queue</vt:lpstr>
      <vt:lpstr>PowerPoint Presentation</vt:lpstr>
      <vt:lpstr>Implementing a max-priority queue </vt:lpstr>
    </vt:vector>
  </TitlesOfParts>
  <Company>IMI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Heapsort</dc:title>
  <dc:creator>David Meredith</dc:creator>
  <cp:lastModifiedBy>David Meredith</cp:lastModifiedBy>
  <cp:revision>56</cp:revision>
  <dcterms:created xsi:type="dcterms:W3CDTF">2012-02-28T09:26:23Z</dcterms:created>
  <dcterms:modified xsi:type="dcterms:W3CDTF">2012-02-28T23:32:46Z</dcterms:modified>
</cp:coreProperties>
</file>