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14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GB"/>
          </a:p>
        </p:txBody>
      </p:sp>
      <p:sp>
        <p:nvSpPr>
          <p:cNvPr id="4" name="Date Placeholder 3"/>
          <p:cNvSpPr>
            <a:spLocks noGrp="1"/>
          </p:cNvSpPr>
          <p:nvPr>
            <p:ph type="dt" sz="half" idx="10"/>
          </p:nvPr>
        </p:nvSpPr>
        <p:spPr/>
        <p:txBody>
          <a:bodyPr/>
          <a:lstStyle/>
          <a:p>
            <a:fld id="{1E79EF71-AD40-C042-B08B-329148835D49}" type="datetimeFigureOut">
              <a:rPr lang="en-US" smtClean="0"/>
              <a:t>01/03/2012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10414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10"/>
          </p:nvPr>
        </p:nvSpPr>
        <p:spPr/>
        <p:txBody>
          <a:bodyPr/>
          <a:lstStyle/>
          <a:p>
            <a:fld id="{1E79EF71-AD40-C042-B08B-329148835D49}" type="datetimeFigureOut">
              <a:rPr lang="en-US" smtClean="0"/>
              <a:t>01/03/2012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111923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10"/>
          </p:nvPr>
        </p:nvSpPr>
        <p:spPr/>
        <p:txBody>
          <a:bodyPr/>
          <a:lstStyle/>
          <a:p>
            <a:fld id="{1E79EF71-AD40-C042-B08B-329148835D49}" type="datetimeFigureOut">
              <a:rPr lang="en-US" smtClean="0"/>
              <a:t>01/03/2012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132269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10"/>
          </p:nvPr>
        </p:nvSpPr>
        <p:spPr/>
        <p:txBody>
          <a:bodyPr/>
          <a:lstStyle/>
          <a:p>
            <a:fld id="{1E79EF71-AD40-C042-B08B-329148835D49}" type="datetimeFigureOut">
              <a:rPr lang="en-US" smtClean="0"/>
              <a:t>01/03/2012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310756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1E79EF71-AD40-C042-B08B-329148835D49}" type="datetimeFigureOut">
              <a:rPr lang="en-US" smtClean="0"/>
              <a:t>01/03/2012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296295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5" name="Date Placeholder 4"/>
          <p:cNvSpPr>
            <a:spLocks noGrp="1"/>
          </p:cNvSpPr>
          <p:nvPr>
            <p:ph type="dt" sz="half" idx="10"/>
          </p:nvPr>
        </p:nvSpPr>
        <p:spPr/>
        <p:txBody>
          <a:bodyPr/>
          <a:lstStyle/>
          <a:p>
            <a:fld id="{1E79EF71-AD40-C042-B08B-329148835D49}" type="datetimeFigureOut">
              <a:rPr lang="en-US" smtClean="0"/>
              <a:t>01/03/2012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283447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7" name="Date Placeholder 6"/>
          <p:cNvSpPr>
            <a:spLocks noGrp="1"/>
          </p:cNvSpPr>
          <p:nvPr>
            <p:ph type="dt" sz="half" idx="10"/>
          </p:nvPr>
        </p:nvSpPr>
        <p:spPr/>
        <p:txBody>
          <a:bodyPr/>
          <a:lstStyle/>
          <a:p>
            <a:fld id="{1E79EF71-AD40-C042-B08B-329148835D49}" type="datetimeFigureOut">
              <a:rPr lang="en-US" smtClean="0"/>
              <a:t>01/03/2012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72655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GB"/>
          </a:p>
        </p:txBody>
      </p:sp>
      <p:sp>
        <p:nvSpPr>
          <p:cNvPr id="3" name="Date Placeholder 2"/>
          <p:cNvSpPr>
            <a:spLocks noGrp="1"/>
          </p:cNvSpPr>
          <p:nvPr>
            <p:ph type="dt" sz="half" idx="10"/>
          </p:nvPr>
        </p:nvSpPr>
        <p:spPr/>
        <p:txBody>
          <a:bodyPr/>
          <a:lstStyle/>
          <a:p>
            <a:fld id="{1E79EF71-AD40-C042-B08B-329148835D49}" type="datetimeFigureOut">
              <a:rPr lang="en-US" smtClean="0"/>
              <a:t>01/03/2012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397529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9EF71-AD40-C042-B08B-329148835D49}" type="datetimeFigureOut">
              <a:rPr lang="en-US" smtClean="0"/>
              <a:t>01/03/2012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97905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1E79EF71-AD40-C042-B08B-329148835D49}" type="datetimeFigureOut">
              <a:rPr lang="en-US" smtClean="0"/>
              <a:t>01/03/2012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371833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1E79EF71-AD40-C042-B08B-329148835D49}" type="datetimeFigureOut">
              <a:rPr lang="en-US" smtClean="0"/>
              <a:t>01/03/2012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46EB72-DA1A-514A-B527-F9F40F1140C4}" type="slidenum">
              <a:rPr lang="en-GB" smtClean="0"/>
              <a:t>‹#›</a:t>
            </a:fld>
            <a:endParaRPr lang="en-GB"/>
          </a:p>
        </p:txBody>
      </p:sp>
    </p:spTree>
    <p:extLst>
      <p:ext uri="{BB962C8B-B14F-4D97-AF65-F5344CB8AC3E}">
        <p14:creationId xmlns:p14="http://schemas.microsoft.com/office/powerpoint/2010/main" val="3288396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9EF71-AD40-C042-B08B-329148835D49}" type="datetimeFigureOut">
              <a:rPr lang="en-US" smtClean="0"/>
              <a:t>01/03/2012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6EB72-DA1A-514A-B527-F9F40F1140C4}" type="slidenum">
              <a:rPr lang="en-GB" smtClean="0"/>
              <a:t>‹#›</a:t>
            </a:fld>
            <a:endParaRPr lang="en-GB"/>
          </a:p>
        </p:txBody>
      </p:sp>
    </p:spTree>
    <p:extLst>
      <p:ext uri="{BB962C8B-B14F-4D97-AF65-F5344CB8AC3E}">
        <p14:creationId xmlns:p14="http://schemas.microsoft.com/office/powerpoint/2010/main" val="168602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Hash tables</a:t>
            </a:r>
            <a:endParaRPr lang="en-GB" dirty="0"/>
          </a:p>
        </p:txBody>
      </p:sp>
      <p:sp>
        <p:nvSpPr>
          <p:cNvPr id="3" name="Subtitle 2"/>
          <p:cNvSpPr>
            <a:spLocks noGrp="1"/>
          </p:cNvSpPr>
          <p:nvPr>
            <p:ph type="subTitle" idx="1"/>
          </p:nvPr>
        </p:nvSpPr>
        <p:spPr/>
        <p:txBody>
          <a:bodyPr/>
          <a:lstStyle/>
          <a:p>
            <a:r>
              <a:rPr lang="en-GB" dirty="0" smtClean="0"/>
              <a:t>David Meredith</a:t>
            </a:r>
          </a:p>
          <a:p>
            <a:r>
              <a:rPr lang="en-GB" dirty="0" err="1" smtClean="0"/>
              <a:t>dave@create.aau.dk</a:t>
            </a:r>
            <a:endParaRPr lang="en-GB" dirty="0"/>
          </a:p>
        </p:txBody>
      </p:sp>
      <p:pic>
        <p:nvPicPr>
          <p:cNvPr id="5" name="Picture 4"/>
          <p:cNvPicPr>
            <a:picLocks noChangeAspect="1"/>
          </p:cNvPicPr>
          <p:nvPr/>
        </p:nvPicPr>
        <p:blipFill>
          <a:blip r:embed="rId2"/>
          <a:stretch>
            <a:fillRect/>
          </a:stretch>
        </p:blipFill>
        <p:spPr>
          <a:xfrm>
            <a:off x="2460615" y="514591"/>
            <a:ext cx="4228382" cy="1707094"/>
          </a:xfrm>
          <a:prstGeom prst="rect">
            <a:avLst/>
          </a:prstGeom>
        </p:spPr>
      </p:pic>
    </p:spTree>
    <p:extLst>
      <p:ext uri="{BB962C8B-B14F-4D97-AF65-F5344CB8AC3E}">
        <p14:creationId xmlns:p14="http://schemas.microsoft.com/office/powerpoint/2010/main" val="300513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Hash tables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If K is the set of keys actually used, then a has table requires only </a:t>
            </a:r>
            <a:r>
              <a:rPr lang="en-GB" dirty="0" err="1" smtClean="0"/>
              <a:t>Θ</a:t>
            </a:r>
            <a:r>
              <a:rPr lang="en-GB" dirty="0" smtClean="0"/>
              <a:t>(|K|) slots but still allows for searching in O(1) time...but “only” O(1) </a:t>
            </a:r>
            <a:r>
              <a:rPr lang="en-GB" i="1" dirty="0" smtClean="0"/>
              <a:t>average</a:t>
            </a:r>
            <a:r>
              <a:rPr lang="en-GB" dirty="0" smtClean="0"/>
              <a:t> time</a:t>
            </a:r>
          </a:p>
          <a:p>
            <a:pPr lvl="1"/>
            <a:r>
              <a:rPr lang="en-GB" dirty="0" smtClean="0"/>
              <a:t>for direct addressing, access is O(1) in the worst case</a:t>
            </a:r>
          </a:p>
          <a:p>
            <a:r>
              <a:rPr lang="en-GB" dirty="0" smtClean="0"/>
              <a:t>In direct addressing, element with key, k, is stored in the slot with index k</a:t>
            </a:r>
          </a:p>
          <a:p>
            <a:r>
              <a:rPr lang="en-GB" dirty="0" smtClean="0"/>
              <a:t>In a hash table, element with key, k, is stored in the slot with index h(k) where h is the </a:t>
            </a:r>
            <a:r>
              <a:rPr lang="en-GB" b="1" dirty="0" smtClean="0"/>
              <a:t>hash function </a:t>
            </a:r>
            <a:r>
              <a:rPr lang="en-GB" dirty="0" smtClean="0"/>
              <a:t>and h(k) is the </a:t>
            </a:r>
            <a:r>
              <a:rPr lang="en-GB" b="1" dirty="0" smtClean="0"/>
              <a:t>hash value</a:t>
            </a:r>
            <a:r>
              <a:rPr lang="en-GB" dirty="0" smtClean="0"/>
              <a:t> of k</a:t>
            </a:r>
          </a:p>
          <a:p>
            <a:pPr lvl="1"/>
            <a:r>
              <a:rPr lang="en-GB" dirty="0" smtClean="0"/>
              <a:t>h maps the universe U of keys onto the slots in a </a:t>
            </a:r>
            <a:r>
              <a:rPr lang="en-GB" b="1" dirty="0" smtClean="0"/>
              <a:t>hash table</a:t>
            </a:r>
            <a:r>
              <a:rPr lang="en-GB" dirty="0" smtClean="0"/>
              <a:t>, T[0..m-1]</a:t>
            </a:r>
          </a:p>
          <a:p>
            <a:pPr lvl="1"/>
            <a:r>
              <a:rPr lang="en-GB" dirty="0" smtClean="0"/>
              <a:t>m-1 is typically much less than |U|</a:t>
            </a:r>
            <a:endParaRPr lang="en-GB" dirty="0"/>
          </a:p>
        </p:txBody>
      </p:sp>
    </p:spTree>
    <p:extLst>
      <p:ext uri="{BB962C8B-B14F-4D97-AF65-F5344CB8AC3E}">
        <p14:creationId xmlns:p14="http://schemas.microsoft.com/office/powerpoint/2010/main" val="22181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Hash table</a:t>
            </a:r>
            <a:endParaRPr lang="en-GB" dirty="0"/>
          </a:p>
        </p:txBody>
      </p:sp>
      <p:pic>
        <p:nvPicPr>
          <p:cNvPr id="4" name="Picture 3"/>
          <p:cNvPicPr>
            <a:picLocks noChangeAspect="1"/>
          </p:cNvPicPr>
          <p:nvPr/>
        </p:nvPicPr>
        <p:blipFill>
          <a:blip r:embed="rId2"/>
          <a:stretch>
            <a:fillRect/>
          </a:stretch>
        </p:blipFill>
        <p:spPr>
          <a:xfrm>
            <a:off x="457200" y="1417637"/>
            <a:ext cx="8239421" cy="4439923"/>
          </a:xfrm>
          <a:prstGeom prst="rect">
            <a:avLst/>
          </a:prstGeom>
        </p:spPr>
      </p:pic>
    </p:spTree>
    <p:extLst>
      <p:ext uri="{BB962C8B-B14F-4D97-AF65-F5344CB8AC3E}">
        <p14:creationId xmlns:p14="http://schemas.microsoft.com/office/powerpoint/2010/main" val="20239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120"/>
          </a:xfrm>
        </p:spPr>
        <p:txBody>
          <a:bodyPr>
            <a:normAutofit fontScale="90000"/>
          </a:bodyPr>
          <a:lstStyle/>
          <a:p>
            <a:r>
              <a:rPr lang="en-GB" dirty="0" smtClean="0"/>
              <a:t>Collisions</a:t>
            </a:r>
            <a:endParaRPr lang="en-GB" dirty="0"/>
          </a:p>
        </p:txBody>
      </p:sp>
      <p:sp>
        <p:nvSpPr>
          <p:cNvPr id="3" name="Content Placeholder 2"/>
          <p:cNvSpPr>
            <a:spLocks noGrp="1"/>
          </p:cNvSpPr>
          <p:nvPr>
            <p:ph idx="1"/>
          </p:nvPr>
        </p:nvSpPr>
        <p:spPr>
          <a:xfrm>
            <a:off x="457200" y="2173641"/>
            <a:ext cx="8229600" cy="4384638"/>
          </a:xfrm>
        </p:spPr>
        <p:txBody>
          <a:bodyPr>
            <a:normAutofit fontScale="92500" lnSpcReduction="20000"/>
          </a:bodyPr>
          <a:lstStyle/>
          <a:p>
            <a:r>
              <a:rPr lang="en-GB" dirty="0" smtClean="0"/>
              <a:t>If the size of the hash table, m, is much less than the size of the universe of possible keys, then it’s possible for two different keys to map to the same slot in the hash table</a:t>
            </a:r>
          </a:p>
          <a:p>
            <a:r>
              <a:rPr lang="en-GB" dirty="0" smtClean="0"/>
              <a:t>This is called a </a:t>
            </a:r>
            <a:r>
              <a:rPr lang="en-GB" b="1" dirty="0" smtClean="0"/>
              <a:t>collision</a:t>
            </a:r>
          </a:p>
          <a:p>
            <a:r>
              <a:rPr lang="en-GB" dirty="0" smtClean="0"/>
              <a:t>Try to minimise the number of collisions by carefully defining the hash function</a:t>
            </a:r>
          </a:p>
          <a:p>
            <a:r>
              <a:rPr lang="en-GB" dirty="0" smtClean="0"/>
              <a:t>One option is to make h a “random” function</a:t>
            </a:r>
          </a:p>
          <a:p>
            <a:r>
              <a:rPr lang="en-GB" dirty="0" smtClean="0"/>
              <a:t>Other ways of handling collisions are by </a:t>
            </a:r>
            <a:r>
              <a:rPr lang="en-GB" b="1" dirty="0" smtClean="0"/>
              <a:t>chaining</a:t>
            </a:r>
            <a:r>
              <a:rPr lang="en-GB" dirty="0" smtClean="0"/>
              <a:t> or </a:t>
            </a:r>
            <a:r>
              <a:rPr lang="en-GB" b="1" dirty="0" smtClean="0"/>
              <a:t>open addressing</a:t>
            </a:r>
            <a:endParaRPr lang="en-GB" dirty="0"/>
          </a:p>
        </p:txBody>
      </p:sp>
      <p:pic>
        <p:nvPicPr>
          <p:cNvPr id="4" name="Picture 3"/>
          <p:cNvPicPr>
            <a:picLocks noChangeAspect="1"/>
          </p:cNvPicPr>
          <p:nvPr/>
        </p:nvPicPr>
        <p:blipFill>
          <a:blip r:embed="rId2"/>
          <a:stretch>
            <a:fillRect/>
          </a:stretch>
        </p:blipFill>
        <p:spPr>
          <a:xfrm>
            <a:off x="1160448" y="1026758"/>
            <a:ext cx="6845000" cy="1146883"/>
          </a:xfrm>
          <a:prstGeom prst="rect">
            <a:avLst/>
          </a:prstGeom>
        </p:spPr>
      </p:pic>
    </p:spTree>
    <p:extLst>
      <p:ext uri="{BB962C8B-B14F-4D97-AF65-F5344CB8AC3E}">
        <p14:creationId xmlns:p14="http://schemas.microsoft.com/office/powerpoint/2010/main" val="396519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Chaining</a:t>
            </a:r>
            <a:endParaRPr lang="en-GB" dirty="0"/>
          </a:p>
        </p:txBody>
      </p:sp>
      <p:sp>
        <p:nvSpPr>
          <p:cNvPr id="3" name="Content Placeholder 2"/>
          <p:cNvSpPr>
            <a:spLocks noGrp="1"/>
          </p:cNvSpPr>
          <p:nvPr>
            <p:ph idx="1"/>
          </p:nvPr>
        </p:nvSpPr>
        <p:spPr>
          <a:xfrm>
            <a:off x="457200" y="4417076"/>
            <a:ext cx="8229600" cy="1884271"/>
          </a:xfrm>
        </p:spPr>
        <p:txBody>
          <a:bodyPr/>
          <a:lstStyle/>
          <a:p>
            <a:r>
              <a:rPr lang="en-GB" dirty="0" smtClean="0"/>
              <a:t>Place all elements that hash to the same slot into a linked list whose head is pointed at by a pointer stored in the slot</a:t>
            </a:r>
            <a:endParaRPr lang="en-GB" dirty="0"/>
          </a:p>
        </p:txBody>
      </p:sp>
      <p:pic>
        <p:nvPicPr>
          <p:cNvPr id="4" name="Picture 3"/>
          <p:cNvPicPr>
            <a:picLocks noChangeAspect="1"/>
          </p:cNvPicPr>
          <p:nvPr/>
        </p:nvPicPr>
        <p:blipFill>
          <a:blip r:embed="rId2"/>
          <a:stretch>
            <a:fillRect/>
          </a:stretch>
        </p:blipFill>
        <p:spPr>
          <a:xfrm>
            <a:off x="1072867" y="1417638"/>
            <a:ext cx="6995529" cy="2824254"/>
          </a:xfrm>
          <a:prstGeom prst="rect">
            <a:avLst/>
          </a:prstGeom>
        </p:spPr>
      </p:pic>
    </p:spTree>
    <p:extLst>
      <p:ext uri="{BB962C8B-B14F-4D97-AF65-F5344CB8AC3E}">
        <p14:creationId xmlns:p14="http://schemas.microsoft.com/office/powerpoint/2010/main" val="348612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Dictionary operations when using chaining to resolve collisions</a:t>
            </a:r>
            <a:endParaRPr lang="en-GB" dirty="0"/>
          </a:p>
        </p:txBody>
      </p:sp>
      <p:pic>
        <p:nvPicPr>
          <p:cNvPr id="4" name="Picture 3"/>
          <p:cNvPicPr>
            <a:picLocks noChangeAspect="1"/>
          </p:cNvPicPr>
          <p:nvPr/>
        </p:nvPicPr>
        <p:blipFill>
          <a:blip r:embed="rId2"/>
          <a:stretch>
            <a:fillRect/>
          </a:stretch>
        </p:blipFill>
        <p:spPr>
          <a:xfrm>
            <a:off x="2853667" y="3902996"/>
            <a:ext cx="5833133" cy="2724529"/>
          </a:xfrm>
          <a:prstGeom prst="rect">
            <a:avLst/>
          </a:prstGeom>
        </p:spPr>
      </p:pic>
      <p:pic>
        <p:nvPicPr>
          <p:cNvPr id="5" name="Picture 4"/>
          <p:cNvPicPr>
            <a:picLocks noChangeAspect="1"/>
          </p:cNvPicPr>
          <p:nvPr/>
        </p:nvPicPr>
        <p:blipFill>
          <a:blip r:embed="rId3"/>
          <a:stretch>
            <a:fillRect/>
          </a:stretch>
        </p:blipFill>
        <p:spPr>
          <a:xfrm>
            <a:off x="457200" y="1417638"/>
            <a:ext cx="6156101" cy="2485358"/>
          </a:xfrm>
          <a:prstGeom prst="rect">
            <a:avLst/>
          </a:prstGeom>
        </p:spPr>
      </p:pic>
    </p:spTree>
    <p:extLst>
      <p:ext uri="{BB962C8B-B14F-4D97-AF65-F5344CB8AC3E}">
        <p14:creationId xmlns:p14="http://schemas.microsoft.com/office/powerpoint/2010/main" val="275240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Resolving collisions by chaining</a:t>
            </a:r>
            <a:endParaRPr lang="en-GB" dirty="0"/>
          </a:p>
        </p:txBody>
      </p:sp>
      <p:sp>
        <p:nvSpPr>
          <p:cNvPr id="3" name="Content Placeholder 2"/>
          <p:cNvSpPr>
            <a:spLocks noGrp="1"/>
          </p:cNvSpPr>
          <p:nvPr>
            <p:ph idx="1"/>
          </p:nvPr>
        </p:nvSpPr>
        <p:spPr>
          <a:xfrm>
            <a:off x="457200" y="3875844"/>
            <a:ext cx="8229600" cy="2791921"/>
          </a:xfrm>
        </p:spPr>
        <p:txBody>
          <a:bodyPr>
            <a:normAutofit fontScale="70000" lnSpcReduction="20000"/>
          </a:bodyPr>
          <a:lstStyle/>
          <a:p>
            <a:r>
              <a:rPr lang="en-GB" dirty="0" smtClean="0"/>
              <a:t>Worst-case running time for insertion is O(1)</a:t>
            </a:r>
          </a:p>
          <a:p>
            <a:r>
              <a:rPr lang="en-GB" dirty="0" smtClean="0"/>
              <a:t>Worst-case time for searching is proportional to the length of the list headed by the pointer in the slot with index h(k)</a:t>
            </a:r>
          </a:p>
          <a:p>
            <a:r>
              <a:rPr lang="en-GB" dirty="0" smtClean="0"/>
              <a:t>If lists are doubly-linked, then can delete an element in O(1) time</a:t>
            </a:r>
          </a:p>
          <a:p>
            <a:pPr lvl="1"/>
            <a:r>
              <a:rPr lang="en-GB" dirty="0" smtClean="0"/>
              <a:t>Because CHAINED-HASH-DELETE takes a reference to the node to be deleted as an argument (not its key)</a:t>
            </a:r>
          </a:p>
          <a:p>
            <a:r>
              <a:rPr lang="en-GB" dirty="0" smtClean="0"/>
              <a:t>If chains are only singly linked, then need a helper pointer that has to find the predecessor of the node to be deleted, so deletion is as slow as searching</a:t>
            </a:r>
            <a:endParaRPr lang="en-GB" dirty="0"/>
          </a:p>
        </p:txBody>
      </p:sp>
      <p:pic>
        <p:nvPicPr>
          <p:cNvPr id="4" name="Picture 3"/>
          <p:cNvPicPr>
            <a:picLocks noChangeAspect="1"/>
          </p:cNvPicPr>
          <p:nvPr/>
        </p:nvPicPr>
        <p:blipFill>
          <a:blip r:embed="rId2"/>
          <a:stretch>
            <a:fillRect/>
          </a:stretch>
        </p:blipFill>
        <p:spPr>
          <a:xfrm>
            <a:off x="1497224" y="1237205"/>
            <a:ext cx="6156101" cy="2485358"/>
          </a:xfrm>
          <a:prstGeom prst="rect">
            <a:avLst/>
          </a:prstGeom>
        </p:spPr>
      </p:pic>
    </p:spTree>
    <p:extLst>
      <p:ext uri="{BB962C8B-B14F-4D97-AF65-F5344CB8AC3E}">
        <p14:creationId xmlns:p14="http://schemas.microsoft.com/office/powerpoint/2010/main" val="412362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long to search when chaining?</a:t>
            </a:r>
            <a:endParaRPr lang="en-GB" dirty="0"/>
          </a:p>
        </p:txBody>
      </p:sp>
      <p:sp>
        <p:nvSpPr>
          <p:cNvPr id="3" name="Content Placeholder 2"/>
          <p:cNvSpPr>
            <a:spLocks noGrp="1"/>
          </p:cNvSpPr>
          <p:nvPr>
            <p:ph idx="1"/>
          </p:nvPr>
        </p:nvSpPr>
        <p:spPr>
          <a:xfrm>
            <a:off x="457200" y="3722562"/>
            <a:ext cx="8229600" cy="2912357"/>
          </a:xfrm>
        </p:spPr>
        <p:txBody>
          <a:bodyPr>
            <a:normAutofit fontScale="92500"/>
          </a:bodyPr>
          <a:lstStyle/>
          <a:p>
            <a:r>
              <a:rPr lang="en-GB" dirty="0" smtClean="0"/>
              <a:t>Hash table, T, has m slots that stores n elements</a:t>
            </a:r>
          </a:p>
          <a:p>
            <a:r>
              <a:rPr lang="en-GB" dirty="0" smtClean="0"/>
              <a:t>Load factor, α, is n/m = average length of a chain</a:t>
            </a:r>
          </a:p>
          <a:p>
            <a:r>
              <a:rPr lang="en-GB" dirty="0" smtClean="0"/>
              <a:t>In worst case, all n elements hash to the same slot and we have a chain of length n</a:t>
            </a:r>
          </a:p>
          <a:p>
            <a:pPr lvl="1"/>
            <a:r>
              <a:rPr lang="en-GB" dirty="0" smtClean="0"/>
              <a:t>This is the same as a linked list</a:t>
            </a:r>
            <a:endParaRPr lang="en-GB" dirty="0"/>
          </a:p>
        </p:txBody>
      </p:sp>
      <p:pic>
        <p:nvPicPr>
          <p:cNvPr id="4" name="Picture 3"/>
          <p:cNvPicPr>
            <a:picLocks noChangeAspect="1"/>
          </p:cNvPicPr>
          <p:nvPr/>
        </p:nvPicPr>
        <p:blipFill>
          <a:blip r:embed="rId2"/>
          <a:stretch>
            <a:fillRect/>
          </a:stretch>
        </p:blipFill>
        <p:spPr>
          <a:xfrm>
            <a:off x="1497224" y="1237205"/>
            <a:ext cx="6156101" cy="2485358"/>
          </a:xfrm>
          <a:prstGeom prst="rect">
            <a:avLst/>
          </a:prstGeom>
        </p:spPr>
      </p:pic>
    </p:spTree>
    <p:extLst>
      <p:ext uri="{BB962C8B-B14F-4D97-AF65-F5344CB8AC3E}">
        <p14:creationId xmlns:p14="http://schemas.microsoft.com/office/powerpoint/2010/main" val="24654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2567"/>
          </a:xfrm>
        </p:spPr>
        <p:txBody>
          <a:bodyPr/>
          <a:lstStyle/>
          <a:p>
            <a:r>
              <a:rPr lang="en-GB" dirty="0" smtClean="0"/>
              <a:t>Simple uniform hashing</a:t>
            </a:r>
            <a:endParaRPr lang="en-GB" dirty="0"/>
          </a:p>
        </p:txBody>
      </p:sp>
      <p:sp>
        <p:nvSpPr>
          <p:cNvPr id="3" name="Content Placeholder 2"/>
          <p:cNvSpPr>
            <a:spLocks noGrp="1"/>
          </p:cNvSpPr>
          <p:nvPr>
            <p:ph idx="1"/>
          </p:nvPr>
        </p:nvSpPr>
        <p:spPr>
          <a:xfrm>
            <a:off x="457200" y="2944301"/>
            <a:ext cx="8229600" cy="3822004"/>
          </a:xfrm>
        </p:spPr>
        <p:txBody>
          <a:bodyPr>
            <a:normAutofit fontScale="70000" lnSpcReduction="20000"/>
          </a:bodyPr>
          <a:lstStyle/>
          <a:p>
            <a:r>
              <a:rPr lang="en-GB" dirty="0" smtClean="0"/>
              <a:t>If any given element is equally likely to be hashed to any of the m slots, then we have </a:t>
            </a:r>
            <a:r>
              <a:rPr lang="en-GB" b="1" dirty="0" smtClean="0"/>
              <a:t>simply uniform hashing</a:t>
            </a:r>
          </a:p>
          <a:p>
            <a:r>
              <a:rPr lang="en-GB" dirty="0" smtClean="0"/>
              <a:t>In this case, the expected length of a chain is the load factor, </a:t>
            </a:r>
            <a:r>
              <a:rPr lang="en-GB" dirty="0" smtClean="0"/>
              <a:t>α = n/m</a:t>
            </a:r>
          </a:p>
          <a:p>
            <a:r>
              <a:rPr lang="en-GB" dirty="0" smtClean="0"/>
              <a:t>Takes </a:t>
            </a:r>
            <a:r>
              <a:rPr lang="en-GB" dirty="0" err="1" smtClean="0"/>
              <a:t>Θ</a:t>
            </a:r>
            <a:r>
              <a:rPr lang="en-GB" dirty="0" smtClean="0"/>
              <a:t>(1) time to compute hash function and </a:t>
            </a:r>
            <a:r>
              <a:rPr lang="en-GB" dirty="0" err="1" smtClean="0"/>
              <a:t>Θ</a:t>
            </a:r>
            <a:r>
              <a:rPr lang="en-GB" dirty="0" smtClean="0"/>
              <a:t>(α) time to search the chain for the appropriate hash value, giving </a:t>
            </a:r>
            <a:r>
              <a:rPr lang="en-GB" dirty="0" err="1" smtClean="0"/>
              <a:t>Θ</a:t>
            </a:r>
            <a:r>
              <a:rPr lang="en-GB" dirty="0" smtClean="0"/>
              <a:t>(1+α)</a:t>
            </a:r>
          </a:p>
          <a:p>
            <a:r>
              <a:rPr lang="en-GB" dirty="0" smtClean="0"/>
              <a:t>If we ensure that m is at least proportional to n, then n = O(m) and </a:t>
            </a:r>
            <a:br>
              <a:rPr lang="en-GB" dirty="0" smtClean="0"/>
            </a:br>
            <a:r>
              <a:rPr lang="en-GB" dirty="0" smtClean="0"/>
              <a:t>α = n/m = O(m)/m = O(1)</a:t>
            </a:r>
          </a:p>
          <a:p>
            <a:r>
              <a:rPr lang="en-GB" dirty="0" smtClean="0"/>
              <a:t>Therefore searching can be done in O(1) time </a:t>
            </a:r>
            <a:r>
              <a:rPr lang="en-GB" i="1" dirty="0" smtClean="0"/>
              <a:t>on average, provided we have simple uniform hashing</a:t>
            </a:r>
            <a:endParaRPr lang="en-GB" dirty="0" smtClean="0"/>
          </a:p>
          <a:p>
            <a:r>
              <a:rPr lang="en-GB" dirty="0" smtClean="0"/>
              <a:t>Deletion and insertion can be done in O(1) worst-case time, so all dictionary operations can be done in constant time </a:t>
            </a:r>
            <a:r>
              <a:rPr lang="en-GB" i="1" dirty="0" smtClean="0"/>
              <a:t>on average</a:t>
            </a:r>
            <a:endParaRPr lang="en-GB" dirty="0" smtClean="0"/>
          </a:p>
        </p:txBody>
      </p:sp>
      <p:pic>
        <p:nvPicPr>
          <p:cNvPr id="4" name="Picture 3"/>
          <p:cNvPicPr>
            <a:picLocks noChangeAspect="1"/>
          </p:cNvPicPr>
          <p:nvPr/>
        </p:nvPicPr>
        <p:blipFill>
          <a:blip r:embed="rId2"/>
          <a:stretch>
            <a:fillRect/>
          </a:stretch>
        </p:blipFill>
        <p:spPr>
          <a:xfrm>
            <a:off x="2460615" y="1237206"/>
            <a:ext cx="4228382" cy="1707094"/>
          </a:xfrm>
          <a:prstGeom prst="rect">
            <a:avLst/>
          </a:prstGeom>
        </p:spPr>
      </p:pic>
    </p:spTree>
    <p:extLst>
      <p:ext uri="{BB962C8B-B14F-4D97-AF65-F5344CB8AC3E}">
        <p14:creationId xmlns:p14="http://schemas.microsoft.com/office/powerpoint/2010/main" val="295485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a:t>
            </a:r>
            <a:endParaRPr lang="en-GB" dirty="0"/>
          </a:p>
        </p:txBody>
      </p:sp>
      <p:sp>
        <p:nvSpPr>
          <p:cNvPr id="3" name="Content Placeholder 2"/>
          <p:cNvSpPr>
            <a:spLocks noGrp="1"/>
          </p:cNvSpPr>
          <p:nvPr>
            <p:ph idx="1"/>
          </p:nvPr>
        </p:nvSpPr>
        <p:spPr/>
        <p:txBody>
          <a:bodyPr/>
          <a:lstStyle/>
          <a:p>
            <a:r>
              <a:rPr lang="en-GB" dirty="0" smtClean="0"/>
              <a:t>Chapter </a:t>
            </a:r>
            <a:r>
              <a:rPr lang="en-GB" dirty="0" smtClean="0"/>
              <a:t>11 of</a:t>
            </a:r>
            <a:endParaRPr lang="en-GB" dirty="0" smtClean="0"/>
          </a:p>
          <a:p>
            <a:pPr lvl="1"/>
            <a:r>
              <a:rPr lang="en-GB" dirty="0" err="1" smtClean="0"/>
              <a:t>Cormen</a:t>
            </a:r>
            <a:r>
              <a:rPr lang="en-GB" dirty="0" smtClean="0"/>
              <a:t>, T. H., </a:t>
            </a:r>
            <a:r>
              <a:rPr lang="en-GB" dirty="0" err="1" smtClean="0"/>
              <a:t>Leiserson</a:t>
            </a:r>
            <a:r>
              <a:rPr lang="en-GB" dirty="0" smtClean="0"/>
              <a:t>, C. E., </a:t>
            </a:r>
            <a:r>
              <a:rPr lang="en-GB" dirty="0" err="1" smtClean="0"/>
              <a:t>Rivest</a:t>
            </a:r>
            <a:r>
              <a:rPr lang="en-GB" dirty="0" smtClean="0"/>
              <a:t>, R. L. and Stein, C. (2009). </a:t>
            </a:r>
            <a:r>
              <a:rPr lang="en-GB" i="1" dirty="0" smtClean="0"/>
              <a:t>Introduction to Algorithms.</a:t>
            </a:r>
            <a:r>
              <a:rPr lang="en-GB" dirty="0" smtClean="0"/>
              <a:t> (Third edition)</a:t>
            </a:r>
            <a:r>
              <a:rPr lang="en-GB" i="1" dirty="0" smtClean="0"/>
              <a:t>. </a:t>
            </a:r>
            <a:r>
              <a:rPr lang="en-GB" dirty="0" smtClean="0"/>
              <a:t>MIT Press, Cambridge, MA.</a:t>
            </a:r>
            <a:endParaRPr lang="en-GB" i="1" dirty="0"/>
          </a:p>
        </p:txBody>
      </p:sp>
    </p:spTree>
    <p:extLst>
      <p:ext uri="{BB962C8B-B14F-4D97-AF65-F5344CB8AC3E}">
        <p14:creationId xmlns:p14="http://schemas.microsoft.com/office/powerpoint/2010/main" val="367974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lnSpcReduction="10000"/>
          </a:bodyPr>
          <a:lstStyle/>
          <a:p>
            <a:r>
              <a:rPr lang="en-GB" dirty="0" smtClean="0"/>
              <a:t>A </a:t>
            </a:r>
            <a:r>
              <a:rPr lang="en-GB" b="1" dirty="0" smtClean="0"/>
              <a:t>hash table</a:t>
            </a:r>
            <a:r>
              <a:rPr lang="en-GB" dirty="0" smtClean="0"/>
              <a:t> is an effective data structure for implementing a </a:t>
            </a:r>
            <a:r>
              <a:rPr lang="en-GB" b="1" dirty="0" smtClean="0"/>
              <a:t>dictionary</a:t>
            </a:r>
            <a:endParaRPr lang="en-GB" dirty="0" smtClean="0"/>
          </a:p>
          <a:p>
            <a:pPr lvl="1"/>
            <a:r>
              <a:rPr lang="en-GB" dirty="0" smtClean="0"/>
              <a:t>i.e., a data structure that supports INSERT, SEARCH and DELETE</a:t>
            </a:r>
          </a:p>
          <a:p>
            <a:r>
              <a:rPr lang="en-GB" dirty="0" smtClean="0"/>
              <a:t>SEARCH in a hash table takes as long in the worst case as a linked list – </a:t>
            </a:r>
            <a:r>
              <a:rPr lang="en-GB" dirty="0" err="1" smtClean="0"/>
              <a:t>Θ</a:t>
            </a:r>
            <a:r>
              <a:rPr lang="en-GB" dirty="0" smtClean="0"/>
              <a:t>(n)</a:t>
            </a:r>
          </a:p>
          <a:p>
            <a:r>
              <a:rPr lang="en-GB" dirty="0" smtClean="0"/>
              <a:t>But the </a:t>
            </a:r>
            <a:r>
              <a:rPr lang="en-GB" i="1" dirty="0" smtClean="0"/>
              <a:t>average</a:t>
            </a:r>
            <a:r>
              <a:rPr lang="en-GB" dirty="0" smtClean="0"/>
              <a:t> time for SEARCH in a hash table is just O(1), under reasonable assumptions</a:t>
            </a:r>
            <a:endParaRPr lang="en-GB" dirty="0"/>
          </a:p>
        </p:txBody>
      </p:sp>
    </p:spTree>
    <p:extLst>
      <p:ext uri="{BB962C8B-B14F-4D97-AF65-F5344CB8AC3E}">
        <p14:creationId xmlns:p14="http://schemas.microsoft.com/office/powerpoint/2010/main" val="29527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 addressing</a:t>
            </a:r>
            <a:endParaRPr lang="en-GB" dirty="0"/>
          </a:p>
        </p:txBody>
      </p:sp>
      <p:sp>
        <p:nvSpPr>
          <p:cNvPr id="3" name="Content Placeholder 2"/>
          <p:cNvSpPr>
            <a:spLocks noGrp="1"/>
          </p:cNvSpPr>
          <p:nvPr>
            <p:ph idx="1"/>
          </p:nvPr>
        </p:nvSpPr>
        <p:spPr/>
        <p:txBody>
          <a:bodyPr>
            <a:normAutofit/>
          </a:bodyPr>
          <a:lstStyle/>
          <a:p>
            <a:r>
              <a:rPr lang="en-GB" dirty="0" smtClean="0"/>
              <a:t>In an ordinary array, you can examine an arbitrary position in O(1) time</a:t>
            </a:r>
          </a:p>
          <a:p>
            <a:pPr lvl="1"/>
            <a:r>
              <a:rPr lang="en-GB" dirty="0" smtClean="0"/>
              <a:t>cf. a linked list, where you have to count the number of steps to the place you want from the head (O(n))</a:t>
            </a:r>
          </a:p>
          <a:p>
            <a:r>
              <a:rPr lang="en-GB" dirty="0" smtClean="0"/>
              <a:t>We can use an ordinary array and its fast direct addressing if we can afford to allocate an array that has one position for every possible key</a:t>
            </a:r>
          </a:p>
        </p:txBody>
      </p:sp>
    </p:spTree>
    <p:extLst>
      <p:ext uri="{BB962C8B-B14F-4D97-AF65-F5344CB8AC3E}">
        <p14:creationId xmlns:p14="http://schemas.microsoft.com/office/powerpoint/2010/main" val="316465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Hash tables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If number of keys actually stored is small relative to the number of possible keys, then hash table is good alternative to an ordinary array</a:t>
            </a:r>
          </a:p>
          <a:p>
            <a:pPr lvl="1"/>
            <a:r>
              <a:rPr lang="en-GB" dirty="0" smtClean="0"/>
              <a:t>Hash table’s size is proportional to number of keys stored</a:t>
            </a:r>
          </a:p>
          <a:p>
            <a:r>
              <a:rPr lang="en-GB" dirty="0" smtClean="0"/>
              <a:t>Instead of using the key itself as an index into an array, the index in a hash table is computed from the key value using a </a:t>
            </a:r>
            <a:r>
              <a:rPr lang="en-GB" b="1" dirty="0" smtClean="0"/>
              <a:t>hash function</a:t>
            </a:r>
            <a:endParaRPr lang="en-GB" dirty="0" smtClean="0"/>
          </a:p>
          <a:p>
            <a:r>
              <a:rPr lang="en-GB" dirty="0" smtClean="0"/>
              <a:t>This can mean that two or more keys can be “hashed” to the same hash table index</a:t>
            </a:r>
          </a:p>
          <a:p>
            <a:pPr lvl="1"/>
            <a:r>
              <a:rPr lang="en-GB" dirty="0" smtClean="0"/>
              <a:t>This is called a </a:t>
            </a:r>
            <a:r>
              <a:rPr lang="en-GB" b="1" dirty="0" smtClean="0"/>
              <a:t>collision</a:t>
            </a:r>
            <a:endParaRPr lang="en-GB" dirty="0"/>
          </a:p>
        </p:txBody>
      </p:sp>
    </p:spTree>
    <p:extLst>
      <p:ext uri="{BB962C8B-B14F-4D97-AF65-F5344CB8AC3E}">
        <p14:creationId xmlns:p14="http://schemas.microsoft.com/office/powerpoint/2010/main" val="193707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Hashing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Collisions can be handled either by </a:t>
            </a:r>
          </a:p>
          <a:p>
            <a:pPr lvl="1"/>
            <a:r>
              <a:rPr lang="en-GB" dirty="0" smtClean="0"/>
              <a:t>Chaining</a:t>
            </a:r>
          </a:p>
          <a:p>
            <a:pPr lvl="2"/>
            <a:r>
              <a:rPr lang="en-GB" dirty="0" smtClean="0"/>
              <a:t>More than one key maps to the same array index</a:t>
            </a:r>
          </a:p>
          <a:p>
            <a:pPr lvl="1"/>
            <a:r>
              <a:rPr lang="en-GB" dirty="0" smtClean="0"/>
              <a:t>or Open Addressing</a:t>
            </a:r>
          </a:p>
          <a:p>
            <a:pPr lvl="2"/>
            <a:r>
              <a:rPr lang="en-GB" dirty="0" smtClean="0"/>
              <a:t>which we’ll come to later...</a:t>
            </a:r>
          </a:p>
          <a:p>
            <a:r>
              <a:rPr lang="en-GB" dirty="0" smtClean="0"/>
              <a:t>Hashing is a very effective technique</a:t>
            </a:r>
          </a:p>
          <a:p>
            <a:pPr lvl="1"/>
            <a:r>
              <a:rPr lang="en-GB" dirty="0" smtClean="0"/>
              <a:t>O(1) average time for dictionary operations</a:t>
            </a:r>
          </a:p>
          <a:p>
            <a:r>
              <a:rPr lang="en-GB" dirty="0" smtClean="0"/>
              <a:t>When set of keys doesn’t change once stored, can do </a:t>
            </a:r>
            <a:r>
              <a:rPr lang="en-GB" b="1" dirty="0" smtClean="0"/>
              <a:t>perfect hashing</a:t>
            </a:r>
            <a:r>
              <a:rPr lang="en-GB" dirty="0" smtClean="0"/>
              <a:t> – O(1) time in the </a:t>
            </a:r>
            <a:r>
              <a:rPr lang="en-GB" i="1" dirty="0" smtClean="0"/>
              <a:t>worst case!</a:t>
            </a:r>
            <a:endParaRPr lang="en-GB" dirty="0"/>
          </a:p>
        </p:txBody>
      </p:sp>
    </p:spTree>
    <p:extLst>
      <p:ext uri="{BB962C8B-B14F-4D97-AF65-F5344CB8AC3E}">
        <p14:creationId xmlns:p14="http://schemas.microsoft.com/office/powerpoint/2010/main" val="267387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 address tables</a:t>
            </a:r>
            <a:endParaRPr lang="en-GB" dirty="0"/>
          </a:p>
        </p:txBody>
      </p:sp>
      <p:sp>
        <p:nvSpPr>
          <p:cNvPr id="3" name="Content Placeholder 2"/>
          <p:cNvSpPr>
            <a:spLocks noGrp="1"/>
          </p:cNvSpPr>
          <p:nvPr>
            <p:ph idx="1"/>
          </p:nvPr>
        </p:nvSpPr>
        <p:spPr/>
        <p:txBody>
          <a:bodyPr>
            <a:normAutofit lnSpcReduction="10000"/>
          </a:bodyPr>
          <a:lstStyle/>
          <a:p>
            <a:r>
              <a:rPr lang="en-GB" b="1" dirty="0" smtClean="0"/>
              <a:t>Direct addressing</a:t>
            </a:r>
            <a:r>
              <a:rPr lang="en-GB" dirty="0" smtClean="0"/>
              <a:t> works well when the universe of possible keys, U, is fairly small, U={0,1,...m-1}</a:t>
            </a:r>
          </a:p>
          <a:p>
            <a:r>
              <a:rPr lang="en-GB" dirty="0" smtClean="0"/>
              <a:t>Use a </a:t>
            </a:r>
            <a:r>
              <a:rPr lang="en-GB" b="1" dirty="0" smtClean="0"/>
              <a:t>direct address table</a:t>
            </a:r>
            <a:r>
              <a:rPr lang="en-GB" dirty="0" smtClean="0"/>
              <a:t> or array, T[0..m-1] in which each </a:t>
            </a:r>
            <a:r>
              <a:rPr lang="en-GB" b="1" dirty="0" smtClean="0"/>
              <a:t>slot</a:t>
            </a:r>
            <a:r>
              <a:rPr lang="en-GB" dirty="0" smtClean="0"/>
              <a:t> corresponds to a key in U</a:t>
            </a:r>
          </a:p>
          <a:p>
            <a:r>
              <a:rPr lang="en-GB" dirty="0" smtClean="0"/>
              <a:t>Slot k points to an element in the set with key k</a:t>
            </a:r>
          </a:p>
          <a:p>
            <a:r>
              <a:rPr lang="en-GB" dirty="0" smtClean="0"/>
              <a:t>If there is no element with key = k, then T[k] = NIL</a:t>
            </a:r>
            <a:endParaRPr lang="en-GB" dirty="0"/>
          </a:p>
        </p:txBody>
      </p:sp>
    </p:spTree>
    <p:extLst>
      <p:ext uri="{BB962C8B-B14F-4D97-AF65-F5344CB8AC3E}">
        <p14:creationId xmlns:p14="http://schemas.microsoft.com/office/powerpoint/2010/main" val="139528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0233"/>
          </a:xfrm>
        </p:spPr>
        <p:txBody>
          <a:bodyPr/>
          <a:lstStyle/>
          <a:p>
            <a:r>
              <a:rPr lang="en-GB" dirty="0" smtClean="0"/>
              <a:t>Direct-address tables</a:t>
            </a:r>
            <a:endParaRPr lang="en-GB" dirty="0"/>
          </a:p>
        </p:txBody>
      </p:sp>
      <p:pic>
        <p:nvPicPr>
          <p:cNvPr id="5" name="Picture 4"/>
          <p:cNvPicPr>
            <a:picLocks noChangeAspect="1"/>
          </p:cNvPicPr>
          <p:nvPr/>
        </p:nvPicPr>
        <p:blipFill>
          <a:blip r:embed="rId2"/>
          <a:stretch>
            <a:fillRect/>
          </a:stretch>
        </p:blipFill>
        <p:spPr>
          <a:xfrm>
            <a:off x="1779714" y="1094871"/>
            <a:ext cx="5566139" cy="5598902"/>
          </a:xfrm>
          <a:prstGeom prst="rect">
            <a:avLst/>
          </a:prstGeom>
        </p:spPr>
      </p:pic>
    </p:spTree>
    <p:extLst>
      <p:ext uri="{BB962C8B-B14F-4D97-AF65-F5344CB8AC3E}">
        <p14:creationId xmlns:p14="http://schemas.microsoft.com/office/powerpoint/2010/main" val="222059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|U| is large</a:t>
            </a:r>
            <a:endParaRPr lang="en-GB" dirty="0"/>
          </a:p>
        </p:txBody>
      </p:sp>
      <p:sp>
        <p:nvSpPr>
          <p:cNvPr id="3" name="Content Placeholder 2"/>
          <p:cNvSpPr>
            <a:spLocks noGrp="1"/>
          </p:cNvSpPr>
          <p:nvPr>
            <p:ph idx="1"/>
          </p:nvPr>
        </p:nvSpPr>
        <p:spPr/>
        <p:txBody>
          <a:bodyPr>
            <a:normAutofit lnSpcReduction="10000"/>
          </a:bodyPr>
          <a:lstStyle/>
          <a:p>
            <a:r>
              <a:rPr lang="en-GB" dirty="0" smtClean="0"/>
              <a:t>If U is large, then may become impossible to allocate enough memory for a direct address table with the same number of slots as the cardinality of U</a:t>
            </a:r>
          </a:p>
          <a:p>
            <a:r>
              <a:rPr lang="en-GB" dirty="0" smtClean="0"/>
              <a:t>Also, typically the number of different elements in U that are actually used may be much, much smaller than the size of U, meaning lots of wasted space in the direct address table</a:t>
            </a:r>
            <a:endParaRPr lang="en-GB" dirty="0"/>
          </a:p>
        </p:txBody>
      </p:sp>
    </p:spTree>
    <p:extLst>
      <p:ext uri="{BB962C8B-B14F-4D97-AF65-F5344CB8AC3E}">
        <p14:creationId xmlns:p14="http://schemas.microsoft.com/office/powerpoint/2010/main" val="255556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TotalTime>
  <Words>1069</Words>
  <Application>Microsoft Macintosh PowerPoint</Application>
  <PresentationFormat>On-screen Show (4:3)</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Hash tables</vt:lpstr>
      <vt:lpstr>Source</vt:lpstr>
      <vt:lpstr>Introduction</vt:lpstr>
      <vt:lpstr>Direct addressing</vt:lpstr>
      <vt:lpstr>Hash tables</vt:lpstr>
      <vt:lpstr>Hashing</vt:lpstr>
      <vt:lpstr>Direct address tables</vt:lpstr>
      <vt:lpstr>Direct-address tables</vt:lpstr>
      <vt:lpstr>If |U| is large</vt:lpstr>
      <vt:lpstr>Hash tables</vt:lpstr>
      <vt:lpstr>Hash table</vt:lpstr>
      <vt:lpstr>Collisions</vt:lpstr>
      <vt:lpstr>Chaining</vt:lpstr>
      <vt:lpstr>Dictionary operations when using chaining to resolve collisions</vt:lpstr>
      <vt:lpstr>Resolving collisions by chaining</vt:lpstr>
      <vt:lpstr>How long to search when chaining?</vt:lpstr>
      <vt:lpstr>Simple uniform hashing</vt:lpstr>
    </vt:vector>
  </TitlesOfParts>
  <Company>IMI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Hash tables</dc:title>
  <dc:creator>David Meredith</dc:creator>
  <cp:lastModifiedBy>David Meredith</cp:lastModifiedBy>
  <cp:revision>25</cp:revision>
  <dcterms:created xsi:type="dcterms:W3CDTF">2012-03-01T20:37:29Z</dcterms:created>
  <dcterms:modified xsi:type="dcterms:W3CDTF">2012-03-01T21:59:08Z</dcterms:modified>
</cp:coreProperties>
</file>