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6" d="100"/>
          <a:sy n="116" d="100"/>
        </p:scale>
        <p:origin x="-6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0687EB-1294-B44E-9736-4F7CB4CCA181}" type="datetimeFigureOut">
              <a:rPr lang="en-US" smtClean="0"/>
              <a:t>01/03/2012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45D4E6-EAAD-EF49-909D-3194D898AA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568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5D4E6-EAAD-EF49-909D-3194D898AAE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582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DEDC-86E5-504E-9CFA-B0BAE8B881B8}" type="datetimeFigureOut">
              <a:rPr lang="en-US" smtClean="0"/>
              <a:t>01/03/2012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22A6C-D998-B74F-AAAD-5E24AA7449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69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DEDC-86E5-504E-9CFA-B0BAE8B881B8}" type="datetimeFigureOut">
              <a:rPr lang="en-US" smtClean="0"/>
              <a:t>01/03/2012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22A6C-D998-B74F-AAAD-5E24AA7449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2798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DEDC-86E5-504E-9CFA-B0BAE8B881B8}" type="datetimeFigureOut">
              <a:rPr lang="en-US" smtClean="0"/>
              <a:t>01/03/2012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22A6C-D998-B74F-AAAD-5E24AA7449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738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DEDC-86E5-504E-9CFA-B0BAE8B881B8}" type="datetimeFigureOut">
              <a:rPr lang="en-US" smtClean="0"/>
              <a:t>01/03/2012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22A6C-D998-B74F-AAAD-5E24AA7449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4746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DEDC-86E5-504E-9CFA-B0BAE8B881B8}" type="datetimeFigureOut">
              <a:rPr lang="en-US" smtClean="0"/>
              <a:t>01/03/2012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22A6C-D998-B74F-AAAD-5E24AA7449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9311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DEDC-86E5-504E-9CFA-B0BAE8B881B8}" type="datetimeFigureOut">
              <a:rPr lang="en-US" smtClean="0"/>
              <a:t>01/03/2012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22A6C-D998-B74F-AAAD-5E24AA7449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815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DEDC-86E5-504E-9CFA-B0BAE8B881B8}" type="datetimeFigureOut">
              <a:rPr lang="en-US" smtClean="0"/>
              <a:t>01/03/2012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22A6C-D998-B74F-AAAD-5E24AA7449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070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DEDC-86E5-504E-9CFA-B0BAE8B881B8}" type="datetimeFigureOut">
              <a:rPr lang="en-US" smtClean="0"/>
              <a:t>01/03/2012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22A6C-D998-B74F-AAAD-5E24AA7449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631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DEDC-86E5-504E-9CFA-B0BAE8B881B8}" type="datetimeFigureOut">
              <a:rPr lang="en-US" smtClean="0"/>
              <a:t>01/03/2012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22A6C-D998-B74F-AAAD-5E24AA7449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221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DEDC-86E5-504E-9CFA-B0BAE8B881B8}" type="datetimeFigureOut">
              <a:rPr lang="en-US" smtClean="0"/>
              <a:t>01/03/2012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22A6C-D998-B74F-AAAD-5E24AA7449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826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DEDC-86E5-504E-9CFA-B0BAE8B881B8}" type="datetimeFigureOut">
              <a:rPr lang="en-US" smtClean="0"/>
              <a:t>01/03/2012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22A6C-D998-B74F-AAAD-5E24AA7449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473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1DEDC-86E5-504E-9CFA-B0BAE8B881B8}" type="datetimeFigureOut">
              <a:rPr lang="en-US" smtClean="0"/>
              <a:t>01/03/2012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22A6C-D998-B74F-AAAD-5E24AA7449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472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Elementary data structures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David Meredith</a:t>
            </a:r>
          </a:p>
          <a:p>
            <a:r>
              <a:rPr lang="en-GB" dirty="0" err="1" smtClean="0"/>
              <a:t>dave@create.aau.dk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43" y="570530"/>
            <a:ext cx="8695148" cy="90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20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Queues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INSERT on a queue is called </a:t>
            </a:r>
            <a:r>
              <a:rPr lang="en-GB" b="1" dirty="0" smtClean="0"/>
              <a:t>ENQUEUE</a:t>
            </a:r>
          </a:p>
          <a:p>
            <a:r>
              <a:rPr lang="en-GB" dirty="0" smtClean="0"/>
              <a:t>DELETE on a queue is called </a:t>
            </a:r>
            <a:r>
              <a:rPr lang="en-GB" b="1" dirty="0" smtClean="0"/>
              <a:t>DEQUEUE</a:t>
            </a:r>
          </a:p>
          <a:p>
            <a:r>
              <a:rPr lang="en-GB" dirty="0" smtClean="0"/>
              <a:t>Queue has a </a:t>
            </a:r>
            <a:r>
              <a:rPr lang="en-GB" b="1" dirty="0" smtClean="0"/>
              <a:t>head</a:t>
            </a:r>
            <a:r>
              <a:rPr lang="en-GB" dirty="0" smtClean="0"/>
              <a:t> and a </a:t>
            </a:r>
            <a:r>
              <a:rPr lang="en-GB" b="1" dirty="0" smtClean="0"/>
              <a:t>tail</a:t>
            </a:r>
            <a:endParaRPr lang="en-GB" dirty="0" smtClean="0"/>
          </a:p>
          <a:p>
            <a:pPr lvl="1"/>
            <a:r>
              <a:rPr lang="en-GB" dirty="0" smtClean="0"/>
              <a:t>just like a real queue at the supermarket!</a:t>
            </a:r>
          </a:p>
          <a:p>
            <a:r>
              <a:rPr lang="en-GB" dirty="0" smtClean="0"/>
              <a:t>ENQUEUE puts a new element at the tail of the queue</a:t>
            </a:r>
          </a:p>
          <a:p>
            <a:r>
              <a:rPr lang="en-GB" dirty="0" smtClean="0"/>
              <a:t>DEQUEUE removes the element at the head of the queue (FIFO)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3007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80" y="67373"/>
            <a:ext cx="8871510" cy="67358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4958" y="274638"/>
            <a:ext cx="3661842" cy="1143000"/>
          </a:xfrm>
        </p:spPr>
        <p:txBody>
          <a:bodyPr/>
          <a:lstStyle/>
          <a:p>
            <a:r>
              <a:rPr lang="en-GB" dirty="0" smtClean="0"/>
              <a:t>Queues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8224" y="1565666"/>
            <a:ext cx="3667453" cy="3886793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Can implement a queue of n – 1 elements using an array of n elements</a:t>
            </a:r>
          </a:p>
          <a:p>
            <a:r>
              <a:rPr lang="en-GB" dirty="0" err="1" smtClean="0"/>
              <a:t>Q.head</a:t>
            </a:r>
            <a:r>
              <a:rPr lang="en-GB" dirty="0" smtClean="0"/>
              <a:t> points at head of queue, Q</a:t>
            </a:r>
          </a:p>
          <a:p>
            <a:r>
              <a:rPr lang="en-GB" dirty="0" err="1" smtClean="0"/>
              <a:t>Q.tail</a:t>
            </a:r>
            <a:r>
              <a:rPr lang="en-GB" dirty="0" smtClean="0"/>
              <a:t> points at tail of queue, Q</a:t>
            </a:r>
          </a:p>
          <a:p>
            <a:r>
              <a:rPr lang="en-GB" dirty="0" smtClean="0"/>
              <a:t>Elements in queue are in locations:</a:t>
            </a:r>
          </a:p>
          <a:p>
            <a:pPr marL="457200" lvl="1" indent="0">
              <a:buNone/>
            </a:pPr>
            <a:r>
              <a:rPr lang="en-GB" dirty="0" err="1" smtClean="0"/>
              <a:t>Q.head</a:t>
            </a:r>
            <a:r>
              <a:rPr lang="en-GB" dirty="0" smtClean="0"/>
              <a:t>, Q.head+1,...Q.tail-1 where Q[1] follows element Q[n]</a:t>
            </a:r>
          </a:p>
          <a:p>
            <a:pPr lvl="2"/>
            <a:r>
              <a:rPr lang="en-GB" dirty="0" smtClean="0"/>
              <a:t>i.e., we “wrap around” when we go past location n</a:t>
            </a:r>
          </a:p>
        </p:txBody>
      </p:sp>
    </p:spTree>
    <p:extLst>
      <p:ext uri="{BB962C8B-B14F-4D97-AF65-F5344CB8AC3E}">
        <p14:creationId xmlns:p14="http://schemas.microsoft.com/office/powerpoint/2010/main" val="1651968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Queue underflow and overflow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1713" y="1417638"/>
            <a:ext cx="4845087" cy="5173487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When </a:t>
            </a:r>
            <a:r>
              <a:rPr lang="en-GB" dirty="0" err="1" smtClean="0"/>
              <a:t>Q.head</a:t>
            </a:r>
            <a:r>
              <a:rPr lang="en-GB" dirty="0" smtClean="0"/>
              <a:t> = </a:t>
            </a:r>
            <a:r>
              <a:rPr lang="en-GB" dirty="0" err="1" smtClean="0"/>
              <a:t>Q.tail</a:t>
            </a:r>
            <a:r>
              <a:rPr lang="en-GB" dirty="0" smtClean="0"/>
              <a:t>, then queue is empty</a:t>
            </a:r>
          </a:p>
          <a:p>
            <a:r>
              <a:rPr lang="en-GB" dirty="0" smtClean="0"/>
              <a:t>Initially, </a:t>
            </a:r>
            <a:r>
              <a:rPr lang="en-GB" dirty="0" err="1" smtClean="0"/>
              <a:t>Q.head</a:t>
            </a:r>
            <a:r>
              <a:rPr lang="en-GB" dirty="0" smtClean="0"/>
              <a:t> = </a:t>
            </a:r>
            <a:r>
              <a:rPr lang="en-GB" dirty="0" err="1" smtClean="0"/>
              <a:t>Q.tail</a:t>
            </a:r>
            <a:r>
              <a:rPr lang="en-GB" dirty="0" smtClean="0"/>
              <a:t> = 1</a:t>
            </a:r>
          </a:p>
          <a:p>
            <a:r>
              <a:rPr lang="en-GB" dirty="0" smtClean="0"/>
              <a:t>If queue is empty and we try to </a:t>
            </a:r>
            <a:r>
              <a:rPr lang="en-GB" dirty="0" err="1" smtClean="0"/>
              <a:t>dequeue</a:t>
            </a:r>
            <a:r>
              <a:rPr lang="en-GB" dirty="0" smtClean="0"/>
              <a:t>, then we get </a:t>
            </a:r>
            <a:r>
              <a:rPr lang="en-GB" b="1" dirty="0" smtClean="0"/>
              <a:t>queue underflow</a:t>
            </a:r>
            <a:endParaRPr lang="en-GB" dirty="0" smtClean="0"/>
          </a:p>
          <a:p>
            <a:r>
              <a:rPr lang="en-GB" dirty="0" smtClean="0"/>
              <a:t>If </a:t>
            </a:r>
            <a:r>
              <a:rPr lang="en-GB" dirty="0" err="1" smtClean="0"/>
              <a:t>Q.head</a:t>
            </a:r>
            <a:r>
              <a:rPr lang="en-GB" dirty="0" smtClean="0"/>
              <a:t>  = </a:t>
            </a:r>
            <a:r>
              <a:rPr lang="en-GB" dirty="0" err="1" smtClean="0"/>
              <a:t>Q.tail</a:t>
            </a:r>
            <a:r>
              <a:rPr lang="en-GB" dirty="0" smtClean="0"/>
              <a:t> + 1, then queue is full</a:t>
            </a:r>
          </a:p>
          <a:p>
            <a:r>
              <a:rPr lang="en-GB" dirty="0" smtClean="0"/>
              <a:t>If queue is full and we try to </a:t>
            </a:r>
            <a:r>
              <a:rPr lang="en-GB" dirty="0" err="1" smtClean="0"/>
              <a:t>enqueue</a:t>
            </a:r>
            <a:r>
              <a:rPr lang="en-GB" dirty="0" smtClean="0"/>
              <a:t>, then we get </a:t>
            </a:r>
            <a:r>
              <a:rPr lang="en-GB" b="1" dirty="0" smtClean="0"/>
              <a:t>queue overflow</a:t>
            </a:r>
          </a:p>
          <a:p>
            <a:r>
              <a:rPr lang="en-GB" dirty="0" err="1" smtClean="0"/>
              <a:t>Q.length</a:t>
            </a:r>
            <a:r>
              <a:rPr lang="en-GB" dirty="0" smtClean="0"/>
              <a:t> gives size of underlying array that </a:t>
            </a:r>
            <a:r>
              <a:rPr lang="en-GB" dirty="0" err="1" smtClean="0"/>
              <a:t>implments</a:t>
            </a:r>
            <a:r>
              <a:rPr lang="en-GB" dirty="0" smtClean="0"/>
              <a:t> the queue, </a:t>
            </a:r>
            <a:r>
              <a:rPr lang="en-GB" i="1" dirty="0" smtClean="0"/>
              <a:t>not</a:t>
            </a:r>
            <a:r>
              <a:rPr lang="en-GB" dirty="0" smtClean="0"/>
              <a:t> the number of elements in the queue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32227"/>
            <a:ext cx="3384513" cy="299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019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Implementing ENQUEUE and DEQUEUE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926921"/>
            <a:ext cx="8229600" cy="1713832"/>
          </a:xfrm>
        </p:spPr>
        <p:txBody>
          <a:bodyPr/>
          <a:lstStyle/>
          <a:p>
            <a:r>
              <a:rPr lang="en-GB" dirty="0" smtClean="0"/>
              <a:t>ENQUEUE and DEQUEUE take O(1) time</a:t>
            </a:r>
          </a:p>
          <a:p>
            <a:r>
              <a:rPr lang="en-GB" dirty="0" smtClean="0"/>
              <a:t>Don’t bother here with error-checking</a:t>
            </a:r>
          </a:p>
          <a:p>
            <a:pPr lvl="1"/>
            <a:r>
              <a:rPr lang="en-GB" dirty="0" smtClean="0"/>
              <a:t>You can add it as an exercise!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219" y="1778941"/>
            <a:ext cx="2920135" cy="3147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32227"/>
            <a:ext cx="3384513" cy="299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Linked lists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/>
              <a:t>Linked list</a:t>
            </a:r>
            <a:r>
              <a:rPr lang="en-GB" dirty="0" smtClean="0"/>
              <a:t> is a data structure consisting of elements linked together with pointers</a:t>
            </a:r>
          </a:p>
          <a:p>
            <a:r>
              <a:rPr lang="en-GB" dirty="0" smtClean="0"/>
              <a:t>Each element contains a pointer to the next element in the list</a:t>
            </a:r>
          </a:p>
          <a:p>
            <a:r>
              <a:rPr lang="en-GB" dirty="0" smtClean="0"/>
              <a:t>Linked lists support all the dynamic set operations, but not necessarily efficiently!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3279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Doubly-linked list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51050"/>
            <a:ext cx="8229600" cy="4171460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Each element in a </a:t>
            </a:r>
            <a:r>
              <a:rPr lang="en-GB" b="1" dirty="0" smtClean="0"/>
              <a:t>doubly-linked list</a:t>
            </a:r>
            <a:r>
              <a:rPr lang="en-GB" dirty="0" smtClean="0"/>
              <a:t> has a key and two pointers, </a:t>
            </a:r>
            <a:r>
              <a:rPr lang="en-GB" dirty="0" err="1" smtClean="0"/>
              <a:t>prev</a:t>
            </a:r>
            <a:r>
              <a:rPr lang="en-GB" dirty="0" smtClean="0"/>
              <a:t> and next, that point to the previous and next elements in the list, respectively</a:t>
            </a:r>
          </a:p>
          <a:p>
            <a:r>
              <a:rPr lang="en-GB" dirty="0" smtClean="0"/>
              <a:t>If </a:t>
            </a:r>
            <a:r>
              <a:rPr lang="en-GB" dirty="0" err="1" smtClean="0"/>
              <a:t>x.next</a:t>
            </a:r>
            <a:r>
              <a:rPr lang="en-GB" dirty="0" smtClean="0"/>
              <a:t> is NIL, then x is the </a:t>
            </a:r>
            <a:r>
              <a:rPr lang="en-GB" b="1" dirty="0" smtClean="0"/>
              <a:t>tail</a:t>
            </a:r>
            <a:r>
              <a:rPr lang="en-GB" dirty="0" smtClean="0"/>
              <a:t> of the list</a:t>
            </a:r>
          </a:p>
          <a:p>
            <a:r>
              <a:rPr lang="en-GB" dirty="0" smtClean="0"/>
              <a:t>if </a:t>
            </a:r>
            <a:r>
              <a:rPr lang="en-GB" dirty="0" err="1" smtClean="0"/>
              <a:t>x.prev</a:t>
            </a:r>
            <a:r>
              <a:rPr lang="en-GB" dirty="0" smtClean="0"/>
              <a:t> is NIL, then x is the </a:t>
            </a:r>
            <a:r>
              <a:rPr lang="en-GB" b="1" dirty="0" smtClean="0"/>
              <a:t>head</a:t>
            </a:r>
            <a:r>
              <a:rPr lang="en-GB" dirty="0" smtClean="0"/>
              <a:t> of the list</a:t>
            </a:r>
          </a:p>
          <a:p>
            <a:r>
              <a:rPr lang="en-GB" dirty="0" err="1" smtClean="0"/>
              <a:t>L.head</a:t>
            </a:r>
            <a:r>
              <a:rPr lang="en-GB" dirty="0" smtClean="0"/>
              <a:t> is defined to be a reference to the head of list L</a:t>
            </a:r>
          </a:p>
          <a:p>
            <a:r>
              <a:rPr lang="en-GB" dirty="0" smtClean="0"/>
              <a:t>If </a:t>
            </a:r>
            <a:r>
              <a:rPr lang="en-GB" dirty="0" err="1" smtClean="0"/>
              <a:t>L.head</a:t>
            </a:r>
            <a:r>
              <a:rPr lang="en-GB" dirty="0" smtClean="0"/>
              <a:t> = NIL, then the list is empty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8229600" cy="103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193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Sorted, unsorted and circular lists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2310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In a </a:t>
            </a:r>
            <a:r>
              <a:rPr lang="en-GB" b="1" dirty="0" smtClean="0"/>
              <a:t>singly-linked list</a:t>
            </a:r>
            <a:r>
              <a:rPr lang="en-GB" dirty="0" smtClean="0"/>
              <a:t>, each element has no </a:t>
            </a:r>
            <a:r>
              <a:rPr lang="en-GB" dirty="0" err="1" smtClean="0"/>
              <a:t>prev</a:t>
            </a:r>
            <a:r>
              <a:rPr lang="en-GB" dirty="0" smtClean="0"/>
              <a:t> attribute</a:t>
            </a:r>
          </a:p>
          <a:p>
            <a:r>
              <a:rPr lang="en-GB" dirty="0" smtClean="0"/>
              <a:t>In a </a:t>
            </a:r>
            <a:r>
              <a:rPr lang="en-GB" b="1" dirty="0" smtClean="0"/>
              <a:t>sorted</a:t>
            </a:r>
            <a:r>
              <a:rPr lang="en-GB" b="1" dirty="0"/>
              <a:t> </a:t>
            </a:r>
            <a:r>
              <a:rPr lang="en-GB" b="1" dirty="0" smtClean="0"/>
              <a:t>list</a:t>
            </a:r>
            <a:r>
              <a:rPr lang="en-GB" dirty="0" smtClean="0"/>
              <a:t>, the head has the least key and the tail has the greatest key</a:t>
            </a:r>
          </a:p>
          <a:p>
            <a:r>
              <a:rPr lang="en-GB" dirty="0" smtClean="0"/>
              <a:t>In an </a:t>
            </a:r>
            <a:r>
              <a:rPr lang="en-GB" b="1" dirty="0" smtClean="0"/>
              <a:t>unsorted list</a:t>
            </a:r>
            <a:r>
              <a:rPr lang="en-GB" dirty="0" smtClean="0"/>
              <a:t>, the elements appear in any order</a:t>
            </a:r>
          </a:p>
          <a:p>
            <a:r>
              <a:rPr lang="en-GB" dirty="0" smtClean="0"/>
              <a:t>In a </a:t>
            </a:r>
            <a:r>
              <a:rPr lang="en-GB" b="1" dirty="0" smtClean="0"/>
              <a:t>circular list</a:t>
            </a:r>
            <a:r>
              <a:rPr lang="en-GB" dirty="0" smtClean="0"/>
              <a:t>, </a:t>
            </a:r>
            <a:r>
              <a:rPr lang="en-GB" dirty="0" err="1" smtClean="0"/>
              <a:t>L.head.prev</a:t>
            </a:r>
            <a:r>
              <a:rPr lang="en-GB" dirty="0" smtClean="0"/>
              <a:t> points at </a:t>
            </a:r>
            <a:r>
              <a:rPr lang="en-GB" dirty="0" err="1" smtClean="0"/>
              <a:t>L.tail</a:t>
            </a:r>
            <a:r>
              <a:rPr lang="en-GB" dirty="0" smtClean="0"/>
              <a:t> and </a:t>
            </a:r>
            <a:r>
              <a:rPr lang="en-GB" dirty="0" err="1" smtClean="0"/>
              <a:t>L.tail.next</a:t>
            </a:r>
            <a:r>
              <a:rPr lang="en-GB" dirty="0" smtClean="0"/>
              <a:t> points at </a:t>
            </a:r>
            <a:r>
              <a:rPr lang="en-GB" dirty="0" err="1" smtClean="0"/>
              <a:t>L.head</a:t>
            </a:r>
            <a:endParaRPr lang="en-GB" dirty="0" smtClean="0"/>
          </a:p>
          <a:p>
            <a:r>
              <a:rPr lang="en-GB" dirty="0" smtClean="0"/>
              <a:t>From here on, we’ll consider only doubly-linked, unsorted lists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586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Searching a linked list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33485"/>
            <a:ext cx="8229600" cy="892678"/>
          </a:xfrm>
        </p:spPr>
        <p:txBody>
          <a:bodyPr/>
          <a:lstStyle/>
          <a:p>
            <a:r>
              <a:rPr lang="en-GB" dirty="0" smtClean="0"/>
              <a:t>LIST-SEARCH takes </a:t>
            </a:r>
            <a:r>
              <a:rPr lang="en-GB" dirty="0" err="1" smtClean="0"/>
              <a:t>Θ</a:t>
            </a:r>
            <a:r>
              <a:rPr lang="en-GB" dirty="0" smtClean="0"/>
              <a:t>(n) time in the worst case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8229600" cy="1036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791" y="2936384"/>
            <a:ext cx="3985782" cy="185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96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Inserting into a linked list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362" y="2757992"/>
            <a:ext cx="4373438" cy="3368172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Given a list element, x with key already set, LIST-INSERT “pushes” x onto the front of the linked list so that x becomes the new head of the list</a:t>
            </a:r>
          </a:p>
          <a:p>
            <a:r>
              <a:rPr lang="en-GB" dirty="0" smtClean="0"/>
              <a:t>LIST-INSERT runs in O(1) time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90" y="1340997"/>
            <a:ext cx="7666071" cy="14169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89" y="3250684"/>
            <a:ext cx="3562879" cy="243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926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Deleting from a linked list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94074"/>
            <a:ext cx="8229600" cy="1740845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LIST-DELETE runs in O(1) time, but if we have to find an element with a particular key first, then </a:t>
            </a:r>
            <a:r>
              <a:rPr lang="en-GB" dirty="0" err="1" smtClean="0"/>
              <a:t>Θ</a:t>
            </a:r>
            <a:r>
              <a:rPr lang="en-GB" dirty="0" smtClean="0"/>
              <a:t>(n) time is needed in the worst case to run LIST-SEARCH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072" y="1417638"/>
            <a:ext cx="7523752" cy="10453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328" y="2462970"/>
            <a:ext cx="4067956" cy="243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2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Source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Chapter </a:t>
            </a:r>
            <a:r>
              <a:rPr lang="en-GB" dirty="0" smtClean="0"/>
              <a:t>10 and pages 229-231 </a:t>
            </a:r>
            <a:r>
              <a:rPr lang="en-GB" dirty="0" smtClean="0"/>
              <a:t>of</a:t>
            </a:r>
          </a:p>
          <a:p>
            <a:pPr lvl="1"/>
            <a:r>
              <a:rPr lang="en-GB" dirty="0" err="1" smtClean="0"/>
              <a:t>Cormen</a:t>
            </a:r>
            <a:r>
              <a:rPr lang="en-GB" dirty="0" smtClean="0"/>
              <a:t>, T. H., </a:t>
            </a:r>
            <a:r>
              <a:rPr lang="en-GB" dirty="0" err="1" smtClean="0"/>
              <a:t>Leiserson</a:t>
            </a:r>
            <a:r>
              <a:rPr lang="en-GB" dirty="0" smtClean="0"/>
              <a:t>, C. E., </a:t>
            </a:r>
            <a:r>
              <a:rPr lang="en-GB" dirty="0" err="1" smtClean="0"/>
              <a:t>Rivest</a:t>
            </a:r>
            <a:r>
              <a:rPr lang="en-GB" dirty="0" smtClean="0"/>
              <a:t>, R. L. and Stein, C. (2009). </a:t>
            </a:r>
            <a:r>
              <a:rPr lang="en-GB" i="1" dirty="0" smtClean="0"/>
              <a:t>Introduction to Algorithms.</a:t>
            </a:r>
            <a:r>
              <a:rPr lang="en-GB" dirty="0" smtClean="0"/>
              <a:t> (Third edition)</a:t>
            </a:r>
            <a:r>
              <a:rPr lang="en-GB" i="1" dirty="0" smtClean="0"/>
              <a:t>. </a:t>
            </a:r>
            <a:r>
              <a:rPr lang="en-GB" dirty="0" smtClean="0"/>
              <a:t>MIT Press, Cambridge, MA.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396780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Sentinels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17609"/>
            <a:ext cx="8229600" cy="4639207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 smtClean="0"/>
              <a:t>Sentinel</a:t>
            </a:r>
            <a:r>
              <a:rPr lang="en-GB" dirty="0" smtClean="0"/>
              <a:t> is a dummy element in a circular,  doubly-linked list that lets us simplify boundary conditions</a:t>
            </a:r>
          </a:p>
          <a:p>
            <a:r>
              <a:rPr lang="en-GB" dirty="0" err="1" smtClean="0"/>
              <a:t>L.nil</a:t>
            </a:r>
            <a:r>
              <a:rPr lang="en-GB" dirty="0" smtClean="0"/>
              <a:t> is a sentinel that represents NIL</a:t>
            </a:r>
          </a:p>
          <a:p>
            <a:r>
              <a:rPr lang="en-GB" dirty="0" err="1" smtClean="0"/>
              <a:t>L.nil</a:t>
            </a:r>
            <a:r>
              <a:rPr lang="en-GB" dirty="0" smtClean="0"/>
              <a:t> lies between the head and the tail of the list</a:t>
            </a:r>
          </a:p>
          <a:p>
            <a:pPr lvl="1"/>
            <a:r>
              <a:rPr lang="en-GB" dirty="0" err="1" smtClean="0"/>
              <a:t>L.nil.next</a:t>
            </a:r>
            <a:r>
              <a:rPr lang="en-GB" dirty="0" smtClean="0"/>
              <a:t> points at head of list</a:t>
            </a:r>
          </a:p>
          <a:p>
            <a:pPr lvl="1"/>
            <a:r>
              <a:rPr lang="en-GB" dirty="0" err="1" smtClean="0"/>
              <a:t>L.nil.prev</a:t>
            </a:r>
            <a:r>
              <a:rPr lang="en-GB" dirty="0" smtClean="0"/>
              <a:t> points at tail of list</a:t>
            </a:r>
          </a:p>
          <a:p>
            <a:pPr lvl="1"/>
            <a:r>
              <a:rPr lang="en-GB" dirty="0" smtClean="0"/>
              <a:t>next attribute of tail and </a:t>
            </a:r>
            <a:r>
              <a:rPr lang="en-GB" dirty="0" err="1" smtClean="0"/>
              <a:t>prev</a:t>
            </a:r>
            <a:r>
              <a:rPr lang="en-GB" dirty="0" smtClean="0"/>
              <a:t> attribute of head point at the sentinel, </a:t>
            </a:r>
            <a:r>
              <a:rPr lang="en-GB" dirty="0" err="1" smtClean="0"/>
              <a:t>L.nil</a:t>
            </a:r>
            <a:endParaRPr lang="en-GB" dirty="0" smtClean="0"/>
          </a:p>
          <a:p>
            <a:r>
              <a:rPr lang="en-GB" dirty="0" err="1" smtClean="0"/>
              <a:t>L.head</a:t>
            </a:r>
            <a:r>
              <a:rPr lang="en-GB" dirty="0" smtClean="0"/>
              <a:t> and </a:t>
            </a:r>
            <a:r>
              <a:rPr lang="en-GB" dirty="0" err="1" smtClean="0"/>
              <a:t>L.tail</a:t>
            </a:r>
            <a:r>
              <a:rPr lang="en-GB" dirty="0" smtClean="0"/>
              <a:t> no longer needed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100" y="1182791"/>
            <a:ext cx="7753515" cy="83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597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DELETE, SEARCH and INSERT with sentinels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69253"/>
            <a:ext cx="8229600" cy="1576616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Sentinels can make the code simpler but don’t change asymptotic bounds on running time</a:t>
            </a:r>
          </a:p>
          <a:p>
            <a:r>
              <a:rPr lang="en-GB" dirty="0" smtClean="0"/>
              <a:t>But can reduce running time by a constant factor</a:t>
            </a:r>
          </a:p>
          <a:p>
            <a:r>
              <a:rPr lang="en-GB" dirty="0" smtClean="0"/>
              <a:t>Add a storage overhead, so don’t use if you have lots of very small lists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77761"/>
            <a:ext cx="8235348" cy="14569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662" y="3179448"/>
            <a:ext cx="3449072" cy="15742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57" y="3612986"/>
            <a:ext cx="2624281" cy="9860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6680" y="3256091"/>
            <a:ext cx="2296131" cy="1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27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Dynamic sets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Sets in computer programs can grow, shrink or otherwise change over time</a:t>
            </a:r>
          </a:p>
          <a:p>
            <a:pPr lvl="1"/>
            <a:r>
              <a:rPr lang="en-GB" dirty="0" smtClean="0"/>
              <a:t>they are </a:t>
            </a:r>
            <a:r>
              <a:rPr lang="en-GB" b="1" dirty="0" smtClean="0"/>
              <a:t>dynamic</a:t>
            </a:r>
          </a:p>
          <a:p>
            <a:r>
              <a:rPr lang="en-GB" dirty="0" smtClean="0"/>
              <a:t>If you need to </a:t>
            </a:r>
            <a:r>
              <a:rPr lang="en-GB" i="1" dirty="0" smtClean="0"/>
              <a:t>insert</a:t>
            </a:r>
            <a:r>
              <a:rPr lang="en-GB" dirty="0" smtClean="0"/>
              <a:t>, </a:t>
            </a:r>
            <a:r>
              <a:rPr lang="en-GB" i="1" dirty="0" smtClean="0"/>
              <a:t>delete</a:t>
            </a:r>
            <a:r>
              <a:rPr lang="en-GB" dirty="0"/>
              <a:t> </a:t>
            </a:r>
            <a:r>
              <a:rPr lang="en-GB" dirty="0" smtClean="0"/>
              <a:t>and </a:t>
            </a:r>
            <a:r>
              <a:rPr lang="en-GB" i="1" dirty="0" smtClean="0"/>
              <a:t>test for membership</a:t>
            </a:r>
            <a:r>
              <a:rPr lang="en-GB" dirty="0" smtClean="0"/>
              <a:t>, then you need a </a:t>
            </a:r>
            <a:r>
              <a:rPr lang="en-GB" b="1" dirty="0" smtClean="0"/>
              <a:t>dictionary</a:t>
            </a:r>
          </a:p>
          <a:p>
            <a:r>
              <a:rPr lang="en-GB" dirty="0" smtClean="0"/>
              <a:t>Other processes need more complicated operations</a:t>
            </a:r>
          </a:p>
          <a:p>
            <a:pPr lvl="1"/>
            <a:r>
              <a:rPr lang="en-GB" dirty="0" smtClean="0"/>
              <a:t>e.g., max-priority queue which needs operations like </a:t>
            </a:r>
            <a:r>
              <a:rPr lang="en-GB" i="1" dirty="0" smtClean="0"/>
              <a:t>extract max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7322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Elements of a dynamic set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1948"/>
            <a:ext cx="8229600" cy="5288228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Each element of a dynamic set usually represented by an object with attributes that we can refer to with a pointer</a:t>
            </a:r>
          </a:p>
          <a:p>
            <a:r>
              <a:rPr lang="en-GB" dirty="0" smtClean="0"/>
              <a:t>Some kinds of dynamic sets assume each object has a </a:t>
            </a:r>
            <a:r>
              <a:rPr lang="en-GB" b="1" dirty="0" smtClean="0"/>
              <a:t>key</a:t>
            </a:r>
          </a:p>
          <a:p>
            <a:pPr lvl="1"/>
            <a:r>
              <a:rPr lang="en-GB" dirty="0" smtClean="0"/>
              <a:t>If all keys are different, then dynamic set is a set of key values</a:t>
            </a:r>
          </a:p>
          <a:p>
            <a:r>
              <a:rPr lang="en-GB" dirty="0" smtClean="0"/>
              <a:t>Object in a dynamic set may have </a:t>
            </a:r>
            <a:r>
              <a:rPr lang="en-GB" b="1" dirty="0" smtClean="0"/>
              <a:t>satellite data</a:t>
            </a:r>
            <a:r>
              <a:rPr lang="en-GB" dirty="0" smtClean="0"/>
              <a:t> that is not used by the dynamic set</a:t>
            </a:r>
          </a:p>
          <a:p>
            <a:r>
              <a:rPr lang="en-GB" dirty="0" smtClean="0"/>
              <a:t>Object may also have attributes that are manipulated by the set operations that contain pointers to other elements, for example</a:t>
            </a:r>
          </a:p>
          <a:p>
            <a:r>
              <a:rPr lang="en-GB" dirty="0" smtClean="0"/>
              <a:t>Some dynamic sets assume that the keys are drawn from a totally ordered set</a:t>
            </a:r>
          </a:p>
          <a:p>
            <a:pPr lvl="1"/>
            <a:r>
              <a:rPr lang="en-GB" dirty="0" smtClean="0"/>
              <a:t>e.g., real numbers, Strings under lexicographical ordering</a:t>
            </a:r>
          </a:p>
          <a:p>
            <a:pPr lvl="1"/>
            <a:r>
              <a:rPr lang="en-GB" dirty="0" smtClean="0"/>
              <a:t>allows definition of a minimum operation and a “next larger” operation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3776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0233"/>
          </a:xfrm>
        </p:spPr>
        <p:txBody>
          <a:bodyPr/>
          <a:lstStyle/>
          <a:p>
            <a:r>
              <a:rPr lang="en-GB" dirty="0" smtClean="0"/>
              <a:t>Operations on a dynamic set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4871"/>
            <a:ext cx="8229600" cy="5550997"/>
          </a:xfrm>
        </p:spPr>
        <p:txBody>
          <a:bodyPr>
            <a:noAutofit/>
          </a:bodyPr>
          <a:lstStyle/>
          <a:p>
            <a:r>
              <a:rPr lang="en-GB" sz="2400" dirty="0" smtClean="0"/>
              <a:t>Two categories of operation</a:t>
            </a:r>
          </a:p>
          <a:p>
            <a:pPr lvl="1"/>
            <a:r>
              <a:rPr lang="en-GB" sz="2000" b="1" dirty="0" smtClean="0"/>
              <a:t>queries</a:t>
            </a:r>
            <a:r>
              <a:rPr lang="en-GB" sz="2000" dirty="0" smtClean="0"/>
              <a:t> just return information</a:t>
            </a:r>
          </a:p>
          <a:p>
            <a:pPr lvl="1"/>
            <a:r>
              <a:rPr lang="en-GB" sz="2000" b="1" dirty="0" smtClean="0"/>
              <a:t>modifying operations</a:t>
            </a:r>
            <a:r>
              <a:rPr lang="en-GB" sz="2000" dirty="0" smtClean="0"/>
              <a:t> change the values in the set</a:t>
            </a:r>
          </a:p>
          <a:p>
            <a:r>
              <a:rPr lang="en-GB" sz="2400" dirty="0" smtClean="0"/>
              <a:t>Typical operations on a dynamic set:</a:t>
            </a:r>
            <a:endParaRPr lang="en-GB" sz="2400" b="1" dirty="0" smtClean="0"/>
          </a:p>
          <a:p>
            <a:pPr marL="457200" lvl="1" indent="0">
              <a:buNone/>
            </a:pPr>
            <a:r>
              <a:rPr lang="en-GB" sz="2000" b="1" dirty="0" smtClean="0"/>
              <a:t>SEARCH(</a:t>
            </a:r>
            <a:r>
              <a:rPr lang="en-GB" sz="2000" b="1" dirty="0" err="1" smtClean="0"/>
              <a:t>S,k</a:t>
            </a:r>
            <a:r>
              <a:rPr lang="en-GB" sz="2000" b="1" dirty="0" smtClean="0"/>
              <a:t>)</a:t>
            </a:r>
            <a:r>
              <a:rPr lang="en-GB" sz="2000" dirty="0" smtClean="0"/>
              <a:t> – returns pointer x to an element in S such that </a:t>
            </a:r>
            <a:r>
              <a:rPr lang="en-GB" sz="2000" dirty="0" err="1" smtClean="0"/>
              <a:t>x.key</a:t>
            </a:r>
            <a:r>
              <a:rPr lang="en-GB" sz="2000" dirty="0" smtClean="0"/>
              <a:t> = k or NIL if no such element in S</a:t>
            </a:r>
          </a:p>
          <a:p>
            <a:pPr marL="457200" lvl="1" indent="0">
              <a:buNone/>
            </a:pPr>
            <a:r>
              <a:rPr lang="en-GB" sz="2000" b="1" dirty="0" smtClean="0"/>
              <a:t>INSERTS(</a:t>
            </a:r>
            <a:r>
              <a:rPr lang="en-GB" sz="2000" b="1" dirty="0" err="1" smtClean="0"/>
              <a:t>S,x</a:t>
            </a:r>
            <a:r>
              <a:rPr lang="en-GB" sz="2000" b="1" dirty="0" smtClean="0"/>
              <a:t>)</a:t>
            </a:r>
            <a:r>
              <a:rPr lang="en-GB" sz="2000" dirty="0" smtClean="0"/>
              <a:t> – modifying operation that puts the element pointed to by x into S</a:t>
            </a:r>
          </a:p>
          <a:p>
            <a:pPr marL="457200" lvl="1" indent="0">
              <a:buNone/>
            </a:pPr>
            <a:r>
              <a:rPr lang="en-GB" sz="2000" b="1" dirty="0" smtClean="0"/>
              <a:t>DELETE(</a:t>
            </a:r>
            <a:r>
              <a:rPr lang="en-GB" sz="2000" b="1" dirty="0" err="1" smtClean="0"/>
              <a:t>S,x</a:t>
            </a:r>
            <a:r>
              <a:rPr lang="en-GB" sz="2000" b="1" dirty="0" smtClean="0"/>
              <a:t>)</a:t>
            </a:r>
            <a:r>
              <a:rPr lang="en-GB" sz="2000" dirty="0" smtClean="0"/>
              <a:t> – modifying operation that removes the element pointed at by x</a:t>
            </a:r>
          </a:p>
          <a:p>
            <a:pPr marL="457200" lvl="1" indent="0">
              <a:buNone/>
            </a:pPr>
            <a:r>
              <a:rPr lang="en-GB" sz="2000" b="1" dirty="0" smtClean="0"/>
              <a:t>MINIMUM(S) </a:t>
            </a:r>
            <a:r>
              <a:rPr lang="en-GB" sz="2000" dirty="0" smtClean="0"/>
              <a:t>– query that returns pointer to element with lowest key</a:t>
            </a:r>
          </a:p>
          <a:p>
            <a:pPr marL="457200" lvl="1" indent="0">
              <a:buNone/>
            </a:pPr>
            <a:r>
              <a:rPr lang="en-GB" sz="2000" b="1" dirty="0" smtClean="0"/>
              <a:t>MAXIMUM(S) </a:t>
            </a:r>
            <a:r>
              <a:rPr lang="en-GB" sz="2000" dirty="0" smtClean="0"/>
              <a:t>– query that returns pointer to element with largest key</a:t>
            </a:r>
          </a:p>
          <a:p>
            <a:pPr marL="457200" lvl="1" indent="0">
              <a:buNone/>
            </a:pPr>
            <a:r>
              <a:rPr lang="en-GB" sz="2000" b="1" dirty="0" smtClean="0"/>
              <a:t>SUCCESSOR(</a:t>
            </a:r>
            <a:r>
              <a:rPr lang="en-GB" sz="2000" b="1" dirty="0" err="1" smtClean="0"/>
              <a:t>S,x</a:t>
            </a:r>
            <a:r>
              <a:rPr lang="en-GB" sz="2000" b="1" dirty="0" smtClean="0"/>
              <a:t>) – </a:t>
            </a:r>
            <a:r>
              <a:rPr lang="en-GB" sz="2000" dirty="0" smtClean="0"/>
              <a:t>query that returns next larger element after x (or NIL)</a:t>
            </a:r>
          </a:p>
          <a:p>
            <a:pPr marL="457200" lvl="1" indent="0">
              <a:buNone/>
            </a:pPr>
            <a:r>
              <a:rPr lang="en-GB" sz="2000" b="1" dirty="0" smtClean="0"/>
              <a:t>PREDECESSOR(</a:t>
            </a:r>
            <a:r>
              <a:rPr lang="en-GB" sz="2000" b="1" dirty="0" err="1" smtClean="0"/>
              <a:t>S,x</a:t>
            </a:r>
            <a:r>
              <a:rPr lang="en-GB" sz="2000" b="1" dirty="0" smtClean="0"/>
              <a:t>)</a:t>
            </a:r>
            <a:r>
              <a:rPr lang="en-GB" sz="2000" dirty="0" smtClean="0"/>
              <a:t> - query that returns next smaller element after x (or NIL)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503962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Stacks and queues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36182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In a stack or a queue, the element by the </a:t>
            </a:r>
            <a:r>
              <a:rPr lang="en-GB" b="1" dirty="0" smtClean="0"/>
              <a:t>DELETE</a:t>
            </a:r>
            <a:r>
              <a:rPr lang="en-GB" dirty="0" smtClean="0"/>
              <a:t> operation is predetermined</a:t>
            </a:r>
          </a:p>
          <a:p>
            <a:r>
              <a:rPr lang="en-GB" dirty="0" smtClean="0"/>
              <a:t>In a </a:t>
            </a:r>
            <a:r>
              <a:rPr lang="en-GB" b="1" dirty="0" smtClean="0"/>
              <a:t>stack</a:t>
            </a:r>
            <a:r>
              <a:rPr lang="en-GB" dirty="0" smtClean="0"/>
              <a:t>, </a:t>
            </a:r>
            <a:r>
              <a:rPr lang="en-GB" b="1" dirty="0" smtClean="0"/>
              <a:t>DELETE</a:t>
            </a:r>
            <a:r>
              <a:rPr lang="en-GB" dirty="0" smtClean="0"/>
              <a:t> removes most recently added element</a:t>
            </a:r>
          </a:p>
          <a:p>
            <a:pPr lvl="1"/>
            <a:r>
              <a:rPr lang="en-GB" i="1" dirty="0" smtClean="0"/>
              <a:t>Last In, First</a:t>
            </a:r>
            <a:r>
              <a:rPr lang="en-GB" i="1" dirty="0"/>
              <a:t> O</a:t>
            </a:r>
            <a:r>
              <a:rPr lang="en-GB" i="1" dirty="0" smtClean="0"/>
              <a:t>ut</a:t>
            </a:r>
            <a:r>
              <a:rPr lang="en-GB" dirty="0" smtClean="0"/>
              <a:t> (LIFO)</a:t>
            </a:r>
          </a:p>
          <a:p>
            <a:r>
              <a:rPr lang="en-GB" dirty="0" smtClean="0"/>
              <a:t>In a </a:t>
            </a:r>
            <a:r>
              <a:rPr lang="en-GB" b="1" dirty="0" smtClean="0"/>
              <a:t>queue</a:t>
            </a:r>
            <a:r>
              <a:rPr lang="en-GB" dirty="0" smtClean="0"/>
              <a:t>, </a:t>
            </a:r>
            <a:r>
              <a:rPr lang="en-GB" b="1" dirty="0" smtClean="0"/>
              <a:t>DELETE</a:t>
            </a:r>
            <a:r>
              <a:rPr lang="en-GB" dirty="0" smtClean="0"/>
              <a:t> removes element that has been in set for longest time</a:t>
            </a:r>
          </a:p>
          <a:p>
            <a:pPr lvl="1"/>
            <a:r>
              <a:rPr lang="en-GB" i="1" dirty="0" smtClean="0"/>
              <a:t>First In, First Out</a:t>
            </a:r>
            <a:r>
              <a:rPr lang="en-GB" dirty="0" smtClean="0"/>
              <a:t> (FIFO)</a:t>
            </a:r>
          </a:p>
          <a:p>
            <a:r>
              <a:rPr lang="en-GB" dirty="0" smtClean="0"/>
              <a:t>Stacks and queues can be implemented with arrays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4191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Stacks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641503"/>
            <a:ext cx="8229599" cy="969318"/>
          </a:xfrm>
        </p:spPr>
        <p:txBody>
          <a:bodyPr/>
          <a:lstStyle/>
          <a:p>
            <a:r>
              <a:rPr lang="en-GB" dirty="0" smtClean="0"/>
              <a:t>INSERT is called </a:t>
            </a:r>
            <a:r>
              <a:rPr lang="en-GB" b="1" dirty="0" smtClean="0"/>
              <a:t>PUSH</a:t>
            </a:r>
            <a:r>
              <a:rPr lang="en-GB" dirty="0" smtClean="0"/>
              <a:t>, DELETE is called </a:t>
            </a:r>
            <a:r>
              <a:rPr lang="en-GB" b="1" dirty="0" smtClean="0"/>
              <a:t>POP</a:t>
            </a:r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83311" cy="19833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1983311"/>
            <a:ext cx="8229600" cy="343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24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Stacks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27421"/>
            <a:ext cx="8229600" cy="3218448"/>
          </a:xfrm>
        </p:spPr>
        <p:txBody>
          <a:bodyPr>
            <a:normAutofit fontScale="92500" lnSpcReduction="20000"/>
          </a:bodyPr>
          <a:lstStyle/>
          <a:p>
            <a:r>
              <a:rPr lang="en-GB" dirty="0" err="1" smtClean="0"/>
              <a:t>S.top</a:t>
            </a:r>
            <a:r>
              <a:rPr lang="en-GB" dirty="0" smtClean="0"/>
              <a:t> references most recently inserted element</a:t>
            </a:r>
          </a:p>
          <a:p>
            <a:r>
              <a:rPr lang="en-GB" dirty="0" smtClean="0"/>
              <a:t>Stack contains elements S[1..S.top]</a:t>
            </a:r>
          </a:p>
          <a:p>
            <a:r>
              <a:rPr lang="en-GB" dirty="0" smtClean="0"/>
              <a:t>If </a:t>
            </a:r>
            <a:r>
              <a:rPr lang="en-GB" dirty="0" err="1" smtClean="0"/>
              <a:t>S.top</a:t>
            </a:r>
            <a:r>
              <a:rPr lang="en-GB" dirty="0" smtClean="0"/>
              <a:t> = 0, stack is </a:t>
            </a:r>
            <a:r>
              <a:rPr lang="en-GB" b="1" dirty="0" smtClean="0"/>
              <a:t>empty</a:t>
            </a:r>
            <a:endParaRPr lang="en-GB" dirty="0" smtClean="0"/>
          </a:p>
          <a:p>
            <a:r>
              <a:rPr lang="en-GB" dirty="0" smtClean="0"/>
              <a:t>If we try to POP an empty stack, we get </a:t>
            </a:r>
            <a:r>
              <a:rPr lang="en-GB" b="1" dirty="0" smtClean="0"/>
              <a:t>stack underflow</a:t>
            </a:r>
            <a:endParaRPr lang="en-GB" dirty="0" smtClean="0"/>
          </a:p>
          <a:p>
            <a:r>
              <a:rPr lang="en-GB" dirty="0" smtClean="0"/>
              <a:t>If </a:t>
            </a:r>
            <a:r>
              <a:rPr lang="en-GB" dirty="0" err="1"/>
              <a:t>S</a:t>
            </a:r>
            <a:r>
              <a:rPr lang="en-GB" dirty="0" err="1" smtClean="0"/>
              <a:t>.top</a:t>
            </a:r>
            <a:r>
              <a:rPr lang="en-GB" dirty="0" smtClean="0"/>
              <a:t> &gt; n, where n is length of array that implements stack, then we get </a:t>
            </a:r>
            <a:r>
              <a:rPr lang="en-GB" b="1" dirty="0" smtClean="0"/>
              <a:t>stack overflow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8578"/>
            <a:ext cx="9144000" cy="202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58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Implementing stack operations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0340" y="1600200"/>
            <a:ext cx="5146459" cy="4525963"/>
          </a:xfrm>
        </p:spPr>
        <p:txBody>
          <a:bodyPr/>
          <a:lstStyle/>
          <a:p>
            <a:r>
              <a:rPr lang="en-GB" dirty="0" smtClean="0"/>
              <a:t>Each stack operation takes O(1) time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600199"/>
            <a:ext cx="3083141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585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1220</Words>
  <Application>Microsoft Macintosh PowerPoint</Application>
  <PresentationFormat>On-screen Show (4:3)</PresentationFormat>
  <Paragraphs>111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Elementary data structures</vt:lpstr>
      <vt:lpstr>Source</vt:lpstr>
      <vt:lpstr>Dynamic sets</vt:lpstr>
      <vt:lpstr>Elements of a dynamic set</vt:lpstr>
      <vt:lpstr>Operations on a dynamic set</vt:lpstr>
      <vt:lpstr>Stacks and queues</vt:lpstr>
      <vt:lpstr>Stacks</vt:lpstr>
      <vt:lpstr>Stacks</vt:lpstr>
      <vt:lpstr>Implementing stack operations</vt:lpstr>
      <vt:lpstr>Queues</vt:lpstr>
      <vt:lpstr>Queues</vt:lpstr>
      <vt:lpstr>Queue underflow and overflow</vt:lpstr>
      <vt:lpstr>Implementing ENQUEUE and DEQUEUE</vt:lpstr>
      <vt:lpstr>Linked lists</vt:lpstr>
      <vt:lpstr>Doubly-linked list</vt:lpstr>
      <vt:lpstr>Sorted, unsorted and circular lists</vt:lpstr>
      <vt:lpstr>Searching a linked list</vt:lpstr>
      <vt:lpstr>Inserting into a linked list</vt:lpstr>
      <vt:lpstr>Deleting from a linked list</vt:lpstr>
      <vt:lpstr>Sentinels</vt:lpstr>
      <vt:lpstr>DELETE, SEARCH and INSERT with sentinels</vt:lpstr>
    </vt:vector>
  </TitlesOfParts>
  <Company>IMI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Elementary data structures</dc:title>
  <dc:creator>David Meredith</dc:creator>
  <cp:lastModifiedBy>David Meredith</cp:lastModifiedBy>
  <cp:revision>38</cp:revision>
  <dcterms:created xsi:type="dcterms:W3CDTF">2012-03-01T17:20:21Z</dcterms:created>
  <dcterms:modified xsi:type="dcterms:W3CDTF">2012-03-01T20:31:07Z</dcterms:modified>
</cp:coreProperties>
</file>