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721"/>
  </p:normalViewPr>
  <p:slideViewPr>
    <p:cSldViewPr snapToGrid="0">
      <p:cViewPr varScale="1">
        <p:scale>
          <a:sx n="79" d="100"/>
          <a:sy n="79" d="100"/>
        </p:scale>
        <p:origin x="240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3424-C917-9502-4BF1-B2EA6B771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74E5B-69FD-C8E7-F19E-F8A307EDA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F20BF-5DD8-E54E-8816-E703B54A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15092-FB2A-7A04-9E94-69DFF5E9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49033-9F2B-9806-E973-2F4BFB39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E468-BFB8-C9C6-4C74-D893F832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474C5-D96B-CF9F-41C4-CD61DF3F6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0D827-D165-425C-A552-E74E30C2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43993-A8FE-C30D-8C48-EFF7BDAF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72310-7117-2B4D-AADF-F0D2B77B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C522E5-6C96-2688-03B1-8D3CD6727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8E334-B790-1F87-98EA-E80F35F52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BFAA0-E6E2-C227-F6C2-0494CC77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D329D-7F08-CC3A-3788-756AFFDD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1A01D-E3DE-F424-29FD-D464A347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8795-EA18-F83B-9905-1BC926FD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5224-FBBA-22E3-873F-1B5485BF4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11D93-626A-8EB2-75B7-AB4FBDAE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FB704-9B5B-4702-075C-F86EA3A7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B8E35-4D86-FF86-BCE8-C49E5A55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6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AC539-F83A-91F6-663F-B59DCB2E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9C533-FF9F-7F21-3CB9-A5F948F0E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10F78-6394-F656-0B59-C11D49C1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B13BC-E773-8AFB-EC7E-D50C544C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00AC0-EEA2-2EBC-87DF-A39417CC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E76A-28D0-632F-3926-F5568835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8851D-A760-CCC0-60A1-FA7CC2CC1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FF731-A00B-CE74-D240-946932569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ECA27-2633-BFF5-7323-10CCDD3E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CD775-781D-FC42-5F8F-77DBEA75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7C1D5-FC95-675F-D9C1-C0FCC931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8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0A23-3C95-6516-12CA-0ED55CCB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4DDE9-DA5B-19D7-86F9-A1EDC3A0F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A02FC-3457-AD49-5CB7-E1C022F3E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8AA43-E09C-41FE-FEAF-686F5FB78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67F8C-E0A3-7F6F-4684-35941671B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A52621-FEE7-3BDA-5625-BB02BEF3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88BE24-1D47-6BE2-6FD9-748DAB42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52579-2DB8-BD64-5E02-C7BBDA77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7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5AFA-4953-1BEB-3F6F-22E6CEB2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7A333-BBE4-310A-782E-6175762D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7FCFC-758D-E975-2AAA-8915BBA5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5204A-C05E-D854-46BB-4BA1C4B0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0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E247C-1F30-4731-4672-E530A8E0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1FCB3-659B-8D93-C5CE-BCCAC4F0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A4988-CC9C-145B-78AD-CE2CBCED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9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B591-356E-78AA-3D27-1104F513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4EC58-470B-8FFC-D32C-7C1ED736E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AA697-75AE-75AF-D9C3-2B8C6BA32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28DD7-6167-D74E-BF4A-D7DBCEA6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5F4D4-6FFE-F724-C3D7-CB892373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5670B-28E7-9EFB-153B-59808353A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592C-6DC6-F57A-723E-444FCD66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7892E-DA33-177C-66C2-994C83162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E630A-0E0D-56A4-0A01-4CB17418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E3631-DC14-630C-057C-FA3C008C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143E7-0FE7-6C84-6B00-FC8340DB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6F717-2BA3-4F09-B641-48FCCBA8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2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5233A-2E13-CC01-B8B5-A13175C8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80420-A49A-9A58-4D8F-ACDBCE96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661AB-BB6E-7215-09D7-59843805F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7E48C3-DF2A-3E49-8567-B0048DC6411C}" type="datetimeFigureOut"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5729A-9AA5-2C8D-6F64-66A8DAE13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876B7-A418-0CF2-6AF0-CA73351C0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E16D65-494C-4E4C-930C-DF5853D64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5933-0BEE-856E-3596-215F5F07E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0205"/>
            <a:ext cx="9144000" cy="11548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Pandas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463D3-8842-E909-C07A-DBB1D0C9E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7019"/>
            <a:ext cx="9144000" cy="875858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bg1"/>
                </a:solidFill>
              </a:rPr>
              <a:t>David Meredith</a:t>
            </a:r>
          </a:p>
          <a:p>
            <a:r>
              <a:rPr lang="en-US">
                <a:solidFill>
                  <a:schemeClr val="bg1"/>
                </a:solidFill>
              </a:rPr>
              <a:t>dave@create.aau.dk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52671-A9C0-42BD-89F9-3C57CA1B0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855" y="569091"/>
            <a:ext cx="3810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6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490F-C05B-7EE9-06EA-F1234C24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4686" cy="1325563"/>
          </a:xfrm>
        </p:spPr>
        <p:txBody>
          <a:bodyPr/>
          <a:lstStyle/>
          <a:p>
            <a:r>
              <a:rPr lang="en-US"/>
              <a:t>Automatic alignment of index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F7CA6-115A-49EC-5DCB-6A16F6CF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9657" cy="4351338"/>
          </a:xfrm>
        </p:spPr>
        <p:txBody>
          <a:bodyPr/>
          <a:lstStyle/>
          <a:p>
            <a:r>
              <a:rPr lang="en-US"/>
              <a:t>When an operation involves multiple Series objects, pandas automatically aligns them by matching index labels</a:t>
            </a:r>
          </a:p>
          <a:p>
            <a:r>
              <a:rPr lang="en-US"/>
              <a:t>Result contains union of index labels from argument Series</a:t>
            </a:r>
          </a:p>
          <a:p>
            <a:r>
              <a:rPr lang="en-US"/>
              <a:t>If an index label is missing from one of the argument lists, then the result of addition for that item is NaN – i.e., missing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C2AED-5D57-351B-00BD-46165F2B5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985" y="1192893"/>
            <a:ext cx="24892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6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0828-DDCF-A062-3F18-AC2659D1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Initializing a Series with a scalar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3087-FACC-A32B-3CC7-9993AB87F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29" y="4220255"/>
            <a:ext cx="10651671" cy="1956707"/>
          </a:xfrm>
        </p:spPr>
        <p:txBody>
          <a:bodyPr/>
          <a:lstStyle/>
          <a:p>
            <a:r>
              <a:rPr lang="en-US"/>
              <a:t>You can initialize a Series with a scalar value and a list of index labels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2179D-54C0-093B-6C07-AB3B80B6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2085522"/>
            <a:ext cx="7327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7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6CD3-BCA8-C8D3-A262-96AFE45B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Series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1431-60B2-FB60-C00D-15F73E465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1713"/>
            <a:ext cx="10515600" cy="625249"/>
          </a:xfrm>
        </p:spPr>
        <p:txBody>
          <a:bodyPr/>
          <a:lstStyle/>
          <a:p>
            <a:r>
              <a:rPr lang="en-US"/>
              <a:t>You can assign a name to a Series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9A7C2-9815-D300-94C3-1FF51988D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48041"/>
            <a:ext cx="7772400" cy="15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D8E8-92D7-9AB3-5099-2FEE33EA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Plotting a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79ED8-94BA-F21D-7EA7-885D46BA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8345"/>
            <a:ext cx="10515600" cy="1948617"/>
          </a:xfrm>
        </p:spPr>
        <p:txBody>
          <a:bodyPr/>
          <a:lstStyle/>
          <a:p>
            <a:r>
              <a:rPr lang="en-US"/>
              <a:t>You can plot a series by importing matplotlib, creatin a Series, then calling its plot() method, then calling pyplot.show()</a:t>
            </a:r>
          </a:p>
          <a:p>
            <a:r>
              <a:rPr lang="en-US"/>
              <a:t>There are lots options for plotting your data – refer to the "Visualization" section of the pandas documentation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D8056-214D-C36B-616C-4DF0F39E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413" y="399811"/>
            <a:ext cx="6275615" cy="37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93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83-0A98-E7FE-7E81-78F1C10E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D965-78F4-EFFB-3E96-B50E2F53F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Pandas has excellent support for handling time information</a:t>
            </a:r>
          </a:p>
          <a:p>
            <a:pPr lvl="1"/>
            <a:r>
              <a:rPr lang="en-US"/>
              <a:t>it can represent periods (e.g., 2016Q3) and frequencies (e.g., "monthly")</a:t>
            </a:r>
          </a:p>
          <a:p>
            <a:pPr lvl="1"/>
            <a:r>
              <a:rPr lang="en-US"/>
              <a:t>it can convert periods to timestamps and vice versa</a:t>
            </a:r>
          </a:p>
          <a:p>
            <a:pPr lvl="1"/>
            <a:r>
              <a:rPr lang="en-US"/>
              <a:t>it can resample data and aggregate values any way you like</a:t>
            </a:r>
          </a:p>
          <a:p>
            <a:pPr lvl="1"/>
            <a:r>
              <a:rPr lang="en-US"/>
              <a:t>it can handle timezones</a:t>
            </a:r>
          </a:p>
        </p:txBody>
      </p:sp>
    </p:spTree>
    <p:extLst>
      <p:ext uri="{BB962C8B-B14F-4D97-AF65-F5344CB8AC3E}">
        <p14:creationId xmlns:p14="http://schemas.microsoft.com/office/powerpoint/2010/main" val="1611977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C6DA-D865-E7C0-A4D2-0182E7B4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9CE92-43EB-5696-26A1-9DDA077E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875972"/>
          </a:xfrm>
        </p:spPr>
        <p:txBody>
          <a:bodyPr>
            <a:normAutofit/>
          </a:bodyPr>
          <a:lstStyle/>
          <a:p>
            <a:r>
              <a:rPr lang="en-US"/>
              <a:t>We can use pd.date_range() to create a time series</a:t>
            </a:r>
          </a:p>
          <a:p>
            <a:r>
              <a:rPr lang="en-US"/>
              <a:t>Example above returns a DatetimeIndex containing one datetime per hour for 12 hours, starting on October 29</a:t>
            </a:r>
            <a:r>
              <a:rPr lang="en-US" baseline="30000"/>
              <a:t>th</a:t>
            </a:r>
            <a:r>
              <a:rPr lang="en-US"/>
              <a:t> 2016 at 17.30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D0DCF-E7C4-672A-FDFD-09CF5E45F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89377"/>
            <a:ext cx="7772400" cy="23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3D79-A765-15F0-11E7-99F4A9E8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456464" cy="810532"/>
          </a:xfrm>
        </p:spPr>
        <p:txBody>
          <a:bodyPr>
            <a:normAutofit fontScale="90000"/>
          </a:bodyPr>
          <a:lstStyle/>
          <a:p>
            <a:r>
              <a:rPr lang="en-US"/>
              <a:t>Using a DatetimeIndex as an index in a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0D0E-1C71-9E39-C4A7-31508572D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14901"/>
            <a:ext cx="5456464" cy="1577974"/>
          </a:xfrm>
        </p:spPr>
        <p:txBody>
          <a:bodyPr>
            <a:normAutofit/>
          </a:bodyPr>
          <a:lstStyle/>
          <a:p>
            <a:r>
              <a:rPr lang="en-US"/>
              <a:t>A DatetimeIndex can be used as an index in a Series</a:t>
            </a:r>
          </a:p>
          <a:p>
            <a:r>
              <a:rPr lang="en-US"/>
              <a:t>temperatures was defined above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A7B6D-1714-5D14-72C5-D873F1E1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2100"/>
            <a:ext cx="5045529" cy="3210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B4B07-ABA5-E2D7-4F50-6C2A0A0F8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664" y="488950"/>
            <a:ext cx="5219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877E-0DEF-9F04-F6C4-976E5882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Resampling a 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29D02-9A59-D1C8-C610-0F6586320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86" y="3428999"/>
            <a:ext cx="6836228" cy="306387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 time series can be resampled by calling its resample() method and specifying a new frequency</a:t>
            </a:r>
          </a:p>
          <a:p>
            <a:r>
              <a:rPr lang="en-US"/>
              <a:t>This is a deferred operation, meaning that it is only carried out when it becomes necessary</a:t>
            </a:r>
          </a:p>
          <a:p>
            <a:r>
              <a:rPr lang="en-US"/>
              <a:t>Here we can cause the resampling to be done by calling the mean()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4E9AA-D3EE-06DC-EAD2-8BAABA12C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690688"/>
            <a:ext cx="7772400" cy="1050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1E19B-9337-F0E3-FA21-F15BC3D53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2864206"/>
            <a:ext cx="60706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5260C-58EE-0D3B-692E-BE6BB9DFA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913" y="2864206"/>
            <a:ext cx="3492501" cy="35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7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75D6-D071-6FE8-3CA1-03A12890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261"/>
          </a:xfrm>
        </p:spPr>
        <p:txBody>
          <a:bodyPr>
            <a:normAutofit fontScale="90000"/>
          </a:bodyPr>
          <a:lstStyle/>
          <a:p>
            <a:r>
              <a:rPr lang="en-US"/>
              <a:t>Upsampling and 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A0DD3-404F-6F14-4A31-B05857B0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3013"/>
            <a:ext cx="10515600" cy="1653950"/>
          </a:xfrm>
        </p:spPr>
        <p:txBody>
          <a:bodyPr/>
          <a:lstStyle/>
          <a:p>
            <a:r>
              <a:rPr lang="en-US"/>
              <a:t>The previous example was an example of downsampling</a:t>
            </a:r>
          </a:p>
          <a:p>
            <a:r>
              <a:rPr lang="en-US"/>
              <a:t>We can also </a:t>
            </a:r>
            <a:r>
              <a:rPr lang="en-US" b="1"/>
              <a:t>upsample</a:t>
            </a:r>
            <a:r>
              <a:rPr lang="en-US"/>
              <a:t> (increase the frequency), but this will create gaps in our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8D5FF-5C97-7625-276F-157DC554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23027"/>
            <a:ext cx="7772400" cy="30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9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D9A1-7CB4-C24A-550D-0BDF3282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Filling gaps with 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5BFF-FEA3-2717-6F6E-3AA5C1830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86" y="4851399"/>
            <a:ext cx="10390414" cy="1325564"/>
          </a:xfrm>
        </p:spPr>
        <p:txBody>
          <a:bodyPr>
            <a:normAutofit lnSpcReduction="10000"/>
          </a:bodyPr>
          <a:lstStyle/>
          <a:p>
            <a:r>
              <a:rPr lang="en-US"/>
              <a:t>We can fill the gaps with interpolation</a:t>
            </a:r>
          </a:p>
          <a:p>
            <a:r>
              <a:rPr lang="en-US"/>
              <a:t>The default is to use linear interpolation, but we can also use another method, e.g., cubic interpolation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65667-1183-EE83-3CB0-B46B94968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90688"/>
            <a:ext cx="7772400" cy="26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6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A383-9F61-28F1-2E1C-93BBC95C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33B4E-A71C-CEE8-9613-FB787A6A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6321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The Pandas library provides high-performance, easy-to-use data structures and data analysis tools</a:t>
            </a:r>
          </a:p>
          <a:p>
            <a:r>
              <a:rPr lang="en-US"/>
              <a:t>The main data structure is the </a:t>
            </a:r>
            <a:r>
              <a:rPr lang="en-US" b="1"/>
              <a:t>DataFrame</a:t>
            </a:r>
            <a:r>
              <a:rPr lang="en-US"/>
              <a:t>, which you can think of as an in-memory 2D table (like a spreadsheet, with column names and row labels)</a:t>
            </a:r>
          </a:p>
          <a:p>
            <a:r>
              <a:rPr lang="en-US"/>
              <a:t>Many features available in Excel are available programmatically, such as creating pivot tables, computing columns based on other columns, plotting graphs, etc. </a:t>
            </a:r>
          </a:p>
          <a:p>
            <a:r>
              <a:rPr lang="en-US"/>
              <a:t>You can also group rows by column value, or join tables much like in SQL. </a:t>
            </a:r>
          </a:p>
          <a:p>
            <a:r>
              <a:rPr lang="en-US"/>
              <a:t>Pandas is also great at handling time series.</a:t>
            </a:r>
          </a:p>
        </p:txBody>
      </p:sp>
    </p:spTree>
    <p:extLst>
      <p:ext uri="{BB962C8B-B14F-4D97-AF65-F5344CB8AC3E}">
        <p14:creationId xmlns:p14="http://schemas.microsoft.com/office/powerpoint/2010/main" val="113330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E9FF-C89F-6763-595F-6A4D4C0F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50C4-D4A8-DF91-C995-57D9CA019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DataFrame is essentially a dictionary of Series objects</a:t>
            </a:r>
          </a:p>
          <a:p>
            <a:r>
              <a:rPr lang="en-US"/>
              <a:t>You can </a:t>
            </a:r>
          </a:p>
          <a:p>
            <a:pPr lvl="1"/>
            <a:r>
              <a:rPr lang="en-US"/>
              <a:t>define expression to compute columns based on other columns</a:t>
            </a:r>
          </a:p>
          <a:p>
            <a:pPr lvl="1"/>
            <a:r>
              <a:rPr lang="en-US"/>
              <a:t>create pivot tables</a:t>
            </a:r>
          </a:p>
          <a:p>
            <a:pPr lvl="1"/>
            <a:r>
              <a:rPr lang="en-US"/>
              <a:t>group grows</a:t>
            </a:r>
          </a:p>
          <a:p>
            <a:pPr lvl="1"/>
            <a:r>
              <a:rPr lang="en-US"/>
              <a:t>draw graphs</a:t>
            </a:r>
          </a:p>
          <a:p>
            <a:pPr lvl="1"/>
            <a:r>
              <a:rPr lang="en-US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6154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A6C1-15E6-97AC-FB7D-1F66AC62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 fontScale="90000"/>
          </a:bodyPr>
          <a:lstStyle/>
          <a:p>
            <a:r>
              <a:rPr lang="en-US"/>
              <a:t>Creating a DataFrame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58CF5-9113-07E0-72DE-CE40F6A59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5541"/>
            <a:ext cx="10515600" cy="2617334"/>
          </a:xfrm>
        </p:spPr>
        <p:txBody>
          <a:bodyPr/>
          <a:lstStyle/>
          <a:p>
            <a:r>
              <a:rPr lang="en-US"/>
              <a:t>You can create a DataFrame by passing a dictionary of Series objects</a:t>
            </a:r>
          </a:p>
          <a:p>
            <a:r>
              <a:rPr lang="en-US"/>
              <a:t>Note in the example above that</a:t>
            </a:r>
          </a:p>
          <a:p>
            <a:pPr lvl="1"/>
            <a:r>
              <a:rPr lang="en-US"/>
              <a:t>the Series objects were automatically aligned on their indices</a:t>
            </a:r>
          </a:p>
          <a:p>
            <a:pPr lvl="1"/>
            <a:r>
              <a:rPr lang="en-US"/>
              <a:t>missing values are represented as NaN</a:t>
            </a:r>
          </a:p>
          <a:p>
            <a:pPr lvl="1"/>
            <a:r>
              <a:rPr lang="en-US"/>
              <a:t>Series names are ignored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889DA-18D3-17ED-7F3C-2DE5E1DE5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08021"/>
            <a:ext cx="7772400" cy="26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C68B-D762-7E15-4630-8A2EFDFC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multiple columns by their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D923-B032-51C5-D0F7-C210AAB0B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7029"/>
            <a:ext cx="10515600" cy="559934"/>
          </a:xfrm>
        </p:spPr>
        <p:txBody>
          <a:bodyPr/>
          <a:lstStyle/>
          <a:p>
            <a:r>
              <a:rPr lang="en-US"/>
              <a:t>You can select multiple columns by their keys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0FBDF-D17E-51E1-8E42-B89CA0761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2090057"/>
            <a:ext cx="7772400" cy="2699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03059-6DFF-7D35-8D09-9C19B79AB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057" y="3005005"/>
            <a:ext cx="41148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2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A7FA-078F-EBBA-700F-6B56F392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Pandas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8A78-B69E-C18A-982E-2EC8BF034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Pandas contains the following useful data structures:</a:t>
            </a:r>
          </a:p>
          <a:p>
            <a:pPr lvl="1"/>
            <a:r>
              <a:rPr lang="en-US" b="1"/>
              <a:t>Series </a:t>
            </a:r>
            <a:r>
              <a:rPr lang="en-US"/>
              <a:t>objects – a 1D array, similar to a column in a spreadsheet, with column name and row labels</a:t>
            </a:r>
          </a:p>
          <a:p>
            <a:pPr lvl="1"/>
            <a:r>
              <a:rPr lang="en-US" b="1"/>
              <a:t>DataFrame </a:t>
            </a:r>
            <a:r>
              <a:rPr lang="en-US"/>
              <a:t>objects – 2D tables, similar to a spreadsheet</a:t>
            </a:r>
          </a:p>
          <a:p>
            <a:pPr lvl="1"/>
            <a:r>
              <a:rPr lang="en-US" b="1"/>
              <a:t>Panel</a:t>
            </a:r>
            <a:r>
              <a:rPr lang="en-US"/>
              <a:t> objects – a dictionary of DataFrames (like an Excel Workbook)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6825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C591-2F20-9F47-6883-F8F39922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CFE5-967A-AB96-01A1-FDDACA6B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470" y="1690688"/>
            <a:ext cx="4969329" cy="4486275"/>
          </a:xfrm>
        </p:spPr>
        <p:txBody>
          <a:bodyPr/>
          <a:lstStyle/>
          <a:p>
            <a:r>
              <a:rPr lang="en-US"/>
              <a:t>You can create a Series object by using the pd.Series() constructor</a:t>
            </a:r>
          </a:p>
          <a:p>
            <a:r>
              <a:rPr lang="en-US"/>
              <a:t>Series objets are like 1D NumPy ndarrays, and you can often pass a Series object as an argument to NumPy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DABD1-216C-C550-95CD-9F90FD05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79" y="1690688"/>
            <a:ext cx="38989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0DE3-06E6-2FA7-B547-26EB4704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273" cy="1325563"/>
          </a:xfrm>
        </p:spPr>
        <p:txBody>
          <a:bodyPr/>
          <a:lstStyle/>
          <a:p>
            <a:r>
              <a:rPr lang="en-US"/>
              <a:t>Arithmetic operations on Series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12AFC-CE3C-67C7-3AB9-35FFE0F4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27" y="2302217"/>
            <a:ext cx="5671456" cy="3972718"/>
          </a:xfrm>
        </p:spPr>
        <p:txBody>
          <a:bodyPr/>
          <a:lstStyle/>
          <a:p>
            <a:r>
              <a:rPr lang="en-US"/>
              <a:t>Arithmetic operations on Series objects apply element-wise, just as for ndarrays</a:t>
            </a:r>
          </a:p>
          <a:p>
            <a:r>
              <a:rPr lang="en-US"/>
              <a:t>The broadcasting rules apply when the arguments are not the same shape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502B3-0CCF-6431-444A-3CDFCB488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473" y="863600"/>
            <a:ext cx="3937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A4DC-A60E-2D74-51D5-61CB427DA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2FF74-83D9-B5F6-9B09-CC3970C4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2708548"/>
          </a:xfrm>
        </p:spPr>
        <p:txBody>
          <a:bodyPr/>
          <a:lstStyle/>
          <a:p>
            <a:r>
              <a:rPr lang="en-US"/>
              <a:t>Each item in a Series has a unique identifier called an </a:t>
            </a:r>
            <a:r>
              <a:rPr lang="en-US" b="1" i="1"/>
              <a:t>index label</a:t>
            </a:r>
            <a:endParaRPr lang="en-US"/>
          </a:p>
          <a:p>
            <a:r>
              <a:rPr lang="en-US"/>
              <a:t>By default, the index label is the position of the item in the Series (starting at 0)</a:t>
            </a:r>
          </a:p>
          <a:p>
            <a:r>
              <a:rPr lang="en-US"/>
              <a:t>You can also set the labels manually</a:t>
            </a:r>
          </a:p>
          <a:p>
            <a:r>
              <a:rPr lang="en-US"/>
              <a:t>You can then use the Series just like a dict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420E7-0EE1-926A-27B8-B00ED2D88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04" y="4279075"/>
            <a:ext cx="9622588" cy="23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26E2-5C34-FA87-94DB-335A0980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loc and iloc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8EAE4-47B7-17D6-BFE1-8D90FC82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086" y="1825625"/>
            <a:ext cx="5932714" cy="4351338"/>
          </a:xfrm>
        </p:spPr>
        <p:txBody>
          <a:bodyPr/>
          <a:lstStyle/>
          <a:p>
            <a:r>
              <a:rPr lang="en-US"/>
              <a:t>When accessing a Series </a:t>
            </a:r>
            <a:r>
              <a:rPr lang="en-US" b="1"/>
              <a:t>by label</a:t>
            </a:r>
            <a:r>
              <a:rPr lang="en-US"/>
              <a:t>, use the </a:t>
            </a:r>
            <a:r>
              <a:rPr lang="en-US" b="1"/>
              <a:t>loc</a:t>
            </a:r>
            <a:r>
              <a:rPr lang="en-US"/>
              <a:t> attribute</a:t>
            </a:r>
          </a:p>
          <a:p>
            <a:r>
              <a:rPr lang="en-US"/>
              <a:t>When accessing a Series </a:t>
            </a:r>
            <a:r>
              <a:rPr lang="en-US" b="1"/>
              <a:t>by integer</a:t>
            </a:r>
            <a:r>
              <a:rPr lang="en-US"/>
              <a:t>, use the </a:t>
            </a:r>
            <a:r>
              <a:rPr lang="en-US" b="1"/>
              <a:t>iloc</a:t>
            </a:r>
            <a:r>
              <a:rPr lang="en-US"/>
              <a:t> attribute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419A1-8D15-2D59-BADF-A06CAB900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9119"/>
            <a:ext cx="3661229" cy="44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8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39F1-47D4-3BD9-8276-D1810225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61807" cy="1325563"/>
          </a:xfrm>
        </p:spPr>
        <p:txBody>
          <a:bodyPr/>
          <a:lstStyle/>
          <a:p>
            <a:r>
              <a:rPr lang="en-US"/>
              <a:t>Slicing a Series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3ACB3-6CB8-F142-0416-79E581DE5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57" y="2046742"/>
            <a:ext cx="4661807" cy="2113302"/>
          </a:xfrm>
        </p:spPr>
        <p:txBody>
          <a:bodyPr/>
          <a:lstStyle/>
          <a:p>
            <a:r>
              <a:rPr lang="en-US"/>
              <a:t>Slicing a Series object also slices the index labels – the index label of an item in a Series stays constant, even when the item is in a slice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F6548-87B7-A78C-55A3-861914432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007" y="228600"/>
            <a:ext cx="6515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1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3110-7A32-B4BB-60F3-D420906F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1304"/>
          </a:xfrm>
        </p:spPr>
        <p:txBody>
          <a:bodyPr>
            <a:normAutofit fontScale="90000"/>
          </a:bodyPr>
          <a:lstStyle/>
          <a:p>
            <a:r>
              <a:rPr lang="en-US"/>
              <a:t>Creating a Series from a dict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E3A7-00C8-8A11-A284-588407511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057"/>
            <a:ext cx="10515600" cy="1800906"/>
          </a:xfrm>
        </p:spPr>
        <p:txBody>
          <a:bodyPr/>
          <a:lstStyle/>
          <a:p>
            <a:r>
              <a:rPr lang="en-US"/>
              <a:t>You can construct a Series object from a dict simply by giving the dict to the Series constructor as an argument</a:t>
            </a:r>
          </a:p>
          <a:p>
            <a:r>
              <a:rPr lang="en-US"/>
              <a:t>You can select a subset of the items in a dict to include in the Series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4E411-1110-258B-F078-391F8CA7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864" y="952500"/>
            <a:ext cx="7531100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E5BDE-55F7-0E34-0D5A-9B0BE09C9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50" y="2542720"/>
            <a:ext cx="64135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1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838</Words>
  <Application>Microsoft Macintosh PowerPoint</Application>
  <PresentationFormat>Widescreen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Pandas</vt:lpstr>
      <vt:lpstr>Pandas</vt:lpstr>
      <vt:lpstr>Pandas data structures</vt:lpstr>
      <vt:lpstr>Creating a Series</vt:lpstr>
      <vt:lpstr>Arithmetic operations on Series objects</vt:lpstr>
      <vt:lpstr>Index labels</vt:lpstr>
      <vt:lpstr>Using loc and iloc</vt:lpstr>
      <vt:lpstr>Slicing a Series object</vt:lpstr>
      <vt:lpstr>Creating a Series from a dict</vt:lpstr>
      <vt:lpstr>Automatic alignment of index labels</vt:lpstr>
      <vt:lpstr>Initializing a Series with a scalar value</vt:lpstr>
      <vt:lpstr>Series name</vt:lpstr>
      <vt:lpstr>Plotting a Series</vt:lpstr>
      <vt:lpstr>Handling time</vt:lpstr>
      <vt:lpstr>Time range</vt:lpstr>
      <vt:lpstr>Using a DatetimeIndex as an index in a Series</vt:lpstr>
      <vt:lpstr>Resampling a time series</vt:lpstr>
      <vt:lpstr>Upsampling and interpolation</vt:lpstr>
      <vt:lpstr>Filling gaps with interpolation</vt:lpstr>
      <vt:lpstr>DataFrames</vt:lpstr>
      <vt:lpstr>Creating a DataFrame</vt:lpstr>
      <vt:lpstr>Selecting multiple columns by their keys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Meredith</dc:creator>
  <cp:lastModifiedBy>David Meredith</cp:lastModifiedBy>
  <cp:revision>10</cp:revision>
  <dcterms:created xsi:type="dcterms:W3CDTF">2024-09-17T19:08:25Z</dcterms:created>
  <dcterms:modified xsi:type="dcterms:W3CDTF">2024-09-17T20:43:08Z</dcterms:modified>
</cp:coreProperties>
</file>