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8"/>
    <p:restoredTop sz="94721"/>
  </p:normalViewPr>
  <p:slideViewPr>
    <p:cSldViewPr snapToGrid="0">
      <p:cViewPr varScale="1">
        <p:scale>
          <a:sx n="75" d="100"/>
          <a:sy n="75" d="100"/>
        </p:scale>
        <p:origin x="184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3A71-623E-E171-A97F-4D1B0325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B2CC5-B7F4-B7AB-9360-B9A937517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84071-3F65-E614-1130-EF4F4CF1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273B-EE55-0CA2-5770-A7B44126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F1DB-F8C4-7E57-89E3-CDE2D084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0584-5BEC-11D7-D6D8-A2059C6D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A1DC3-1DBC-2947-8CD0-7596CB0B6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1A4D-1853-20E1-80E1-8EECF885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1971-8333-7800-AD3E-6A6B5D3B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EBB1B-E5C6-C2D4-A5C2-4B18A05A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A1B99-2087-71FC-FED4-E72F26B86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55D82-F095-1BD3-9933-74E6FB30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6CD24-265C-3ABD-BC6E-DB1000E9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52FD-04AD-4F04-CB7B-E96061D9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8CE65-9BC4-2211-6F53-DE93E64A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D3AF-D596-7F43-5129-21759F82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C1714-5FB1-323B-EE00-77083215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3CD3-611D-0671-259B-E460F0E5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FB606-49C5-DA19-D4AD-64D70995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9D44-2133-63FE-7F7C-D4234F5D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7DB2-6D56-3651-E4FF-971251E6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857F3-8E21-AF35-6DBB-E6677E20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6D5C9-392E-A34E-800F-02F59058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C82CA-3B99-307B-A14D-AE6DF530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67E7-8C23-3249-5ED9-EFF0CB82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BB96-E8D9-E2FC-5BE8-3C176DF5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8216-3C6A-2B18-8621-BABCA727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90009-EEB1-104F-FFE6-07619A492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D2EA-2C17-E53F-9AE1-F734B4D2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74CA-F55D-DEE1-81B2-9B44E48B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AEF83-671C-D643-6E2E-02DC119C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E041-254A-84BB-1BE1-1B675AB0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FD46-32BB-DBBA-B24D-33FE8C55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917A4-7C44-E81E-41D8-A5B7F523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69336-D73B-B16E-A7B1-A5B8FFF60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4F92B-B8B0-1A74-E5F6-A2E570B57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70D66-0668-D686-FD17-126690FC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06AE4E-7DDF-2A35-60A1-A5D4941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8DE6B-BB14-EEB9-49B4-D8583E18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643C-E703-DB7E-6921-EC357F64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54566-4BFC-4944-F4DD-2C9CC3F8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EC797-9215-5132-3718-D418AC5C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B1F3C-6D80-7503-2042-B8BA348F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1744-C723-0558-C9E6-1DF7BDA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BB90-9063-5420-CE1C-D5D01998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92043-135D-52D3-3939-C3B6C17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8D99-C0B3-3DB4-3C8B-06A83688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B858-FD10-81FD-7F38-C30DE7C5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144B0-F799-F2AC-49CF-9A74DEF7F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5034-3110-DD3D-54E5-BEB76E49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BC05C-E96E-C3E3-8563-E07E4D03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4242-3ECA-0AF5-532B-15C5DFC8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E9B0-F740-01DC-C58B-BB5910C9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EB59A-E540-7E11-2777-1D28493D2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462C0-25FD-1E9C-49D9-8FA1CC171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5C3C0-D6F5-12E0-00F8-B3B6EF13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10D22-0AAC-F6A9-6309-48AC763D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BC88D-B142-3EB9-A831-564E67CE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C1DC-ABA4-61B3-2ADC-9F7CA917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25A70-A8D8-5D1B-4621-6C5D611F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EC234-FDD6-E0F7-A908-0388CB99F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89128-F38F-5B4C-928E-B6B9499BA842}" type="datetimeFigureOut"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BB2F-FCB5-DA01-3DA5-584F4FBF0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1CE0-B59E-2116-3342-D085B84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A9AA2-3595-EE49-A76A-EA2B9122A7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github/ageron/handson-ml3/blob/main/tools_numpy.ipyn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github/ageron/handson-ml3/blob/main/math_linear_algebra.ipynb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3915-41F2-0FBC-57CB-59520DEEA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0339"/>
            <a:ext cx="9144000" cy="931489"/>
          </a:xfrm>
        </p:spPr>
        <p:txBody>
          <a:bodyPr/>
          <a:lstStyle/>
          <a:p>
            <a:r>
              <a:rPr lang="en-US"/>
              <a:t>NumPy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A2303-659F-5E2F-1270-9C3A50E5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2513"/>
            <a:ext cx="9144000" cy="1245161"/>
          </a:xfrm>
        </p:spPr>
        <p:txBody>
          <a:bodyPr/>
          <a:lstStyle/>
          <a:p>
            <a:r>
              <a:rPr lang="en-US"/>
              <a:t>David Meredith</a:t>
            </a:r>
          </a:p>
          <a:p>
            <a:r>
              <a:rPr lang="en-US"/>
              <a:t>dave@create.aau.dk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C2A28-ABD2-FBA9-C783-6919205D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70" y="263295"/>
            <a:ext cx="2614660" cy="26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F77F-93FB-089F-089C-8ECFEB26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en-US"/>
              <a:t>Array data - dtype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B492-D9DF-EC1B-6D93-7608F237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22218"/>
            <a:ext cx="5257800" cy="5054745"/>
          </a:xfrm>
        </p:spPr>
        <p:txBody>
          <a:bodyPr>
            <a:normAutofit lnSpcReduction="10000"/>
          </a:bodyPr>
          <a:lstStyle/>
          <a:p>
            <a:r>
              <a:rPr lang="en-US"/>
              <a:t>All elements in an ndarray must be of the same type</a:t>
            </a:r>
          </a:p>
          <a:p>
            <a:r>
              <a:rPr lang="en-US"/>
              <a:t>The type is stored in the array's </a:t>
            </a:r>
            <a:r>
              <a:rPr lang="en-US" b="1"/>
              <a:t>dtype</a:t>
            </a:r>
            <a:r>
              <a:rPr lang="en-US"/>
              <a:t> property</a:t>
            </a:r>
          </a:p>
          <a:p>
            <a:r>
              <a:rPr lang="en-US"/>
              <a:t>You can also set the type of the array elements when the array is constructed using the </a:t>
            </a:r>
            <a:r>
              <a:rPr lang="en-US" b="1"/>
              <a:t>dtype</a:t>
            </a:r>
            <a:r>
              <a:rPr lang="en-US"/>
              <a:t> keyword parameter</a:t>
            </a:r>
          </a:p>
          <a:p>
            <a:r>
              <a:rPr lang="en-US"/>
              <a:t>Available types include signed and unsigned ints of various widths, floats with different precisions, and complex numbers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AA4FB-63A0-0D88-845B-92FC5F45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79650"/>
            <a:ext cx="5753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FC21-C2BC-5CD7-E87C-0AC01594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/>
              <a:t>itemsize</a:t>
            </a:r>
            <a:r>
              <a:rPr lang="en-US"/>
              <a:t> and </a:t>
            </a:r>
            <a:r>
              <a:rPr lang="en-US" b="1"/>
              <a:t>data</a:t>
            </a:r>
            <a:r>
              <a:rPr lang="en-US"/>
              <a:t>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F70F2-5851-09A3-D7D3-95E81D9E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18309"/>
            <a:ext cx="5604164" cy="5158654"/>
          </a:xfrm>
        </p:spPr>
        <p:txBody>
          <a:bodyPr>
            <a:normAutofit/>
          </a:bodyPr>
          <a:lstStyle/>
          <a:p>
            <a:r>
              <a:rPr lang="en-US"/>
              <a:t>An ndarray's </a:t>
            </a:r>
            <a:r>
              <a:rPr lang="en-US" b="1"/>
              <a:t>itemsize</a:t>
            </a:r>
            <a:r>
              <a:rPr lang="en-US"/>
              <a:t> attribute stores the number of bytes used to store each element in the array</a:t>
            </a:r>
          </a:p>
          <a:p>
            <a:r>
              <a:rPr lang="en-US"/>
              <a:t>The array's data is actually stored as a 1d byte array, which you can access through the </a:t>
            </a:r>
            <a:r>
              <a:rPr lang="en-US" b="1"/>
              <a:t>data</a:t>
            </a:r>
            <a:r>
              <a:rPr lang="en-US"/>
              <a:t> attribute</a:t>
            </a:r>
          </a:p>
          <a:p>
            <a:r>
              <a:rPr lang="en-US"/>
              <a:t>In Python 3, the </a:t>
            </a:r>
            <a:r>
              <a:rPr lang="en-US" b="1"/>
              <a:t>data</a:t>
            </a:r>
            <a:r>
              <a:rPr lang="en-US"/>
              <a:t> attribute is a memoryview object</a:t>
            </a:r>
          </a:p>
          <a:p>
            <a:r>
              <a:rPr lang="en-US"/>
              <a:t>A memoryview object has a tobytes() method that returns the sequence of bytes in the memoryview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BDE21-7BA8-DF75-9F1B-D670E710C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19300"/>
            <a:ext cx="5892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063F-F8D7-919F-7171-21DA75DD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Reshaping an array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5AE4-299D-FDAE-A577-73E9B5B7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26" y="1825625"/>
            <a:ext cx="4184073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The data in an array is stored as a 1d byte array and the shape is stored separately as a tuple</a:t>
            </a:r>
          </a:p>
          <a:p>
            <a:r>
              <a:rPr lang="en-US"/>
              <a:t>You can therefore change the shape of an ndarray just be setting its </a:t>
            </a:r>
            <a:r>
              <a:rPr lang="en-US" b="1"/>
              <a:t>shape</a:t>
            </a:r>
            <a:r>
              <a:rPr lang="en-US"/>
              <a:t> attribute, provided you don't change the size of the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8482D-9112-F3D9-768E-33720896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1825625"/>
            <a:ext cx="6567040" cy="41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A472-0861-E48E-2EB0-9B7AC034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/>
              <a:t>Using the reshape()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8485-8E8D-922E-8F4D-D83C84CD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246909"/>
            <a:ext cx="4100945" cy="4795117"/>
          </a:xfrm>
        </p:spPr>
        <p:txBody>
          <a:bodyPr>
            <a:normAutofit fontScale="92500"/>
          </a:bodyPr>
          <a:lstStyle/>
          <a:p>
            <a:r>
              <a:rPr lang="en-US"/>
              <a:t>The reshape() method produces a new array object with the specified shape, but referring to the </a:t>
            </a:r>
            <a:r>
              <a:rPr lang="en-US" i="1"/>
              <a:t>same</a:t>
            </a:r>
            <a:r>
              <a:rPr lang="en-US"/>
              <a:t> array data </a:t>
            </a:r>
          </a:p>
          <a:p>
            <a:pPr lvl="1"/>
            <a:r>
              <a:rPr lang="en-US"/>
              <a:t>In other words, you end up with two ndarray objects sharing the same data</a:t>
            </a:r>
          </a:p>
          <a:p>
            <a:r>
              <a:rPr lang="en-US"/>
              <a:t>This means that if you change the content of the array through one reference, it will also be visible through the 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013A2-B969-7D83-0C11-274C991E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90688"/>
            <a:ext cx="6871854" cy="3876171"/>
          </a:xfrm>
          <a:prstGeom prst="rect">
            <a:avLst/>
          </a:pr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7A69351A-45B2-E107-1F88-361AA159948F}"/>
              </a:ext>
            </a:extLst>
          </p:cNvPr>
          <p:cNvSpPr/>
          <p:nvPr/>
        </p:nvSpPr>
        <p:spPr>
          <a:xfrm>
            <a:off x="4706754" y="4880008"/>
            <a:ext cx="644892" cy="686851"/>
          </a:xfrm>
          <a:prstGeom prst="donut">
            <a:avLst>
              <a:gd name="adj" fmla="val 6986"/>
            </a:avLst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07437590-2B3E-7B42-B8CC-D301221D7970}"/>
              </a:ext>
            </a:extLst>
          </p:cNvPr>
          <p:cNvSpPr/>
          <p:nvPr/>
        </p:nvSpPr>
        <p:spPr>
          <a:xfrm>
            <a:off x="2230254" y="4079908"/>
            <a:ext cx="644892" cy="686851"/>
          </a:xfrm>
          <a:prstGeom prst="donut">
            <a:avLst>
              <a:gd name="adj" fmla="val 6986"/>
            </a:avLst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D658-28FF-B02A-AFE1-5F12F6CA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ravel()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4358-7C4E-2467-F174-1EE1FE47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ravel</a:t>
            </a:r>
            <a:r>
              <a:rPr lang="en-US"/>
              <a:t>() method returns a </a:t>
            </a:r>
            <a:r>
              <a:rPr lang="en-US" i="1"/>
              <a:t>new</a:t>
            </a:r>
            <a:r>
              <a:rPr lang="en-US"/>
              <a:t> 1d ndarray that refers to the </a:t>
            </a:r>
            <a:r>
              <a:rPr lang="en-US" i="1"/>
              <a:t>same</a:t>
            </a:r>
            <a:r>
              <a:rPr lang="en-US"/>
              <a:t> data as the array on which it is called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10D6F-4E5E-69F0-2499-E2ADB119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85985"/>
            <a:ext cx="7772400" cy="31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5C94-5C8E-DA38-595A-397762AA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 fontScale="90000"/>
          </a:bodyPr>
          <a:lstStyle/>
          <a:p>
            <a:r>
              <a:rPr lang="en-US"/>
              <a:t>Arithmetic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4C6-B930-48F4-67F2-7F8D878E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592" y="1171347"/>
            <a:ext cx="4837469" cy="5062279"/>
          </a:xfrm>
        </p:spPr>
        <p:txBody>
          <a:bodyPr>
            <a:normAutofit/>
          </a:bodyPr>
          <a:lstStyle/>
          <a:p>
            <a:r>
              <a:rPr lang="en-US"/>
              <a:t>All the usual arithmetic operations can be used with ndarrays – they apply </a:t>
            </a:r>
            <a:r>
              <a:rPr lang="en-US" b="1" i="1"/>
              <a:t>elementwise</a:t>
            </a:r>
            <a:r>
              <a:rPr lang="en-US"/>
              <a:t>!</a:t>
            </a:r>
          </a:p>
          <a:p>
            <a:r>
              <a:rPr lang="en-US"/>
              <a:t>Note that the * operator does elementwise multiplication – it does </a:t>
            </a:r>
            <a:r>
              <a:rPr lang="en-US" b="1" i="1"/>
              <a:t>not</a:t>
            </a:r>
            <a:r>
              <a:rPr lang="en-US" i="1"/>
              <a:t> </a:t>
            </a:r>
            <a:r>
              <a:rPr lang="en-US"/>
              <a:t>do matrix multiplication!</a:t>
            </a:r>
          </a:p>
          <a:p>
            <a:r>
              <a:rPr lang="en-US"/>
              <a:t>If the operand ndarrays do not have the same shape, then NumPy applies the </a:t>
            </a:r>
            <a:r>
              <a:rPr lang="en-US" b="1" i="1"/>
              <a:t>broadcasting rules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213BA-0505-081F-847E-0B9FCFF0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9" y="1403786"/>
            <a:ext cx="6591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2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872C-1262-20B2-A777-F8DE5F37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8B73-EF15-B572-9E93-88D59E4E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NumPy receives ndarrays of different shape when it expects arrays of the same shape, it applies the </a:t>
            </a:r>
            <a:r>
              <a:rPr lang="en-US" b="1" i="1"/>
              <a:t>broadcasting rules</a:t>
            </a:r>
            <a:r>
              <a:rPr lang="en-US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If arrays don't have the same rank, then 1s are prepended to the shapes of the lower-ranking arrays until their ranks match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An array with an axis length of 1 behaves as though the length of that axis was equal to the length of that axis in the input array that has the </a:t>
            </a:r>
            <a:r>
              <a:rPr lang="en-US" i="1"/>
              <a:t>longest</a:t>
            </a:r>
            <a:r>
              <a:rPr lang="en-US"/>
              <a:t> length for that axis. The single value in that axis is repeated as many times as required.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After applying rules 1 and 2, the sizes of the arrays must match, otherwise the arrays cannot be broadcast together</a:t>
            </a:r>
          </a:p>
        </p:txBody>
      </p:sp>
    </p:spTree>
    <p:extLst>
      <p:ext uri="{BB962C8B-B14F-4D97-AF65-F5344CB8AC3E}">
        <p14:creationId xmlns:p14="http://schemas.microsoft.com/office/powerpoint/2010/main" val="14207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B795-836D-2835-A29E-8D067F41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broadcasting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DA73-5514-7CDC-137C-C3D64687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464" y="1460091"/>
            <a:ext cx="4171335" cy="4822722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Working from right to left, each corresponding axis length in the shape must be a 1 or the same as in the other argument arrays</a:t>
            </a:r>
          </a:p>
          <a:p>
            <a:r>
              <a:rPr lang="en-US"/>
              <a:t>If an array shape is otherwise shorter than the others, that's ok (because it will be padded with 1s)</a:t>
            </a:r>
          </a:p>
          <a:p>
            <a:r>
              <a:rPr lang="en-US"/>
              <a:t>For example, the following sets of shapes can be broadcast together</a:t>
            </a:r>
          </a:p>
          <a:p>
            <a:pPr lvl="1"/>
            <a:r>
              <a:rPr lang="en-US"/>
              <a:t>(2), (3, 2), (4, 3, 2)</a:t>
            </a:r>
          </a:p>
          <a:p>
            <a:pPr lvl="1"/>
            <a:r>
              <a:rPr lang="en-US"/>
              <a:t>(1), (3,1), (4,1,2)</a:t>
            </a:r>
          </a:p>
          <a:p>
            <a:r>
              <a:rPr lang="en-US"/>
              <a:t>The following cannot:</a:t>
            </a:r>
          </a:p>
          <a:p>
            <a:pPr lvl="1"/>
            <a:r>
              <a:rPr lang="en-US"/>
              <a:t>(2), (3,</a:t>
            </a:r>
            <a:r>
              <a:rPr lang="en-US" b="1">
                <a:solidFill>
                  <a:srgbClr val="FF0000"/>
                </a:solidFill>
              </a:rPr>
              <a:t>3</a:t>
            </a:r>
            <a:r>
              <a:rPr lang="en-US"/>
              <a:t>), (4,3,2)</a:t>
            </a:r>
          </a:p>
          <a:p>
            <a:pPr lvl="1"/>
            <a:r>
              <a:rPr lang="en-US"/>
              <a:t>(1), (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/>
              <a:t>,1), (4,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,2)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978A0-C6D9-5BD6-99F7-34B8D9A4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2236378"/>
            <a:ext cx="3227248" cy="350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F0144-2610-939C-D704-04A4288B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82" y="2236378"/>
            <a:ext cx="3234283" cy="3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8C13-ACD2-5544-ACF3-4CC180E6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1D51-800A-2C6F-AC83-A5A85917A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122" y="1825625"/>
            <a:ext cx="5616677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When trying to combine arrays with different dtypes, NumPy will </a:t>
            </a:r>
            <a:r>
              <a:rPr lang="en-US" i="1"/>
              <a:t>upcast</a:t>
            </a:r>
            <a:r>
              <a:rPr lang="en-US"/>
              <a:t> dtypes as necessary to a type that can handle all possible values of the dtypes in the argument arrays (regardless of what the actual values of the elements in the arrays are)</a:t>
            </a:r>
          </a:p>
          <a:p>
            <a:r>
              <a:rPr lang="en-US"/>
              <a:t>E.g., on left, all </a:t>
            </a:r>
            <a:r>
              <a:rPr lang="en-US" i="1"/>
              <a:t>actual </a:t>
            </a:r>
            <a:r>
              <a:rPr lang="en-US"/>
              <a:t>values could have been uint8s, but the smallest type that includes all values representable by uint8s and int8s is int16, so NumPy upcasts the values to int16s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E7AB0-D1B2-D977-35B8-F39ECA95D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0" y="2774950"/>
            <a:ext cx="4572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85E4-E41B-FDFB-30D3-E56D101F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7AF6-5DF2-6E84-15BA-B8B3CFF6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006" y="3428999"/>
            <a:ext cx="4554794" cy="1084007"/>
          </a:xfrm>
        </p:spPr>
        <p:txBody>
          <a:bodyPr/>
          <a:lstStyle/>
          <a:p>
            <a:r>
              <a:rPr lang="en-US"/>
              <a:t>Comparison operators are also applied elementwise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085AE-A8EB-87CE-F649-77282D15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000659"/>
            <a:ext cx="5016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C52B-1A0B-E78A-D782-454F0DC9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935A-0574-C0B8-D3D0-249DF6C0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https://numpy.org</a:t>
            </a:r>
          </a:p>
          <a:p>
            <a:r>
              <a:rPr lang="en-US">
                <a:hlinkClick r:id="rId2"/>
              </a:rPr>
              <a:t>https://colab.research.google.com/github/ageron/handson-ml3/blob/main/tools_numpy.ipynb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5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2359-A940-CBC3-A1DC-0208C034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3113" cy="1325563"/>
          </a:xfrm>
        </p:spPr>
        <p:txBody>
          <a:bodyPr/>
          <a:lstStyle/>
          <a:p>
            <a:r>
              <a:rPr lang="en-US"/>
              <a:t>Mathematical and statistical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C0AD-C23D-26AD-150E-D8392792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5187"/>
            <a:ext cx="7140677" cy="4351338"/>
          </a:xfrm>
        </p:spPr>
        <p:txBody>
          <a:bodyPr>
            <a:normAutofit/>
          </a:bodyPr>
          <a:lstStyle/>
          <a:p>
            <a:r>
              <a:rPr lang="en-US"/>
              <a:t>Many mathematical and statistical functions and methods are available for ndarrays</a:t>
            </a:r>
          </a:p>
          <a:p>
            <a:r>
              <a:rPr lang="en-US"/>
              <a:t>.mean(), .min(), .max(), .sum(), .prod(), .std(), .var()</a:t>
            </a:r>
          </a:p>
          <a:p>
            <a:r>
              <a:rPr lang="en-US"/>
              <a:t>Without arguments, these just apply to all arguments, regardless of shape</a:t>
            </a:r>
          </a:p>
          <a:p>
            <a:r>
              <a:rPr lang="en-US"/>
              <a:t>You can also specify axes to which they should be applied with the axis keyword parameter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5C0EF-09CE-A83D-BAA3-A5A08FD3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313" y="365125"/>
            <a:ext cx="3683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E962-E15D-ECF2-70C7-0B35E1B6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functions (ufuncs)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22D2-C608-B92B-AE51-EC73E414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7819"/>
            <a:ext cx="10515600" cy="2239144"/>
          </a:xfrm>
        </p:spPr>
        <p:txBody>
          <a:bodyPr/>
          <a:lstStyle/>
          <a:p>
            <a:r>
              <a:rPr lang="en-US"/>
              <a:t>NumPy provides fast, element-wise functions called </a:t>
            </a:r>
            <a:r>
              <a:rPr lang="en-US" b="1" i="1"/>
              <a:t>universal functions</a:t>
            </a:r>
            <a:r>
              <a:rPr lang="en-US"/>
              <a:t> or </a:t>
            </a:r>
            <a:r>
              <a:rPr lang="en-US" b="1" i="1"/>
              <a:t>ufuncs</a:t>
            </a:r>
            <a:endParaRPr lang="en-US"/>
          </a:p>
          <a:p>
            <a:r>
              <a:rPr lang="en-US"/>
              <a:t>These include, e.g., </a:t>
            </a:r>
            <a:r>
              <a:rPr lang="en-GB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np.abs, np.sqrt, np.exp, np.log, np.sign, np.ceil, np.modf, np.isnan, np.cos</a:t>
            </a:r>
          </a:p>
          <a:p>
            <a:pPr lvl="1"/>
            <a:r>
              <a:rPr lang="en-US"/>
              <a:t>np.modf returns fractional and integral parts of an array, element-wise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64E0D-9E17-B86B-0E2B-F6998042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24" y="1729110"/>
            <a:ext cx="9533552" cy="16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86B70-0F0B-4208-F8B3-6A1AE7D1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9665"/>
            <a:ext cx="10686833" cy="4049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5B17D-5F12-5BB5-3975-0814865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universal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BC90-2207-F9B8-AC7B-BC9334FB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26" y="2129665"/>
            <a:ext cx="6029632" cy="3129833"/>
          </a:xfrm>
        </p:spPr>
        <p:txBody>
          <a:bodyPr/>
          <a:lstStyle/>
          <a:p>
            <a:r>
              <a:rPr lang="en-US"/>
              <a:t>There are lots of binary ufuncs that apply element-wise to two ndarrays</a:t>
            </a:r>
          </a:p>
          <a:p>
            <a:r>
              <a:rPr lang="en-US"/>
              <a:t>Broadcasting rules are applied if the arrays are of different shape</a:t>
            </a:r>
          </a:p>
          <a:p>
            <a:r>
              <a:rPr lang="en-US"/>
              <a:t>Some are equivalent to the arithmetic and comparison operators we have seen already</a:t>
            </a:r>
          </a:p>
        </p:txBody>
      </p:sp>
    </p:spTree>
    <p:extLst>
      <p:ext uri="{BB962C8B-B14F-4D97-AF65-F5344CB8AC3E}">
        <p14:creationId xmlns:p14="http://schemas.microsoft.com/office/powerpoint/2010/main" val="171424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761E-3CBC-8E81-59BF-CEE04A63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9E19-1E22-37A4-B6A9-EDA04AA0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1026" cy="4351338"/>
          </a:xfrm>
        </p:spPr>
        <p:txBody>
          <a:bodyPr/>
          <a:lstStyle/>
          <a:p>
            <a:r>
              <a:rPr lang="en-US"/>
              <a:t>In 1d arrays, you can index and slice more-or-less as for regular Python lists</a:t>
            </a:r>
          </a:p>
          <a:p>
            <a:r>
              <a:rPr lang="en-US"/>
              <a:t>You can also assign values to elements or slices as for regular lists (see lines 17 and 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94A67-578A-5159-9CE0-0992E424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26" y="1263650"/>
            <a:ext cx="4673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C166-5A49-0828-3C11-A4C276B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from regular Python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23EA-7A41-DDDA-D629-676E7943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818" y="2728451"/>
            <a:ext cx="5129981" cy="3448511"/>
          </a:xfrm>
        </p:spPr>
        <p:txBody>
          <a:bodyPr/>
          <a:lstStyle/>
          <a:p>
            <a:r>
              <a:rPr lang="en-US"/>
              <a:t>The broadcasting rules mean that you can, e.g., assign a single value to all the values in a slice of an ndarray</a:t>
            </a:r>
          </a:p>
          <a:p>
            <a:pPr lvl="1"/>
            <a:r>
              <a:rPr lang="en-US"/>
              <a:t>You can't do this with a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8D1ED-3209-5667-569E-58E4AB42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4605"/>
            <a:ext cx="4838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D7DF-0414-7C3E-BB27-15515E07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527"/>
          </a:xfrm>
        </p:spPr>
        <p:txBody>
          <a:bodyPr>
            <a:normAutofit fontScale="90000"/>
          </a:bodyPr>
          <a:lstStyle/>
          <a:p>
            <a:r>
              <a:rPr lang="en-US"/>
              <a:t>Differences from Python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005A-F385-B170-3EEC-46F378F9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4955"/>
            <a:ext cx="10515600" cy="119200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You cannot grow an ndarray by assigning a list to a slice that is longer than the original slice</a:t>
            </a:r>
          </a:p>
          <a:p>
            <a:r>
              <a:rPr lang="en-US"/>
              <a:t>Nor can you delete elements from an ndarray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A1BF5-47B0-E72F-517E-412706D1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29120"/>
            <a:ext cx="7772400" cy="36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D98E90-0DBE-674F-6DA6-C90E89B1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07" y="188998"/>
            <a:ext cx="3922032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60849-1B94-E4A2-B485-DA0B05DA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4797" cy="1325563"/>
          </a:xfrm>
        </p:spPr>
        <p:txBody>
          <a:bodyPr/>
          <a:lstStyle/>
          <a:p>
            <a:r>
              <a:rPr lang="en-US"/>
              <a:t>Slices of ndarrays are views onto the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8648-D4D9-B5D7-E936-BBB3FA98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7509"/>
            <a:ext cx="6698226" cy="3979453"/>
          </a:xfrm>
        </p:spPr>
        <p:txBody>
          <a:bodyPr/>
          <a:lstStyle/>
          <a:p>
            <a:r>
              <a:rPr lang="en-US"/>
              <a:t>Slices of ndarrays are </a:t>
            </a:r>
            <a:r>
              <a:rPr lang="en-US" b="1" i="1"/>
              <a:t>views</a:t>
            </a:r>
            <a:r>
              <a:rPr lang="en-US"/>
              <a:t> onto the array – not copies of parts of the array</a:t>
            </a:r>
          </a:p>
          <a:p>
            <a:r>
              <a:rPr lang="en-US"/>
              <a:t>So if you create a slice of an ndarray and then modify the slice, you will also modify the original ndarray</a:t>
            </a:r>
          </a:p>
          <a:p>
            <a:r>
              <a:rPr lang="en-US"/>
              <a:t>Similarly, if you modify the original array in the region of the slice, the slice will also be modified!</a:t>
            </a:r>
          </a:p>
          <a:p>
            <a:r>
              <a:rPr lang="en-US"/>
              <a:t>This is not the case with a list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BA3930B2-0420-30EF-EF41-EEC091FF65A9}"/>
              </a:ext>
            </a:extLst>
          </p:cNvPr>
          <p:cNvSpPr/>
          <p:nvPr/>
        </p:nvSpPr>
        <p:spPr>
          <a:xfrm>
            <a:off x="10165799" y="5873263"/>
            <a:ext cx="1000431" cy="480645"/>
          </a:xfrm>
          <a:prstGeom prst="donut">
            <a:avLst>
              <a:gd name="adj" fmla="val 0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15000"/>
                <a:alpha val="18067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9E960720-94CD-EFEB-9200-1426C62400B3}"/>
              </a:ext>
            </a:extLst>
          </p:cNvPr>
          <p:cNvSpPr/>
          <p:nvPr/>
        </p:nvSpPr>
        <p:spPr>
          <a:xfrm>
            <a:off x="9169337" y="6330463"/>
            <a:ext cx="1000431" cy="480644"/>
          </a:xfrm>
          <a:prstGeom prst="donut">
            <a:avLst>
              <a:gd name="adj" fmla="val 0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15000"/>
                <a:alpha val="18067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6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BB03-FDF2-DA08-7190-E4D0F320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.copy()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6E8-BBA6-B0EF-B3E0-CEEC76A3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845"/>
            <a:ext cx="3968262" cy="1844309"/>
          </a:xfrm>
        </p:spPr>
        <p:txBody>
          <a:bodyPr/>
          <a:lstStyle/>
          <a:p>
            <a:r>
              <a:rPr lang="en-US"/>
              <a:t>You can make a copy of an ndarray or a slice of an ndarray with the .copy()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E7986-49F0-C56A-C221-E9ACFBC6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40" y="812233"/>
            <a:ext cx="5019919" cy="52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70FE-3728-E197-695B-23A28EDE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70F3-796C-8090-DBA2-480114A3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4484" cy="4351338"/>
          </a:xfrm>
        </p:spPr>
        <p:txBody>
          <a:bodyPr/>
          <a:lstStyle/>
          <a:p>
            <a:r>
              <a:rPr lang="en-US"/>
              <a:t>Multidimensional arrays can be accessed by giving an index or slice for each axis, separated by commas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68B43-6E33-A2A4-8F48-7F73DEE5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684" y="1377950"/>
            <a:ext cx="4330700" cy="41021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8FF9C4-5B1F-4B2D-6259-416DD212840F}"/>
              </a:ext>
            </a:extLst>
          </p:cNvPr>
          <p:cNvCxnSpPr/>
          <p:nvPr/>
        </p:nvCxnSpPr>
        <p:spPr>
          <a:xfrm flipV="1">
            <a:off x="8819537" y="5515900"/>
            <a:ext cx="0" cy="543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668C70-18BB-535C-0DBA-BD7FA76D82D3}"/>
              </a:ext>
            </a:extLst>
          </p:cNvPr>
          <p:cNvCxnSpPr/>
          <p:nvPr/>
        </p:nvCxnSpPr>
        <p:spPr>
          <a:xfrm flipV="1">
            <a:off x="10166556" y="5480050"/>
            <a:ext cx="0" cy="543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4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0CD3-E00D-9E58-1F1C-CA008187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Fancy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0DDF-8F20-3902-9B01-BD47F10E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373788"/>
            <a:ext cx="10515599" cy="1009652"/>
          </a:xfrm>
        </p:spPr>
        <p:txBody>
          <a:bodyPr>
            <a:normAutofit/>
          </a:bodyPr>
          <a:lstStyle/>
          <a:p>
            <a:r>
              <a:rPr lang="en-US"/>
              <a:t>You can specify a tuple containing the indices you are interested in – this is called </a:t>
            </a:r>
            <a:r>
              <a:rPr lang="en-US" b="1" i="1"/>
              <a:t>fancy indexing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19618-E1EB-45AD-84A4-5DB59AFF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87" y="1543205"/>
            <a:ext cx="8831826" cy="34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0649-201D-0496-6B43-0B7CD039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D54D-2C8F-EE9B-A41B-695F9FC6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291" y="1517072"/>
            <a:ext cx="6428509" cy="4551219"/>
          </a:xfrm>
        </p:spPr>
        <p:txBody>
          <a:bodyPr>
            <a:normAutofit lnSpcReduction="10000"/>
          </a:bodyPr>
          <a:lstStyle/>
          <a:p>
            <a:r>
              <a:rPr lang="en-US" sz="2000"/>
              <a:t>NumPy is the fundamental library for scientific computing with Python</a:t>
            </a:r>
          </a:p>
          <a:p>
            <a:r>
              <a:rPr lang="en-US" sz="2000"/>
              <a:t>Founded on a powerful, </a:t>
            </a:r>
            <a:r>
              <a:rPr lang="en-US" sz="2000" i="1"/>
              <a:t>N</a:t>
            </a:r>
            <a:r>
              <a:rPr lang="en-US" sz="2000"/>
              <a:t>-dimensional array object – an </a:t>
            </a:r>
            <a:r>
              <a:rPr lang="en-US" sz="2000" b="1"/>
              <a:t>ndarray</a:t>
            </a:r>
          </a:p>
          <a:p>
            <a:r>
              <a:rPr lang="en-US" sz="2000"/>
              <a:t>Contains functions for linear algebra, Fourier transforms and random number generation</a:t>
            </a:r>
          </a:p>
          <a:p>
            <a:r>
              <a:rPr lang="en-US" sz="2000"/>
              <a:t>Open source, developed and maintained on GitHub</a:t>
            </a:r>
          </a:p>
          <a:p>
            <a:r>
              <a:rPr lang="en-US" sz="2000"/>
              <a:t>Interoperable – supports a wide range of hardware and computing platforms and plays well with distributed, GPU, and sparse array libraries</a:t>
            </a:r>
          </a:p>
          <a:p>
            <a:r>
              <a:rPr lang="en-US" sz="2000"/>
              <a:t>Core of NumPy is well-optimized C code, so it is fast</a:t>
            </a:r>
          </a:p>
          <a:p>
            <a:r>
              <a:rPr lang="en-US" sz="2000"/>
              <a:t>Has a high-level syntax which makes it accessible to programmers with a broad range of backgrounds and experience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07B3A-D9BF-1C2D-A43D-63060F53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8" y="1955078"/>
            <a:ext cx="3357995" cy="33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7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848F-1268-ACE0-2236-9E1073F3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1883-269E-94EE-13C9-D4F520CC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0929"/>
            <a:ext cx="10515600" cy="956034"/>
          </a:xfrm>
        </p:spPr>
        <p:txBody>
          <a:bodyPr/>
          <a:lstStyle/>
          <a:p>
            <a:r>
              <a:rPr lang="en-US"/>
              <a:t>Same indexing and slicing techniques apply to higher-rank ndarrays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D7A6B-E8BE-8975-1B9C-CAD487A0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372829"/>
            <a:ext cx="6515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5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33F6-063D-70C9-ED41-04E0112B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Ellipsis (...)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7193-03D8-E309-FE77-BA9C2B78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1935"/>
            <a:ext cx="10515600" cy="1015028"/>
          </a:xfrm>
        </p:spPr>
        <p:txBody>
          <a:bodyPr/>
          <a:lstStyle/>
          <a:p>
            <a:r>
              <a:rPr lang="en-US"/>
              <a:t>You can use the ellipsis to specify a range of axes without saying exactly how many axes this includes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F7C05-F8EA-200A-7690-B084CA95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027906"/>
            <a:ext cx="3149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CA9-FE8E-C821-5944-422BD177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CC52-C65D-7ADE-A7AA-E98B2FB7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1723" cy="4351338"/>
          </a:xfrm>
        </p:spPr>
        <p:txBody>
          <a:bodyPr/>
          <a:lstStyle/>
          <a:p>
            <a:r>
              <a:rPr lang="en-US"/>
              <a:t>You can also specify a set of selected indices using an ndarray of Boolean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5AB88-5F0A-24CE-3C98-05136AAB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95" y="1244600"/>
            <a:ext cx="6083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00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34-0AA3-9261-C355-F89CE9D6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np.ix_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6C54-2C3B-6FFE-9F9F-786D07FE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7251"/>
            <a:ext cx="10515600" cy="1619711"/>
          </a:xfrm>
        </p:spPr>
        <p:txBody>
          <a:bodyPr/>
          <a:lstStyle/>
          <a:p>
            <a:r>
              <a:rPr lang="en-US"/>
              <a:t>You can use the np.ix_ function to select all the elements in specified sets of values for multiple axes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3FCAD-8A40-733A-A79F-B9FC17DD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490407"/>
            <a:ext cx="60833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FED8-8A16-085F-7904-120AE19F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6D4F-9549-B418-05E6-5E17EE1A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825625"/>
            <a:ext cx="3725333" cy="4351338"/>
          </a:xfrm>
        </p:spPr>
        <p:txBody>
          <a:bodyPr>
            <a:normAutofit fontScale="92500"/>
          </a:bodyPr>
          <a:lstStyle/>
          <a:p>
            <a:r>
              <a:rPr lang="en-US"/>
              <a:t>Iterating over ndarrays is similar to iterating over Python lists</a:t>
            </a:r>
          </a:p>
          <a:p>
            <a:r>
              <a:rPr lang="en-US"/>
              <a:t>Iterating over ndarrays is done with respect to the first axis</a:t>
            </a:r>
          </a:p>
          <a:p>
            <a:r>
              <a:rPr lang="en-US"/>
              <a:t>You can iterate over all elements in the array by using the .flat attribute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A4C60-F959-203D-C5C8-043CCA9A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804863"/>
            <a:ext cx="4622800" cy="537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0303F-8889-F96A-1B7B-30418B186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182562"/>
            <a:ext cx="321654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4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8DD6-2B9E-A804-71C6-3E451772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9984-FCF2-3999-E639-260A9DFD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6" y="1808163"/>
            <a:ext cx="6385984" cy="4351338"/>
          </a:xfrm>
        </p:spPr>
        <p:txBody>
          <a:bodyPr/>
          <a:lstStyle/>
          <a:p>
            <a:r>
              <a:rPr lang="en-US"/>
              <a:t>NumPy offers several functions for stacking arrays together</a:t>
            </a:r>
          </a:p>
          <a:p>
            <a:r>
              <a:rPr lang="en-US" b="1"/>
              <a:t>vstack()</a:t>
            </a:r>
            <a:r>
              <a:rPr lang="en-US"/>
              <a:t> concatenates arrays together vertically – the argument arrays must have the same number of columns</a:t>
            </a:r>
          </a:p>
          <a:p>
            <a:r>
              <a:rPr lang="en-US" b="1"/>
              <a:t>hstack()</a:t>
            </a:r>
            <a:r>
              <a:rPr lang="en-US"/>
              <a:t> concatenates arrays together horizontally – the argument arrays must have the same number of rows</a:t>
            </a:r>
            <a:endParaRPr lang="en-US" b="1"/>
          </a:p>
          <a:p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4236E-C811-9C39-32F7-A69F953F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84" y="247650"/>
            <a:ext cx="51435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2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C7E2-FCE5-F527-10A6-9CA5DBB9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6B64-155A-ECD8-16F0-19B36E0F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32" y="1825625"/>
            <a:ext cx="4986867" cy="4351338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concatenate()</a:t>
            </a:r>
            <a:r>
              <a:rPr lang="en-US"/>
              <a:t> function can stack arrays along any given axis</a:t>
            </a:r>
          </a:p>
          <a:p>
            <a:pPr lvl="1"/>
            <a:r>
              <a:rPr lang="en-US"/>
              <a:t>axis=0 is equivalent to vstack</a:t>
            </a:r>
          </a:p>
          <a:p>
            <a:pPr lvl="1"/>
            <a:r>
              <a:rPr lang="en-US"/>
              <a:t>axis=1 is equivalent to hstack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55B73-87F2-8F10-E36E-B1BEF68D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9" y="1690688"/>
            <a:ext cx="5207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8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EA5A-8519-CFCD-86F7-CCB522A4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022E-0E62-3B81-548C-A5B84983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933" y="2103437"/>
            <a:ext cx="5494867" cy="2651125"/>
          </a:xfrm>
        </p:spPr>
        <p:txBody>
          <a:bodyPr/>
          <a:lstStyle/>
          <a:p>
            <a:r>
              <a:rPr lang="en-US"/>
              <a:t>stack() stacks arrays along a new axis rather than one that is already present in the argument arrays</a:t>
            </a:r>
          </a:p>
          <a:p>
            <a:r>
              <a:rPr lang="en-US"/>
              <a:t>All argument arrays must have the same shape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67984-B955-5184-310F-D991ED79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381250"/>
            <a:ext cx="3619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0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975C-78FA-9ABA-E9F7-D7D46044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arrays – vsplit()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75A6-ED7C-51C6-725D-5381A0E2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200" cy="4351338"/>
          </a:xfrm>
        </p:spPr>
        <p:txBody>
          <a:bodyPr/>
          <a:lstStyle/>
          <a:p>
            <a:r>
              <a:rPr lang="en-US"/>
              <a:t>Splitting is the opposite of stacking</a:t>
            </a:r>
          </a:p>
          <a:p>
            <a:r>
              <a:rPr lang="en-US" b="1"/>
              <a:t>vsplit()</a:t>
            </a:r>
            <a:r>
              <a:rPr lang="en-US"/>
              <a:t> splits an array vertically</a:t>
            </a:r>
          </a:p>
          <a:p>
            <a:r>
              <a:rPr lang="en-US"/>
              <a:t>The second argument of vsplit specifies the number of segments to split the array into</a:t>
            </a:r>
          </a:p>
          <a:p>
            <a:pPr lvl="1"/>
            <a:r>
              <a:rPr lang="en-US"/>
              <a:t>This must be a factor of the length of the input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19FD5-D3F6-3A1D-7FE2-3B21C7D4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4" y="159488"/>
            <a:ext cx="4165600" cy="6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D59F-E234-62F0-9C7B-691BA3FF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arrays – hsplit()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0C9E-C81D-1ECB-E00F-0558E820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8467" cy="4351338"/>
          </a:xfrm>
        </p:spPr>
        <p:txBody>
          <a:bodyPr/>
          <a:lstStyle/>
          <a:p>
            <a:r>
              <a:rPr lang="en-US" b="1"/>
              <a:t>hsplit()</a:t>
            </a:r>
            <a:r>
              <a:rPr lang="en-US"/>
              <a:t> splits an array horizontally into a number of equally sized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39487-0BC7-4946-C481-F820F4D0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614363"/>
            <a:ext cx="3657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98EF-1105-CA64-F532-0F2779A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831"/>
          </a:xfrm>
        </p:spPr>
        <p:txBody>
          <a:bodyPr>
            <a:normAutofit fontScale="90000"/>
          </a:bodyPr>
          <a:lstStyle/>
          <a:p>
            <a:r>
              <a:rPr lang="en-US"/>
              <a:t>Creating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468B-63B7-4E00-3206-1C1385F0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05" y="623455"/>
            <a:ext cx="6259832" cy="586942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We can create an array full of zeros using the NumPy zeros() function</a:t>
            </a:r>
          </a:p>
          <a:p>
            <a:r>
              <a:rPr lang="en-US"/>
              <a:t>Each dimension of a NumPy array is called an </a:t>
            </a:r>
            <a:r>
              <a:rPr lang="en-US" b="1" i="1"/>
              <a:t>axis</a:t>
            </a:r>
            <a:endParaRPr lang="en-US"/>
          </a:p>
          <a:p>
            <a:r>
              <a:rPr lang="en-US"/>
              <a:t>The number of axes is called the </a:t>
            </a:r>
            <a:r>
              <a:rPr lang="en-US" b="1" i="1"/>
              <a:t>rank</a:t>
            </a:r>
            <a:r>
              <a:rPr lang="en-US"/>
              <a:t> of the array </a:t>
            </a:r>
          </a:p>
          <a:p>
            <a:pPr lvl="1"/>
            <a:r>
              <a:rPr lang="en-US"/>
              <a:t>accessed through the </a:t>
            </a:r>
            <a:r>
              <a:rPr lang="en-US" b="1"/>
              <a:t>ndim</a:t>
            </a:r>
            <a:r>
              <a:rPr lang="en-US"/>
              <a:t> method</a:t>
            </a:r>
          </a:p>
          <a:p>
            <a:r>
              <a:rPr lang="en-US"/>
              <a:t>The </a:t>
            </a:r>
            <a:r>
              <a:rPr lang="en-US" b="1" i="1"/>
              <a:t>shape</a:t>
            </a:r>
            <a:r>
              <a:rPr lang="en-US"/>
              <a:t> of an array is a tuple containing the lengths of the axes</a:t>
            </a:r>
          </a:p>
          <a:p>
            <a:pPr lvl="1"/>
            <a:r>
              <a:rPr lang="en-US"/>
              <a:t>accessed through the </a:t>
            </a:r>
            <a:r>
              <a:rPr lang="en-US" b="1"/>
              <a:t>shape</a:t>
            </a:r>
            <a:r>
              <a:rPr lang="en-US"/>
              <a:t> method</a:t>
            </a:r>
          </a:p>
          <a:p>
            <a:r>
              <a:rPr lang="en-US"/>
              <a:t>The rank of an array is equal to the length of its shape</a:t>
            </a:r>
          </a:p>
          <a:p>
            <a:r>
              <a:rPr lang="en-US"/>
              <a:t>The </a:t>
            </a:r>
            <a:r>
              <a:rPr lang="en-US" b="1" i="1"/>
              <a:t>size</a:t>
            </a:r>
            <a:r>
              <a:rPr lang="en-US"/>
              <a:t> of an array is the number of elements in it</a:t>
            </a:r>
          </a:p>
          <a:p>
            <a:pPr lvl="1"/>
            <a:r>
              <a:rPr lang="en-US"/>
              <a:t>i.e., the product of the axis lengths</a:t>
            </a:r>
          </a:p>
          <a:p>
            <a:pPr lvl="1"/>
            <a:r>
              <a:rPr lang="en-US"/>
              <a:t>accessed through the </a:t>
            </a:r>
            <a:r>
              <a:rPr lang="en-US" b="1"/>
              <a:t>size</a:t>
            </a:r>
            <a:r>
              <a:rPr lang="en-US"/>
              <a:t>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E074F-F768-A21A-E7AE-3C49110C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94247"/>
            <a:ext cx="436660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AF90-96D2-9049-20E6-648FC755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8450"/>
          </a:xfrm>
        </p:spPr>
        <p:txBody>
          <a:bodyPr>
            <a:normAutofit fontScale="90000"/>
          </a:bodyPr>
          <a:lstStyle/>
          <a:p>
            <a:r>
              <a:rPr lang="en-US"/>
              <a:t>split()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E846-CFB5-5D3F-D53E-6E056A15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83" y="5595937"/>
            <a:ext cx="7471805" cy="927630"/>
          </a:xfrm>
        </p:spPr>
        <p:txBody>
          <a:bodyPr/>
          <a:lstStyle/>
          <a:p>
            <a:r>
              <a:rPr lang="en-US"/>
              <a:t>There's also a </a:t>
            </a:r>
            <a:r>
              <a:rPr lang="en-US" b="1"/>
              <a:t>split() </a:t>
            </a:r>
            <a:r>
              <a:rPr lang="en-US"/>
              <a:t>function that lets you split an array along any axis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C040E-D3ED-A7D8-5979-8437B23C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6" y="945356"/>
            <a:ext cx="3968751" cy="378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E2787-692D-A766-371F-1A947D1B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7" y="945356"/>
            <a:ext cx="3638521" cy="378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F75CA-2783-0724-3037-C70596F4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88" y="945356"/>
            <a:ext cx="3968751" cy="55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0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7456-71D7-DAD0-AE79-93268219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008"/>
          </a:xfrm>
        </p:spPr>
        <p:txBody>
          <a:bodyPr>
            <a:normAutofit fontScale="90000"/>
          </a:bodyPr>
          <a:lstStyle/>
          <a:p>
            <a:r>
              <a:rPr lang="en-US"/>
              <a:t>Transposing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820E-B675-FB3C-8696-C89203F9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5370510"/>
            <a:ext cx="11497733" cy="1325563"/>
          </a:xfrm>
        </p:spPr>
        <p:txBody>
          <a:bodyPr>
            <a:normAutofit lnSpcReduction="10000"/>
          </a:bodyPr>
          <a:lstStyle/>
          <a:p>
            <a:r>
              <a:rPr lang="en-US"/>
              <a:t>The </a:t>
            </a:r>
            <a:r>
              <a:rPr lang="en-US" b="1"/>
              <a:t>transpose</a:t>
            </a:r>
            <a:r>
              <a:rPr lang="en-US"/>
              <a:t>() method creates a new view onto an ndarray's data with the axes permuted in a specified order</a:t>
            </a:r>
          </a:p>
          <a:p>
            <a:r>
              <a:rPr lang="en-US"/>
              <a:t>By default, it reverses the order of the axes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907DD-0BD3-4B3F-B81C-5D3FEC1B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" y="896672"/>
            <a:ext cx="3695700" cy="410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1E779D-7F77-6287-B25A-E6C1E4B5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896672"/>
            <a:ext cx="3746500" cy="430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B48CA-4A66-2D3E-AEBE-A0926E3FE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734" y="896672"/>
            <a:ext cx="3670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53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87D4-C40D-C1EE-719B-1BCC4FFC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CD24-9835-7741-9A02-EACC15A5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2D NumPy arrays can be used to represent matrices efficiently and do linear algebra</a:t>
            </a:r>
          </a:p>
          <a:p>
            <a:pPr lvl="1"/>
            <a:r>
              <a:rPr lang="en-US"/>
              <a:t>There is a separate tutorial on linear algebra here: </a:t>
            </a:r>
          </a:p>
          <a:p>
            <a:pPr lvl="2"/>
            <a:r>
              <a:rPr lang="en-US">
                <a:hlinkClick r:id="rId2"/>
              </a:rPr>
              <a:t>https://colab.research.google.com/github/ageron/handson-ml3/blob/main/math_linear_algebra.ipynb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25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C8A9-94DE-6DA2-BC43-18D85B6A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4388-68CD-C30A-5944-64A29690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400"/>
            <a:ext cx="10515600" cy="164147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T attribute is equivalent to calling transpose() when rank is greater than or equal to 2 (i.e., it reverses the order of the axes)</a:t>
            </a:r>
          </a:p>
          <a:p>
            <a:r>
              <a:rPr lang="en-US"/>
              <a:t>T attribute has no effect when rank is 1 – you have to use a single-row, 2d matrix instead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9B0AC-3C9B-5BC5-A0BD-092AE2CD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67297"/>
            <a:ext cx="436880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6B015-4956-E30E-7A47-603DC19C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027906"/>
            <a:ext cx="3327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7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BF97-AFC8-FB1E-00A5-C1688D7E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8535-7612-265C-732F-7C775645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27312"/>
            <a:ext cx="5122333" cy="2747963"/>
          </a:xfrm>
        </p:spPr>
        <p:txBody>
          <a:bodyPr/>
          <a:lstStyle/>
          <a:p>
            <a:r>
              <a:rPr lang="en-US"/>
              <a:t>Recall that * does </a:t>
            </a:r>
            <a:r>
              <a:rPr lang="en-US" i="1"/>
              <a:t>element-wise</a:t>
            </a:r>
            <a:r>
              <a:rPr lang="en-US"/>
              <a:t> multiplication (aka. the Hadamard product)</a:t>
            </a:r>
          </a:p>
          <a:p>
            <a:r>
              <a:rPr lang="en-US"/>
              <a:t>To do proper matrix multiplication, you use the </a:t>
            </a:r>
            <a:r>
              <a:rPr lang="en-US" b="1"/>
              <a:t>dot</a:t>
            </a:r>
            <a:r>
              <a:rPr lang="en-US"/>
              <a:t>()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0908A-FA91-F821-6039-74061FAC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1244"/>
            <a:ext cx="4381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6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2199-EEBC-5B19-CCB1-83D365AF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/>
              <a:t>Matrix inverse and pseudo-inverse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D43A-2ECE-962F-D0FE-8F9E2333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4509533"/>
            <a:ext cx="10795000" cy="21622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Many linear algebra functions are available through the numpy.linalg module</a:t>
            </a:r>
          </a:p>
          <a:p>
            <a:r>
              <a:rPr lang="en-US"/>
              <a:t>The </a:t>
            </a:r>
            <a:r>
              <a:rPr lang="en-US" b="1"/>
              <a:t>inv()</a:t>
            </a:r>
            <a:r>
              <a:rPr lang="en-US"/>
              <a:t> function returns the ordinary inverse of a square matrix</a:t>
            </a:r>
          </a:p>
          <a:p>
            <a:r>
              <a:rPr lang="en-US"/>
              <a:t>The </a:t>
            </a:r>
            <a:r>
              <a:rPr lang="en-US" b="1"/>
              <a:t>pinv()</a:t>
            </a:r>
            <a:r>
              <a:rPr lang="en-US"/>
              <a:t> function computes the pseudoinverse of a matrix, aka. the Moore—Penrose inverse</a:t>
            </a:r>
          </a:p>
          <a:p>
            <a:pPr lvl="1"/>
            <a:r>
              <a:rPr lang="en-US"/>
              <a:t>Used to compute a "best fit" approximate solution to a system of linear equations that lacks an exact solution</a:t>
            </a:r>
          </a:p>
          <a:p>
            <a:pPr lvl="1"/>
            <a:r>
              <a:rPr lang="en-US"/>
              <a:t>Scikit learn uses the pseudoinverse to do linear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7BE5-9650-8408-14FE-FA6F6CAC7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844021"/>
            <a:ext cx="7772400" cy="35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1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B978-9BD9-9473-F97A-3CC5B5FC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9ABC-CF30-FA1D-736C-201AB592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8667"/>
            <a:ext cx="10515600" cy="2028296"/>
          </a:xfrm>
        </p:spPr>
        <p:txBody>
          <a:bodyPr/>
          <a:lstStyle/>
          <a:p>
            <a:r>
              <a:rPr lang="en-US"/>
              <a:t>If you multiply a matrix by its inverse, you get the identity matrix</a:t>
            </a:r>
          </a:p>
          <a:p>
            <a:r>
              <a:rPr lang="en-US"/>
              <a:t>If you do this on a computer, you typically get small floating point errors</a:t>
            </a:r>
          </a:p>
          <a:p>
            <a:r>
              <a:rPr lang="en-US"/>
              <a:t>You can create an N x N identity matrix by calling np.eye(N)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A3A31-AEE3-210A-AB5E-804E019C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534583"/>
            <a:ext cx="70866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7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0D9-BE62-B714-B3F3-B27D7480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QR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85D2-F6B1-C215-4163-00B6E9CC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1" y="1825625"/>
            <a:ext cx="4969933" cy="4351338"/>
          </a:xfrm>
        </p:spPr>
        <p:txBody>
          <a:bodyPr/>
          <a:lstStyle/>
          <a:p>
            <a:r>
              <a:rPr lang="en-US"/>
              <a:t>A QR decomposition is a decomposition of a matrix, A, into a product, QR, where Q is an orthonormal matrix and R is an upper triangular matrix</a:t>
            </a:r>
          </a:p>
          <a:p>
            <a:r>
              <a:rPr lang="en-US"/>
              <a:t>QR decomposition is used to solve the linear least squares problem in linear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4492D-225E-2B0A-8B51-CEC5B3A5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6" y="2197894"/>
            <a:ext cx="6172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5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226D-5D76-74FC-7240-D20F93A1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Determinant, eigenvalues, eigenvectors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1049-57A7-D8D1-FDE0-00E6D38A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5467"/>
            <a:ext cx="10515600" cy="961496"/>
          </a:xfrm>
        </p:spPr>
        <p:txBody>
          <a:bodyPr/>
          <a:lstStyle/>
          <a:p>
            <a:r>
              <a:rPr lang="en-US"/>
              <a:t>The det() and eig() functions compute the determinant, eigenvalues and eigenvectors of a square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BA12B-1C89-1145-A871-64A6C564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29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8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CC69-44D6-1000-00D5-72DB56E9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linear algebra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F807-EF3A-F396-809F-0BBB7C03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NumPy also provides functions for calculating other important results such as singular value decomposition, diagonal, trace and solving systems of linear equations</a:t>
            </a:r>
          </a:p>
          <a:p>
            <a:r>
              <a:rPr lang="en-US"/>
              <a:t>We'll cover these when they become important!</a:t>
            </a:r>
          </a:p>
        </p:txBody>
      </p:sp>
    </p:spTree>
    <p:extLst>
      <p:ext uri="{BB962C8B-B14F-4D97-AF65-F5344CB8AC3E}">
        <p14:creationId xmlns:p14="http://schemas.microsoft.com/office/powerpoint/2010/main" val="16917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5B49-46B0-CEDC-9A14-2E959920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N-dimensional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A512-D808-F4E5-701F-A205F837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836" y="1825625"/>
            <a:ext cx="4765964" cy="4351338"/>
          </a:xfrm>
        </p:spPr>
        <p:txBody>
          <a:bodyPr/>
          <a:lstStyle/>
          <a:p>
            <a:r>
              <a:rPr lang="en-US"/>
              <a:t>An array can have any 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588E1-7275-3967-2745-636C40A6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8" y="2152650"/>
            <a:ext cx="6071263" cy="3105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009F4-5385-1A42-7C3A-236D056A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54" y="3429000"/>
            <a:ext cx="37319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72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A228-3A7D-7FF8-DA7D-FA9DCA6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89467"/>
            <a:ext cx="3725334" cy="515407"/>
          </a:xfrm>
        </p:spPr>
        <p:txBody>
          <a:bodyPr>
            <a:normAutofit fontScale="90000"/>
          </a:bodyPr>
          <a:lstStyle/>
          <a:p>
            <a:r>
              <a:rPr lang="en-US"/>
              <a:t>Vectorization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3374-64CA-D8FB-A145-25D34E6C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859491"/>
            <a:ext cx="3725334" cy="4351338"/>
          </a:xfrm>
        </p:spPr>
        <p:txBody>
          <a:bodyPr/>
          <a:lstStyle/>
          <a:p>
            <a:r>
              <a:rPr lang="en-US"/>
              <a:t>NumPy's element-wise array operations are highly optimised, so can be significantly faster to use these rather than iterating over the elements in an array using </a:t>
            </a:r>
            <a:r>
              <a:rPr lang="en-US" b="1"/>
              <a:t>for</a:t>
            </a:r>
            <a:r>
              <a:rPr lang="en-US"/>
              <a:t> loops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9706B-897C-DD9F-1E57-E8907A32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7" y="365125"/>
            <a:ext cx="7721600" cy="505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BB483-9AF9-31F1-4D9B-D4F9056C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67" y="5879042"/>
            <a:ext cx="6172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B64C-B711-A838-C82B-FCA9C92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and loading ndarrays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DDE4-44B4-5DA3-CA0C-6DA10AB0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0267"/>
            <a:ext cx="10515600" cy="12319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ndarrays can be saved and loaded in either binary or text format</a:t>
            </a:r>
          </a:p>
          <a:p>
            <a:r>
              <a:rPr lang="en-US"/>
              <a:t>The save function creates and stores a file in binary format If you omit a file extension, NumPy automatically adds .npy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BCE44-B39E-617A-9C64-F2C89F2A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65" y="1927992"/>
            <a:ext cx="51562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1E360-A137-086E-5838-65D6BB63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97196"/>
            <a:ext cx="7772400" cy="17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1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454D-B7C6-2832-87E9-A71A2313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and loading a file in text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F295-4518-ECF6-1AF1-6668D566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450" y="1690688"/>
            <a:ext cx="4959350" cy="4486275"/>
          </a:xfrm>
        </p:spPr>
        <p:txBody>
          <a:bodyPr>
            <a:normAutofit/>
          </a:bodyPr>
          <a:lstStyle/>
          <a:p>
            <a:r>
              <a:rPr lang="en-US"/>
              <a:t>The savetxt() function saves an ndarray in csv form with tab delimiters</a:t>
            </a:r>
          </a:p>
          <a:p>
            <a:pPr lvl="1"/>
            <a:r>
              <a:rPr lang="en-US"/>
              <a:t>You can change the delimiter</a:t>
            </a:r>
          </a:p>
          <a:p>
            <a:r>
              <a:rPr lang="en-US"/>
              <a:t>To load a text file, use the loadtxt() function</a:t>
            </a:r>
          </a:p>
          <a:p>
            <a:r>
              <a:rPr lang="en-US"/>
              <a:t>Only works with 1D and 2D arrays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647D-7B90-431A-04D1-93FC07DB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90688"/>
            <a:ext cx="58801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32D-98E9-33F9-7E36-75BAB239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/>
              <a:t>Other ways of creating a NumPy ndarray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9F97-45D7-2AD0-3C97-34A071A0F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875" y="1226127"/>
            <a:ext cx="5388725" cy="5266748"/>
          </a:xfrm>
        </p:spPr>
        <p:txBody>
          <a:bodyPr>
            <a:normAutofit/>
          </a:bodyPr>
          <a:lstStyle/>
          <a:p>
            <a:r>
              <a:rPr lang="en-US" sz="3200"/>
              <a:t>NumPy arrays have type </a:t>
            </a:r>
            <a:r>
              <a:rPr lang="en-US" sz="3200" b="1"/>
              <a:t>numpy.ndarray</a:t>
            </a:r>
          </a:p>
          <a:p>
            <a:r>
              <a:rPr lang="en-US" sz="3200"/>
              <a:t>You can create ndarrays using a variety of different NumPy functions</a:t>
            </a:r>
          </a:p>
          <a:p>
            <a:pPr lvl="1"/>
            <a:r>
              <a:rPr lang="en-US" sz="2800" b="1"/>
              <a:t>ones</a:t>
            </a:r>
            <a:r>
              <a:rPr lang="en-US" sz="2800"/>
              <a:t>()</a:t>
            </a:r>
          </a:p>
          <a:p>
            <a:pPr lvl="1"/>
            <a:r>
              <a:rPr lang="en-US" sz="2800" b="1"/>
              <a:t>full</a:t>
            </a:r>
            <a:r>
              <a:rPr lang="en-US" sz="2800"/>
              <a:t>()</a:t>
            </a:r>
          </a:p>
          <a:p>
            <a:pPr lvl="1"/>
            <a:r>
              <a:rPr lang="en-US" sz="2800" b="1"/>
              <a:t>empty</a:t>
            </a:r>
            <a:r>
              <a:rPr lang="en-US" sz="2800"/>
              <a:t>() – contents uninitialized</a:t>
            </a:r>
          </a:p>
          <a:p>
            <a:pPr lvl="1"/>
            <a:r>
              <a:rPr lang="en-US" sz="2800" b="1"/>
              <a:t>array</a:t>
            </a:r>
            <a:r>
              <a:rPr lang="en-US" sz="2800"/>
              <a:t>() – constructed from a regular Python list</a:t>
            </a:r>
          </a:p>
          <a:p>
            <a:pPr lvl="1"/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B141B-EED6-B259-5F14-EB268180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" y="2839566"/>
            <a:ext cx="5923512" cy="365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DF0A8-C38D-D14B-7817-D1863AB4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" y="1226127"/>
            <a:ext cx="3175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2509-F1E5-A2E5-0273-EE1D1742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r>
              <a:rPr lang="en-US"/>
              <a:t>arange() and linspace()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6188-8167-030D-AF70-E8C1D92D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US"/>
              <a:t>You can create arrays using NumPy's </a:t>
            </a:r>
            <a:r>
              <a:rPr lang="en-US" b="1"/>
              <a:t>arange</a:t>
            </a:r>
            <a:r>
              <a:rPr lang="en-US"/>
              <a:t>() and </a:t>
            </a:r>
            <a:r>
              <a:rPr lang="en-US" b="1"/>
              <a:t>linspace</a:t>
            </a:r>
            <a:r>
              <a:rPr lang="en-US"/>
              <a:t>() functions</a:t>
            </a:r>
          </a:p>
          <a:p>
            <a:r>
              <a:rPr lang="en-US" b="1"/>
              <a:t>arange</a:t>
            </a:r>
            <a:r>
              <a:rPr lang="en-US"/>
              <a:t>() is similar to Python's </a:t>
            </a:r>
            <a:r>
              <a:rPr lang="en-US" b="1"/>
              <a:t>range</a:t>
            </a:r>
            <a:r>
              <a:rPr lang="en-US"/>
              <a:t>() function, but also works with float arguments</a:t>
            </a:r>
          </a:p>
          <a:p>
            <a:r>
              <a:rPr lang="en-US" b="1"/>
              <a:t>linspace</a:t>
            </a:r>
            <a:r>
              <a:rPr lang="en-US"/>
              <a:t>(a,b,n) returns an evenly spaced sequence of n values from a to b, inclusive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717BB-A401-4047-5E17-3E1F2B07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35" y="1262961"/>
            <a:ext cx="10667330" cy="16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0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7C7A-ABFE-6BCF-9673-5175B35C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r>
              <a:rPr lang="en-US"/>
              <a:t>Arrays of random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716B-5284-A2AF-6B40-A198099C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6803"/>
            <a:ext cx="10515600" cy="2166072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You can use the </a:t>
            </a:r>
            <a:r>
              <a:rPr lang="en-US" b="1"/>
              <a:t>random.rand</a:t>
            </a:r>
            <a:r>
              <a:rPr lang="en-US"/>
              <a:t>() and </a:t>
            </a:r>
            <a:r>
              <a:rPr lang="en-US" b="1"/>
              <a:t>random.randn</a:t>
            </a:r>
            <a:r>
              <a:rPr lang="en-US"/>
              <a:t>() functions to generate arrays with random values</a:t>
            </a:r>
          </a:p>
          <a:p>
            <a:r>
              <a:rPr lang="en-US" b="1"/>
              <a:t>random.rand</a:t>
            </a:r>
            <a:r>
              <a:rPr lang="en-US"/>
              <a:t>(a,b) generates an a x b array containing random float values between 0 and 1 (uniformly distributed)</a:t>
            </a:r>
          </a:p>
          <a:p>
            <a:r>
              <a:rPr lang="en-US" b="1"/>
              <a:t>random.randn</a:t>
            </a:r>
            <a:r>
              <a:rPr lang="en-US"/>
              <a:t>(a,b) generates an a x b array containing random numbers sampled from a Gaussian (normal) distribution, with mean 0 and variance 1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4EFB1-738E-AA3C-852F-BA8ABB04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8" y="1952134"/>
            <a:ext cx="7772400" cy="13784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4592040-4000-AADC-98CC-E4171412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381702"/>
            <a:ext cx="403814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0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7B92-E597-27A2-1E27-8CB90B26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/>
              <a:t>Generating values from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047D-E11E-997D-7C56-A9367153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5909"/>
            <a:ext cx="10515600" cy="162574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You can use the </a:t>
            </a:r>
            <a:r>
              <a:rPr lang="en-US" b="1"/>
              <a:t>fromfunction</a:t>
            </a:r>
            <a:r>
              <a:rPr lang="en-US"/>
              <a:t>() function to initialize an array from a function that takes as input the coordinates of an element in the array</a:t>
            </a:r>
          </a:p>
          <a:p>
            <a:r>
              <a:rPr lang="en-US"/>
              <a:t>Note how the ordering of the function parameters maps to the dimensions (axes) of the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400DA-0C6C-7208-37EF-C62E6EB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3576"/>
            <a:ext cx="7772400" cy="31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2340</Words>
  <Application>Microsoft Macintosh PowerPoint</Application>
  <PresentationFormat>Widescreen</PresentationFormat>
  <Paragraphs>193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Aptos</vt:lpstr>
      <vt:lpstr>Aptos Display</vt:lpstr>
      <vt:lpstr>Arial</vt:lpstr>
      <vt:lpstr>Courier New</vt:lpstr>
      <vt:lpstr>Office Theme</vt:lpstr>
      <vt:lpstr>NumPy</vt:lpstr>
      <vt:lpstr>Source</vt:lpstr>
      <vt:lpstr>NumPy</vt:lpstr>
      <vt:lpstr>Creating arrays</vt:lpstr>
      <vt:lpstr>N-dimensional arrays</vt:lpstr>
      <vt:lpstr>Other ways of creating a NumPy ndarray</vt:lpstr>
      <vt:lpstr>arange() and linspace()</vt:lpstr>
      <vt:lpstr>Arrays of random numbers</vt:lpstr>
      <vt:lpstr>Generating values from a function</vt:lpstr>
      <vt:lpstr>Array data - dtype</vt:lpstr>
      <vt:lpstr>itemsize and data attributes</vt:lpstr>
      <vt:lpstr>Reshaping an array in place</vt:lpstr>
      <vt:lpstr>Using the reshape() method</vt:lpstr>
      <vt:lpstr>The ravel() method</vt:lpstr>
      <vt:lpstr>Arithmetic operations</vt:lpstr>
      <vt:lpstr>Broadcasting</vt:lpstr>
      <vt:lpstr>Applying broadcasting rules</vt:lpstr>
      <vt:lpstr>Upcasting</vt:lpstr>
      <vt:lpstr>Comparison operators</vt:lpstr>
      <vt:lpstr>Mathematical and statistical functions </vt:lpstr>
      <vt:lpstr>Universal functions (ufuncs)</vt:lpstr>
      <vt:lpstr>Binary universal functions</vt:lpstr>
      <vt:lpstr>Array indexing and slicing</vt:lpstr>
      <vt:lpstr>Differences from regular Python lists</vt:lpstr>
      <vt:lpstr>Differences from Python lists</vt:lpstr>
      <vt:lpstr>Slices of ndarrays are views onto the array</vt:lpstr>
      <vt:lpstr>.copy() method</vt:lpstr>
      <vt:lpstr>Multidimensional arrays</vt:lpstr>
      <vt:lpstr>Fancy indexing</vt:lpstr>
      <vt:lpstr>Higher dimensions</vt:lpstr>
      <vt:lpstr>Ellipsis (...)</vt:lpstr>
      <vt:lpstr>Boolean indexing</vt:lpstr>
      <vt:lpstr>np.ix_</vt:lpstr>
      <vt:lpstr>Iterating</vt:lpstr>
      <vt:lpstr>Stacking arrays</vt:lpstr>
      <vt:lpstr>concatenate()</vt:lpstr>
      <vt:lpstr>stack()</vt:lpstr>
      <vt:lpstr>Splitting arrays – vsplit()</vt:lpstr>
      <vt:lpstr>Splitting arrays – hsplit()</vt:lpstr>
      <vt:lpstr>split()</vt:lpstr>
      <vt:lpstr>Transposing arrays</vt:lpstr>
      <vt:lpstr>Linear algebra</vt:lpstr>
      <vt:lpstr>Matrix transpose</vt:lpstr>
      <vt:lpstr>Matrix multiplication</vt:lpstr>
      <vt:lpstr>Matrix inverse and pseudo-inverse</vt:lpstr>
      <vt:lpstr>Identity matrix</vt:lpstr>
      <vt:lpstr>QR decomposition</vt:lpstr>
      <vt:lpstr>Determinant, eigenvalues, eigenvectors</vt:lpstr>
      <vt:lpstr>Other linear algebra operations</vt:lpstr>
      <vt:lpstr>Vectorization</vt:lpstr>
      <vt:lpstr>Saving and loading ndarrays</vt:lpstr>
      <vt:lpstr>Saving and loading a file in text 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Meredith</dc:creator>
  <cp:lastModifiedBy>David Meredith</cp:lastModifiedBy>
  <cp:revision>54</cp:revision>
  <dcterms:created xsi:type="dcterms:W3CDTF">2024-09-12T13:27:09Z</dcterms:created>
  <dcterms:modified xsi:type="dcterms:W3CDTF">2024-09-16T16:36:58Z</dcterms:modified>
</cp:coreProperties>
</file>