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6"/>
    <p:restoredTop sz="94709"/>
  </p:normalViewPr>
  <p:slideViewPr>
    <p:cSldViewPr snapToGrid="0">
      <p:cViewPr varScale="1">
        <p:scale>
          <a:sx n="52" d="100"/>
          <a:sy n="52" d="100"/>
        </p:scale>
        <p:origin x="192" y="2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5E83A-F218-3F4E-A6A3-2BE6B202B5DB}" type="datetimeFigureOut"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12F7-95EF-7E4A-B5BA-60FC7AE829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812F7-95EF-7E4A-B5BA-60FC7AE82949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1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812F7-95EF-7E4A-B5BA-60FC7AE82949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D697-7583-98A8-855B-515510525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48B5-85D7-57AA-FC0F-A25D86BE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C6EE-8111-C5AB-16F5-4E926D54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18AD-6AC0-9568-0D57-FF3644A5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1C6D-2A0A-3740-4B45-CE93ED6B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D654-56A1-65E0-AC65-2C1A9210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F825D-932D-CDE6-8183-9F385076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1B11-9880-0607-A491-6BF66FFC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40F4-73BA-1EFD-3D89-ABC1EF9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4702-E5EB-DA6D-3DA6-2D4CF108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6715D-08B9-3186-E594-7BB48394B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89DD5-675D-E48D-D616-255432147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F305-33A0-2BB3-4A4E-64AEC499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3D74-C71B-B1CB-90C0-A7D747F4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DF46-18A5-C768-40B7-0CFC2B60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E78D-CEEB-D170-6490-E7DD4AB2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BE6B-9A68-04E4-25F5-FD097AC1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5EBF-5CF8-BABE-23CE-5794E855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15683-5FD8-E88A-9F3D-89EFC774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AEEE-3C53-B4B8-FC85-C625A8C0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E3B0-BA76-30E4-AD8D-ACCE9B3A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E516E-16B2-42D5-940D-313F4C52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2246-0021-EBFF-1C03-AC616656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3905-575B-4548-B5EA-09665CC4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05B7-EFDF-5AC8-7E6D-D5A84C97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D1A2-8F47-624C-9637-FD10E89F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1E91-F181-2574-A268-9DE239F5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681F-7016-389F-D5E3-74D212ADD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2E8EC-2A1A-EA0B-6D81-A0546E68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ECCFD-2C01-5055-AF20-C2DB17A7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B70C9-DC4C-BA6B-1540-B7CBC3DE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470F-2BB6-725E-462C-80918A3A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2828-2726-73EF-066B-90C69B99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67F8E-6CC8-C5E0-7D38-6BE3F7F4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9B04F-0383-C197-FBF3-EDEF62D34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D0E4D-E22B-C376-5374-A85D8FE04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66A42-9B1F-0969-5389-CF39B6D0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692C4-892B-F40E-A06D-5278623B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EDCFE-573B-8ECC-CC8F-0E728400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84DB-3184-B030-9231-C6BC7D54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800BD-80A4-15FD-1DBB-484BA89A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ABF0C-4C6B-E9C6-ABDE-70082E48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CED85-76AA-D057-7D95-0371E2D9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BC25-F10D-836D-E414-9F14D02F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B8A3A-2397-D84F-EBB0-8E002D8F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2233-A662-DE14-650D-50A89872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1FFF-2A51-8257-8AE3-9C87A0AA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264E-5895-D2A5-AD57-6EB24238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D04DB-61E6-9349-7B93-C14735DCF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18C24-8DD4-F103-3E19-F53D6696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DD995-AE06-3683-8EB1-65CFBD9B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4AB55-50D1-C6E7-72FB-37034F4B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8841-DFDB-2840-669B-4CB98D46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FC8EB-6235-8EDB-1DD2-57EF44CB3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73734-1BCA-94A0-D2A1-CDF48120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0035D-E694-DCB4-A994-C9CB2716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04CF-DBB4-1BED-8C9B-4EAD98FD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0471A-E51F-F4CC-5682-CB9D5E4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169D8-5324-CEFF-78FC-B5732B80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52F4-71C9-CC28-6450-4DBB9AB7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98F42-95A9-EA64-80DC-99C876722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13616-E197-BF4F-91B1-C8927A68C81C}" type="datetimeFigureOut"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6381-F46D-F27B-6BC7-6C49D0132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68E4E-E6D8-7D2B-F56D-4E8E54C5F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6676C-DBA2-0C4C-A3CD-1AEEE5337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2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tutorial/module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48C6-851C-6DD6-1F12-800B905F0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5782"/>
            <a:ext cx="9144000" cy="2522301"/>
          </a:xfrm>
        </p:spPr>
        <p:txBody>
          <a:bodyPr>
            <a:normAutofit fontScale="90000"/>
          </a:bodyPr>
          <a:lstStyle/>
          <a:p>
            <a:r>
              <a:rPr lang="en-US" sz="4900"/>
              <a:t>Python Workshop</a:t>
            </a:r>
            <a:br>
              <a:rPr lang="en-US" sz="4900"/>
            </a:br>
            <a:r>
              <a:rPr lang="en-US" sz="4900"/>
              <a:t>Session 4:</a:t>
            </a:r>
            <a:br>
              <a:rPr lang="en-US" sz="4900"/>
            </a:br>
            <a:br>
              <a:rPr lang="en-US"/>
            </a:br>
            <a:r>
              <a:rPr lang="en-US"/>
              <a:t>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CE8EE-BDEB-1D23-5C20-504F2D856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2217"/>
            <a:ext cx="9144000" cy="1386840"/>
          </a:xfrm>
        </p:spPr>
        <p:txBody>
          <a:bodyPr/>
          <a:lstStyle/>
          <a:p>
            <a:r>
              <a:rPr lang="en-US"/>
              <a:t>David Meredith</a:t>
            </a:r>
          </a:p>
          <a:p>
            <a:r>
              <a:rPr lang="en-US"/>
              <a:t>Aalborg University</a:t>
            </a:r>
          </a:p>
          <a:p>
            <a:r>
              <a:rPr lang="en-US"/>
              <a:t>dave@create.aau.dk</a:t>
            </a:r>
          </a:p>
        </p:txBody>
      </p:sp>
    </p:spTree>
    <p:extLst>
      <p:ext uri="{BB962C8B-B14F-4D97-AF65-F5344CB8AC3E}">
        <p14:creationId xmlns:p14="http://schemas.microsoft.com/office/powerpoint/2010/main" val="33003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3475-43D5-08DC-74A9-D2C88636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>
            <a:normAutofit fontScale="90000"/>
          </a:bodyPr>
          <a:lstStyle/>
          <a:p>
            <a:r>
              <a:rPr lang="en-US"/>
              <a:t>Accessing modules imported from other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4489-5EC2-B24A-27E5-95124630E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4244"/>
            <a:ext cx="10515600" cy="951819"/>
          </a:xfrm>
        </p:spPr>
        <p:txBody>
          <a:bodyPr/>
          <a:lstStyle/>
          <a:p>
            <a:r>
              <a:rPr lang="en-US"/>
              <a:t>Note that if you import module1, which imports module2, then module2 can only be accessed through module1's namespace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539C3-AC1D-D00F-EB6A-6731195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607846"/>
            <a:ext cx="7734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0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2868-97C0-430F-EF12-C82D2C85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names from a module's namespace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C54A-13A2-C6B1-C981-209D0D62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8939"/>
            <a:ext cx="10515600" cy="2853936"/>
          </a:xfrm>
        </p:spPr>
        <p:txBody>
          <a:bodyPr>
            <a:normAutofit lnSpcReduction="10000"/>
          </a:bodyPr>
          <a:lstStyle/>
          <a:p>
            <a:r>
              <a:rPr lang="en-US"/>
              <a:t>You can import individual names from a namespace without importing the whole module, using the </a:t>
            </a:r>
            <a:r>
              <a:rPr lang="en-US" b="1"/>
              <a:t>from</a:t>
            </a:r>
            <a:r>
              <a:rPr lang="en-US"/>
              <a:t> keyword</a:t>
            </a:r>
          </a:p>
          <a:p>
            <a:r>
              <a:rPr lang="en-US"/>
              <a:t>If you do this, the imported names become directly available in the </a:t>
            </a:r>
            <a:r>
              <a:rPr lang="en-US" b="1"/>
              <a:t>importing</a:t>
            </a:r>
            <a:r>
              <a:rPr lang="en-US"/>
              <a:t> module's namespace – you don't have to prefix references to these names with the name of the module from which they were imported</a:t>
            </a:r>
          </a:p>
          <a:p>
            <a:r>
              <a:rPr lang="en-US"/>
              <a:t>Indeed, the imported module itself is </a:t>
            </a:r>
            <a:r>
              <a:rPr lang="en-US" b="1"/>
              <a:t>not </a:t>
            </a:r>
            <a:r>
              <a:rPr lang="en-US"/>
              <a:t>available!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7C6B3-0DFE-2F8B-35B4-0C8684FB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612900"/>
            <a:ext cx="6959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96D7-52CA-85BE-8D60-7509D484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30"/>
          </a:xfrm>
        </p:spPr>
        <p:txBody>
          <a:bodyPr>
            <a:normAutofit fontScale="90000"/>
          </a:bodyPr>
          <a:lstStyle/>
          <a:p>
            <a:r>
              <a:rPr lang="en-US"/>
              <a:t>Importing all names from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99E2-8AE8-868C-F5CC-0405F454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1535"/>
            <a:ext cx="10515600" cy="229542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You can import all the names (definitions) from a module with the * wildcard character</a:t>
            </a:r>
          </a:p>
          <a:p>
            <a:r>
              <a:rPr lang="en-US"/>
              <a:t>This imports all names except those that begin with an underscore</a:t>
            </a:r>
          </a:p>
          <a:p>
            <a:r>
              <a:rPr lang="en-US"/>
              <a:t>This can be dangerous, since the imported names can hide pre-existing definitions</a:t>
            </a:r>
          </a:p>
          <a:p>
            <a:r>
              <a:rPr lang="en-US"/>
              <a:t>Compare the two examples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1DA34-0052-3A8E-D88C-23388B6C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9" y="1071595"/>
            <a:ext cx="4314246" cy="20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A3BFA-6610-2AC7-AE01-96A693C5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01" y="1071595"/>
            <a:ext cx="3175000" cy="203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F37BF-4E59-9A50-96A0-B5076BF9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378" y="1071595"/>
            <a:ext cx="3897443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F6B2-D439-0638-2406-FC59555D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Assigning a short name to a module using </a:t>
            </a:r>
            <a:r>
              <a:rPr lang="en-US" b="1"/>
              <a:t>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B1F8-783C-B4EF-A801-35719B78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302" y="1825625"/>
            <a:ext cx="5531498" cy="4351338"/>
          </a:xfrm>
        </p:spPr>
        <p:txBody>
          <a:bodyPr/>
          <a:lstStyle/>
          <a:p>
            <a:r>
              <a:rPr lang="en-US"/>
              <a:t>You can bind a different name to an imported module by using the </a:t>
            </a:r>
            <a:r>
              <a:rPr lang="en-US" b="1"/>
              <a:t>as</a:t>
            </a:r>
            <a:r>
              <a:rPr lang="en-US"/>
              <a:t> keyword at the end of the import statement</a:t>
            </a:r>
          </a:p>
          <a:p>
            <a:r>
              <a:rPr lang="en-US"/>
              <a:t>Note that the newly bound name </a:t>
            </a:r>
            <a:r>
              <a:rPr lang="en-US" b="1"/>
              <a:t>replaces</a:t>
            </a:r>
            <a:r>
              <a:rPr lang="en-US"/>
              <a:t> the standard module name which can no longer be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DF169-2040-DB89-D16E-6A707FF2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4711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38EB-3523-223C-3D84-8A4BE756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b="1"/>
              <a:t>as </a:t>
            </a:r>
            <a:r>
              <a:rPr lang="en-US"/>
              <a:t>and </a:t>
            </a:r>
            <a:r>
              <a:rPr lang="en-US" b="1"/>
              <a:t>from</a:t>
            </a:r>
            <a:r>
              <a:rPr lang="en-US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0B3EB-B2DE-FBF9-9AD0-3E6AB0B9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79233"/>
            <a:ext cx="5257800" cy="2090058"/>
          </a:xfrm>
        </p:spPr>
        <p:txBody>
          <a:bodyPr/>
          <a:lstStyle/>
          <a:p>
            <a:r>
              <a:rPr lang="en-US"/>
              <a:t>You can import some names from a module using </a:t>
            </a:r>
            <a:r>
              <a:rPr lang="en-US" b="1"/>
              <a:t>from</a:t>
            </a:r>
            <a:r>
              <a:rPr lang="en-US"/>
              <a:t> and then change the names by which they will be known in the importing namespace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0219D-FE8E-2DF7-9818-F2A3521F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4" y="1947862"/>
            <a:ext cx="5270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7E23-6CCE-3A28-84A5-A1A92622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291"/>
          </a:xfrm>
        </p:spPr>
        <p:txBody>
          <a:bodyPr>
            <a:normAutofit fontScale="90000"/>
          </a:bodyPr>
          <a:lstStyle/>
          <a:p>
            <a:r>
              <a:rPr lang="en-US"/>
              <a:t>Reloading modules into the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C114-E401-308B-A260-4B34D711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6" y="4366727"/>
            <a:ext cx="5973794" cy="2258007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Each module is only imported once per interpreter session</a:t>
            </a:r>
          </a:p>
          <a:p>
            <a:r>
              <a:rPr lang="en-US"/>
              <a:t>So if you change a module, you need to restart the interpreter before importing it</a:t>
            </a:r>
          </a:p>
          <a:p>
            <a:r>
              <a:rPr lang="en-US"/>
              <a:t>Alternatively, you can reload a single module using the reload() function defined in the importlib module (see above)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82109-EC75-4026-6D50-54206395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0" y="1551863"/>
            <a:ext cx="5092700" cy="412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6D907-F613-9918-3649-46EE435A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66" y="1495879"/>
            <a:ext cx="2590800" cy="267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01356-2B41-0877-6881-96F640E4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43" y="1514541"/>
            <a:ext cx="2552700" cy="261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269BE-CCEC-7269-97FF-8151795968C4}"/>
              </a:ext>
            </a:extLst>
          </p:cNvPr>
          <p:cNvSpPr txBox="1"/>
          <p:nvPr/>
        </p:nvSpPr>
        <p:spPr>
          <a:xfrm>
            <a:off x="7165910" y="1112580"/>
            <a:ext cx="8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19AAE-7FD3-0874-D0F5-09BD06EF3A12}"/>
              </a:ext>
            </a:extLst>
          </p:cNvPr>
          <p:cNvSpPr txBox="1"/>
          <p:nvPr/>
        </p:nvSpPr>
        <p:spPr>
          <a:xfrm>
            <a:off x="10125064" y="1120065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37538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7E7E-A08B-6050-6672-D8EF629C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849"/>
          </a:xfrm>
        </p:spPr>
        <p:txBody>
          <a:bodyPr>
            <a:normAutofit fontScale="90000"/>
          </a:bodyPr>
          <a:lstStyle/>
          <a:p>
            <a:r>
              <a:rPr lang="en-US"/>
              <a:t>Executing a module as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2E7E-6C96-A4A2-4361-7FEEB249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1881"/>
            <a:ext cx="10515600" cy="2230994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If you import a module using the import statement, then the value of the special variable,, __name__, inside the module's namespace is the name of the module</a:t>
            </a:r>
          </a:p>
          <a:p>
            <a:r>
              <a:rPr lang="en-US"/>
              <a:t>However, if you run a Python module by giving it as a command-line argument when you start the Python interpreter, the value of __name__ inside the module becomes "__main__"</a:t>
            </a:r>
          </a:p>
          <a:p>
            <a:r>
              <a:rPr lang="en-US"/>
              <a:t>This means that you can get the module to behave in a particular way only when it is run as a script from the command line, by testing if the value of __name__ is "__main__" and then executing some code only if this condition is true</a:t>
            </a:r>
          </a:p>
          <a:p>
            <a:r>
              <a:rPr lang="en-US"/>
              <a:t>In the example above, the script runs the happy_birthday function with an argument entered on the command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3C1D8-DFE4-6394-DF58-DB52E39C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5" y="955157"/>
            <a:ext cx="44323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97E0E-6965-F4EF-50DD-E00AB3E6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969425"/>
            <a:ext cx="6045200" cy="21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CD1F3-CE68-7ECB-8B18-AA980F97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4" y="3349540"/>
            <a:ext cx="10147612" cy="6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38FE-CF0B-1205-2377-101752D7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module search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E1708-2EBC-71E7-D5CF-E94CC64D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713"/>
            <a:ext cx="10515600" cy="2911249"/>
          </a:xfrm>
        </p:spPr>
        <p:txBody>
          <a:bodyPr>
            <a:normAutofit lnSpcReduction="10000"/>
          </a:bodyPr>
          <a:lstStyle/>
          <a:p>
            <a:r>
              <a:rPr lang="en-US"/>
              <a:t>If you import a module, the interpreter searches for a module with that name in the following places in the following order:</a:t>
            </a:r>
          </a:p>
          <a:p>
            <a:pPr lvl="1"/>
            <a:r>
              <a:rPr lang="en-US"/>
              <a:t>among built-in modules (listed in </a:t>
            </a:r>
            <a:r>
              <a:rPr lang="en-US" b="1"/>
              <a:t>sys.builtin_module_names</a:t>
            </a:r>
            <a:r>
              <a:rPr lang="en-US"/>
              <a:t>)</a:t>
            </a:r>
          </a:p>
          <a:p>
            <a:pPr lvl="1"/>
            <a:r>
              <a:rPr lang="en-US"/>
              <a:t>the list of directories in the variable, </a:t>
            </a:r>
            <a:r>
              <a:rPr lang="en-US" b="1"/>
              <a:t>sys.path</a:t>
            </a:r>
            <a:r>
              <a:rPr lang="en-US"/>
              <a:t>, which is initialized to</a:t>
            </a:r>
          </a:p>
          <a:p>
            <a:pPr lvl="2"/>
            <a:r>
              <a:rPr lang="en-US"/>
              <a:t>the current directory of the command line when the interpreter was inoked or the directory containing the input script if python was called with a script</a:t>
            </a:r>
          </a:p>
          <a:p>
            <a:pPr lvl="2"/>
            <a:r>
              <a:rPr lang="en-US"/>
              <a:t>directories listed in the PYTHONPATH environment variable</a:t>
            </a:r>
          </a:p>
          <a:p>
            <a:pPr lvl="2"/>
            <a:r>
              <a:rPr lang="en-US"/>
              <a:t>the installation-dependent default</a:t>
            </a:r>
          </a:p>
          <a:p>
            <a:pPr lvl="2"/>
            <a:endParaRPr lang="en-US" b="1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F965F-BEDC-F77B-7782-A0329D45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653364"/>
            <a:ext cx="6083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BFFA-EFA3-2464-F8C0-DA3D5BC0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"Compiled" Python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82C1-8D4A-8090-5ED4-417FDF56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Python caches the compiled version of each loaded module in the __pycache__ directory under the name </a:t>
            </a:r>
            <a:r>
              <a:rPr lang="en-US" i="1"/>
              <a:t>module</a:t>
            </a:r>
            <a:r>
              <a:rPr lang="en-US"/>
              <a:t>.</a:t>
            </a:r>
            <a:r>
              <a:rPr lang="en-US" i="1"/>
              <a:t>version</a:t>
            </a:r>
            <a:r>
              <a:rPr lang="en-US"/>
              <a:t>.pyc</a:t>
            </a:r>
          </a:p>
          <a:p>
            <a:pPr lvl="1"/>
            <a:r>
              <a:rPr lang="en-US"/>
              <a:t>e.g., the spam module might be stored as </a:t>
            </a:r>
            <a:br>
              <a:rPr lang="en-US"/>
            </a:br>
            <a:r>
              <a:rPr lang="en-US"/>
              <a:t>__pycache__/spam.cypthon-33.pyc</a:t>
            </a:r>
          </a:p>
          <a:p>
            <a:r>
              <a:rPr lang="en-US"/>
              <a:t>Python checks modification date of source against compiled version to see if it needs recompiling</a:t>
            </a:r>
          </a:p>
          <a:p>
            <a:r>
              <a:rPr lang="en-US"/>
              <a:t>Compiled modules are platform independent</a:t>
            </a:r>
          </a:p>
          <a:p>
            <a:r>
              <a:rPr lang="en-US"/>
              <a:t>Always recompiles a source module that is loaded from the command line</a:t>
            </a:r>
          </a:p>
          <a:p>
            <a:r>
              <a:rPr lang="en-US"/>
              <a:t>Does not check cache if there is no source module</a:t>
            </a:r>
          </a:p>
        </p:txBody>
      </p:sp>
    </p:spTree>
    <p:extLst>
      <p:ext uri="{BB962C8B-B14F-4D97-AF65-F5344CB8AC3E}">
        <p14:creationId xmlns:p14="http://schemas.microsoft.com/office/powerpoint/2010/main" val="357967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DF78-EC73-AF23-5526-2F2CDE59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B30A-F813-7786-5B49-A8E8FD0C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Python comes with a library of standard modules, described in the </a:t>
            </a:r>
            <a:r>
              <a:rPr lang="en-US">
                <a:hlinkClick r:id="rId2"/>
              </a:rPr>
              <a:t>Python Library Reference</a:t>
            </a:r>
            <a:endParaRPr lang="en-US"/>
          </a:p>
          <a:p>
            <a:r>
              <a:rPr lang="en-US"/>
              <a:t>Some standard modules are built into the interpreter</a:t>
            </a:r>
          </a:p>
          <a:p>
            <a:pPr lvl="1"/>
            <a:r>
              <a:rPr lang="en-US"/>
              <a:t>these provide access to functionality outside the core language, such as interaction with the operating system</a:t>
            </a:r>
          </a:p>
          <a:p>
            <a:pPr lvl="1"/>
            <a:r>
              <a:rPr lang="en-US"/>
              <a:t>these modules are platform-dependent (e.g., on Windows systems, the winreg module is usually provided)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3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8F18-EAFA-9AAA-F08B-A94FFE0C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102A-4BD7-0C0D-BE7D-72D92B4D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https://docs.python.org/3/tutorial/modules.html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63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7C12-9BB1-8558-8EAE-2787AABA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2ECC-0ABF-DAB6-7FA3-F9F691BE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4049"/>
            <a:ext cx="10515600" cy="1772914"/>
          </a:xfrm>
        </p:spPr>
        <p:txBody>
          <a:bodyPr/>
          <a:lstStyle/>
          <a:p>
            <a:r>
              <a:rPr lang="en-US"/>
              <a:t>A particularly useful standard module is </a:t>
            </a:r>
            <a:r>
              <a:rPr lang="en-US" b="1"/>
              <a:t>sys</a:t>
            </a:r>
            <a:r>
              <a:rPr lang="en-US"/>
              <a:t>. This can be used for</a:t>
            </a:r>
          </a:p>
          <a:p>
            <a:pPr lvl="1"/>
            <a:r>
              <a:rPr lang="en-US"/>
              <a:t>accessing command-line arguments, sys.argv</a:t>
            </a:r>
          </a:p>
          <a:p>
            <a:pPr lvl="1"/>
            <a:r>
              <a:rPr lang="en-US"/>
              <a:t>defining primary and secondary prompts: sys.ps1, sys.ps2</a:t>
            </a:r>
          </a:p>
          <a:p>
            <a:pPr lvl="1"/>
            <a:r>
              <a:rPr lang="en-US"/>
              <a:t>defining the module search path: sys.path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23C9A-F49A-186D-94EA-4537E3AB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5374"/>
            <a:ext cx="10394420" cy="2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7D66-368D-319A-D952-4CAC0193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F46D-F788-84FD-4FB3-3D98DB27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4606"/>
            <a:ext cx="10515600" cy="1698269"/>
          </a:xfrm>
        </p:spPr>
        <p:txBody>
          <a:bodyPr>
            <a:normAutofit lnSpcReduction="10000"/>
          </a:bodyPr>
          <a:lstStyle/>
          <a:p>
            <a:r>
              <a:rPr lang="en-US"/>
              <a:t>The dir</a:t>
            </a:r>
            <a:r>
              <a:rPr lang="en-US" i="1"/>
              <a:t>(module_name)</a:t>
            </a:r>
            <a:r>
              <a:rPr lang="en-US"/>
              <a:t> returns a sorted list of the names that a module defines</a:t>
            </a:r>
          </a:p>
          <a:p>
            <a:r>
              <a:rPr lang="en-US"/>
              <a:t>With no arguments, dir() returns a list of the currently defined names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2E729-8A9C-5E60-8D74-226B2994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21" y="1503042"/>
            <a:ext cx="10260157" cy="1943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B85F6-264E-210B-521D-1EEA61A7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41592"/>
            <a:ext cx="10360672" cy="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9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92FC-9522-E2C2-59C2-72033A11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builtins standard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1AB8-625B-4AE1-CB8E-D5F5C0B3E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0661"/>
            <a:ext cx="10515600" cy="1175755"/>
          </a:xfrm>
        </p:spPr>
        <p:txBody>
          <a:bodyPr/>
          <a:lstStyle/>
          <a:p>
            <a:r>
              <a:rPr lang="en-US"/>
              <a:t>dir() does not list built-in names of functions and variables</a:t>
            </a:r>
          </a:p>
          <a:p>
            <a:r>
              <a:rPr lang="en-US"/>
              <a:t>This is provided by running dir(builtins)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612CD-839E-2DA4-31B2-0EA51AC3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1986935"/>
            <a:ext cx="76835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C8E6-F5B6-3BB4-AA74-C1F2D412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C5BC-8697-BDAB-AE1C-B20A2A59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As in Java, Python allows you to organise your modules into </a:t>
            </a:r>
            <a:r>
              <a:rPr lang="en-US" b="1"/>
              <a:t>packages</a:t>
            </a:r>
          </a:p>
          <a:p>
            <a:r>
              <a:rPr lang="en-US"/>
              <a:t>A </a:t>
            </a:r>
            <a:r>
              <a:rPr lang="en-US" b="1"/>
              <a:t>package</a:t>
            </a:r>
            <a:r>
              <a:rPr lang="en-US"/>
              <a:t> is a collection of modules and (sub-)packages</a:t>
            </a:r>
          </a:p>
          <a:p>
            <a:r>
              <a:rPr lang="en-US"/>
              <a:t>This allows you not to worry about the names that you give to your </a:t>
            </a:r>
            <a:r>
              <a:rPr lang="en-US" i="1"/>
              <a:t>modules</a:t>
            </a:r>
            <a:r>
              <a:rPr lang="en-US"/>
              <a:t> colliding with the names that other developers have given their modules</a:t>
            </a:r>
          </a:p>
          <a:p>
            <a:pPr lvl="1"/>
            <a:r>
              <a:rPr lang="en-US"/>
              <a:t>For example, you might want to build a system for parsing and analysing protein data which uses some specific mathematical functions that you want to collect together into a module called </a:t>
            </a:r>
            <a:r>
              <a:rPr lang="en-US" b="1"/>
              <a:t>math</a:t>
            </a:r>
            <a:endParaRPr lang="en-US"/>
          </a:p>
          <a:p>
            <a:pPr lvl="1"/>
            <a:r>
              <a:rPr lang="en-US"/>
              <a:t>So long as your entire system of modules is enclosed within a package (e.g., one called "daves_proteins"), then you don't have to worry</a:t>
            </a:r>
          </a:p>
        </p:txBody>
      </p:sp>
    </p:spTree>
    <p:extLst>
      <p:ext uri="{BB962C8B-B14F-4D97-AF65-F5344CB8AC3E}">
        <p14:creationId xmlns:p14="http://schemas.microsoft.com/office/powerpoint/2010/main" val="2721297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0FBD-CD1F-68EC-D172-9E0884CE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25"/>
          </a:xfrm>
        </p:spPr>
        <p:txBody>
          <a:bodyPr>
            <a:normAutofit fontScale="90000"/>
          </a:bodyPr>
          <a:lstStyle/>
          <a:p>
            <a:r>
              <a:rPr lang="en-US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FB71-165F-C79A-7F40-A3DF9C24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850"/>
            <a:ext cx="3472543" cy="538102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Suppose you want to build a library of modules for processing audio data </a:t>
            </a:r>
          </a:p>
          <a:p>
            <a:r>
              <a:rPr lang="en-US"/>
              <a:t>You may want to be able to read and write many different audio file formats (e.g., .wav, .aiff, .au, .mp4a) </a:t>
            </a:r>
          </a:p>
          <a:p>
            <a:r>
              <a:rPr lang="en-US"/>
              <a:t>You may also want to support many different types of audio processing operations</a:t>
            </a:r>
          </a:p>
          <a:p>
            <a:r>
              <a:rPr lang="en-US"/>
              <a:t>You could structure your package as shown on the 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DCAA3-7B01-557B-5A31-E57B7EF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74" y="1111850"/>
            <a:ext cx="7340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0FBD-CD1F-68EC-D172-9E0884CE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25"/>
          </a:xfrm>
        </p:spPr>
        <p:txBody>
          <a:bodyPr>
            <a:normAutofit fontScale="90000"/>
          </a:bodyPr>
          <a:lstStyle/>
          <a:p>
            <a:r>
              <a:rPr lang="en-US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FB71-165F-C79A-7F40-A3DF9C24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850"/>
            <a:ext cx="3472543" cy="5381025"/>
          </a:xfrm>
        </p:spPr>
        <p:txBody>
          <a:bodyPr>
            <a:normAutofit/>
          </a:bodyPr>
          <a:lstStyle/>
          <a:p>
            <a:r>
              <a:rPr lang="en-US"/>
              <a:t>The __init__.py modules identify their containing directories as Python packages</a:t>
            </a:r>
          </a:p>
          <a:p>
            <a:r>
              <a:rPr lang="en-US"/>
              <a:t>In the simplest case, __init__.py can be empty</a:t>
            </a:r>
          </a:p>
          <a:p>
            <a:r>
              <a:rPr lang="en-US"/>
              <a:t>But it can also contain initialization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DCAA3-7B01-557B-5A31-E57B7EF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74" y="1111850"/>
            <a:ext cx="7340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0FBD-CD1F-68EC-D172-9E0884CE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25"/>
          </a:xfrm>
        </p:spPr>
        <p:txBody>
          <a:bodyPr>
            <a:normAutofit fontScale="90000"/>
          </a:bodyPr>
          <a:lstStyle/>
          <a:p>
            <a:r>
              <a:rPr lang="en-US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FB71-165F-C79A-7F40-A3DF9C24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850"/>
            <a:ext cx="3472543" cy="5381025"/>
          </a:xfrm>
        </p:spPr>
        <p:txBody>
          <a:bodyPr>
            <a:normAutofit fontScale="92500"/>
          </a:bodyPr>
          <a:lstStyle/>
          <a:p>
            <a:r>
              <a:rPr lang="en-US"/>
              <a:t>Users can load individual modules from the package by preceding the module name by the package name and a dot, e.g.,</a:t>
            </a:r>
          </a:p>
          <a:p>
            <a:endParaRPr lang="en-US"/>
          </a:p>
          <a:p>
            <a:r>
              <a:rPr lang="en-US"/>
              <a:t>You can also use </a:t>
            </a:r>
            <a:r>
              <a:rPr lang="en-US" b="1"/>
              <a:t>from</a:t>
            </a:r>
            <a:r>
              <a:rPr lang="en-US"/>
              <a:t> to avoid having to give the fully qualified name of an imported name each time you use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DCAA3-7B01-557B-5A31-E57B7EF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52" y="618284"/>
            <a:ext cx="6556570" cy="4276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4CD18-F141-5969-16E5-ED582789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78" y="3819470"/>
            <a:ext cx="2755900" cy="304800"/>
          </a:xfrm>
          <a:prstGeom prst="rect">
            <a:avLst/>
          </a:prstGeom>
        </p:spPr>
      </p:pic>
      <p:sp>
        <p:nvSpPr>
          <p:cNvPr id="6" name="Doughnut 5">
            <a:extLst>
              <a:ext uri="{FF2B5EF4-FFF2-40B4-BE49-F238E27FC236}">
                <a16:creationId xmlns:a16="http://schemas.microsoft.com/office/drawing/2014/main" id="{04004529-7B4D-FDF8-6211-4D9F81762538}"/>
              </a:ext>
            </a:extLst>
          </p:cNvPr>
          <p:cNvSpPr/>
          <p:nvPr/>
        </p:nvSpPr>
        <p:spPr>
          <a:xfrm>
            <a:off x="5461517" y="2981268"/>
            <a:ext cx="1380931" cy="304800"/>
          </a:xfrm>
          <a:prstGeom prst="donut">
            <a:avLst>
              <a:gd name="adj" fmla="val 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7CD33-28B2-8F87-EFA9-BBB9098B6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52" y="5733920"/>
            <a:ext cx="32131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39F71-86BC-FE72-0BDB-73697925E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852" y="5934011"/>
            <a:ext cx="5308600" cy="27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1C47E-9B87-7388-A88F-7AFFA20FF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52" y="6273802"/>
            <a:ext cx="4381500" cy="27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4D2B7-D74B-4791-DCDF-4DDA3BA4D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852" y="6521979"/>
            <a:ext cx="47117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C7565-46F6-B81D-2682-CE4122A9C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852" y="5009560"/>
            <a:ext cx="26924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84770F-9F50-7478-C5F7-282D727E62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6941" y="5308088"/>
            <a:ext cx="668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8FD0-08C4-B291-3A1B-12619FA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* from 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F56D-D972-5488-04F4-4882EFAE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0824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Suppose we want to import all the modules in a package using a statement like</a:t>
            </a:r>
            <a:br>
              <a:rPr lang="en-US"/>
            </a:br>
            <a:r>
              <a:rPr lang="en-US"/>
              <a:t>   from sound.effects import *</a:t>
            </a:r>
          </a:p>
          <a:p>
            <a:r>
              <a:rPr lang="en-US"/>
              <a:t>One might hope that this causes Python to discover all the modules and sub-packages in sound.effects and imports all the defined names</a:t>
            </a:r>
          </a:p>
          <a:p>
            <a:r>
              <a:rPr lang="en-US"/>
              <a:t>This could cause unwanted side-effects that should only happen when a module is explicitly imported</a:t>
            </a:r>
          </a:p>
          <a:p>
            <a:r>
              <a:rPr lang="en-US"/>
              <a:t>The package author should therefore provide an explicit index of the package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1266D-8449-C7F4-E961-60803F00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24" y="1035050"/>
            <a:ext cx="2895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68E8-DF6F-7916-2B45-E7DC8A71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__all__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8C2C-428F-E230-8187-3D57F53F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840824" cy="2634409"/>
          </a:xfrm>
        </p:spPr>
        <p:txBody>
          <a:bodyPr>
            <a:normAutofit/>
          </a:bodyPr>
          <a:lstStyle/>
          <a:p>
            <a:r>
              <a:rPr lang="en-US"/>
              <a:t>To provide an index of the modules that should be imported when the user uses a </a:t>
            </a:r>
            <a:r>
              <a:rPr lang="en-US" b="1"/>
              <a:t>from</a:t>
            </a:r>
            <a:r>
              <a:rPr lang="en-US"/>
              <a:t> import statement, define an __all__ list in the package's __init__.py module</a:t>
            </a:r>
          </a:p>
          <a:p>
            <a:r>
              <a:rPr lang="en-US"/>
              <a:t>For example, the following line could appear in the __init__.py module in the effects package:</a:t>
            </a:r>
          </a:p>
          <a:p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CDBE2-74FF-796F-C181-DB4F0838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24" y="1035050"/>
            <a:ext cx="2895600" cy="478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C6A6-A1FD-B9FD-D355-D1799FFE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60033"/>
            <a:ext cx="7091947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2804-2F55-3102-5B18-DEC73617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__all__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76D5-7911-FCBF-09A2-7EBDF466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/>
              <a:t>If you redefine the name of a package in __all__ in the __init__.py file after the definition of __all__, then this will hide the package and it will effectively not be imported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60578-E49B-B844-294C-0328761F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80" y="2006601"/>
            <a:ext cx="9056239" cy="19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5679-B12E-4069-FE79-38A30117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12909" cy="1325563"/>
          </a:xfrm>
        </p:spPr>
        <p:txBody>
          <a:bodyPr/>
          <a:lstStyle/>
          <a:p>
            <a:r>
              <a:rPr lang="en-US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64E6-0C19-297A-852A-18F790FE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6054"/>
            <a:ext cx="10515600" cy="276682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If you leave the Python interpreter and then enter it again, all the definitions you have made will be lost</a:t>
            </a:r>
          </a:p>
          <a:p>
            <a:r>
              <a:rPr lang="en-US"/>
              <a:t>If you want to use Python as anything more than a calculator, then you need to be able to save your programs in files – this is known as "creating a script"</a:t>
            </a:r>
          </a:p>
          <a:p>
            <a:r>
              <a:rPr lang="en-US"/>
              <a:t>As your scripts get larger, you may want to re-use parts of them and you may find yourself having to organise your code so that definitions of related functions and classes are stored together, perhaps in the same file</a:t>
            </a:r>
          </a:p>
          <a:p>
            <a:r>
              <a:rPr lang="en-US"/>
              <a:t>Python supports this by allowing you to put definitions in a file, and then use them as a script or in an interactive instance of the interpreter</a:t>
            </a:r>
          </a:p>
          <a:p>
            <a:r>
              <a:rPr lang="en-US"/>
              <a:t>In Python, such files are called </a:t>
            </a:r>
            <a:r>
              <a:rPr lang="en-US" b="1"/>
              <a:t>modules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F6BE5-F0AE-613A-0FB7-09D3E2658A49}"/>
              </a:ext>
            </a:extLst>
          </p:cNvPr>
          <p:cNvSpPr txBox="1"/>
          <p:nvPr/>
        </p:nvSpPr>
        <p:spPr>
          <a:xfrm>
            <a:off x="3219060" y="365124"/>
            <a:ext cx="87614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>
                <a:solidFill>
                  <a:srgbClr val="4A00FF"/>
                </a:solidFill>
                <a:effectLst/>
                <a:latin typeface="Menlo" panose="020B0609030804020204" pitchFamily="49" charset="0"/>
              </a:rPr>
              <a:t>16:47:44</a:t>
            </a:r>
            <a:r>
              <a:rPr lang="en-GB" sz="1400" b="1">
                <a:solidFill>
                  <a:srgbClr val="286D6C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GB" sz="1400" b="1">
                <a:solidFill>
                  <a:srgbClr val="A1241A"/>
                </a:solidFill>
                <a:effectLst/>
                <a:latin typeface="Menlo" panose="020B0609030804020204" pitchFamily="49" charset="0"/>
              </a:rPr>
              <a:t>~</a:t>
            </a:r>
            <a:r>
              <a:rPr lang="en-GB" sz="1400" b="1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  %</a:t>
            </a:r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 /usr/local/bin/python3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Python 3.12.4 (v3.12.4:8e8a4baf65, Jun  6 2024, 17:33:18) [Clang 13.0.0 (clang-1300.0.29.30)] on darwin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Type "help", "copyright", "credits" or "license" for more information.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&gt;&gt;&gt; x = 10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&gt;&gt;&gt; exit()</a:t>
            </a:r>
          </a:p>
          <a:p>
            <a:r>
              <a:rPr lang="en-GB" sz="140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>
                <a:solidFill>
                  <a:srgbClr val="4A00FF"/>
                </a:solidFill>
                <a:effectLst/>
                <a:latin typeface="Menlo" panose="020B0609030804020204" pitchFamily="49" charset="0"/>
              </a:rPr>
              <a:t>16:48:07</a:t>
            </a:r>
            <a:r>
              <a:rPr lang="en-GB" sz="1400" b="1">
                <a:solidFill>
                  <a:srgbClr val="286D6C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GB" sz="1400" b="1">
                <a:solidFill>
                  <a:srgbClr val="A1241A"/>
                </a:solidFill>
                <a:effectLst/>
                <a:latin typeface="Menlo" panose="020B0609030804020204" pitchFamily="49" charset="0"/>
              </a:rPr>
              <a:t>~</a:t>
            </a:r>
            <a:r>
              <a:rPr lang="en-GB" sz="1400" b="1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  %</a:t>
            </a:r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 /usr/local/bin/python3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Python 3.12.4 (v3.12.4:8e8a4baf65, Jun  6 2024, 17:33:18) [Clang 13.0.0 (clang-1300.0.29.30)] on darwin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Type "help", "copyright", "credits" or "license" for more information.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&gt;&gt;&gt; x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Traceback (most recent call last):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  File "&lt;stdin&gt;", line 1, in &lt;module&gt;</a:t>
            </a:r>
          </a:p>
          <a:p>
            <a:r>
              <a:rPr lang="en-GB" sz="1400">
                <a:solidFill>
                  <a:srgbClr val="242424"/>
                </a:solidFill>
                <a:effectLst/>
                <a:latin typeface="Menlo" panose="020B0609030804020204" pitchFamily="49" charset="0"/>
              </a:rPr>
              <a:t>NameError: name 'x' is not defined</a:t>
            </a:r>
          </a:p>
        </p:txBody>
      </p:sp>
    </p:spTree>
    <p:extLst>
      <p:ext uri="{BB962C8B-B14F-4D97-AF65-F5344CB8AC3E}">
        <p14:creationId xmlns:p14="http://schemas.microsoft.com/office/powerpoint/2010/main" val="14840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4623-8E35-D31C-2DF2-521ABF1A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125B-4968-71D0-A720-31BE157A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46" y="2020077"/>
            <a:ext cx="6707154" cy="2817846"/>
          </a:xfrm>
        </p:spPr>
        <p:txBody>
          <a:bodyPr/>
          <a:lstStyle/>
          <a:p>
            <a:r>
              <a:rPr lang="en-US"/>
              <a:t>The definitions in a module can be made available by </a:t>
            </a:r>
            <a:r>
              <a:rPr lang="en-US" b="1"/>
              <a:t>importing </a:t>
            </a:r>
            <a:r>
              <a:rPr lang="en-US"/>
              <a:t>it, either into another module or into the </a:t>
            </a:r>
            <a:r>
              <a:rPr lang="en-US" b="1"/>
              <a:t>main</a:t>
            </a:r>
            <a:r>
              <a:rPr lang="en-US"/>
              <a:t> module---the current namespace of the interpreter or the definitions made available by executing a script at the top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1B4CE-48B2-0900-F3B6-029A574E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73934"/>
            <a:ext cx="326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F02D-75A5-CEE6-573E-9EB6ADA3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module?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F494-1555-C88D-8A6F-E8579EEC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2824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module</a:t>
            </a:r>
            <a:r>
              <a:rPr lang="en-US"/>
              <a:t> is a file containing Python definitions and statements</a:t>
            </a:r>
          </a:p>
          <a:p>
            <a:r>
              <a:rPr lang="en-US"/>
              <a:t>The file name of a module is the module name with a .py extension</a:t>
            </a:r>
          </a:p>
          <a:p>
            <a:r>
              <a:rPr lang="en-US"/>
              <a:t>Within a module, the module's name (as a string) can be accessed through the special variable, </a:t>
            </a:r>
            <a:br>
              <a:rPr lang="en-US"/>
            </a:br>
            <a:r>
              <a:rPr lang="en-US" b="1"/>
              <a:t>__name__ </a:t>
            </a:r>
            <a:br>
              <a:rPr lang="en-US" b="1"/>
            </a:br>
            <a:r>
              <a:rPr lang="en-US"/>
              <a:t>(i.e., two underscores, then the name, then two more underscores)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039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7026-65E4-3563-6863-CDDE13FE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181"/>
          </a:xfrm>
        </p:spPr>
        <p:txBody>
          <a:bodyPr/>
          <a:lstStyle/>
          <a:p>
            <a:r>
              <a:rPr lang="en-US"/>
              <a:t>Creating and importing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5DF7-0300-08FD-81A8-EB8F0526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609" y="1660849"/>
            <a:ext cx="5759190" cy="4832026"/>
          </a:xfrm>
        </p:spPr>
        <p:txBody>
          <a:bodyPr>
            <a:normAutofit/>
          </a:bodyPr>
          <a:lstStyle/>
          <a:p>
            <a:r>
              <a:rPr lang="en-US"/>
              <a:t>Create a file called fibo.py with the contents on the left</a:t>
            </a:r>
          </a:p>
          <a:p>
            <a:r>
              <a:rPr lang="en-US"/>
              <a:t>Go to the command line, cd to the directory containing the fibo.py file, then start up the Python interpreter</a:t>
            </a:r>
          </a:p>
          <a:p>
            <a:r>
              <a:rPr lang="en-US"/>
              <a:t>Then type the following at the prompt in the Python interpreter:</a:t>
            </a:r>
            <a:br>
              <a:rPr lang="en-US"/>
            </a:br>
            <a:r>
              <a:rPr lang="en-US"/>
              <a:t>		</a:t>
            </a:r>
            <a:r>
              <a:rPr lang="en-US" b="1"/>
              <a:t>&gt;&gt;&gt; import fibo</a:t>
            </a:r>
            <a:br>
              <a:rPr lang="en-US"/>
            </a:br>
            <a:r>
              <a:rPr lang="en-US"/>
              <a:t>(&gt;&gt;&gt; is the prompt itself – you don't type this!)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066C4-7292-0D58-7907-02B60398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9" y="2324894"/>
            <a:ext cx="5118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837F-D7F4-6EBA-32D6-F06C2C1E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 fontScale="90000"/>
          </a:bodyPr>
          <a:lstStyle/>
          <a:p>
            <a:r>
              <a:rPr lang="en-US"/>
              <a:t>Accessing imported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9D0A-0B0E-ADCC-EA4C-CCA0B2E4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63" y="1194318"/>
            <a:ext cx="5892037" cy="348245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Typing the import command does not add the definitions directly to the current namespace – this would risk overwriting some exiting definitions</a:t>
            </a:r>
          </a:p>
          <a:p>
            <a:r>
              <a:rPr lang="en-US"/>
              <a:t>So the imported definitions are accessible by typing the module name, followed by a dot, then the name of the object or function</a:t>
            </a:r>
          </a:p>
          <a:p>
            <a:r>
              <a:rPr lang="en-US"/>
              <a:t>If you want to be able to access a defined function or object using a shorter name, then you can just assign it to the shorter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BD401-EDCD-CC6A-05E1-12CDA011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2" y="1950066"/>
            <a:ext cx="4623563" cy="1803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83574-3607-7176-F10D-86A7DBF6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13" y="4692423"/>
            <a:ext cx="7048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ECA4-E9CF-8978-0135-B475F928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Loading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5A50-728A-5344-9831-5667AA0C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738" y="653143"/>
            <a:ext cx="5886061" cy="552382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When a module is loaded (i.e., either imported or run as a script), all the statements in it are run once</a:t>
            </a:r>
          </a:p>
          <a:p>
            <a:r>
              <a:rPr lang="en-US"/>
              <a:t>If a statement is a definition of a function or a variable, then that function or variable becomes accessible within the module's namespace</a:t>
            </a:r>
          </a:p>
          <a:p>
            <a:r>
              <a:rPr lang="en-US"/>
              <a:t>If a statement simply calls a function, then that function call only happens when the module is loaded</a:t>
            </a:r>
          </a:p>
          <a:p>
            <a:r>
              <a:rPr lang="en-US"/>
              <a:t>Each module has its own private namespace (accessible through the module's name)</a:t>
            </a:r>
          </a:p>
          <a:p>
            <a:r>
              <a:rPr lang="en-US"/>
              <a:t>The module's namespace serves as the global namespace for all the definitions and statements in the module</a:t>
            </a:r>
          </a:p>
          <a:p>
            <a:r>
              <a:rPr lang="en-US"/>
              <a:t>This means that you can define a name in the global scope of a module without worrying about this name colliding with some other object already defined with that name in the user's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856DC-9C2F-BE85-D5EB-B92188EF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98" y="4235061"/>
            <a:ext cx="2997200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E3D64-FB0A-36F7-8E7E-C06F29D2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8" y="1533525"/>
            <a:ext cx="4394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4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DE29-5823-1A13-0EDB-4CD08C0B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Modules can import other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86D8-C564-4B7B-367F-AD212BCF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/>
              <a:t>It is customary to place import statements at the beginning of a module in the module's global scope</a:t>
            </a:r>
          </a:p>
          <a:p>
            <a:r>
              <a:rPr lang="en-US"/>
              <a:t>This adds the imported module names to the global namespace of the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BA27D-2F15-854E-50C7-9666C60DB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152900" cy="130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637FC-01F5-F27E-2C3D-73CFC9F98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04892"/>
            <a:ext cx="4216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1966</Words>
  <Application>Microsoft Macintosh PowerPoint</Application>
  <PresentationFormat>Widescreen</PresentationFormat>
  <Paragraphs>136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Menlo</vt:lpstr>
      <vt:lpstr>Office Theme</vt:lpstr>
      <vt:lpstr>Python Workshop Session 4:  Modules</vt:lpstr>
      <vt:lpstr>Source</vt:lpstr>
      <vt:lpstr>Modules</vt:lpstr>
      <vt:lpstr>Importing modules</vt:lpstr>
      <vt:lpstr>What is a module?</vt:lpstr>
      <vt:lpstr>Creating and importing a module</vt:lpstr>
      <vt:lpstr>Accessing imported definitions</vt:lpstr>
      <vt:lpstr>Loading a module</vt:lpstr>
      <vt:lpstr>Modules can import other modules</vt:lpstr>
      <vt:lpstr>Accessing modules imported from other modules</vt:lpstr>
      <vt:lpstr>Importing names from a module's namespace</vt:lpstr>
      <vt:lpstr>Importing all names from a module</vt:lpstr>
      <vt:lpstr>Assigning a short name to a module using as</vt:lpstr>
      <vt:lpstr>Using as and from together</vt:lpstr>
      <vt:lpstr>Reloading modules into the interpreter</vt:lpstr>
      <vt:lpstr>Executing a module as a script</vt:lpstr>
      <vt:lpstr>The module search path</vt:lpstr>
      <vt:lpstr>"Compiled" Python modules</vt:lpstr>
      <vt:lpstr>Standard modules</vt:lpstr>
      <vt:lpstr>sys module</vt:lpstr>
      <vt:lpstr>dir() function</vt:lpstr>
      <vt:lpstr>builtins standard module</vt:lpstr>
      <vt:lpstr>Packages</vt:lpstr>
      <vt:lpstr>Packages</vt:lpstr>
      <vt:lpstr>Packages</vt:lpstr>
      <vt:lpstr>Packages</vt:lpstr>
      <vt:lpstr>Importing * from a package</vt:lpstr>
      <vt:lpstr>__all__</vt:lpstr>
      <vt:lpstr>__all__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Meredith</dc:creator>
  <cp:lastModifiedBy>David Meredith</cp:lastModifiedBy>
  <cp:revision>31</cp:revision>
  <dcterms:created xsi:type="dcterms:W3CDTF">2024-09-03T14:05:15Z</dcterms:created>
  <dcterms:modified xsi:type="dcterms:W3CDTF">2024-09-05T14:58:43Z</dcterms:modified>
</cp:coreProperties>
</file>