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85"/>
    <p:restoredTop sz="94649"/>
  </p:normalViewPr>
  <p:slideViewPr>
    <p:cSldViewPr snapToGrid="0">
      <p:cViewPr varScale="1">
        <p:scale>
          <a:sx n="80" d="100"/>
          <a:sy n="80" d="100"/>
        </p:scale>
        <p:origin x="192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89647-ACEC-0E43-9CDB-159C37A7C397}" type="datetimeFigureOut">
              <a:t>9/5/24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75569-CF20-C64C-88EA-4BBBD86F20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0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5D4E6-EAAD-EF49-909D-3194D898AAE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58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B4A84-EDE0-1831-CB0F-7CBD831EE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59C27-CB69-066C-E2E7-8CB9A5BEB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26BCD-F474-C2A2-88F3-AFDBA592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0C05D-8CAD-DBE4-BD96-6699F8B4C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0A650-7130-65A0-28DE-2940937D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6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D0530-B2BE-0FF3-67D8-9911BAD4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D85F2-C4E0-D4F7-3C49-C75978F64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89519-9EDA-DB41-3F03-BD8162E9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C58B-105F-753E-AE53-1C4C1EB4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3089C-E54D-B223-6E5F-E2AB9310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1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1B218-C775-D897-66DA-D7183574A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CCF1B-0E59-1413-1E5F-2A7BFB896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791C7-31B4-5D51-8140-0073725BC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5940E-2A7F-3547-EA26-42A0EC79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71925-CB43-2E9E-EC89-D34D0E4A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8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D3EA-19D5-4599-43FA-875C893F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5521E-FD11-D57E-57B6-0944CC207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A43D9-F769-F6C5-D5A2-CED575E33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1B7BD-43CE-DF44-CCB4-F5E75FF5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C02A2-D624-7777-E435-6A0D6165E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6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C644-8403-D411-6974-53D39D5E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C3240-87C8-9F3C-63FC-BD55CDA4F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7B384-64B1-9D83-1550-860609304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F6F88-72C9-3369-1922-E9A3B2AC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66DCB-0CEF-76F8-18A9-3D84488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0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E556-A1EB-AECC-0766-D97F2187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20870-A096-C5F9-D3B0-0DAE0563D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88667-1184-C6E2-1128-DCCE970D0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CDC55-2D98-8305-39B9-199116B1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B9DF4-BC89-55A5-6757-4CBCF942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EA3C6-A47A-978D-2578-1F3C6946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1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D526-6E2E-FB72-2E85-EB35354A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B0C41-E3D4-3819-E8E8-93A4108C5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2250B-4590-139A-36A8-0D057E703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1822E-9F12-28AA-FE98-E639B4680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EE1EA-2AAF-AD7B-89A9-17864E15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CA5E11-10A3-763E-2CB0-0C203ABF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E8667C-6994-BEF2-97C5-47C1D88D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CD2DE-9192-BFEE-FE97-0B4966AE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0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1409F-9939-8F6C-B133-ABDC54EA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AEA323-EFD7-F97E-B829-0741CE7EA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4B0B2-F7DA-238A-074E-BD05E2A8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361C0-C74F-A871-DAFF-9F0FDE08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7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D17E7-FF97-EC09-4C73-B6895B311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ADABE-E935-B150-98CC-37F89906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6AC24-829C-9E4F-AAFF-E50D8561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37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C6467-0956-9D73-822B-3CD25FE1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D03A6-B94C-B607-B9C8-90290A1F0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E126D-4C4C-517F-7F9B-B0EE764BA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E5F0F-B8A7-5D77-9054-9F5DDF79B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3B043-9570-BFD7-4981-FD3839A6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324CE-DD85-007D-A6BE-80DBFA07A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6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FCD9-37C6-A378-C668-212964F9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FF962-A949-8B6F-8CD3-927BC3CBA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B5A13-BCBE-5680-4912-724A68B77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20677-0BD4-8C80-4AFA-C512AA9A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F3B38-E547-B1D5-D70F-B3B7ACDA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AF1AC-D775-5690-9543-27386CBE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6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A3C9C-8118-5E56-7AAF-33FDB699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41FD1-2C19-D22E-7E58-C1DE6FBC7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1CA9E-87EA-30C0-E8E0-BEA9E6C1C5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BA3CB-ED3C-1C49-B8DA-324AAA15281F}" type="datetimeFigureOut"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4991E-F2F0-6098-DC6B-DB92064EC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F101B-3B38-0F38-555E-1756D0DF9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94B91A-6672-6147-911C-2FD17E242C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4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ython.org/3/tutorial/datastructures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48C6-851C-6DD6-1F12-800B905F0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5782"/>
            <a:ext cx="9144000" cy="2522301"/>
          </a:xfrm>
        </p:spPr>
        <p:txBody>
          <a:bodyPr>
            <a:normAutofit fontScale="90000"/>
          </a:bodyPr>
          <a:lstStyle/>
          <a:p>
            <a:r>
              <a:rPr lang="en-US" sz="4900"/>
              <a:t>Python Workshop</a:t>
            </a:r>
            <a:br>
              <a:rPr lang="en-US" sz="4900"/>
            </a:br>
            <a:r>
              <a:rPr lang="en-US" sz="4900"/>
              <a:t>Session 3:</a:t>
            </a:r>
            <a:br>
              <a:rPr lang="en-US" sz="4900"/>
            </a:br>
            <a:br>
              <a:rPr lang="en-US"/>
            </a:br>
            <a:r>
              <a:rPr lang="en-US"/>
              <a:t>Data Structures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CE8EE-BDEB-1D23-5C20-504F2D856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42217"/>
            <a:ext cx="9144000" cy="1386840"/>
          </a:xfrm>
        </p:spPr>
        <p:txBody>
          <a:bodyPr/>
          <a:lstStyle/>
          <a:p>
            <a:r>
              <a:rPr lang="en-US"/>
              <a:t>David Meredith</a:t>
            </a:r>
          </a:p>
          <a:p>
            <a:r>
              <a:rPr lang="en-US"/>
              <a:t>Aalborg University</a:t>
            </a:r>
          </a:p>
          <a:p>
            <a:r>
              <a:rPr lang="en-US"/>
              <a:t>dave@create.aau.dk</a:t>
            </a:r>
          </a:p>
        </p:txBody>
      </p:sp>
    </p:spTree>
    <p:extLst>
      <p:ext uri="{BB962C8B-B14F-4D97-AF65-F5344CB8AC3E}">
        <p14:creationId xmlns:p14="http://schemas.microsoft.com/office/powerpoint/2010/main" val="3300339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Dynamic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Sets in computer programs can grow, shrink or otherwise change over time</a:t>
            </a:r>
          </a:p>
          <a:p>
            <a:pPr lvl="1"/>
            <a:r>
              <a:rPr lang="en-GB" dirty="0"/>
              <a:t>they are </a:t>
            </a:r>
            <a:r>
              <a:rPr lang="en-GB" b="1" dirty="0"/>
              <a:t>dynamic</a:t>
            </a:r>
          </a:p>
          <a:p>
            <a:r>
              <a:rPr lang="en-GB" dirty="0"/>
              <a:t>If you need to </a:t>
            </a:r>
            <a:r>
              <a:rPr lang="en-GB" i="1" dirty="0"/>
              <a:t>insert</a:t>
            </a:r>
            <a:r>
              <a:rPr lang="en-GB" dirty="0"/>
              <a:t>, </a:t>
            </a:r>
            <a:r>
              <a:rPr lang="en-GB" i="1" dirty="0"/>
              <a:t>delete</a:t>
            </a:r>
            <a:r>
              <a:rPr lang="en-GB" dirty="0"/>
              <a:t> and </a:t>
            </a:r>
            <a:r>
              <a:rPr lang="en-GB" i="1" dirty="0"/>
              <a:t>test for membership</a:t>
            </a:r>
            <a:r>
              <a:rPr lang="en-GB" dirty="0"/>
              <a:t>, then you need a </a:t>
            </a:r>
            <a:r>
              <a:rPr lang="en-GB" b="1" dirty="0"/>
              <a:t>dictionary</a:t>
            </a:r>
          </a:p>
          <a:p>
            <a:r>
              <a:rPr lang="en-GB" dirty="0"/>
              <a:t>Other processes need more complicated operations</a:t>
            </a:r>
          </a:p>
          <a:p>
            <a:pPr lvl="1"/>
            <a:r>
              <a:rPr lang="en-GB" dirty="0"/>
              <a:t>e.g., max-priority queue which needs operations like </a:t>
            </a:r>
            <a:r>
              <a:rPr lang="en-GB" i="1" dirty="0"/>
              <a:t>extract max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322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3942"/>
          </a:xfrm>
        </p:spPr>
        <p:txBody>
          <a:bodyPr>
            <a:normAutofit fontScale="90000"/>
          </a:bodyPr>
          <a:lstStyle/>
          <a:p>
            <a:r>
              <a:rPr lang="en-GB" dirty="0"/>
              <a:t>Elements of a dynamic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1948"/>
            <a:ext cx="8229600" cy="528822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Each element of a dynamic set usually represented by an object with attributes that we can refer to with a pointer</a:t>
            </a:r>
          </a:p>
          <a:p>
            <a:r>
              <a:rPr lang="en-GB" dirty="0"/>
              <a:t>Some kinds of dynamic sets assume each object has a </a:t>
            </a:r>
            <a:r>
              <a:rPr lang="en-GB" b="1" dirty="0"/>
              <a:t>key</a:t>
            </a:r>
          </a:p>
          <a:p>
            <a:pPr lvl="1"/>
            <a:r>
              <a:rPr lang="en-GB" dirty="0"/>
              <a:t>If all keys are different, then dynamic set is a set of key values</a:t>
            </a:r>
          </a:p>
          <a:p>
            <a:r>
              <a:rPr lang="en-GB" dirty="0"/>
              <a:t>Object in a dynamic set may have </a:t>
            </a:r>
            <a:r>
              <a:rPr lang="en-GB" b="1" dirty="0"/>
              <a:t>satellite data</a:t>
            </a:r>
            <a:r>
              <a:rPr lang="en-GB" dirty="0"/>
              <a:t> that is not used by the dynamic set</a:t>
            </a:r>
          </a:p>
          <a:p>
            <a:r>
              <a:rPr lang="en-GB" dirty="0"/>
              <a:t>Object may also have attributes that are manipulated by the set operations that contain pointers to other elements, for example</a:t>
            </a:r>
          </a:p>
          <a:p>
            <a:r>
              <a:rPr lang="en-GB" dirty="0"/>
              <a:t>Some dynamic sets assume that the keys are drawn from a totally ordered set</a:t>
            </a:r>
          </a:p>
          <a:p>
            <a:pPr lvl="1"/>
            <a:r>
              <a:rPr lang="en-GB" dirty="0"/>
              <a:t>e.g., real numbers, Strings under lexicographical ordering</a:t>
            </a:r>
          </a:p>
          <a:p>
            <a:pPr lvl="1"/>
            <a:r>
              <a:rPr lang="en-GB" dirty="0"/>
              <a:t>allows definition of a minimum operation and a “next larger” operation</a:t>
            </a:r>
          </a:p>
        </p:txBody>
      </p:sp>
    </p:spTree>
    <p:extLst>
      <p:ext uri="{BB962C8B-B14F-4D97-AF65-F5344CB8AC3E}">
        <p14:creationId xmlns:p14="http://schemas.microsoft.com/office/powerpoint/2010/main" val="2853776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20233"/>
          </a:xfrm>
        </p:spPr>
        <p:txBody>
          <a:bodyPr/>
          <a:lstStyle/>
          <a:p>
            <a:r>
              <a:rPr lang="en-GB" dirty="0"/>
              <a:t>Operations on a dynamic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94872"/>
            <a:ext cx="8229600" cy="5550997"/>
          </a:xfrm>
        </p:spPr>
        <p:txBody>
          <a:bodyPr>
            <a:noAutofit/>
          </a:bodyPr>
          <a:lstStyle/>
          <a:p>
            <a:r>
              <a:rPr lang="en-GB" sz="2400" dirty="0"/>
              <a:t>Two categories of operation</a:t>
            </a:r>
          </a:p>
          <a:p>
            <a:pPr lvl="1"/>
            <a:r>
              <a:rPr lang="en-GB" sz="2000" b="1" dirty="0"/>
              <a:t>queries</a:t>
            </a:r>
            <a:r>
              <a:rPr lang="en-GB" sz="2000" dirty="0"/>
              <a:t> just return information</a:t>
            </a:r>
          </a:p>
          <a:p>
            <a:pPr lvl="1"/>
            <a:r>
              <a:rPr lang="en-GB" sz="2000" b="1" dirty="0"/>
              <a:t>modifying operations</a:t>
            </a:r>
            <a:r>
              <a:rPr lang="en-GB" sz="2000" dirty="0"/>
              <a:t> change the values in the set</a:t>
            </a:r>
          </a:p>
          <a:p>
            <a:r>
              <a:rPr lang="en-GB" sz="2400" dirty="0"/>
              <a:t>Typical operations on a dynamic set:</a:t>
            </a:r>
            <a:endParaRPr lang="en-GB" sz="2400" b="1" dirty="0"/>
          </a:p>
          <a:p>
            <a:pPr marL="457200" lvl="1" indent="0">
              <a:buNone/>
            </a:pPr>
            <a:r>
              <a:rPr lang="en-GB" sz="2000" b="1" dirty="0"/>
              <a:t>SEARCH(</a:t>
            </a:r>
            <a:r>
              <a:rPr lang="en-GB" sz="2000" b="1" dirty="0" err="1"/>
              <a:t>S,k</a:t>
            </a:r>
            <a:r>
              <a:rPr lang="en-GB" sz="2000" b="1" dirty="0"/>
              <a:t>)</a:t>
            </a:r>
            <a:r>
              <a:rPr lang="en-GB" sz="2000" dirty="0"/>
              <a:t> – returns pointer x to an element in S such that </a:t>
            </a:r>
            <a:r>
              <a:rPr lang="en-GB" sz="2000" dirty="0" err="1"/>
              <a:t>x.key</a:t>
            </a:r>
            <a:r>
              <a:rPr lang="en-GB" sz="2000" dirty="0"/>
              <a:t> = k or NIL if no such element in S</a:t>
            </a:r>
          </a:p>
          <a:p>
            <a:pPr marL="457200" lvl="1" indent="0">
              <a:buNone/>
            </a:pPr>
            <a:r>
              <a:rPr lang="en-GB" sz="2000" b="1" dirty="0"/>
              <a:t>INSERTS(</a:t>
            </a:r>
            <a:r>
              <a:rPr lang="en-GB" sz="2000" b="1" dirty="0" err="1"/>
              <a:t>S,x</a:t>
            </a:r>
            <a:r>
              <a:rPr lang="en-GB" sz="2000" b="1" dirty="0"/>
              <a:t>)</a:t>
            </a:r>
            <a:r>
              <a:rPr lang="en-GB" sz="2000" dirty="0"/>
              <a:t> – modifying operation that puts the element pointed to by x into S</a:t>
            </a:r>
          </a:p>
          <a:p>
            <a:pPr marL="457200" lvl="1" indent="0">
              <a:buNone/>
            </a:pPr>
            <a:r>
              <a:rPr lang="en-GB" sz="2000" b="1" dirty="0"/>
              <a:t>DELETE(</a:t>
            </a:r>
            <a:r>
              <a:rPr lang="en-GB" sz="2000" b="1" dirty="0" err="1"/>
              <a:t>S,x</a:t>
            </a:r>
            <a:r>
              <a:rPr lang="en-GB" sz="2000" b="1" dirty="0"/>
              <a:t>)</a:t>
            </a:r>
            <a:r>
              <a:rPr lang="en-GB" sz="2000" dirty="0"/>
              <a:t> – modifying operation that removes the element pointed at by x</a:t>
            </a:r>
          </a:p>
          <a:p>
            <a:pPr marL="457200" lvl="1" indent="0">
              <a:buNone/>
            </a:pPr>
            <a:r>
              <a:rPr lang="en-GB" sz="2000" b="1" dirty="0"/>
              <a:t>MINIMUM(S) </a:t>
            </a:r>
            <a:r>
              <a:rPr lang="en-GB" sz="2000" dirty="0"/>
              <a:t>– query that returns pointer to element with lowest key</a:t>
            </a:r>
          </a:p>
          <a:p>
            <a:pPr marL="457200" lvl="1" indent="0">
              <a:buNone/>
            </a:pPr>
            <a:r>
              <a:rPr lang="en-GB" sz="2000" b="1" dirty="0"/>
              <a:t>MAXIMUM(S) </a:t>
            </a:r>
            <a:r>
              <a:rPr lang="en-GB" sz="2000" dirty="0"/>
              <a:t>– query that returns pointer to element with largest key</a:t>
            </a:r>
          </a:p>
          <a:p>
            <a:pPr marL="457200" lvl="1" indent="0">
              <a:buNone/>
            </a:pPr>
            <a:r>
              <a:rPr lang="en-GB" sz="2000" b="1" dirty="0"/>
              <a:t>SUCCESSOR(</a:t>
            </a:r>
            <a:r>
              <a:rPr lang="en-GB" sz="2000" b="1" dirty="0" err="1"/>
              <a:t>S,x</a:t>
            </a:r>
            <a:r>
              <a:rPr lang="en-GB" sz="2000" b="1" dirty="0"/>
              <a:t>) – </a:t>
            </a:r>
            <a:r>
              <a:rPr lang="en-GB" sz="2000" dirty="0"/>
              <a:t>query that returns next larger element after x (or NIL)</a:t>
            </a:r>
          </a:p>
          <a:p>
            <a:pPr marL="457200" lvl="1" indent="0">
              <a:buNone/>
            </a:pPr>
            <a:r>
              <a:rPr lang="en-GB" sz="2000" b="1" dirty="0"/>
              <a:t>PREDECESSOR(</a:t>
            </a:r>
            <a:r>
              <a:rPr lang="en-GB" sz="2000" b="1" dirty="0" err="1"/>
              <a:t>S,x</a:t>
            </a:r>
            <a:r>
              <a:rPr lang="en-GB" sz="2000" b="1" dirty="0"/>
              <a:t>)</a:t>
            </a:r>
            <a:r>
              <a:rPr lang="en-GB" sz="2000" dirty="0"/>
              <a:t> - query that returns next smaller element after x (or NIL)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503962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Stacks and queues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36182"/>
          </a:xfrm>
        </p:spPr>
        <p:txBody>
          <a:bodyPr>
            <a:normAutofit/>
          </a:bodyPr>
          <a:lstStyle/>
          <a:p>
            <a:r>
              <a:rPr lang="en-GB" dirty="0"/>
              <a:t>In a stack or a queue, the element removed by the </a:t>
            </a:r>
            <a:r>
              <a:rPr lang="en-GB" b="1" dirty="0"/>
              <a:t>DELETE</a:t>
            </a:r>
            <a:r>
              <a:rPr lang="en-GB" dirty="0"/>
              <a:t> operation is predetermined</a:t>
            </a:r>
          </a:p>
          <a:p>
            <a:r>
              <a:rPr lang="en-GB" dirty="0"/>
              <a:t>In a </a:t>
            </a:r>
            <a:r>
              <a:rPr lang="en-GB" b="1" dirty="0"/>
              <a:t>stack</a:t>
            </a:r>
            <a:r>
              <a:rPr lang="en-GB" dirty="0"/>
              <a:t>, </a:t>
            </a:r>
            <a:r>
              <a:rPr lang="en-GB" b="1" dirty="0"/>
              <a:t>DELETE</a:t>
            </a:r>
            <a:r>
              <a:rPr lang="en-GB" dirty="0"/>
              <a:t> removes most recently added element</a:t>
            </a:r>
          </a:p>
          <a:p>
            <a:pPr lvl="1"/>
            <a:r>
              <a:rPr lang="en-GB" i="1" dirty="0"/>
              <a:t>Last In, First Out</a:t>
            </a:r>
            <a:r>
              <a:rPr lang="en-GB" dirty="0"/>
              <a:t> (LIFO)</a:t>
            </a:r>
          </a:p>
          <a:p>
            <a:r>
              <a:rPr lang="en-GB" dirty="0"/>
              <a:t>In a </a:t>
            </a:r>
            <a:r>
              <a:rPr lang="en-GB" b="1" dirty="0"/>
              <a:t>queue</a:t>
            </a:r>
            <a:r>
              <a:rPr lang="en-GB" dirty="0"/>
              <a:t>, </a:t>
            </a:r>
            <a:r>
              <a:rPr lang="en-GB" b="1" dirty="0"/>
              <a:t>DELETE</a:t>
            </a:r>
            <a:r>
              <a:rPr lang="en-GB" dirty="0"/>
              <a:t> removes element that has been in set for longest time</a:t>
            </a:r>
          </a:p>
          <a:p>
            <a:pPr lvl="1"/>
            <a:r>
              <a:rPr lang="en-GB" i="1" dirty="0"/>
              <a:t>First In, First Out</a:t>
            </a:r>
            <a:r>
              <a:rPr lang="en-GB" dirty="0"/>
              <a:t> (FIFO)</a:t>
            </a:r>
          </a:p>
        </p:txBody>
      </p:sp>
    </p:spTree>
    <p:extLst>
      <p:ext uri="{BB962C8B-B14F-4D97-AF65-F5344CB8AC3E}">
        <p14:creationId xmlns:p14="http://schemas.microsoft.com/office/powerpoint/2010/main" val="249419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5641503"/>
            <a:ext cx="8229599" cy="969318"/>
          </a:xfrm>
        </p:spPr>
        <p:txBody>
          <a:bodyPr/>
          <a:lstStyle/>
          <a:p>
            <a:r>
              <a:rPr lang="en-GB" dirty="0"/>
              <a:t>INSERT is called </a:t>
            </a:r>
            <a:r>
              <a:rPr lang="en-GB" b="1" dirty="0"/>
              <a:t>PUSH</a:t>
            </a:r>
            <a:r>
              <a:rPr lang="en-GB" dirty="0"/>
              <a:t>, DELETE is called </a:t>
            </a:r>
            <a:r>
              <a:rPr lang="en-GB" b="1" dirty="0"/>
              <a:t>POP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489" y="179446"/>
            <a:ext cx="1983311" cy="1983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">
            <a:off x="1464735" y="1762239"/>
            <a:ext cx="8229600" cy="34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24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427421"/>
            <a:ext cx="8229600" cy="3218448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S.top</a:t>
            </a:r>
            <a:r>
              <a:rPr lang="en-GB" dirty="0"/>
              <a:t> references most recently inserted element</a:t>
            </a:r>
          </a:p>
          <a:p>
            <a:r>
              <a:rPr lang="en-GB" dirty="0"/>
              <a:t>Stack contains elements S[1..S.top]</a:t>
            </a:r>
          </a:p>
          <a:p>
            <a:r>
              <a:rPr lang="en-GB" dirty="0"/>
              <a:t>If </a:t>
            </a:r>
            <a:r>
              <a:rPr lang="en-GB" dirty="0" err="1"/>
              <a:t>S.top</a:t>
            </a:r>
            <a:r>
              <a:rPr lang="en-GB" dirty="0"/>
              <a:t> = 0, stack is </a:t>
            </a:r>
            <a:r>
              <a:rPr lang="en-GB" b="1" dirty="0"/>
              <a:t>empty</a:t>
            </a:r>
            <a:endParaRPr lang="en-GB" dirty="0"/>
          </a:p>
          <a:p>
            <a:r>
              <a:rPr lang="en-GB" dirty="0"/>
              <a:t>If we try to POP an empty stack, we get </a:t>
            </a:r>
            <a:r>
              <a:rPr lang="en-GB" b="1" dirty="0"/>
              <a:t>stack underflow</a:t>
            </a:r>
            <a:endParaRPr lang="en-GB" dirty="0"/>
          </a:p>
          <a:p>
            <a:r>
              <a:rPr lang="en-GB" dirty="0"/>
              <a:t>If </a:t>
            </a:r>
            <a:r>
              <a:rPr lang="en-GB" dirty="0" err="1"/>
              <a:t>S.top</a:t>
            </a:r>
            <a:r>
              <a:rPr lang="en-GB" dirty="0"/>
              <a:t> &gt; n, where n is length of array that implements stack, then we get </a:t>
            </a:r>
            <a:r>
              <a:rPr lang="en-GB" b="1" dirty="0"/>
              <a:t>stack overflow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">
            <a:off x="1524000" y="1313909"/>
            <a:ext cx="9144000" cy="20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Implementing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341" y="1600201"/>
            <a:ext cx="5146459" cy="4525963"/>
          </a:xfrm>
        </p:spPr>
        <p:txBody>
          <a:bodyPr/>
          <a:lstStyle/>
          <a:p>
            <a:r>
              <a:rPr lang="en-GB" dirty="0"/>
              <a:t>Each stack operation takes O(1)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981200" y="1600200"/>
            <a:ext cx="308314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58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INSERT on a queue is called </a:t>
            </a:r>
            <a:r>
              <a:rPr lang="en-GB" b="1" dirty="0"/>
              <a:t>ENQUEUE</a:t>
            </a:r>
          </a:p>
          <a:p>
            <a:r>
              <a:rPr lang="en-GB" dirty="0"/>
              <a:t>DELETE on a queue is called </a:t>
            </a:r>
            <a:r>
              <a:rPr lang="en-GB" b="1" dirty="0"/>
              <a:t>DEQUEUE</a:t>
            </a:r>
          </a:p>
          <a:p>
            <a:r>
              <a:rPr lang="en-GB" dirty="0"/>
              <a:t>Queue has a </a:t>
            </a:r>
            <a:r>
              <a:rPr lang="en-GB" b="1" dirty="0"/>
              <a:t>head</a:t>
            </a:r>
            <a:r>
              <a:rPr lang="en-GB" dirty="0"/>
              <a:t> and a </a:t>
            </a:r>
            <a:r>
              <a:rPr lang="en-GB" b="1" dirty="0"/>
              <a:t>tail</a:t>
            </a:r>
            <a:endParaRPr lang="en-GB" dirty="0"/>
          </a:p>
          <a:p>
            <a:pPr lvl="1"/>
            <a:r>
              <a:rPr lang="en-GB" dirty="0"/>
              <a:t>just like a real queue at the supermarket!</a:t>
            </a:r>
          </a:p>
          <a:p>
            <a:r>
              <a:rPr lang="en-GB" dirty="0"/>
              <a:t>ENQUEUE puts a new element at the tail of the queue</a:t>
            </a:r>
          </a:p>
          <a:p>
            <a:r>
              <a:rPr lang="en-GB" dirty="0"/>
              <a:t>DEQUEUE removes the element at the head of the queue (FIFO)</a:t>
            </a:r>
          </a:p>
        </p:txBody>
      </p:sp>
    </p:spTree>
    <p:extLst>
      <p:ext uri="{BB962C8B-B14F-4D97-AF65-F5344CB8AC3E}">
        <p14:creationId xmlns:p14="http://schemas.microsoft.com/office/powerpoint/2010/main" val="3293007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280" y="67374"/>
            <a:ext cx="8871510" cy="6735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8958" y="274638"/>
            <a:ext cx="3661842" cy="1143000"/>
          </a:xfrm>
        </p:spPr>
        <p:txBody>
          <a:bodyPr/>
          <a:lstStyle/>
          <a:p>
            <a:r>
              <a:rPr lang="en-GB" dirty="0"/>
              <a:t>Queues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225" y="1565667"/>
            <a:ext cx="3667453" cy="388679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Can implement a queue of n – 1 elements using an array of n elements</a:t>
            </a:r>
          </a:p>
          <a:p>
            <a:r>
              <a:rPr lang="en-GB" dirty="0" err="1"/>
              <a:t>Q.head</a:t>
            </a:r>
            <a:r>
              <a:rPr lang="en-GB" dirty="0"/>
              <a:t> points at head of queue, Q</a:t>
            </a:r>
          </a:p>
          <a:p>
            <a:r>
              <a:rPr lang="en-GB" dirty="0" err="1"/>
              <a:t>Q.tail</a:t>
            </a:r>
            <a:r>
              <a:rPr lang="en-GB" dirty="0"/>
              <a:t> points at tail of queue, Q</a:t>
            </a:r>
          </a:p>
          <a:p>
            <a:r>
              <a:rPr lang="en-GB" dirty="0"/>
              <a:t>Elements in queue are in locations:</a:t>
            </a:r>
          </a:p>
          <a:p>
            <a:pPr marL="457200" lvl="1" indent="0">
              <a:buNone/>
            </a:pPr>
            <a:r>
              <a:rPr lang="en-GB" dirty="0" err="1"/>
              <a:t>Q.head</a:t>
            </a:r>
            <a:r>
              <a:rPr lang="en-GB" dirty="0"/>
              <a:t>, Q.head+1,...Q.tail-1 where Q[1] follows element Q[n]</a:t>
            </a:r>
          </a:p>
          <a:p>
            <a:pPr lvl="2"/>
            <a:r>
              <a:rPr lang="en-GB" dirty="0"/>
              <a:t>i.e., we “wrap around” when we go past location n</a:t>
            </a:r>
          </a:p>
        </p:txBody>
      </p:sp>
    </p:spTree>
    <p:extLst>
      <p:ext uri="{BB962C8B-B14F-4D97-AF65-F5344CB8AC3E}">
        <p14:creationId xmlns:p14="http://schemas.microsoft.com/office/powerpoint/2010/main" val="1651968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Queue underflow and overflow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5714" y="1417639"/>
            <a:ext cx="4845087" cy="5173487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When </a:t>
            </a:r>
            <a:r>
              <a:rPr lang="en-GB" dirty="0" err="1"/>
              <a:t>Q.head</a:t>
            </a:r>
            <a:r>
              <a:rPr lang="en-GB" dirty="0"/>
              <a:t> = </a:t>
            </a:r>
            <a:r>
              <a:rPr lang="en-GB" dirty="0" err="1"/>
              <a:t>Q.tail</a:t>
            </a:r>
            <a:r>
              <a:rPr lang="en-GB" dirty="0"/>
              <a:t>, then queue is empty</a:t>
            </a:r>
          </a:p>
          <a:p>
            <a:r>
              <a:rPr lang="en-GB" dirty="0"/>
              <a:t>Initially, </a:t>
            </a:r>
            <a:r>
              <a:rPr lang="en-GB" dirty="0" err="1"/>
              <a:t>Q.head</a:t>
            </a:r>
            <a:r>
              <a:rPr lang="en-GB" dirty="0"/>
              <a:t> = </a:t>
            </a:r>
            <a:r>
              <a:rPr lang="en-GB" dirty="0" err="1"/>
              <a:t>Q.tail</a:t>
            </a:r>
            <a:r>
              <a:rPr lang="en-GB" dirty="0"/>
              <a:t> = 1</a:t>
            </a:r>
          </a:p>
          <a:p>
            <a:r>
              <a:rPr lang="en-GB" dirty="0"/>
              <a:t>If queue is empty and we try to </a:t>
            </a:r>
            <a:r>
              <a:rPr lang="en-GB" dirty="0" err="1"/>
              <a:t>dequeue</a:t>
            </a:r>
            <a:r>
              <a:rPr lang="en-GB" dirty="0"/>
              <a:t>, then we get </a:t>
            </a:r>
            <a:r>
              <a:rPr lang="en-GB" b="1" dirty="0"/>
              <a:t>queue underflow</a:t>
            </a:r>
            <a:endParaRPr lang="en-GB" dirty="0"/>
          </a:p>
          <a:p>
            <a:r>
              <a:rPr lang="en-GB" dirty="0"/>
              <a:t>If </a:t>
            </a:r>
            <a:r>
              <a:rPr lang="en-GB" dirty="0" err="1"/>
              <a:t>Q.head</a:t>
            </a:r>
            <a:r>
              <a:rPr lang="en-GB" dirty="0"/>
              <a:t>  = </a:t>
            </a:r>
            <a:r>
              <a:rPr lang="en-GB" dirty="0" err="1"/>
              <a:t>Q.tail</a:t>
            </a:r>
            <a:r>
              <a:rPr lang="en-GB" dirty="0"/>
              <a:t> + 1, then queue is full</a:t>
            </a:r>
          </a:p>
          <a:p>
            <a:r>
              <a:rPr lang="en-GB" dirty="0"/>
              <a:t>If queue is full and we try to </a:t>
            </a:r>
            <a:r>
              <a:rPr lang="en-GB" dirty="0" err="1"/>
              <a:t>enqueue</a:t>
            </a:r>
            <a:r>
              <a:rPr lang="en-GB" dirty="0"/>
              <a:t>, then we get </a:t>
            </a:r>
            <a:r>
              <a:rPr lang="en-GB" b="1" dirty="0"/>
              <a:t>queue overflow</a:t>
            </a:r>
          </a:p>
          <a:p>
            <a:r>
              <a:rPr lang="en-GB" dirty="0" err="1"/>
              <a:t>Q.length</a:t>
            </a:r>
            <a:r>
              <a:rPr lang="en-GB" dirty="0"/>
              <a:t> gives size of underlying array that implements the queue, </a:t>
            </a:r>
            <a:r>
              <a:rPr lang="en-GB" i="1" dirty="0"/>
              <a:t>not</a:t>
            </a:r>
            <a:r>
              <a:rPr lang="en-GB" dirty="0"/>
              <a:t> the number of elements in the queue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932228"/>
            <a:ext cx="3384513" cy="29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BE94-9BE6-5DA4-C690-1E8407EBF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3260C-956F-B96B-AEFF-B5DDEAB2E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following sections from the Python Tutorial</a:t>
            </a:r>
          </a:p>
          <a:p>
            <a:pPr lvl="1"/>
            <a:r>
              <a:rPr lang="en-US">
                <a:hlinkClick r:id="rId2"/>
              </a:rPr>
              <a:t>https://docs.python.org/3/tutorial/datastructures.html</a:t>
            </a:r>
            <a:endParaRPr lang="en-US"/>
          </a:p>
          <a:p>
            <a:r>
              <a:rPr lang="en-GB" dirty="0"/>
              <a:t>Chapter 10 and pages 229-231 of</a:t>
            </a:r>
          </a:p>
          <a:p>
            <a:pPr lvl="1"/>
            <a:r>
              <a:rPr lang="en-GB" dirty="0" err="1"/>
              <a:t>Cormen</a:t>
            </a:r>
            <a:r>
              <a:rPr lang="en-GB" dirty="0"/>
              <a:t>, T. H., </a:t>
            </a:r>
            <a:r>
              <a:rPr lang="en-GB" dirty="0" err="1"/>
              <a:t>Leiserson</a:t>
            </a:r>
            <a:r>
              <a:rPr lang="en-GB" dirty="0"/>
              <a:t>, C. E., </a:t>
            </a:r>
            <a:r>
              <a:rPr lang="en-GB" dirty="0" err="1"/>
              <a:t>Rivest</a:t>
            </a:r>
            <a:r>
              <a:rPr lang="en-GB" dirty="0"/>
              <a:t>, R. L. and Stein, C. (2009). </a:t>
            </a:r>
            <a:r>
              <a:rPr lang="en-GB" i="1" dirty="0"/>
              <a:t>Introduction to Algorithms.</a:t>
            </a:r>
            <a:r>
              <a:rPr lang="en-GB" dirty="0"/>
              <a:t> (Third edition)</a:t>
            </a:r>
            <a:r>
              <a:rPr lang="en-GB" i="1" dirty="0"/>
              <a:t>. </a:t>
            </a:r>
            <a:r>
              <a:rPr lang="en-GB" dirty="0"/>
              <a:t>MIT Press, Cambridge, MA.</a:t>
            </a:r>
            <a:endParaRPr lang="en-GB" i="1" dirty="0"/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1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Implementing ENQUEUE and DEQUEUE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926921"/>
            <a:ext cx="8229600" cy="1713832"/>
          </a:xfrm>
        </p:spPr>
        <p:txBody>
          <a:bodyPr/>
          <a:lstStyle/>
          <a:p>
            <a:r>
              <a:rPr lang="en-GB" dirty="0"/>
              <a:t>ENQUEUE and DEQUEUE take O(1) time</a:t>
            </a:r>
          </a:p>
          <a:p>
            <a:r>
              <a:rPr lang="en-GB" dirty="0"/>
              <a:t>In practice, there would also be error checking for queue underflow and overflow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220" y="1728139"/>
            <a:ext cx="2920135" cy="314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67" y="1690688"/>
            <a:ext cx="3384513" cy="29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DE9A-4C59-6CDD-BB57-241D35E9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lists as stacks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3214-18A4-50D0-F219-E966B927F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800" y="1825625"/>
            <a:ext cx="5842000" cy="4351338"/>
          </a:xfrm>
        </p:spPr>
        <p:txBody>
          <a:bodyPr/>
          <a:lstStyle/>
          <a:p>
            <a:r>
              <a:rPr lang="en-US"/>
              <a:t>Lists are well-suited to being used as stacks</a:t>
            </a:r>
          </a:p>
          <a:p>
            <a:r>
              <a:rPr lang="en-US"/>
              <a:t>Use append() for PUSH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14D59-0603-4654-496F-7C2E569B1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366" y="2446866"/>
            <a:ext cx="2317842" cy="21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2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3DF9-9DAD-2E1F-7F59-4652C74B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8277"/>
          </a:xfrm>
        </p:spPr>
        <p:txBody>
          <a:bodyPr>
            <a:normAutofit fontScale="90000"/>
          </a:bodyPr>
          <a:lstStyle/>
          <a:p>
            <a:r>
              <a:rPr lang="en-US"/>
              <a:t>Using lists as queues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D6FB0-1042-A2E6-2A8D-D3F02FB94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133" y="1185333"/>
            <a:ext cx="5926667" cy="4991630"/>
          </a:xfrm>
        </p:spPr>
        <p:txBody>
          <a:bodyPr>
            <a:normAutofit/>
          </a:bodyPr>
          <a:lstStyle/>
          <a:p>
            <a:r>
              <a:rPr lang="en-US"/>
              <a:t>Python lists are not optimal for implementing queues because inserting an element at the beginning of a list involves shifting all the other elements by one step</a:t>
            </a:r>
          </a:p>
          <a:p>
            <a:r>
              <a:rPr lang="en-US"/>
              <a:t>To implement a queue, use </a:t>
            </a:r>
            <a:r>
              <a:rPr lang="en-US" b="1"/>
              <a:t>collections.deque </a:t>
            </a:r>
            <a:r>
              <a:rPr lang="en-US"/>
              <a:t>which provides constant time implementations of enqueue and dequeue</a:t>
            </a:r>
          </a:p>
          <a:p>
            <a:pPr lvl="1"/>
            <a:r>
              <a:rPr lang="en-US"/>
              <a:t>It also provides an efficient stack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A9E72-E14B-1FFA-74DD-76619DA5C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77698"/>
            <a:ext cx="34036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34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8AAF-ECCA-2DBD-FBCC-A0009AE7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792"/>
            <a:ext cx="10515600" cy="523875"/>
          </a:xfrm>
        </p:spPr>
        <p:txBody>
          <a:bodyPr>
            <a:normAutofit fontScale="90000"/>
          </a:bodyPr>
          <a:lstStyle/>
          <a:p>
            <a:r>
              <a:rPr lang="en-US"/>
              <a:t>List comprehensions ('listcomps')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FBEC1-3C4B-6B02-7A47-4BB41ADC2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033" y="1473200"/>
            <a:ext cx="5452534" cy="5019676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A </a:t>
            </a:r>
            <a:r>
              <a:rPr lang="en-US" b="1"/>
              <a:t>list comprehension</a:t>
            </a:r>
            <a:r>
              <a:rPr lang="en-US"/>
              <a:t> or '</a:t>
            </a:r>
            <a:r>
              <a:rPr lang="en-US" b="1"/>
              <a:t>listcomp</a:t>
            </a:r>
            <a:r>
              <a:rPr lang="en-US"/>
              <a:t>', for short, is a way of concisely defining a new list of objects</a:t>
            </a:r>
          </a:p>
          <a:p>
            <a:r>
              <a:rPr lang="en-US"/>
              <a:t>Typically, a listcomp is used to create a list where each element is the value of an expression in which the terms iterate over some series of values</a:t>
            </a:r>
          </a:p>
          <a:p>
            <a:r>
              <a:rPr lang="en-US"/>
              <a:t>On the left at the top, we make a list of square numbers by defining a for loop</a:t>
            </a:r>
          </a:p>
          <a:p>
            <a:r>
              <a:rPr lang="en-US"/>
              <a:t>Apart from being quite verbose, this also creates a variable, x, that persists after we've finished using it – always a bad idea!</a:t>
            </a:r>
          </a:p>
          <a:p>
            <a:r>
              <a:rPr lang="en-US"/>
              <a:t>We then create a list of square numbers using the map() function which applies its first argument (a function) to each element in the second argument (a list or iterable)</a:t>
            </a:r>
          </a:p>
          <a:p>
            <a:r>
              <a:rPr lang="en-US"/>
              <a:t>Finally, we create a list of squares using a list comprehension – note how much more concise and readable this is than the other methods!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84EAA-A438-C4D6-435F-DC1381FA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3" y="1631950"/>
            <a:ext cx="60706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52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393FE-B68C-9013-D8FF-010F18824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 comprehensions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D99F6-CEB7-430E-8D97-073C938B6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7872" y="838199"/>
            <a:ext cx="5524528" cy="5452533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A list comprehension is enclosed in square brackets like a list</a:t>
            </a:r>
          </a:p>
          <a:p>
            <a:r>
              <a:rPr lang="en-US"/>
              <a:t>Between the brackets, we start with an expression that is evaluated for each set of values generated by one or more </a:t>
            </a:r>
            <a:r>
              <a:rPr lang="en-US" b="1"/>
              <a:t>for</a:t>
            </a:r>
            <a:r>
              <a:rPr lang="en-US"/>
              <a:t> and </a:t>
            </a:r>
            <a:r>
              <a:rPr lang="en-US" b="1"/>
              <a:t>if</a:t>
            </a:r>
            <a:r>
              <a:rPr lang="en-US"/>
              <a:t> clauses</a:t>
            </a:r>
          </a:p>
          <a:p>
            <a:r>
              <a:rPr lang="en-US"/>
              <a:t>After the expression, there must be at least one </a:t>
            </a:r>
            <a:r>
              <a:rPr lang="en-US" b="1"/>
              <a:t>for</a:t>
            </a:r>
            <a:r>
              <a:rPr lang="en-US"/>
              <a:t> clause</a:t>
            </a:r>
          </a:p>
          <a:p>
            <a:r>
              <a:rPr lang="en-US"/>
              <a:t>After the first first </a:t>
            </a:r>
            <a:r>
              <a:rPr lang="en-US" b="1"/>
              <a:t>for</a:t>
            </a:r>
            <a:r>
              <a:rPr lang="en-US"/>
              <a:t> clause, there can be any number of </a:t>
            </a:r>
            <a:r>
              <a:rPr lang="en-US" b="1"/>
              <a:t>for</a:t>
            </a:r>
            <a:r>
              <a:rPr lang="en-US"/>
              <a:t> or </a:t>
            </a:r>
            <a:r>
              <a:rPr lang="en-US" b="1"/>
              <a:t>if</a:t>
            </a:r>
            <a:r>
              <a:rPr lang="en-US"/>
              <a:t> clauses</a:t>
            </a:r>
          </a:p>
          <a:p>
            <a:r>
              <a:rPr lang="en-US"/>
              <a:t>The listcomp in line 1 on the left is equivalent to the code in lines 4-10</a:t>
            </a:r>
          </a:p>
          <a:p>
            <a:pPr lvl="1"/>
            <a:r>
              <a:rPr lang="en-US"/>
              <a:t>Note that the order of </a:t>
            </a:r>
            <a:r>
              <a:rPr lang="en-US" b="1"/>
              <a:t>for</a:t>
            </a:r>
            <a:r>
              <a:rPr lang="en-US"/>
              <a:t>s and </a:t>
            </a:r>
            <a:r>
              <a:rPr lang="en-US" b="1"/>
              <a:t>if</a:t>
            </a:r>
            <a:r>
              <a:rPr lang="en-US"/>
              <a:t>s is the same in the two versions</a:t>
            </a:r>
          </a:p>
          <a:p>
            <a:r>
              <a:rPr lang="en-US"/>
              <a:t>Note that tuples must be parenthesized in listcomp expressions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38209-4865-F0CB-0D3F-9CD11ADC2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36" y="2312062"/>
            <a:ext cx="5238736" cy="22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64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5A62-2C72-9BF2-3019-2BB903EB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/>
              <a:t>List comprehensions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8C2BD-B43E-D9EC-5E1F-328E2B893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400" y="1825625"/>
            <a:ext cx="5359400" cy="4351338"/>
          </a:xfrm>
        </p:spPr>
        <p:txBody>
          <a:bodyPr/>
          <a:lstStyle/>
          <a:p>
            <a:r>
              <a:rPr lang="en-US"/>
              <a:t>List comprehensions can be used to flatten lists</a:t>
            </a:r>
          </a:p>
          <a:p>
            <a:r>
              <a:rPr lang="en-US"/>
              <a:t>The expression can involve applying a function or method to each element generated by the </a:t>
            </a:r>
            <a:r>
              <a:rPr lang="en-US" b="1"/>
              <a:t>for</a:t>
            </a:r>
            <a:r>
              <a:rPr lang="en-US"/>
              <a:t> and </a:t>
            </a:r>
            <a:r>
              <a:rPr lang="en-US" b="1"/>
              <a:t>if</a:t>
            </a:r>
            <a:r>
              <a:rPr lang="en-US"/>
              <a:t> clauses</a:t>
            </a:r>
          </a:p>
          <a:p>
            <a:r>
              <a:rPr lang="en-US"/>
              <a:t>Functions in expressions can be nested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3FE0B-7EA4-99A6-1009-79C9ACCD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7" y="1488017"/>
            <a:ext cx="5562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25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98EFE-32CB-D0B0-97D4-683DC5BA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Nested list comprehensions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CDF6-3675-FC0C-BEAB-588D2D8CE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464579"/>
            <a:ext cx="10515599" cy="1436688"/>
          </a:xfrm>
        </p:spPr>
        <p:txBody>
          <a:bodyPr>
            <a:normAutofit fontScale="92500"/>
          </a:bodyPr>
          <a:lstStyle/>
          <a:p>
            <a:r>
              <a:rPr lang="en-US"/>
              <a:t>The expression in a listcomp can itself contain another listcomp</a:t>
            </a:r>
          </a:p>
          <a:p>
            <a:r>
              <a:rPr lang="en-US"/>
              <a:t>Expression above transposes a matrix implemented by a nested list</a:t>
            </a:r>
          </a:p>
          <a:p>
            <a:pPr lvl="1"/>
            <a:r>
              <a:rPr lang="en-US"/>
              <a:t>Though a better way to do this would be to use the zip function, as follows: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32C83-E5A2-BF5E-9546-4BB6949E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545167"/>
            <a:ext cx="7569200" cy="261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1DABE-7AF7-475D-6F28-386305FC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5944129"/>
            <a:ext cx="56388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48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B8BD8-8C1D-5657-1020-C6AA0E96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b="1"/>
              <a:t>del</a:t>
            </a:r>
            <a:r>
              <a:rPr lang="en-US"/>
              <a:t>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F7B07-4D01-84DA-70CE-6981B8122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7" y="1690688"/>
            <a:ext cx="6510867" cy="4351338"/>
          </a:xfrm>
        </p:spPr>
        <p:txBody>
          <a:bodyPr/>
          <a:lstStyle/>
          <a:p>
            <a:r>
              <a:rPr lang="en-US"/>
              <a:t>The </a:t>
            </a:r>
            <a:r>
              <a:rPr lang="en-US" b="1"/>
              <a:t>pop</a:t>
            </a:r>
            <a:r>
              <a:rPr lang="en-US"/>
              <a:t>() method can be used to remove any item from a list by providing its index as an argument</a:t>
            </a:r>
          </a:p>
          <a:p>
            <a:r>
              <a:rPr lang="en-US"/>
              <a:t>But </a:t>
            </a:r>
            <a:r>
              <a:rPr lang="en-US" b="1"/>
              <a:t>pop</a:t>
            </a:r>
            <a:r>
              <a:rPr lang="en-US"/>
              <a:t>() also returns the value that it removes from the list</a:t>
            </a:r>
          </a:p>
          <a:p>
            <a:r>
              <a:rPr lang="en-US"/>
              <a:t>The </a:t>
            </a:r>
            <a:r>
              <a:rPr lang="en-US" b="1"/>
              <a:t>del</a:t>
            </a:r>
            <a:r>
              <a:rPr lang="en-US"/>
              <a:t> statement can be used to remove any slice from a list</a:t>
            </a:r>
          </a:p>
          <a:p>
            <a:r>
              <a:rPr lang="en-US"/>
              <a:t>It can also be used to remove variables altogether from the current namespace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C7B61-35F7-B2AA-1834-79CD4894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067" y="912812"/>
            <a:ext cx="4422137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33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FC3A-F0CC-998A-D32E-58FB664F8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226"/>
          </a:xfrm>
        </p:spPr>
        <p:txBody>
          <a:bodyPr>
            <a:normAutofit fontScale="90000"/>
          </a:bodyPr>
          <a:lstStyle/>
          <a:p>
            <a:r>
              <a:rPr lang="en-US"/>
              <a:t>Tuples and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71C7E-B37B-2B4D-4C94-D96FB7DB3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56" y="1117600"/>
            <a:ext cx="5387711" cy="5187611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Lists and strings are special types of </a:t>
            </a:r>
            <a:r>
              <a:rPr lang="en-US" b="1"/>
              <a:t>sequence</a:t>
            </a:r>
            <a:endParaRPr lang="en-US"/>
          </a:p>
          <a:p>
            <a:pPr lvl="1"/>
            <a:r>
              <a:rPr lang="en-US"/>
              <a:t>This is why you can do indexing and slicing on them</a:t>
            </a:r>
          </a:p>
          <a:p>
            <a:r>
              <a:rPr lang="en-US"/>
              <a:t>Another standard sequence type is </a:t>
            </a:r>
            <a:r>
              <a:rPr lang="en-US" b="1"/>
              <a:t>tuple</a:t>
            </a:r>
          </a:p>
          <a:p>
            <a:r>
              <a:rPr lang="en-US"/>
              <a:t>A </a:t>
            </a:r>
            <a:r>
              <a:rPr lang="en-US" b="1"/>
              <a:t>tuple</a:t>
            </a:r>
            <a:r>
              <a:rPr lang="en-US"/>
              <a:t> is a sequence of values separated by commas</a:t>
            </a:r>
          </a:p>
          <a:p>
            <a:r>
              <a:rPr lang="en-US"/>
              <a:t>When defining them, you don't need to use parentheses – it is the commas that define them as tuples</a:t>
            </a:r>
          </a:p>
          <a:p>
            <a:r>
              <a:rPr lang="en-US"/>
              <a:t>They are output with parentheses</a:t>
            </a:r>
          </a:p>
          <a:p>
            <a:r>
              <a:rPr lang="en-US"/>
              <a:t>Tuples can contain tuples</a:t>
            </a:r>
          </a:p>
          <a:p>
            <a:r>
              <a:rPr lang="en-US"/>
              <a:t>Tuples are immutable</a:t>
            </a:r>
          </a:p>
          <a:p>
            <a:r>
              <a:rPr lang="en-US"/>
              <a:t>The elements in a tuple may be mutable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1D171-9464-CC01-D570-DE2E434C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167" y="1117600"/>
            <a:ext cx="6283377" cy="41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5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66CD-B52B-4C49-BE65-DBCFD00E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936"/>
            <a:ext cx="10515600" cy="594245"/>
          </a:xfrm>
        </p:spPr>
        <p:txBody>
          <a:bodyPr>
            <a:normAutofit fontScale="90000"/>
          </a:bodyPr>
          <a:lstStyle/>
          <a:p>
            <a:r>
              <a:rPr lang="en-US"/>
              <a:t>Tuples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D57E2-98C9-D63B-2FD9-82A8B7859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832"/>
            <a:ext cx="5807439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Tuples often contain a heterogeneous sequence of elements that are accessed via unpacking or indexing</a:t>
            </a:r>
          </a:p>
          <a:p>
            <a:pPr lvl="1"/>
            <a:r>
              <a:rPr lang="en-US"/>
              <a:t>In </a:t>
            </a:r>
            <a:r>
              <a:rPr lang="en-US" b="1"/>
              <a:t>namedtuples</a:t>
            </a:r>
            <a:r>
              <a:rPr lang="en-US"/>
              <a:t> you can access attributes by their attribute names</a:t>
            </a:r>
          </a:p>
          <a:p>
            <a:r>
              <a:rPr lang="en-US"/>
              <a:t>An empty tuple is constructed by an empty pair of parentheses</a:t>
            </a:r>
          </a:p>
          <a:p>
            <a:r>
              <a:rPr lang="en-US"/>
              <a:t>A tuple with one element is constructed by following a value with a comma</a:t>
            </a:r>
          </a:p>
          <a:p>
            <a:pPr lvl="1"/>
            <a:r>
              <a:rPr lang="en-US"/>
              <a:t>Note that you cannot construct a singleton tuple by placing a value between parentheses!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56206-6DCD-5FEC-65B5-21C91A424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35" y="1089181"/>
            <a:ext cx="39116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0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A5CD-147E-AD8A-22BE-A1A57D91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items to a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40E6C-C8F4-D893-DE20-8B0170EC6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/>
              <a:t>list.append(x) adds an item, x, to the end of the list</a:t>
            </a:r>
          </a:p>
          <a:p>
            <a:r>
              <a:rPr lang="en-US"/>
              <a:t>list.extend(</a:t>
            </a:r>
            <a:r>
              <a:rPr lang="en-US" i="1"/>
              <a:t>iterable</a:t>
            </a:r>
            <a:r>
              <a:rPr lang="en-US"/>
              <a:t>) extends the list by appending all the items in or generated by the iterable</a:t>
            </a:r>
          </a:p>
          <a:p>
            <a:r>
              <a:rPr lang="en-US"/>
              <a:t>list.insert(i,x) inserts x at position i in the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373EC-A83A-9E32-6836-450932DB1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064" y="1390961"/>
            <a:ext cx="4415735" cy="413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20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0CFFC-0668-CEFD-8DC2-7F7A8C72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Sequence unpacking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63D02-5CBF-1F2C-042B-D0FC4844E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38226" cy="4351338"/>
          </a:xfrm>
        </p:spPr>
        <p:txBody>
          <a:bodyPr/>
          <a:lstStyle/>
          <a:p>
            <a:r>
              <a:rPr lang="en-US"/>
              <a:t>Sequence unpacking can be used with any type of sequence</a:t>
            </a:r>
          </a:p>
          <a:p>
            <a:r>
              <a:rPr lang="en-US"/>
              <a:t>Multiple assignment is a combination of sequence packing and unpacking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70C03-8E36-0DD6-5E2B-71020AF7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426" y="365125"/>
            <a:ext cx="49149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8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BAA66-F25F-A64C-488C-78EABC8C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196"/>
          </a:xfrm>
        </p:spPr>
        <p:txBody>
          <a:bodyPr>
            <a:normAutofit fontScale="90000"/>
          </a:bodyPr>
          <a:lstStyle/>
          <a:p>
            <a:r>
              <a:rPr lang="en-US"/>
              <a:t>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D9005-9F84-D908-C627-30324DC84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75" y="3885535"/>
            <a:ext cx="11062741" cy="246836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Python has a </a:t>
            </a:r>
            <a:r>
              <a:rPr lang="en-US" b="1"/>
              <a:t>set</a:t>
            </a:r>
            <a:r>
              <a:rPr lang="en-US"/>
              <a:t> data type</a:t>
            </a:r>
          </a:p>
          <a:p>
            <a:r>
              <a:rPr lang="en-US"/>
              <a:t>A </a:t>
            </a:r>
            <a:r>
              <a:rPr lang="en-US" b="1"/>
              <a:t>set</a:t>
            </a:r>
            <a:r>
              <a:rPr lang="en-US"/>
              <a:t> is an </a:t>
            </a:r>
            <a:r>
              <a:rPr lang="en-US" i="1"/>
              <a:t>unordered</a:t>
            </a:r>
            <a:r>
              <a:rPr lang="en-US"/>
              <a:t> collection with no duplicates</a:t>
            </a:r>
          </a:p>
          <a:p>
            <a:r>
              <a:rPr lang="en-US"/>
              <a:t>Sets can be used for removing duplicates from a list</a:t>
            </a:r>
          </a:p>
          <a:p>
            <a:r>
              <a:rPr lang="en-US"/>
              <a:t>Sets are constructed either with curly braces, {...}, or by using the set() function</a:t>
            </a:r>
          </a:p>
          <a:p>
            <a:pPr lvl="1"/>
            <a:r>
              <a:rPr lang="en-US"/>
              <a:t>An empty set must be constructed using set(), not {} – {} constructs an empty </a:t>
            </a:r>
            <a:r>
              <a:rPr lang="en-US" b="1"/>
              <a:t>dictionary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78FC3-065C-44A7-2E43-949C3CCD1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85" y="861128"/>
            <a:ext cx="7772400" cy="256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5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44CE1-8B6B-EA99-1C1F-3A2A7E3B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71070-EC94-6BE1-FE0F-50FF2C08E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31" y="1690688"/>
            <a:ext cx="5082915" cy="4351338"/>
          </a:xfrm>
        </p:spPr>
        <p:txBody>
          <a:bodyPr/>
          <a:lstStyle/>
          <a:p>
            <a:r>
              <a:rPr lang="en-US"/>
              <a:t>Sets support the mathematical operations of union, intersection, difference and symmetric difference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1E83C-D2B2-3431-5850-80AF9999A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11250"/>
            <a:ext cx="54991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4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B9E0-5A5C-6498-C4B8-65292443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comprehensions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1A38-CB7C-4BCA-2912-24248895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2451"/>
            <a:ext cx="10515600" cy="2294511"/>
          </a:xfrm>
        </p:spPr>
        <p:txBody>
          <a:bodyPr/>
          <a:lstStyle/>
          <a:p>
            <a:r>
              <a:rPr lang="en-US"/>
              <a:t>You can construct sets using </a:t>
            </a:r>
            <a:r>
              <a:rPr lang="en-US" b="1"/>
              <a:t>set comprehensions</a:t>
            </a:r>
            <a:r>
              <a:rPr lang="en-US"/>
              <a:t> that follow rules that are similar to list comprehensions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22F92-80CE-FE83-2348-C3C75FBB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209" y="1880229"/>
            <a:ext cx="8307581" cy="10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65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C27ED-923D-1E16-DFC1-96826D3C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Dictionaries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CE4C0-6533-EF71-2F0C-2E15D7A8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3554"/>
            <a:ext cx="10515600" cy="2699321"/>
          </a:xfrm>
        </p:spPr>
        <p:txBody>
          <a:bodyPr>
            <a:normAutofit fontScale="62500" lnSpcReduction="20000"/>
          </a:bodyPr>
          <a:lstStyle/>
          <a:p>
            <a:r>
              <a:rPr lang="en-US" b="1"/>
              <a:t>Dictionaries</a:t>
            </a:r>
            <a:r>
              <a:rPr lang="en-US"/>
              <a:t> in Python are basically the same as "associative arrays" or "maps" in other languages</a:t>
            </a:r>
          </a:p>
          <a:p>
            <a:r>
              <a:rPr lang="en-US"/>
              <a:t>A </a:t>
            </a:r>
            <a:r>
              <a:rPr lang="en-US" b="1"/>
              <a:t>dictionary</a:t>
            </a:r>
            <a:r>
              <a:rPr lang="en-US"/>
              <a:t> is an unordered set of key—value pairs</a:t>
            </a:r>
          </a:p>
          <a:p>
            <a:r>
              <a:rPr lang="en-US"/>
              <a:t>In a dictionary, values are accessed through their </a:t>
            </a:r>
            <a:r>
              <a:rPr lang="en-US" b="1"/>
              <a:t>keys</a:t>
            </a:r>
            <a:r>
              <a:rPr lang="en-US"/>
              <a:t>, not via indexing or slicing</a:t>
            </a:r>
          </a:p>
          <a:p>
            <a:r>
              <a:rPr lang="en-US"/>
              <a:t>A </a:t>
            </a:r>
            <a:r>
              <a:rPr lang="en-US" b="1"/>
              <a:t>key</a:t>
            </a:r>
            <a:r>
              <a:rPr lang="en-US"/>
              <a:t> can be any immutable type: a string, a number, or even a tuple in which each element is immutable</a:t>
            </a:r>
          </a:p>
          <a:p>
            <a:r>
              <a:rPr lang="en-US"/>
              <a:t>Within a dictionary, each key must be unique</a:t>
            </a:r>
          </a:p>
          <a:p>
            <a:r>
              <a:rPr lang="en-US"/>
              <a:t>A pair of braces, {}, creates an empty dictionary</a:t>
            </a:r>
          </a:p>
          <a:p>
            <a:r>
              <a:rPr lang="en-US"/>
              <a:t>They are input and output as lists of comma-separated, key:value pairs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BB69B-D33B-7D82-AB17-C8861DAC8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2213547"/>
            <a:ext cx="6819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1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15D5-57D0-9DA7-D920-4188582F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Dictionary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E5F7A-144F-8F10-210D-4E852FF43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603" y="681037"/>
            <a:ext cx="4653196" cy="5495926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The main operations on dictionaries are storing a new key:value pair and retrieving the value associated with a key</a:t>
            </a:r>
          </a:p>
          <a:p>
            <a:r>
              <a:rPr lang="en-US"/>
              <a:t>key:value pairs can also be deleted with the </a:t>
            </a:r>
            <a:r>
              <a:rPr lang="en-US" b="1"/>
              <a:t>del</a:t>
            </a:r>
            <a:r>
              <a:rPr lang="en-US"/>
              <a:t> statement</a:t>
            </a:r>
          </a:p>
          <a:p>
            <a:r>
              <a:rPr lang="en-US"/>
              <a:t>You can change the value associated with a key by storing a new value with that key</a:t>
            </a:r>
          </a:p>
          <a:p>
            <a:r>
              <a:rPr lang="en-US"/>
              <a:t>It's an error to try to retrieve the value associated with a non-existing key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9CAAD-DD34-3E3A-AD3F-61709D28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05" y="1865000"/>
            <a:ext cx="6288997" cy="37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03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4D441-2D94-530F-32F0-3020F8E9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dictionaries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CD325-7304-39A5-C897-89B90C991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478" y="1825625"/>
            <a:ext cx="5987321" cy="4351338"/>
          </a:xfrm>
        </p:spPr>
        <p:txBody>
          <a:bodyPr/>
          <a:lstStyle/>
          <a:p>
            <a:r>
              <a:rPr lang="en-US" b="1"/>
              <a:t>list(d)</a:t>
            </a:r>
            <a:r>
              <a:rPr lang="en-US"/>
              <a:t> returns a list of the keys in the dictionary</a:t>
            </a:r>
          </a:p>
          <a:p>
            <a:r>
              <a:rPr lang="en-US" b="1"/>
              <a:t>sorted(d)</a:t>
            </a:r>
            <a:r>
              <a:rPr lang="en-US"/>
              <a:t> returns a list of the keys in the dictionary, in sorted order</a:t>
            </a:r>
          </a:p>
          <a:p>
            <a:r>
              <a:rPr lang="en-US"/>
              <a:t>Check if a key is in a dictionary by using the </a:t>
            </a:r>
            <a:r>
              <a:rPr lang="en-US" b="1"/>
              <a:t>in</a:t>
            </a:r>
            <a:r>
              <a:rPr lang="en-US"/>
              <a:t> keyword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E8F93-C467-625F-E0E8-BECD8AC0D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14" y="2381250"/>
            <a:ext cx="32131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11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0779-24D0-F29A-FFC8-6EFD3E50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ways to construct dictionaries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45053-A4B2-ADA2-CC71-9AB91B4EE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730" y="1825625"/>
            <a:ext cx="4848069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The </a:t>
            </a:r>
            <a:r>
              <a:rPr lang="en-US" b="1"/>
              <a:t>dict()</a:t>
            </a:r>
            <a:r>
              <a:rPr lang="en-US"/>
              <a:t> constructor builds a dictionary from a sequence of key—value  pairs</a:t>
            </a:r>
          </a:p>
          <a:p>
            <a:r>
              <a:rPr lang="en-US"/>
              <a:t>Dictionaries can also be constructed through comprehensions</a:t>
            </a:r>
          </a:p>
          <a:p>
            <a:r>
              <a:rPr lang="en-US"/>
              <a:t>If keys are simple strings, then you can specify them in the form of keyword arguments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729B7-6B55-6B3D-4023-F172D0A4A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60" y="2657423"/>
            <a:ext cx="56134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1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4B2E-4773-534D-1226-02408C3E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852"/>
            <a:ext cx="10515600" cy="630887"/>
          </a:xfrm>
        </p:spPr>
        <p:txBody>
          <a:bodyPr>
            <a:normAutofit fontScale="90000"/>
          </a:bodyPr>
          <a:lstStyle/>
          <a:p>
            <a:r>
              <a:rPr lang="en-US"/>
              <a:t>Looping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8BC0D-FC89-C909-F960-860367C8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354" y="539828"/>
            <a:ext cx="5270895" cy="6093320"/>
          </a:xfrm>
        </p:spPr>
        <p:txBody>
          <a:bodyPr>
            <a:normAutofit/>
          </a:bodyPr>
          <a:lstStyle/>
          <a:p>
            <a:r>
              <a:rPr lang="en-US"/>
              <a:t>You can get both the keys and the values when iterating over a dictionary by using the </a:t>
            </a:r>
            <a:r>
              <a:rPr lang="en-US" b="1"/>
              <a:t>items()</a:t>
            </a:r>
            <a:r>
              <a:rPr lang="en-US"/>
              <a:t> method</a:t>
            </a:r>
          </a:p>
          <a:p>
            <a:r>
              <a:rPr lang="en-US"/>
              <a:t>You can get both the indices and the values when iterating over a sequence by using the </a:t>
            </a:r>
            <a:r>
              <a:rPr lang="en-US" b="1"/>
              <a:t>enumerate()</a:t>
            </a:r>
            <a:r>
              <a:rPr lang="en-US"/>
              <a:t> function</a:t>
            </a:r>
          </a:p>
          <a:p>
            <a:r>
              <a:rPr lang="en-US"/>
              <a:t>You can iterate over two or more sequences at the same time using the </a:t>
            </a:r>
            <a:r>
              <a:rPr lang="en-US" b="1"/>
              <a:t>zip()</a:t>
            </a:r>
            <a:r>
              <a:rPr lang="en-US"/>
              <a:t> function</a:t>
            </a:r>
          </a:p>
          <a:p>
            <a:r>
              <a:rPr lang="en-US"/>
              <a:t>You can iterate backwards over a sequence by calling the </a:t>
            </a:r>
            <a:r>
              <a:rPr lang="en-US" b="1"/>
              <a:t>reversed()</a:t>
            </a:r>
            <a:r>
              <a:rPr lang="en-US"/>
              <a:t>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1685A-2BB9-28B6-E4BD-3ACCD6414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35" y="996012"/>
            <a:ext cx="6301512" cy="563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33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5406-00FE-36C4-4CD8-ECCB24DF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285"/>
          </a:xfrm>
        </p:spPr>
        <p:txBody>
          <a:bodyPr>
            <a:normAutofit fontScale="90000"/>
          </a:bodyPr>
          <a:lstStyle/>
          <a:p>
            <a:r>
              <a:rPr lang="en-US"/>
              <a:t>More looping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818FE-B77C-4C33-756D-4213CF2B1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50400"/>
            <a:ext cx="10515600" cy="2142475"/>
          </a:xfrm>
        </p:spPr>
        <p:txBody>
          <a:bodyPr>
            <a:normAutofit/>
          </a:bodyPr>
          <a:lstStyle/>
          <a:p>
            <a:r>
              <a:rPr lang="en-US"/>
              <a:t>Use </a:t>
            </a:r>
            <a:r>
              <a:rPr lang="en-US" b="1"/>
              <a:t>sorted()</a:t>
            </a:r>
            <a:r>
              <a:rPr lang="en-US"/>
              <a:t> to iterate over a sequence in sorted order</a:t>
            </a:r>
          </a:p>
          <a:p>
            <a:pPr lvl="1"/>
            <a:r>
              <a:rPr lang="en-US"/>
              <a:t>Returns a new sorted list whilst leaving the original list unchanged</a:t>
            </a:r>
          </a:p>
          <a:p>
            <a:r>
              <a:rPr lang="en-US"/>
              <a:t>To iterate over unique elements of a list, use </a:t>
            </a:r>
            <a:r>
              <a:rPr lang="en-US" b="1"/>
              <a:t>set()</a:t>
            </a:r>
          </a:p>
          <a:p>
            <a:pPr lvl="1"/>
            <a:r>
              <a:rPr lang="en-US"/>
              <a:t>set() and sorted() are often used together to iterate over a sorted set containing the distinct elements in a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29333-076F-8741-50C2-DE2E27A9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75" y="1070519"/>
            <a:ext cx="9584450" cy="28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51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3252-24EE-F355-3E85-8A477B75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Removing items from a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F22D7-5610-EA90-98B0-D654C9714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1139" cy="4351338"/>
          </a:xfrm>
        </p:spPr>
        <p:txBody>
          <a:bodyPr/>
          <a:lstStyle/>
          <a:p>
            <a:r>
              <a:rPr lang="en-US"/>
              <a:t>list.remove(x) removes the first occurrence of x from the list</a:t>
            </a:r>
          </a:p>
          <a:p>
            <a:r>
              <a:rPr lang="en-US"/>
              <a:t>list.pop([i]) removes the item at position i and returns it</a:t>
            </a:r>
          </a:p>
          <a:p>
            <a:pPr lvl="2"/>
            <a:r>
              <a:rPr lang="en-US"/>
              <a:t>with no arg, removes and returns last item in list, so the list functions as a </a:t>
            </a:r>
            <a:r>
              <a:rPr lang="en-US" b="1"/>
              <a:t>stack</a:t>
            </a:r>
          </a:p>
          <a:p>
            <a:r>
              <a:rPr lang="en-US"/>
              <a:t>list.clear() removes all items from the list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F8E81-2E26-65BD-0597-D27D50805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626" y="755650"/>
            <a:ext cx="29972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24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52B9E-E7F5-219B-ED9B-7B7D7B91A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76803" cy="1325563"/>
          </a:xfrm>
        </p:spPr>
        <p:txBody>
          <a:bodyPr/>
          <a:lstStyle/>
          <a:p>
            <a:r>
              <a:rPr lang="en-US"/>
              <a:t>Changing a list while iterating over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32775-7151-47D7-E7AF-50F227821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213" y="2458386"/>
            <a:ext cx="6062272" cy="3684823"/>
          </a:xfrm>
        </p:spPr>
        <p:txBody>
          <a:bodyPr/>
          <a:lstStyle/>
          <a:p>
            <a:r>
              <a:rPr lang="en-US"/>
              <a:t>Usually better not to change a list while you are iterating over it</a:t>
            </a:r>
          </a:p>
          <a:p>
            <a:r>
              <a:rPr lang="en-US"/>
              <a:t>Instead, create a copy of the list to iterate over or create a new list to hold the result of the iteration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BD3FC-91AE-21ED-C7DB-4BD8780E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03" y="403958"/>
            <a:ext cx="4174937" cy="608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2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865C-1F0A-F9FD-C678-7946A047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BF8A5-CBB4-55B2-3E70-11592C039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The conditions in </a:t>
            </a:r>
            <a:r>
              <a:rPr lang="en-US" b="1"/>
              <a:t>while </a:t>
            </a:r>
            <a:r>
              <a:rPr lang="en-US"/>
              <a:t>and </a:t>
            </a:r>
            <a:r>
              <a:rPr lang="en-US" b="1"/>
              <a:t>if</a:t>
            </a:r>
            <a:r>
              <a:rPr lang="en-US"/>
              <a:t> statements can contain any operators, not just comparisons</a:t>
            </a:r>
          </a:p>
          <a:p>
            <a:r>
              <a:rPr lang="en-US"/>
              <a:t>Membership and identity comparison operators</a:t>
            </a:r>
          </a:p>
          <a:p>
            <a:pPr lvl="1"/>
            <a:r>
              <a:rPr lang="en-US" b="1"/>
              <a:t>in</a:t>
            </a:r>
            <a:r>
              <a:rPr lang="en-US"/>
              <a:t> and </a:t>
            </a:r>
            <a:r>
              <a:rPr lang="en-US" b="1"/>
              <a:t>not in</a:t>
            </a:r>
            <a:r>
              <a:rPr lang="en-US"/>
              <a:t> determine whether an element is in a container</a:t>
            </a:r>
          </a:p>
          <a:p>
            <a:pPr lvl="1"/>
            <a:r>
              <a:rPr lang="en-US" b="1"/>
              <a:t>is</a:t>
            </a:r>
            <a:r>
              <a:rPr lang="en-US"/>
              <a:t> and </a:t>
            </a:r>
            <a:r>
              <a:rPr lang="en-US" b="1"/>
              <a:t>is not</a:t>
            </a:r>
            <a:r>
              <a:rPr lang="en-US"/>
              <a:t> determine whether two objects are the same object</a:t>
            </a:r>
          </a:p>
          <a:p>
            <a:r>
              <a:rPr lang="en-US"/>
              <a:t>Comparisons can be chained</a:t>
            </a:r>
          </a:p>
          <a:p>
            <a:pPr lvl="1"/>
            <a:r>
              <a:rPr lang="en-US"/>
              <a:t>e.g., a &lt; b == c tests if b is greater than a and equal to c </a:t>
            </a:r>
          </a:p>
          <a:p>
            <a:r>
              <a:rPr lang="en-US"/>
              <a:t>Comparisons can be combined with the boolean operators, </a:t>
            </a:r>
            <a:r>
              <a:rPr lang="en-US" b="1"/>
              <a:t>and</a:t>
            </a:r>
            <a:r>
              <a:rPr lang="en-US"/>
              <a:t>,</a:t>
            </a:r>
            <a:r>
              <a:rPr lang="en-US" b="1"/>
              <a:t> or </a:t>
            </a:r>
            <a:r>
              <a:rPr lang="en-US"/>
              <a:t>and </a:t>
            </a:r>
            <a:r>
              <a:rPr lang="en-US" b="1"/>
              <a:t>not</a:t>
            </a:r>
          </a:p>
          <a:p>
            <a:pPr lvl="1"/>
            <a:r>
              <a:rPr lang="en-US" b="1"/>
              <a:t>not</a:t>
            </a:r>
            <a:r>
              <a:rPr lang="en-US"/>
              <a:t> has highest priority of the three; </a:t>
            </a:r>
            <a:r>
              <a:rPr lang="en-US" b="1"/>
              <a:t>or</a:t>
            </a:r>
            <a:r>
              <a:rPr lang="en-US"/>
              <a:t> has the lowest priority</a:t>
            </a:r>
          </a:p>
          <a:p>
            <a:pPr lvl="2"/>
            <a:r>
              <a:rPr lang="en-US"/>
              <a:t>e.g., A and not B or C is the same as (A and (not B)) or C</a:t>
            </a:r>
          </a:p>
        </p:txBody>
      </p:sp>
    </p:spTree>
    <p:extLst>
      <p:ext uri="{BB962C8B-B14F-4D97-AF65-F5344CB8AC3E}">
        <p14:creationId xmlns:p14="http://schemas.microsoft.com/office/powerpoint/2010/main" val="524955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72CAD-36DB-F528-B03A-94B427CB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Short-circuit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271ED-B433-6D81-C8C5-C1A1C74FF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292" y="1825625"/>
            <a:ext cx="570250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/>
              <a:t>and</a:t>
            </a:r>
            <a:r>
              <a:rPr lang="en-US"/>
              <a:t> and </a:t>
            </a:r>
            <a:r>
              <a:rPr lang="en-US" b="1"/>
              <a:t>or</a:t>
            </a:r>
            <a:r>
              <a:rPr lang="en-US"/>
              <a:t> are </a:t>
            </a:r>
            <a:r>
              <a:rPr lang="en-US" i="1"/>
              <a:t>short-circuit operators</a:t>
            </a:r>
            <a:r>
              <a:rPr lang="en-US"/>
              <a:t> – operands are evaluated from left to right and evaluation stops as soon as there is enough information to determine the value of the whole expression</a:t>
            </a:r>
          </a:p>
          <a:p>
            <a:r>
              <a:rPr lang="en-US"/>
              <a:t>For example, if A is True and B is False, then</a:t>
            </a:r>
          </a:p>
          <a:p>
            <a:pPr lvl="1"/>
            <a:r>
              <a:rPr lang="en-US"/>
              <a:t>A or B does not evaluate B</a:t>
            </a:r>
          </a:p>
          <a:p>
            <a:pPr lvl="1"/>
            <a:r>
              <a:rPr lang="en-US"/>
              <a:t>A and B does need to evaluate B</a:t>
            </a:r>
          </a:p>
          <a:p>
            <a:r>
              <a:rPr lang="en-US"/>
              <a:t>When A and B are non-Boolean values, then the value returned by a short-circuit operator is the last evaluated operand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A8DB0-D301-9D37-0764-959BADCC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4" y="2424762"/>
            <a:ext cx="3086100" cy="257810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488F5C2-BF69-189E-CC21-D692E6E78A14}"/>
              </a:ext>
            </a:extLst>
          </p:cNvPr>
          <p:cNvSpPr/>
          <p:nvPr/>
        </p:nvSpPr>
        <p:spPr>
          <a:xfrm>
            <a:off x="3152905" y="3523105"/>
            <a:ext cx="2407578" cy="981777"/>
          </a:xfrm>
          <a:prstGeom prst="wedgeEllipseCallout">
            <a:avLst>
              <a:gd name="adj1" fmla="val -75010"/>
              <a:gd name="adj2" fmla="val 1174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Evaluates Boolean value of expression 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46570AD5-7E3F-7F89-6898-26434801E027}"/>
              </a:ext>
            </a:extLst>
          </p:cNvPr>
          <p:cNvSpPr/>
          <p:nvPr/>
        </p:nvSpPr>
        <p:spPr>
          <a:xfrm>
            <a:off x="3152905" y="1847850"/>
            <a:ext cx="2589196" cy="984952"/>
          </a:xfrm>
          <a:prstGeom prst="wedgeEllipseCallout">
            <a:avLst>
              <a:gd name="adj1" fmla="val -80560"/>
              <a:gd name="adj2" fmla="val 7971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Returns value of last operand evaluated</a:t>
            </a:r>
          </a:p>
        </p:txBody>
      </p:sp>
    </p:spTree>
    <p:extLst>
      <p:ext uri="{BB962C8B-B14F-4D97-AF65-F5344CB8AC3E}">
        <p14:creationId xmlns:p14="http://schemas.microsoft.com/office/powerpoint/2010/main" val="2044943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DF02-D835-8648-84CD-75E58370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Walrus operator (:=)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01BE1-F4F1-51F7-74FC-342AAB50B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71931"/>
            <a:ext cx="10515600" cy="1883304"/>
          </a:xfrm>
        </p:spPr>
        <p:txBody>
          <a:bodyPr/>
          <a:lstStyle/>
          <a:p>
            <a:r>
              <a:rPr lang="en-US"/>
              <a:t>An assignment within an expression has to be made using the "Walrus operator", :=</a:t>
            </a:r>
          </a:p>
          <a:p>
            <a:r>
              <a:rPr lang="en-US"/>
              <a:t>This is to avoid a common bug in C-based languages where = is used in an expression where == was intended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36445-ED3E-3604-829E-8EDDC245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85049"/>
            <a:ext cx="7772400" cy="2808610"/>
          </a:xfrm>
          <a:prstGeom prst="rect">
            <a:avLst/>
          </a:prstGeom>
        </p:spPr>
      </p:pic>
      <p:sp>
        <p:nvSpPr>
          <p:cNvPr id="5" name="Doughnut 4">
            <a:extLst>
              <a:ext uri="{FF2B5EF4-FFF2-40B4-BE49-F238E27FC236}">
                <a16:creationId xmlns:a16="http://schemas.microsoft.com/office/drawing/2014/main" id="{C649C8CD-FA76-4E26-1A04-81370D5E4D25}"/>
              </a:ext>
            </a:extLst>
          </p:cNvPr>
          <p:cNvSpPr/>
          <p:nvPr/>
        </p:nvSpPr>
        <p:spPr>
          <a:xfrm>
            <a:off x="4886793" y="1690688"/>
            <a:ext cx="914400" cy="902610"/>
          </a:xfrm>
          <a:prstGeom prst="donut">
            <a:avLst>
              <a:gd name="adj" fmla="val 5041"/>
            </a:avLst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F8F890BD-54F0-36D8-30DF-E4FAEA383C86}"/>
              </a:ext>
            </a:extLst>
          </p:cNvPr>
          <p:cNvSpPr/>
          <p:nvPr/>
        </p:nvSpPr>
        <p:spPr>
          <a:xfrm>
            <a:off x="4886793" y="2764110"/>
            <a:ext cx="914400" cy="902610"/>
          </a:xfrm>
          <a:prstGeom prst="donut">
            <a:avLst>
              <a:gd name="adj" fmla="val 5041"/>
            </a:avLst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36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B883B-166F-AD41-07A1-B6D8126C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sequences and other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3EC1-FA69-8A35-0D09-5936C0C74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7601"/>
            <a:ext cx="10515600" cy="2835274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Sequences of the same type are compared using lexicographical ordering – the way words are sorted in a dictionary</a:t>
            </a:r>
          </a:p>
          <a:p>
            <a:r>
              <a:rPr lang="en-US"/>
              <a:t>Proper prefixes of a sequence come first, </a:t>
            </a:r>
          </a:p>
          <a:p>
            <a:pPr lvl="1"/>
            <a:r>
              <a:rPr lang="en-US"/>
              <a:t>e.g., ab comes before abc</a:t>
            </a:r>
          </a:p>
          <a:p>
            <a:r>
              <a:rPr lang="en-US"/>
              <a:t>If a sequence contains a sequence, then the ordering is done recursively</a:t>
            </a:r>
          </a:p>
          <a:p>
            <a:r>
              <a:rPr lang="en-US"/>
              <a:t>Characters are ordered using their Unicode code points</a:t>
            </a:r>
          </a:p>
          <a:p>
            <a:r>
              <a:rPr lang="en-US"/>
              <a:t>Objects of different types can be compared provided they have appropriate comparison methods (e.g., integers and floating point numbers)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EC74E-037C-F252-776A-EE980CDEC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95889"/>
            <a:ext cx="7772400" cy="16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36E5-6353-1E24-D551-E35EC32A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CAF3E-D88D-A207-9106-B6D04E6C5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GB" sz="1800" b="1" kern="100">
                <a:solidFill>
                  <a:srgbClr val="0F476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Exercise 1</a:t>
            </a:r>
          </a:p>
          <a:p>
            <a:pPr>
              <a:spcBef>
                <a:spcPts val="600"/>
              </a:spcBef>
            </a:pPr>
            <a:r>
              <a:rPr lang="en-GB" sz="1800" kern="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a Python list to implement a queue with a fixed finite capacity. Make sure that the ENQUEUE and DEQUEUE functions signal when there is queue underflow and overflow.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GB" sz="1800" b="1" kern="100">
                <a:solidFill>
                  <a:srgbClr val="0F476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Exercise 2</a:t>
            </a:r>
          </a:p>
          <a:p>
            <a:pPr>
              <a:spcBef>
                <a:spcPts val="600"/>
              </a:spcBef>
            </a:pPr>
            <a:r>
              <a:rPr lang="en-GB" sz="1800" kern="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an experiment which demonstrates the difference in running time for the ENQUEUE operation when you use a list or a collections.deque for implementing a queue with an unbounded capacity.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GB" sz="1800" b="1" kern="100">
                <a:solidFill>
                  <a:srgbClr val="0F476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Exercise 3</a:t>
            </a:r>
          </a:p>
          <a:p>
            <a:pPr>
              <a:spcBef>
                <a:spcPts val="600"/>
              </a:spcBef>
            </a:pPr>
            <a:r>
              <a:rPr lang="en-GB" sz="1800" kern="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Construct a list or set comprehension that evaluates to a list or set containing all and only the prime numbers less than 200.</a:t>
            </a:r>
          </a:p>
          <a:p>
            <a:pPr>
              <a:spcBef>
                <a:spcPts val="800"/>
              </a:spcBef>
              <a:spcAft>
                <a:spcPts val="400"/>
              </a:spcAft>
            </a:pPr>
            <a:r>
              <a:rPr lang="en-GB" sz="1800" b="1" kern="100">
                <a:solidFill>
                  <a:srgbClr val="0F476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Exercise 4</a:t>
            </a:r>
          </a:p>
          <a:p>
            <a:pPr>
              <a:spcBef>
                <a:spcPts val="600"/>
              </a:spcBef>
            </a:pPr>
            <a:r>
              <a:rPr lang="en-GB" sz="1800" kern="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 a Python function that takes a list, x, as input and returns a sorted list that contains every element in x in ascending order exactly once (i.e., with no duplications).</a:t>
            </a:r>
          </a:p>
        </p:txBody>
      </p:sp>
    </p:spTree>
    <p:extLst>
      <p:ext uri="{BB962C8B-B14F-4D97-AF65-F5344CB8AC3E}">
        <p14:creationId xmlns:p14="http://schemas.microsoft.com/office/powerpoint/2010/main" val="1136177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5E24E-833F-79C0-65A2-8594823E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items in a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50707-9FDC-D401-532D-4070EC58D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092"/>
            <a:ext cx="5257800" cy="4351338"/>
          </a:xfrm>
        </p:spPr>
        <p:txBody>
          <a:bodyPr>
            <a:normAutofit fontScale="92500"/>
          </a:bodyPr>
          <a:lstStyle/>
          <a:p>
            <a:r>
              <a:rPr lang="en-US"/>
              <a:t>list.index(x, [, start [, end]]) returns index of first item in list equal to x</a:t>
            </a:r>
          </a:p>
          <a:p>
            <a:pPr lvl="1"/>
            <a:r>
              <a:rPr lang="en-US"/>
              <a:t>if start provided, then only searches list beginning at position start</a:t>
            </a:r>
          </a:p>
          <a:p>
            <a:pPr lvl="1"/>
            <a:r>
              <a:rPr lang="en-US"/>
              <a:t>if end provided, then only searches list up to position end (exclusive)</a:t>
            </a:r>
          </a:p>
          <a:p>
            <a:pPr lvl="1"/>
            <a:r>
              <a:rPr lang="en-US"/>
              <a:t>always returns index of found item wrt original list</a:t>
            </a:r>
          </a:p>
          <a:p>
            <a:r>
              <a:rPr lang="en-US"/>
              <a:t>list.count(x) returns frequency with which x occurs in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888FF-0CA1-9064-F17A-766A9E42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459" y="1289326"/>
            <a:ext cx="4737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38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DB1-2517-1437-17EE-E56AD91C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205357" cy="1463674"/>
          </a:xfrm>
        </p:spPr>
        <p:txBody>
          <a:bodyPr>
            <a:normAutofit/>
          </a:bodyPr>
          <a:lstStyle/>
          <a:p>
            <a:r>
              <a:rPr lang="en-US"/>
              <a:t>Ordering items in a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A8CD-A301-C3DA-FD44-662A40B96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52415"/>
            <a:ext cx="10515600" cy="2499485"/>
          </a:xfrm>
        </p:spPr>
        <p:txBody>
          <a:bodyPr/>
          <a:lstStyle/>
          <a:p>
            <a:r>
              <a:rPr lang="en-US"/>
              <a:t>list.reverse() reverses the order of the elements in the list</a:t>
            </a:r>
          </a:p>
          <a:p>
            <a:r>
              <a:rPr lang="en-US"/>
              <a:t>list.sort(*, key=None, reverse=False) sorts the list</a:t>
            </a:r>
          </a:p>
          <a:p>
            <a:pPr lvl="1"/>
            <a:r>
              <a:rPr lang="en-US"/>
              <a:t>* indicates that all following parameters are keyword-only</a:t>
            </a:r>
          </a:p>
          <a:p>
            <a:pPr lvl="1"/>
            <a:r>
              <a:rPr lang="en-US"/>
              <a:t>key is a function that takes each item in the list as its argument and returns a value that is used as a key for sorting</a:t>
            </a:r>
          </a:p>
          <a:p>
            <a:pPr lvl="1"/>
            <a:r>
              <a:rPr lang="en-US"/>
              <a:t>reverse is a boolean value: if true, then list is sorted in reverse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B35FE-EE5F-32E2-872B-2572BFD4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57" y="365126"/>
            <a:ext cx="6756400" cy="356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29E482-6574-1C13-2E4D-4B66767C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2310011"/>
            <a:ext cx="2274551" cy="7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52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E0F2-32F1-B142-50BB-0D5E6D98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lists cannot be sorted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93921-D641-85F9-053E-BEBA6AF54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68642"/>
            <a:ext cx="10515600" cy="1724233"/>
          </a:xfrm>
        </p:spPr>
        <p:txBody>
          <a:bodyPr>
            <a:normAutofit lnSpcReduction="10000"/>
          </a:bodyPr>
          <a:lstStyle/>
          <a:p>
            <a:r>
              <a:rPr lang="en-US"/>
              <a:t>If the items in a list are not of the same type, then they cannot be sorted</a:t>
            </a:r>
          </a:p>
          <a:p>
            <a:r>
              <a:rPr lang="en-US"/>
              <a:t>There are also some types that do not have a defined natural ordering, so lists of items of these types cannot be sorted either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1BE1B-5964-4165-BA31-04E9DC4D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31054"/>
            <a:ext cx="7772400" cy="28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7B8C-15FD-F51E-67F6-1F86244D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Copying a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7EDE0-AFF4-CA78-5DB4-3DA8CC7A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08105"/>
            <a:ext cx="10515600" cy="968858"/>
          </a:xfrm>
        </p:spPr>
        <p:txBody>
          <a:bodyPr/>
          <a:lstStyle/>
          <a:p>
            <a:r>
              <a:rPr lang="en-US"/>
              <a:t>list.copy() creates a shallow copy of a list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B2813-837B-23F4-288F-5A6D42901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96" y="2026657"/>
            <a:ext cx="8085207" cy="250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2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8E0CA-7B58-CAC3-510A-36AD22C1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list methods return None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DF101-55CD-78AA-887E-10B799629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Some of the list methods return the special value, None</a:t>
            </a:r>
          </a:p>
          <a:p>
            <a:pPr lvl="1"/>
            <a:r>
              <a:rPr lang="en-US"/>
              <a:t>append, extend, insert, remove, clear, sort, reverse</a:t>
            </a:r>
          </a:p>
          <a:p>
            <a:r>
              <a:rPr lang="en-US"/>
              <a:t>It is a Python design principle that any method or function that only modifies a mutable data structure should return None</a:t>
            </a:r>
          </a:p>
        </p:txBody>
      </p:sp>
    </p:spTree>
    <p:extLst>
      <p:ext uri="{BB962C8B-B14F-4D97-AF65-F5344CB8AC3E}">
        <p14:creationId xmlns:p14="http://schemas.microsoft.com/office/powerpoint/2010/main" val="2486010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14849</TotalTime>
  <Words>2881</Words>
  <Application>Microsoft Macintosh PowerPoint</Application>
  <PresentationFormat>Widescreen</PresentationFormat>
  <Paragraphs>242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Office Theme</vt:lpstr>
      <vt:lpstr>Python Workshop Session 3:  Data Structures</vt:lpstr>
      <vt:lpstr>Sources</vt:lpstr>
      <vt:lpstr>Adding items to a list</vt:lpstr>
      <vt:lpstr>Removing items from a list</vt:lpstr>
      <vt:lpstr>Finding items in a list</vt:lpstr>
      <vt:lpstr>Ordering items in a list</vt:lpstr>
      <vt:lpstr>Some lists cannot be sorted</vt:lpstr>
      <vt:lpstr>Copying a list</vt:lpstr>
      <vt:lpstr>Some list methods return None</vt:lpstr>
      <vt:lpstr>Dynamic sets</vt:lpstr>
      <vt:lpstr>Elements of a dynamic set</vt:lpstr>
      <vt:lpstr>Operations on a dynamic set</vt:lpstr>
      <vt:lpstr>Stacks and queues</vt:lpstr>
      <vt:lpstr>Stacks</vt:lpstr>
      <vt:lpstr>Stacks</vt:lpstr>
      <vt:lpstr>Implementing stack operations</vt:lpstr>
      <vt:lpstr>Queues</vt:lpstr>
      <vt:lpstr>Queues</vt:lpstr>
      <vt:lpstr>Queue underflow and overflow</vt:lpstr>
      <vt:lpstr>Implementing ENQUEUE and DEQUEUE</vt:lpstr>
      <vt:lpstr>Using lists as stacks</vt:lpstr>
      <vt:lpstr>Using lists as queues</vt:lpstr>
      <vt:lpstr>List comprehensions ('listcomps')</vt:lpstr>
      <vt:lpstr>List comprehensions</vt:lpstr>
      <vt:lpstr>List comprehensions</vt:lpstr>
      <vt:lpstr>Nested list comprehensions</vt:lpstr>
      <vt:lpstr>The del statement</vt:lpstr>
      <vt:lpstr>Tuples and sequences</vt:lpstr>
      <vt:lpstr>Tuples</vt:lpstr>
      <vt:lpstr>Sequence unpacking</vt:lpstr>
      <vt:lpstr>Sets</vt:lpstr>
      <vt:lpstr>Set operations</vt:lpstr>
      <vt:lpstr>Set comprehensions</vt:lpstr>
      <vt:lpstr>Dictionaries</vt:lpstr>
      <vt:lpstr>Dictionary operations</vt:lpstr>
      <vt:lpstr>More on dictionaries</vt:lpstr>
      <vt:lpstr>Other ways to construct dictionaries</vt:lpstr>
      <vt:lpstr>Looping techniques</vt:lpstr>
      <vt:lpstr>More looping techniques</vt:lpstr>
      <vt:lpstr>Changing a list while iterating over it</vt:lpstr>
      <vt:lpstr>More on conditions</vt:lpstr>
      <vt:lpstr>Short-circuit operators</vt:lpstr>
      <vt:lpstr>Walrus operator (:=) </vt:lpstr>
      <vt:lpstr>Comparing sequences and other types</vt:lpstr>
      <vt:lpstr>Exercises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Meredith</dc:creator>
  <cp:lastModifiedBy>David Meredith</cp:lastModifiedBy>
  <cp:revision>38</cp:revision>
  <dcterms:created xsi:type="dcterms:W3CDTF">2024-08-20T12:06:43Z</dcterms:created>
  <dcterms:modified xsi:type="dcterms:W3CDTF">2024-09-05T14:58:02Z</dcterms:modified>
</cp:coreProperties>
</file>