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94" r:id="rId5"/>
    <p:sldId id="295" r:id="rId6"/>
    <p:sldId id="296" r:id="rId7"/>
    <p:sldId id="297" r:id="rId8"/>
    <p:sldId id="298" r:id="rId9"/>
    <p:sldId id="299" r:id="rId10"/>
    <p:sldId id="300" r:id="rId11"/>
    <p:sldId id="301" r:id="rId12"/>
    <p:sldId id="302" r:id="rId13"/>
    <p:sldId id="303" r:id="rId14"/>
    <p:sldId id="305" r:id="rId15"/>
    <p:sldId id="306" r:id="rId16"/>
    <p:sldId id="307" r:id="rId17"/>
    <p:sldId id="308" r:id="rId18"/>
    <p:sldId id="309" r:id="rId19"/>
    <p:sldId id="310" r:id="rId20"/>
    <p:sldId id="304"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4"/>
    <p:restoredTop sz="94911"/>
  </p:normalViewPr>
  <p:slideViewPr>
    <p:cSldViewPr snapToGrid="0">
      <p:cViewPr varScale="1">
        <p:scale>
          <a:sx n="76" d="100"/>
          <a:sy n="76" d="100"/>
        </p:scale>
        <p:origin x="216"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839E8-3550-3541-965B-15D841F04299}" type="datetimeFigureOut">
              <a:t>9/5/24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71053-53CE-E341-9587-0D6EB1E2F239}" type="slidenum">
              <a:t>‹#›</a:t>
            </a:fld>
            <a:endParaRPr lang="en-US"/>
          </a:p>
        </p:txBody>
      </p:sp>
    </p:spTree>
    <p:extLst>
      <p:ext uri="{BB962C8B-B14F-4D97-AF65-F5344CB8AC3E}">
        <p14:creationId xmlns:p14="http://schemas.microsoft.com/office/powerpoint/2010/main" val="103493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C71053-53CE-E341-9587-0D6EB1E2F239}" type="slidenum">
              <a:t>9</a:t>
            </a:fld>
            <a:endParaRPr lang="en-US"/>
          </a:p>
        </p:txBody>
      </p:sp>
    </p:spTree>
    <p:extLst>
      <p:ext uri="{BB962C8B-B14F-4D97-AF65-F5344CB8AC3E}">
        <p14:creationId xmlns:p14="http://schemas.microsoft.com/office/powerpoint/2010/main" val="1567040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C71053-53CE-E341-9587-0D6EB1E2F239}" type="slidenum">
              <a:rPr lang="en-GB"/>
              <a:t>41</a:t>
            </a:fld>
            <a:endParaRPr lang="en-GB"/>
          </a:p>
        </p:txBody>
      </p:sp>
    </p:spTree>
    <p:extLst>
      <p:ext uri="{BB962C8B-B14F-4D97-AF65-F5344CB8AC3E}">
        <p14:creationId xmlns:p14="http://schemas.microsoft.com/office/powerpoint/2010/main" val="409891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2FE9-855C-6CF7-55DA-596DA17731A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D5A58B7-7A19-E3D7-28D3-287FFFB992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F2E5DBA-0FD6-0BFA-5965-9E3D1D605EA6}"/>
              </a:ext>
            </a:extLst>
          </p:cNvPr>
          <p:cNvSpPr>
            <a:spLocks noGrp="1"/>
          </p:cNvSpPr>
          <p:nvPr>
            <p:ph type="dt" sz="half" idx="10"/>
          </p:nvPr>
        </p:nvSpPr>
        <p:spPr/>
        <p:txBody>
          <a:bodyPr/>
          <a:lstStyle/>
          <a:p>
            <a:fld id="{C2769E81-33C3-BA47-8B91-E216B55F8D14}" type="datetimeFigureOut">
              <a:t>9/5/24</a:t>
            </a:fld>
            <a:endParaRPr lang="en-US"/>
          </a:p>
        </p:txBody>
      </p:sp>
      <p:sp>
        <p:nvSpPr>
          <p:cNvPr id="5" name="Footer Placeholder 4">
            <a:extLst>
              <a:ext uri="{FF2B5EF4-FFF2-40B4-BE49-F238E27FC236}">
                <a16:creationId xmlns:a16="http://schemas.microsoft.com/office/drawing/2014/main" id="{F5602269-732D-5C50-48C8-FC9DC9B20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4F23E-6504-9681-7EAC-67707772D44F}"/>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39011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8A0B-EA0C-76CA-0D7E-E0AE9933187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12F33D-223D-EF74-83B0-7F957BE0E3E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B0F579-A673-9E14-5F76-AFEADBAB79E2}"/>
              </a:ext>
            </a:extLst>
          </p:cNvPr>
          <p:cNvSpPr>
            <a:spLocks noGrp="1"/>
          </p:cNvSpPr>
          <p:nvPr>
            <p:ph type="dt" sz="half" idx="10"/>
          </p:nvPr>
        </p:nvSpPr>
        <p:spPr/>
        <p:txBody>
          <a:bodyPr/>
          <a:lstStyle/>
          <a:p>
            <a:fld id="{C2769E81-33C3-BA47-8B91-E216B55F8D14}" type="datetimeFigureOut">
              <a:t>9/5/24</a:t>
            </a:fld>
            <a:endParaRPr lang="en-US"/>
          </a:p>
        </p:txBody>
      </p:sp>
      <p:sp>
        <p:nvSpPr>
          <p:cNvPr id="5" name="Footer Placeholder 4">
            <a:extLst>
              <a:ext uri="{FF2B5EF4-FFF2-40B4-BE49-F238E27FC236}">
                <a16:creationId xmlns:a16="http://schemas.microsoft.com/office/drawing/2014/main" id="{40751EC8-E7EC-567F-7BF6-EF4983259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9D303-BC33-AE48-5C45-1024DA72A48F}"/>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172926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376D78-690C-BD7A-8E28-29F7DB7636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34AAF6-FEC1-D8C3-DAC2-EDC48067AE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4F6329-5C30-926C-98B5-39913AE7F7CB}"/>
              </a:ext>
            </a:extLst>
          </p:cNvPr>
          <p:cNvSpPr>
            <a:spLocks noGrp="1"/>
          </p:cNvSpPr>
          <p:nvPr>
            <p:ph type="dt" sz="half" idx="10"/>
          </p:nvPr>
        </p:nvSpPr>
        <p:spPr/>
        <p:txBody>
          <a:bodyPr/>
          <a:lstStyle/>
          <a:p>
            <a:fld id="{C2769E81-33C3-BA47-8B91-E216B55F8D14}" type="datetimeFigureOut">
              <a:t>9/5/24</a:t>
            </a:fld>
            <a:endParaRPr lang="en-US"/>
          </a:p>
        </p:txBody>
      </p:sp>
      <p:sp>
        <p:nvSpPr>
          <p:cNvPr id="5" name="Footer Placeholder 4">
            <a:extLst>
              <a:ext uri="{FF2B5EF4-FFF2-40B4-BE49-F238E27FC236}">
                <a16:creationId xmlns:a16="http://schemas.microsoft.com/office/drawing/2014/main" id="{A435C6E2-8961-427F-356B-B75C7A7CF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57A91-C326-FD94-5A8E-F4ACD7B8F81F}"/>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113673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65F5-83E1-4AD7-BF3F-47C9FBE770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BFDBE7-DE33-C507-DADC-65C6B47A2A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96F33A-C0C7-0128-0AC9-984182A990F2}"/>
              </a:ext>
            </a:extLst>
          </p:cNvPr>
          <p:cNvSpPr>
            <a:spLocks noGrp="1"/>
          </p:cNvSpPr>
          <p:nvPr>
            <p:ph type="dt" sz="half" idx="10"/>
          </p:nvPr>
        </p:nvSpPr>
        <p:spPr/>
        <p:txBody>
          <a:bodyPr/>
          <a:lstStyle/>
          <a:p>
            <a:fld id="{C2769E81-33C3-BA47-8B91-E216B55F8D14}" type="datetimeFigureOut">
              <a:t>9/5/24</a:t>
            </a:fld>
            <a:endParaRPr lang="en-US"/>
          </a:p>
        </p:txBody>
      </p:sp>
      <p:sp>
        <p:nvSpPr>
          <p:cNvPr id="5" name="Footer Placeholder 4">
            <a:extLst>
              <a:ext uri="{FF2B5EF4-FFF2-40B4-BE49-F238E27FC236}">
                <a16:creationId xmlns:a16="http://schemas.microsoft.com/office/drawing/2014/main" id="{22A8EB8F-CE1F-87CF-31CD-6D0E37B1F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6E013-9BE3-3F4E-D7A5-7A9DFFE40AB4}"/>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199289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D264-8389-56D2-DFD2-9633461E6C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8799A28-77E7-DE11-3293-D17934581D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1FF0B2-4764-42E7-9386-CD16BAAC837C}"/>
              </a:ext>
            </a:extLst>
          </p:cNvPr>
          <p:cNvSpPr>
            <a:spLocks noGrp="1"/>
          </p:cNvSpPr>
          <p:nvPr>
            <p:ph type="dt" sz="half" idx="10"/>
          </p:nvPr>
        </p:nvSpPr>
        <p:spPr/>
        <p:txBody>
          <a:bodyPr/>
          <a:lstStyle/>
          <a:p>
            <a:fld id="{C2769E81-33C3-BA47-8B91-E216B55F8D14}" type="datetimeFigureOut">
              <a:t>9/5/24</a:t>
            </a:fld>
            <a:endParaRPr lang="en-US"/>
          </a:p>
        </p:txBody>
      </p:sp>
      <p:sp>
        <p:nvSpPr>
          <p:cNvPr id="5" name="Footer Placeholder 4">
            <a:extLst>
              <a:ext uri="{FF2B5EF4-FFF2-40B4-BE49-F238E27FC236}">
                <a16:creationId xmlns:a16="http://schemas.microsoft.com/office/drawing/2014/main" id="{18D09664-4066-40AD-1672-4B7347E24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E6D69-E06E-65CB-4E93-9BD6D4414195}"/>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221751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BDA8-3033-4655-9001-22EBEC2968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B756B3-7E8F-885A-2995-6AFAE532D9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ED9C29-1C25-6ACE-DA0A-1B7ADA40DA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07044-F1B1-1931-6A06-9CEA3608E224}"/>
              </a:ext>
            </a:extLst>
          </p:cNvPr>
          <p:cNvSpPr>
            <a:spLocks noGrp="1"/>
          </p:cNvSpPr>
          <p:nvPr>
            <p:ph type="dt" sz="half" idx="10"/>
          </p:nvPr>
        </p:nvSpPr>
        <p:spPr/>
        <p:txBody>
          <a:bodyPr/>
          <a:lstStyle/>
          <a:p>
            <a:fld id="{C2769E81-33C3-BA47-8B91-E216B55F8D14}" type="datetimeFigureOut">
              <a:t>9/5/24</a:t>
            </a:fld>
            <a:endParaRPr lang="en-US"/>
          </a:p>
        </p:txBody>
      </p:sp>
      <p:sp>
        <p:nvSpPr>
          <p:cNvPr id="6" name="Footer Placeholder 5">
            <a:extLst>
              <a:ext uri="{FF2B5EF4-FFF2-40B4-BE49-F238E27FC236}">
                <a16:creationId xmlns:a16="http://schemas.microsoft.com/office/drawing/2014/main" id="{8A58751B-F467-5F6C-11BE-E439D11EF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41FAB2-EA6F-1371-6423-805C1C82BE1E}"/>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24297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F609-68FC-1231-E2DB-E4EA770F23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DC4BC0F-4C17-D185-A593-D866573E4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97EC02-14A5-8925-91AD-D40970C82F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66188A9-E9A4-FA22-5DDF-D39BB4060B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07B37E-0052-019B-7660-E2A8A19493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62A24B2-C556-3DA2-B2C7-61A618900753}"/>
              </a:ext>
            </a:extLst>
          </p:cNvPr>
          <p:cNvSpPr>
            <a:spLocks noGrp="1"/>
          </p:cNvSpPr>
          <p:nvPr>
            <p:ph type="dt" sz="half" idx="10"/>
          </p:nvPr>
        </p:nvSpPr>
        <p:spPr/>
        <p:txBody>
          <a:bodyPr/>
          <a:lstStyle/>
          <a:p>
            <a:fld id="{C2769E81-33C3-BA47-8B91-E216B55F8D14}" type="datetimeFigureOut">
              <a:t>9/5/24</a:t>
            </a:fld>
            <a:endParaRPr lang="en-US"/>
          </a:p>
        </p:txBody>
      </p:sp>
      <p:sp>
        <p:nvSpPr>
          <p:cNvPr id="8" name="Footer Placeholder 7">
            <a:extLst>
              <a:ext uri="{FF2B5EF4-FFF2-40B4-BE49-F238E27FC236}">
                <a16:creationId xmlns:a16="http://schemas.microsoft.com/office/drawing/2014/main" id="{BB6CEB93-050C-1D06-C1C2-B4C73076F7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15041-2E48-A501-02C0-4B8FB36E00B1}"/>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426171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D76B-7A9F-9E39-9710-3AA30B6624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515452-F5E6-6BEE-4C81-3C1D1EE63217}"/>
              </a:ext>
            </a:extLst>
          </p:cNvPr>
          <p:cNvSpPr>
            <a:spLocks noGrp="1"/>
          </p:cNvSpPr>
          <p:nvPr>
            <p:ph type="dt" sz="half" idx="10"/>
          </p:nvPr>
        </p:nvSpPr>
        <p:spPr/>
        <p:txBody>
          <a:bodyPr/>
          <a:lstStyle/>
          <a:p>
            <a:fld id="{C2769E81-33C3-BA47-8B91-E216B55F8D14}" type="datetimeFigureOut">
              <a:t>9/5/24</a:t>
            </a:fld>
            <a:endParaRPr lang="en-US"/>
          </a:p>
        </p:txBody>
      </p:sp>
      <p:sp>
        <p:nvSpPr>
          <p:cNvPr id="4" name="Footer Placeholder 3">
            <a:extLst>
              <a:ext uri="{FF2B5EF4-FFF2-40B4-BE49-F238E27FC236}">
                <a16:creationId xmlns:a16="http://schemas.microsoft.com/office/drawing/2014/main" id="{2E383A61-E2B7-F07F-D29A-50DF0F4EA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B916D-2C37-04C4-4983-E5DC610FFAA3}"/>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195827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703B9-EB4C-DBDE-B164-BB1B0121DC2A}"/>
              </a:ext>
            </a:extLst>
          </p:cNvPr>
          <p:cNvSpPr>
            <a:spLocks noGrp="1"/>
          </p:cNvSpPr>
          <p:nvPr>
            <p:ph type="dt" sz="half" idx="10"/>
          </p:nvPr>
        </p:nvSpPr>
        <p:spPr/>
        <p:txBody>
          <a:bodyPr/>
          <a:lstStyle/>
          <a:p>
            <a:fld id="{C2769E81-33C3-BA47-8B91-E216B55F8D14}" type="datetimeFigureOut">
              <a:t>9/5/24</a:t>
            </a:fld>
            <a:endParaRPr lang="en-US"/>
          </a:p>
        </p:txBody>
      </p:sp>
      <p:sp>
        <p:nvSpPr>
          <p:cNvPr id="3" name="Footer Placeholder 2">
            <a:extLst>
              <a:ext uri="{FF2B5EF4-FFF2-40B4-BE49-F238E27FC236}">
                <a16:creationId xmlns:a16="http://schemas.microsoft.com/office/drawing/2014/main" id="{5307C169-23EA-E6A8-F8D6-2032C34FC6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DDB2C8-EB48-8904-5351-539A43D3F732}"/>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61951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58CD-D547-A5CE-7BEE-BF5C695BD5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5CF652-F8FA-7DC3-AE0C-83CAC1DD9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A37AD09-AE88-3CD9-B7F3-85DB4D870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7B100D-DBF8-878A-2DB9-1C70924D77ED}"/>
              </a:ext>
            </a:extLst>
          </p:cNvPr>
          <p:cNvSpPr>
            <a:spLocks noGrp="1"/>
          </p:cNvSpPr>
          <p:nvPr>
            <p:ph type="dt" sz="half" idx="10"/>
          </p:nvPr>
        </p:nvSpPr>
        <p:spPr/>
        <p:txBody>
          <a:bodyPr/>
          <a:lstStyle/>
          <a:p>
            <a:fld id="{C2769E81-33C3-BA47-8B91-E216B55F8D14}" type="datetimeFigureOut">
              <a:t>9/5/24</a:t>
            </a:fld>
            <a:endParaRPr lang="en-US"/>
          </a:p>
        </p:txBody>
      </p:sp>
      <p:sp>
        <p:nvSpPr>
          <p:cNvPr id="6" name="Footer Placeholder 5">
            <a:extLst>
              <a:ext uri="{FF2B5EF4-FFF2-40B4-BE49-F238E27FC236}">
                <a16:creationId xmlns:a16="http://schemas.microsoft.com/office/drawing/2014/main" id="{96403E5F-9863-75E3-2908-40474757B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F60DC1-492E-B20E-AC15-2232161F4FFC}"/>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86819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8199-59E9-1318-F24D-6F53789D90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2E13632-709C-FBA6-E0B7-EBB7DDC16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720D03-4513-5770-ABB9-9CBC71A31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6950A2-76CA-290D-39FB-394B282D1992}"/>
              </a:ext>
            </a:extLst>
          </p:cNvPr>
          <p:cNvSpPr>
            <a:spLocks noGrp="1"/>
          </p:cNvSpPr>
          <p:nvPr>
            <p:ph type="dt" sz="half" idx="10"/>
          </p:nvPr>
        </p:nvSpPr>
        <p:spPr/>
        <p:txBody>
          <a:bodyPr/>
          <a:lstStyle/>
          <a:p>
            <a:fld id="{C2769E81-33C3-BA47-8B91-E216B55F8D14}" type="datetimeFigureOut">
              <a:t>9/5/24</a:t>
            </a:fld>
            <a:endParaRPr lang="en-US"/>
          </a:p>
        </p:txBody>
      </p:sp>
      <p:sp>
        <p:nvSpPr>
          <p:cNvPr id="6" name="Footer Placeholder 5">
            <a:extLst>
              <a:ext uri="{FF2B5EF4-FFF2-40B4-BE49-F238E27FC236}">
                <a16:creationId xmlns:a16="http://schemas.microsoft.com/office/drawing/2014/main" id="{10F9E594-4593-623F-DC19-E83C8851E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7D7AA-5A15-F61C-35B7-C2A248CF8420}"/>
              </a:ext>
            </a:extLst>
          </p:cNvPr>
          <p:cNvSpPr>
            <a:spLocks noGrp="1"/>
          </p:cNvSpPr>
          <p:nvPr>
            <p:ph type="sldNum" sz="quarter" idx="12"/>
          </p:nvPr>
        </p:nvSpPr>
        <p:spPr/>
        <p:txBody>
          <a:bodyPr/>
          <a:lstStyle/>
          <a:p>
            <a:fld id="{BE665CDD-AD6E-BC4E-B404-1FD3CFB0FBD3}" type="slidenum">
              <a:t>‹#›</a:t>
            </a:fld>
            <a:endParaRPr lang="en-US"/>
          </a:p>
        </p:txBody>
      </p:sp>
    </p:spTree>
    <p:extLst>
      <p:ext uri="{BB962C8B-B14F-4D97-AF65-F5344CB8AC3E}">
        <p14:creationId xmlns:p14="http://schemas.microsoft.com/office/powerpoint/2010/main" val="260782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3A6DA-35BD-C3BF-D9CD-1353A1786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1236D21-0F13-01B4-971B-79238D03B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3E5D73-EC5D-4570-701D-A031DA68D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769E81-33C3-BA47-8B91-E216B55F8D14}" type="datetimeFigureOut">
              <a:t>9/5/24</a:t>
            </a:fld>
            <a:endParaRPr lang="en-US"/>
          </a:p>
        </p:txBody>
      </p:sp>
      <p:sp>
        <p:nvSpPr>
          <p:cNvPr id="5" name="Footer Placeholder 4">
            <a:extLst>
              <a:ext uri="{FF2B5EF4-FFF2-40B4-BE49-F238E27FC236}">
                <a16:creationId xmlns:a16="http://schemas.microsoft.com/office/drawing/2014/main" id="{67882387-6271-EB2B-440A-B7F249689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A61C28-CF6B-5F60-3E64-7456E4BD2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665CDD-AD6E-BC4E-B404-1FD3CFB0FBD3}" type="slidenum">
              <a:t>‹#›</a:t>
            </a:fld>
            <a:endParaRPr lang="en-US"/>
          </a:p>
        </p:txBody>
      </p:sp>
    </p:spTree>
    <p:extLst>
      <p:ext uri="{BB962C8B-B14F-4D97-AF65-F5344CB8AC3E}">
        <p14:creationId xmlns:p14="http://schemas.microsoft.com/office/powerpoint/2010/main" val="151601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cs.python.org/3/tutorial/controlflow.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peps.python.org/pep-000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48C6-851C-6DD6-1F12-800B905F072F}"/>
              </a:ext>
            </a:extLst>
          </p:cNvPr>
          <p:cNvSpPr>
            <a:spLocks noGrp="1"/>
          </p:cNvSpPr>
          <p:nvPr>
            <p:ph type="ctrTitle"/>
          </p:nvPr>
        </p:nvSpPr>
        <p:spPr>
          <a:xfrm>
            <a:off x="1524000" y="1815783"/>
            <a:ext cx="9144000" cy="2387600"/>
          </a:xfrm>
        </p:spPr>
        <p:txBody>
          <a:bodyPr>
            <a:normAutofit fontScale="90000"/>
          </a:bodyPr>
          <a:lstStyle/>
          <a:p>
            <a:r>
              <a:rPr lang="en-US" sz="4900"/>
              <a:t>Python Workshop</a:t>
            </a:r>
            <a:br>
              <a:rPr lang="en-US" sz="4900"/>
            </a:br>
            <a:r>
              <a:rPr lang="en-US" sz="4900"/>
              <a:t>Session 2:</a:t>
            </a:r>
            <a:br>
              <a:rPr lang="en-US" sz="4900"/>
            </a:br>
            <a:br>
              <a:rPr lang="en-US"/>
            </a:br>
            <a:r>
              <a:rPr lang="en-US"/>
              <a:t>Control Flow, Functions, Parameters and Arguments</a:t>
            </a:r>
          </a:p>
        </p:txBody>
      </p:sp>
      <p:sp>
        <p:nvSpPr>
          <p:cNvPr id="3" name="Subtitle 2">
            <a:extLst>
              <a:ext uri="{FF2B5EF4-FFF2-40B4-BE49-F238E27FC236}">
                <a16:creationId xmlns:a16="http://schemas.microsoft.com/office/drawing/2014/main" id="{F78CE8EE-BDEB-1D23-5C20-504F2D856DB0}"/>
              </a:ext>
            </a:extLst>
          </p:cNvPr>
          <p:cNvSpPr>
            <a:spLocks noGrp="1"/>
          </p:cNvSpPr>
          <p:nvPr>
            <p:ph type="subTitle" idx="1"/>
          </p:nvPr>
        </p:nvSpPr>
        <p:spPr>
          <a:xfrm>
            <a:off x="1524000" y="5042217"/>
            <a:ext cx="9144000" cy="1386840"/>
          </a:xfrm>
        </p:spPr>
        <p:txBody>
          <a:bodyPr/>
          <a:lstStyle/>
          <a:p>
            <a:r>
              <a:rPr lang="en-US"/>
              <a:t>David Meredith</a:t>
            </a:r>
          </a:p>
          <a:p>
            <a:r>
              <a:rPr lang="en-US"/>
              <a:t>Aalborg University</a:t>
            </a:r>
          </a:p>
          <a:p>
            <a:r>
              <a:rPr lang="en-US"/>
              <a:t>dave@create.aau.dk</a:t>
            </a:r>
          </a:p>
        </p:txBody>
      </p:sp>
    </p:spTree>
    <p:extLst>
      <p:ext uri="{BB962C8B-B14F-4D97-AF65-F5344CB8AC3E}">
        <p14:creationId xmlns:p14="http://schemas.microsoft.com/office/powerpoint/2010/main" val="330033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41DF-D82D-B406-6979-E1F001302CFF}"/>
              </a:ext>
            </a:extLst>
          </p:cNvPr>
          <p:cNvSpPr>
            <a:spLocks noGrp="1"/>
          </p:cNvSpPr>
          <p:nvPr>
            <p:ph type="title"/>
          </p:nvPr>
        </p:nvSpPr>
        <p:spPr/>
        <p:txBody>
          <a:bodyPr/>
          <a:lstStyle/>
          <a:p>
            <a:r>
              <a:rPr lang="en-US" b="1"/>
              <a:t>continue</a:t>
            </a:r>
          </a:p>
        </p:txBody>
      </p:sp>
      <p:sp>
        <p:nvSpPr>
          <p:cNvPr id="3" name="Content Placeholder 2">
            <a:extLst>
              <a:ext uri="{FF2B5EF4-FFF2-40B4-BE49-F238E27FC236}">
                <a16:creationId xmlns:a16="http://schemas.microsoft.com/office/drawing/2014/main" id="{0A86A6C2-35F7-CEC6-5EA8-4BFD763518BD}"/>
              </a:ext>
            </a:extLst>
          </p:cNvPr>
          <p:cNvSpPr>
            <a:spLocks noGrp="1"/>
          </p:cNvSpPr>
          <p:nvPr>
            <p:ph idx="1"/>
          </p:nvPr>
        </p:nvSpPr>
        <p:spPr>
          <a:xfrm>
            <a:off x="6096000" y="1825625"/>
            <a:ext cx="5257800" cy="4351338"/>
          </a:xfrm>
        </p:spPr>
        <p:txBody>
          <a:bodyPr/>
          <a:lstStyle/>
          <a:p>
            <a:r>
              <a:rPr lang="en-US"/>
              <a:t>The </a:t>
            </a:r>
            <a:r>
              <a:rPr lang="en-US" b="1"/>
              <a:t>continue</a:t>
            </a:r>
            <a:r>
              <a:rPr lang="en-US"/>
              <a:t> statement causes execution to go directly to the beginning of the next iteration, skipping any lines of code that remain in the current iteration</a:t>
            </a:r>
          </a:p>
        </p:txBody>
      </p:sp>
      <p:pic>
        <p:nvPicPr>
          <p:cNvPr id="5" name="Picture 4">
            <a:extLst>
              <a:ext uri="{FF2B5EF4-FFF2-40B4-BE49-F238E27FC236}">
                <a16:creationId xmlns:a16="http://schemas.microsoft.com/office/drawing/2014/main" id="{18398098-46BB-F959-70F4-59392816A07F}"/>
              </a:ext>
            </a:extLst>
          </p:cNvPr>
          <p:cNvPicPr>
            <a:picLocks noChangeAspect="1"/>
          </p:cNvPicPr>
          <p:nvPr/>
        </p:nvPicPr>
        <p:blipFill>
          <a:blip r:embed="rId2"/>
          <a:stretch>
            <a:fillRect/>
          </a:stretch>
        </p:blipFill>
        <p:spPr>
          <a:xfrm>
            <a:off x="298231" y="2057775"/>
            <a:ext cx="5562600" cy="3517900"/>
          </a:xfrm>
          <a:prstGeom prst="rect">
            <a:avLst/>
          </a:prstGeom>
        </p:spPr>
      </p:pic>
    </p:spTree>
    <p:extLst>
      <p:ext uri="{BB962C8B-B14F-4D97-AF65-F5344CB8AC3E}">
        <p14:creationId xmlns:p14="http://schemas.microsoft.com/office/powerpoint/2010/main" val="348277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0F07-E8D4-DF65-5E36-9814628DF65B}"/>
              </a:ext>
            </a:extLst>
          </p:cNvPr>
          <p:cNvSpPr>
            <a:spLocks noGrp="1"/>
          </p:cNvSpPr>
          <p:nvPr>
            <p:ph type="title"/>
          </p:nvPr>
        </p:nvSpPr>
        <p:spPr>
          <a:xfrm>
            <a:off x="838200" y="365125"/>
            <a:ext cx="10515600" cy="801523"/>
          </a:xfrm>
        </p:spPr>
        <p:txBody>
          <a:bodyPr/>
          <a:lstStyle/>
          <a:p>
            <a:r>
              <a:rPr lang="en-US" b="1"/>
              <a:t>pass</a:t>
            </a:r>
            <a:r>
              <a:rPr lang="en-US"/>
              <a:t> statement</a:t>
            </a:r>
            <a:endParaRPr lang="en-US" b="1"/>
          </a:p>
        </p:txBody>
      </p:sp>
      <p:sp>
        <p:nvSpPr>
          <p:cNvPr id="3" name="Content Placeholder 2">
            <a:extLst>
              <a:ext uri="{FF2B5EF4-FFF2-40B4-BE49-F238E27FC236}">
                <a16:creationId xmlns:a16="http://schemas.microsoft.com/office/drawing/2014/main" id="{DB57A176-5D5F-86F6-BC7A-66B4C0843D36}"/>
              </a:ext>
            </a:extLst>
          </p:cNvPr>
          <p:cNvSpPr>
            <a:spLocks noGrp="1"/>
          </p:cNvSpPr>
          <p:nvPr>
            <p:ph idx="1"/>
          </p:nvPr>
        </p:nvSpPr>
        <p:spPr>
          <a:xfrm>
            <a:off x="6006662" y="2197865"/>
            <a:ext cx="5777626" cy="4351338"/>
          </a:xfrm>
        </p:spPr>
        <p:txBody>
          <a:bodyPr>
            <a:normAutofit fontScale="92500"/>
          </a:bodyPr>
          <a:lstStyle/>
          <a:p>
            <a:r>
              <a:rPr lang="en-US"/>
              <a:t>A </a:t>
            </a:r>
            <a:r>
              <a:rPr lang="en-US" b="1"/>
              <a:t>pass</a:t>
            </a:r>
            <a:r>
              <a:rPr lang="en-US"/>
              <a:t> statement does nothing at all</a:t>
            </a:r>
          </a:p>
          <a:p>
            <a:r>
              <a:rPr lang="en-US"/>
              <a:t>It is used when a statement is required by the syntax but no action needs to be taken</a:t>
            </a:r>
          </a:p>
          <a:p>
            <a:r>
              <a:rPr lang="en-US"/>
              <a:t>Some examples of using </a:t>
            </a:r>
            <a:r>
              <a:rPr lang="en-US" b="1"/>
              <a:t>pass </a:t>
            </a:r>
            <a:r>
              <a:rPr lang="en-US"/>
              <a:t>include</a:t>
            </a:r>
          </a:p>
          <a:p>
            <a:pPr lvl="1"/>
            <a:r>
              <a:rPr lang="en-US"/>
              <a:t>in the body of a </a:t>
            </a:r>
            <a:r>
              <a:rPr lang="en-US" b="1"/>
              <a:t>while </a:t>
            </a:r>
            <a:r>
              <a:rPr lang="en-US"/>
              <a:t>loop during busy waiting</a:t>
            </a:r>
          </a:p>
          <a:p>
            <a:pPr lvl="1"/>
            <a:r>
              <a:rPr lang="en-US"/>
              <a:t>creating minimal classes</a:t>
            </a:r>
          </a:p>
          <a:p>
            <a:pPr lvl="1"/>
            <a:r>
              <a:rPr lang="en-US"/>
              <a:t>as a placeholder for the body of a new function that you haven't written yet</a:t>
            </a:r>
          </a:p>
        </p:txBody>
      </p:sp>
      <p:pic>
        <p:nvPicPr>
          <p:cNvPr id="4" name="Picture 3">
            <a:extLst>
              <a:ext uri="{FF2B5EF4-FFF2-40B4-BE49-F238E27FC236}">
                <a16:creationId xmlns:a16="http://schemas.microsoft.com/office/drawing/2014/main" id="{38301BA3-634D-AE62-8EA1-8E403C69CC96}"/>
              </a:ext>
            </a:extLst>
          </p:cNvPr>
          <p:cNvPicPr>
            <a:picLocks noChangeAspect="1"/>
          </p:cNvPicPr>
          <p:nvPr/>
        </p:nvPicPr>
        <p:blipFill>
          <a:blip r:embed="rId2"/>
          <a:stretch>
            <a:fillRect/>
          </a:stretch>
        </p:blipFill>
        <p:spPr>
          <a:xfrm>
            <a:off x="583762" y="1212356"/>
            <a:ext cx="6883400" cy="939800"/>
          </a:xfrm>
          <a:prstGeom prst="rect">
            <a:avLst/>
          </a:prstGeom>
        </p:spPr>
      </p:pic>
      <p:pic>
        <p:nvPicPr>
          <p:cNvPr id="5" name="Picture 4">
            <a:extLst>
              <a:ext uri="{FF2B5EF4-FFF2-40B4-BE49-F238E27FC236}">
                <a16:creationId xmlns:a16="http://schemas.microsoft.com/office/drawing/2014/main" id="{8BA72044-14B5-D4F0-213C-4DD0658D7090}"/>
              </a:ext>
            </a:extLst>
          </p:cNvPr>
          <p:cNvPicPr>
            <a:picLocks noChangeAspect="1"/>
          </p:cNvPicPr>
          <p:nvPr/>
        </p:nvPicPr>
        <p:blipFill>
          <a:blip r:embed="rId3"/>
          <a:stretch>
            <a:fillRect/>
          </a:stretch>
        </p:blipFill>
        <p:spPr>
          <a:xfrm>
            <a:off x="583762" y="2929895"/>
            <a:ext cx="2857500" cy="952500"/>
          </a:xfrm>
          <a:prstGeom prst="rect">
            <a:avLst/>
          </a:prstGeom>
        </p:spPr>
      </p:pic>
      <p:pic>
        <p:nvPicPr>
          <p:cNvPr id="6" name="Picture 5">
            <a:extLst>
              <a:ext uri="{FF2B5EF4-FFF2-40B4-BE49-F238E27FC236}">
                <a16:creationId xmlns:a16="http://schemas.microsoft.com/office/drawing/2014/main" id="{3BACF8BB-040B-5680-921E-323F464B5262}"/>
              </a:ext>
            </a:extLst>
          </p:cNvPr>
          <p:cNvPicPr>
            <a:picLocks noChangeAspect="1"/>
          </p:cNvPicPr>
          <p:nvPr/>
        </p:nvPicPr>
        <p:blipFill>
          <a:blip r:embed="rId4"/>
          <a:stretch>
            <a:fillRect/>
          </a:stretch>
        </p:blipFill>
        <p:spPr>
          <a:xfrm>
            <a:off x="583762" y="4660135"/>
            <a:ext cx="5422900" cy="952500"/>
          </a:xfrm>
          <a:prstGeom prst="rect">
            <a:avLst/>
          </a:prstGeom>
        </p:spPr>
      </p:pic>
    </p:spTree>
    <p:extLst>
      <p:ext uri="{BB962C8B-B14F-4D97-AF65-F5344CB8AC3E}">
        <p14:creationId xmlns:p14="http://schemas.microsoft.com/office/powerpoint/2010/main" val="32315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400C-E77A-F117-3E98-A0E3180FD300}"/>
              </a:ext>
            </a:extLst>
          </p:cNvPr>
          <p:cNvSpPr>
            <a:spLocks noGrp="1"/>
          </p:cNvSpPr>
          <p:nvPr>
            <p:ph type="title"/>
          </p:nvPr>
        </p:nvSpPr>
        <p:spPr/>
        <p:txBody>
          <a:bodyPr/>
          <a:lstStyle/>
          <a:p>
            <a:r>
              <a:rPr lang="en-US" b="1"/>
              <a:t>match</a:t>
            </a:r>
            <a:r>
              <a:rPr lang="en-US"/>
              <a:t> statement</a:t>
            </a:r>
            <a:endParaRPr lang="en-US" b="1"/>
          </a:p>
        </p:txBody>
      </p:sp>
      <p:sp>
        <p:nvSpPr>
          <p:cNvPr id="3" name="Content Placeholder 2">
            <a:extLst>
              <a:ext uri="{FF2B5EF4-FFF2-40B4-BE49-F238E27FC236}">
                <a16:creationId xmlns:a16="http://schemas.microsoft.com/office/drawing/2014/main" id="{ACED3020-D61B-CEFA-F09A-FF3700DEDE1D}"/>
              </a:ext>
            </a:extLst>
          </p:cNvPr>
          <p:cNvSpPr>
            <a:spLocks noGrp="1"/>
          </p:cNvSpPr>
          <p:nvPr>
            <p:ph idx="1"/>
          </p:nvPr>
        </p:nvSpPr>
        <p:spPr>
          <a:xfrm>
            <a:off x="746234" y="4235669"/>
            <a:ext cx="10607566" cy="2448910"/>
          </a:xfrm>
        </p:spPr>
        <p:txBody>
          <a:bodyPr>
            <a:normAutofit fontScale="92500" lnSpcReduction="20000"/>
          </a:bodyPr>
          <a:lstStyle/>
          <a:p>
            <a:r>
              <a:rPr lang="en-US"/>
              <a:t>A </a:t>
            </a:r>
            <a:r>
              <a:rPr lang="en-US" b="1"/>
              <a:t>match</a:t>
            </a:r>
            <a:r>
              <a:rPr lang="en-US"/>
              <a:t> statement takes an expression and compares its value to successive patterns, given as one or more case blocks</a:t>
            </a:r>
          </a:p>
          <a:p>
            <a:r>
              <a:rPr lang="en-US"/>
              <a:t>It looks a bit like a 'switch' statement in C, Java or JavaScript, but its actually more similar to pattern matching languages like Rust or Haskell</a:t>
            </a:r>
          </a:p>
          <a:p>
            <a:r>
              <a:rPr lang="en-US"/>
              <a:t>Only the first pattern that matches gets executed and it can also extract components from the value into variables</a:t>
            </a:r>
          </a:p>
          <a:p>
            <a:r>
              <a:rPr lang="en-US"/>
              <a:t>The value _ is a wildcard that matches anything</a:t>
            </a:r>
          </a:p>
        </p:txBody>
      </p:sp>
      <p:pic>
        <p:nvPicPr>
          <p:cNvPr id="4" name="Picture 3">
            <a:extLst>
              <a:ext uri="{FF2B5EF4-FFF2-40B4-BE49-F238E27FC236}">
                <a16:creationId xmlns:a16="http://schemas.microsoft.com/office/drawing/2014/main" id="{23B4779D-643C-EC29-3536-24004C41AF6B}"/>
              </a:ext>
            </a:extLst>
          </p:cNvPr>
          <p:cNvPicPr>
            <a:picLocks noChangeAspect="1"/>
          </p:cNvPicPr>
          <p:nvPr/>
        </p:nvPicPr>
        <p:blipFill>
          <a:blip r:embed="rId2"/>
          <a:stretch>
            <a:fillRect/>
          </a:stretch>
        </p:blipFill>
        <p:spPr>
          <a:xfrm>
            <a:off x="2312057" y="1509330"/>
            <a:ext cx="6769100" cy="2578100"/>
          </a:xfrm>
          <a:prstGeom prst="rect">
            <a:avLst/>
          </a:prstGeom>
        </p:spPr>
      </p:pic>
    </p:spTree>
    <p:extLst>
      <p:ext uri="{BB962C8B-B14F-4D97-AF65-F5344CB8AC3E}">
        <p14:creationId xmlns:p14="http://schemas.microsoft.com/office/powerpoint/2010/main" val="186984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3F28-0110-E1C0-126D-A0979E306DE1}"/>
              </a:ext>
            </a:extLst>
          </p:cNvPr>
          <p:cNvSpPr>
            <a:spLocks noGrp="1"/>
          </p:cNvSpPr>
          <p:nvPr>
            <p:ph type="title"/>
          </p:nvPr>
        </p:nvSpPr>
        <p:spPr/>
        <p:txBody>
          <a:bodyPr/>
          <a:lstStyle/>
          <a:p>
            <a:r>
              <a:rPr lang="en-US" b="1"/>
              <a:t>match</a:t>
            </a:r>
            <a:r>
              <a:rPr lang="en-US"/>
              <a:t> statement</a:t>
            </a:r>
            <a:endParaRPr lang="en-US" b="1"/>
          </a:p>
        </p:txBody>
      </p:sp>
      <p:sp>
        <p:nvSpPr>
          <p:cNvPr id="3" name="Content Placeholder 2">
            <a:extLst>
              <a:ext uri="{FF2B5EF4-FFF2-40B4-BE49-F238E27FC236}">
                <a16:creationId xmlns:a16="http://schemas.microsoft.com/office/drawing/2014/main" id="{DAAADC6D-8257-8384-83C5-BA5927845B1E}"/>
              </a:ext>
            </a:extLst>
          </p:cNvPr>
          <p:cNvSpPr>
            <a:spLocks noGrp="1"/>
          </p:cNvSpPr>
          <p:nvPr>
            <p:ph idx="1"/>
          </p:nvPr>
        </p:nvSpPr>
        <p:spPr>
          <a:xfrm>
            <a:off x="5638800" y="504497"/>
            <a:ext cx="5714999" cy="5988378"/>
          </a:xfrm>
        </p:spPr>
        <p:txBody>
          <a:bodyPr>
            <a:normAutofit/>
          </a:bodyPr>
          <a:lstStyle/>
          <a:p>
            <a:r>
              <a:rPr lang="en-US"/>
              <a:t>You can combine several literals in a single pattern using | ("or")</a:t>
            </a:r>
          </a:p>
          <a:p>
            <a:r>
              <a:rPr lang="en-US"/>
              <a:t>Patterns can be used to bind variables and can look like unpacking assignments</a:t>
            </a:r>
          </a:p>
          <a:p>
            <a:pPr lvl="1"/>
            <a:r>
              <a:rPr lang="en-US"/>
              <a:t>f"Y={y}" is a </a:t>
            </a:r>
            <a:r>
              <a:rPr lang="en-US" b="1"/>
              <a:t>formatted string literal</a:t>
            </a:r>
            <a:r>
              <a:rPr lang="en-US"/>
              <a:t>, indicated by the prefixed 'f'</a:t>
            </a:r>
          </a:p>
          <a:p>
            <a:pPr lvl="1"/>
            <a:r>
              <a:rPr lang="en-US"/>
              <a:t>The "{y}" is an expression, y, whose value will replace the expression</a:t>
            </a:r>
          </a:p>
          <a:p>
            <a:pPr lvl="1"/>
            <a:r>
              <a:rPr lang="en-US"/>
              <a:t>"case (x, y):" matches any point which is simply an ordered pair – the values of the pair get bound to x and y so that they can be used in the print statement</a:t>
            </a:r>
          </a:p>
          <a:p>
            <a:pPr lvl="2"/>
            <a:r>
              <a:rPr lang="en-US"/>
              <a:t>This resembles an unpacking assignment</a:t>
            </a:r>
          </a:p>
        </p:txBody>
      </p:sp>
      <p:pic>
        <p:nvPicPr>
          <p:cNvPr id="4" name="Picture 3">
            <a:extLst>
              <a:ext uri="{FF2B5EF4-FFF2-40B4-BE49-F238E27FC236}">
                <a16:creationId xmlns:a16="http://schemas.microsoft.com/office/drawing/2014/main" id="{5C621EE7-CFF0-BB93-35F1-1E73F5324476}"/>
              </a:ext>
            </a:extLst>
          </p:cNvPr>
          <p:cNvPicPr>
            <a:picLocks noChangeAspect="1"/>
          </p:cNvPicPr>
          <p:nvPr/>
        </p:nvPicPr>
        <p:blipFill>
          <a:blip r:embed="rId2"/>
          <a:stretch>
            <a:fillRect/>
          </a:stretch>
        </p:blipFill>
        <p:spPr>
          <a:xfrm>
            <a:off x="838200" y="1957333"/>
            <a:ext cx="2984500" cy="673100"/>
          </a:xfrm>
          <a:prstGeom prst="rect">
            <a:avLst/>
          </a:prstGeom>
        </p:spPr>
      </p:pic>
      <p:pic>
        <p:nvPicPr>
          <p:cNvPr id="5" name="Picture 4">
            <a:extLst>
              <a:ext uri="{FF2B5EF4-FFF2-40B4-BE49-F238E27FC236}">
                <a16:creationId xmlns:a16="http://schemas.microsoft.com/office/drawing/2014/main" id="{34EDAC45-B1C7-47DE-CD48-A5AD6113A17B}"/>
              </a:ext>
            </a:extLst>
          </p:cNvPr>
          <p:cNvPicPr>
            <a:picLocks noChangeAspect="1"/>
          </p:cNvPicPr>
          <p:nvPr/>
        </p:nvPicPr>
        <p:blipFill>
          <a:blip r:embed="rId3"/>
          <a:stretch>
            <a:fillRect/>
          </a:stretch>
        </p:blipFill>
        <p:spPr>
          <a:xfrm>
            <a:off x="838200" y="2985376"/>
            <a:ext cx="4800600" cy="3073400"/>
          </a:xfrm>
          <a:prstGeom prst="rect">
            <a:avLst/>
          </a:prstGeom>
        </p:spPr>
      </p:pic>
    </p:spTree>
    <p:extLst>
      <p:ext uri="{BB962C8B-B14F-4D97-AF65-F5344CB8AC3E}">
        <p14:creationId xmlns:p14="http://schemas.microsoft.com/office/powerpoint/2010/main" val="118487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5C07-1430-1440-B764-07BA89352D5D}"/>
              </a:ext>
            </a:extLst>
          </p:cNvPr>
          <p:cNvSpPr>
            <a:spLocks noGrp="1"/>
          </p:cNvSpPr>
          <p:nvPr>
            <p:ph type="title"/>
          </p:nvPr>
        </p:nvSpPr>
        <p:spPr>
          <a:xfrm>
            <a:off x="838200" y="365126"/>
            <a:ext cx="10515600" cy="315912"/>
          </a:xfrm>
        </p:spPr>
        <p:txBody>
          <a:bodyPr>
            <a:normAutofit fontScale="90000"/>
          </a:bodyPr>
          <a:lstStyle/>
          <a:p>
            <a:r>
              <a:rPr lang="en-US" b="1"/>
              <a:t>match </a:t>
            </a:r>
            <a:r>
              <a:rPr lang="en-US"/>
              <a:t>statement with classes</a:t>
            </a:r>
            <a:endParaRPr lang="en-US" b="1"/>
          </a:p>
        </p:txBody>
      </p:sp>
      <p:sp>
        <p:nvSpPr>
          <p:cNvPr id="3" name="Content Placeholder 2">
            <a:extLst>
              <a:ext uri="{FF2B5EF4-FFF2-40B4-BE49-F238E27FC236}">
                <a16:creationId xmlns:a16="http://schemas.microsoft.com/office/drawing/2014/main" id="{B5EA5B34-190E-FAE9-0D6C-02FD56223E9C}"/>
              </a:ext>
            </a:extLst>
          </p:cNvPr>
          <p:cNvSpPr>
            <a:spLocks noGrp="1"/>
          </p:cNvSpPr>
          <p:nvPr>
            <p:ph idx="1"/>
          </p:nvPr>
        </p:nvSpPr>
        <p:spPr>
          <a:xfrm>
            <a:off x="4025382" y="877078"/>
            <a:ext cx="5659794" cy="5615796"/>
          </a:xfrm>
        </p:spPr>
        <p:txBody>
          <a:bodyPr>
            <a:normAutofit fontScale="92500" lnSpcReduction="10000"/>
          </a:bodyPr>
          <a:lstStyle/>
          <a:p>
            <a:r>
              <a:rPr lang="en-US"/>
              <a:t>To match objects, you can use case patterns that resemble constructors but that have the ability to capture the values of attributes into variables</a:t>
            </a:r>
          </a:p>
          <a:p>
            <a:r>
              <a:rPr lang="en-US"/>
              <a:t>With some builtin classes that provide an ordering for their attributes (e.g., dataclasses), you can use positional parameters</a:t>
            </a:r>
          </a:p>
          <a:p>
            <a:r>
              <a:rPr lang="en-US"/>
              <a:t>You can also set the __match_args__ special attribute in a class definition to define a specific position for attributes in patterns</a:t>
            </a:r>
          </a:p>
          <a:p>
            <a:pPr lvl="1"/>
            <a:r>
              <a:rPr lang="en-US"/>
              <a:t>For example, if __match_args__ is set to ("x", "y"), then the patterns on the right are all equivalent, and all bind the y attribute to var</a:t>
            </a:r>
          </a:p>
        </p:txBody>
      </p:sp>
      <p:pic>
        <p:nvPicPr>
          <p:cNvPr id="4" name="Picture 3">
            <a:extLst>
              <a:ext uri="{FF2B5EF4-FFF2-40B4-BE49-F238E27FC236}">
                <a16:creationId xmlns:a16="http://schemas.microsoft.com/office/drawing/2014/main" id="{D85F07CF-8601-C8AB-F427-576BBDA419D2}"/>
              </a:ext>
            </a:extLst>
          </p:cNvPr>
          <p:cNvPicPr>
            <a:picLocks noChangeAspect="1"/>
          </p:cNvPicPr>
          <p:nvPr/>
        </p:nvPicPr>
        <p:blipFill>
          <a:blip r:embed="rId2"/>
          <a:stretch>
            <a:fillRect/>
          </a:stretch>
        </p:blipFill>
        <p:spPr>
          <a:xfrm>
            <a:off x="291581" y="1562100"/>
            <a:ext cx="3733800" cy="3733800"/>
          </a:xfrm>
          <a:prstGeom prst="rect">
            <a:avLst/>
          </a:prstGeom>
        </p:spPr>
      </p:pic>
      <p:pic>
        <p:nvPicPr>
          <p:cNvPr id="5" name="Picture 4">
            <a:extLst>
              <a:ext uri="{FF2B5EF4-FFF2-40B4-BE49-F238E27FC236}">
                <a16:creationId xmlns:a16="http://schemas.microsoft.com/office/drawing/2014/main" id="{DFA70FB0-A173-5130-6D31-49CBE660E713}"/>
              </a:ext>
            </a:extLst>
          </p:cNvPr>
          <p:cNvPicPr>
            <a:picLocks noChangeAspect="1"/>
          </p:cNvPicPr>
          <p:nvPr/>
        </p:nvPicPr>
        <p:blipFill>
          <a:blip r:embed="rId3"/>
          <a:stretch>
            <a:fillRect/>
          </a:stretch>
        </p:blipFill>
        <p:spPr>
          <a:xfrm>
            <a:off x="9771807" y="3246438"/>
            <a:ext cx="2128612" cy="1064306"/>
          </a:xfrm>
          <a:prstGeom prst="rect">
            <a:avLst/>
          </a:prstGeom>
        </p:spPr>
      </p:pic>
    </p:spTree>
    <p:extLst>
      <p:ext uri="{BB962C8B-B14F-4D97-AF65-F5344CB8AC3E}">
        <p14:creationId xmlns:p14="http://schemas.microsoft.com/office/powerpoint/2010/main" val="7756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3973-8DBC-B85D-2E13-49D22F15275E}"/>
              </a:ext>
            </a:extLst>
          </p:cNvPr>
          <p:cNvSpPr>
            <a:spLocks noGrp="1"/>
          </p:cNvSpPr>
          <p:nvPr>
            <p:ph type="title"/>
          </p:nvPr>
        </p:nvSpPr>
        <p:spPr/>
        <p:txBody>
          <a:bodyPr/>
          <a:lstStyle/>
          <a:p>
            <a:r>
              <a:rPr lang="en-US"/>
              <a:t>More on </a:t>
            </a:r>
            <a:r>
              <a:rPr lang="en-US" b="1"/>
              <a:t>match</a:t>
            </a:r>
            <a:r>
              <a:rPr lang="en-US"/>
              <a:t> patterns</a:t>
            </a:r>
          </a:p>
        </p:txBody>
      </p:sp>
      <p:sp>
        <p:nvSpPr>
          <p:cNvPr id="3" name="Content Placeholder 2">
            <a:extLst>
              <a:ext uri="{FF2B5EF4-FFF2-40B4-BE49-F238E27FC236}">
                <a16:creationId xmlns:a16="http://schemas.microsoft.com/office/drawing/2014/main" id="{BFA60DAC-5CDB-D95C-9A3F-ABAB572116E8}"/>
              </a:ext>
            </a:extLst>
          </p:cNvPr>
          <p:cNvSpPr>
            <a:spLocks noGrp="1"/>
          </p:cNvSpPr>
          <p:nvPr>
            <p:ph idx="1"/>
          </p:nvPr>
        </p:nvSpPr>
        <p:spPr>
          <a:xfrm>
            <a:off x="5169158" y="1825625"/>
            <a:ext cx="6184641" cy="4351338"/>
          </a:xfrm>
        </p:spPr>
        <p:txBody>
          <a:bodyPr/>
          <a:lstStyle/>
          <a:p>
            <a:r>
              <a:rPr lang="en-US"/>
              <a:t>Read a </a:t>
            </a:r>
            <a:r>
              <a:rPr lang="en-US" b="1"/>
              <a:t>match </a:t>
            </a:r>
            <a:r>
              <a:rPr lang="en-US"/>
              <a:t>pattern as an extended form of what you would put on the LHS of an assignment</a:t>
            </a:r>
          </a:p>
          <a:p>
            <a:r>
              <a:rPr lang="en-US"/>
              <a:t>Only standalone names (e.g., var) are assigned to</a:t>
            </a:r>
          </a:p>
          <a:p>
            <a:r>
              <a:rPr lang="en-US"/>
              <a:t>Dotted names (e.g., foo.bar), attribute names (e.g., "x=", "y=") and class names (e.g., Point(...) ) are not assigned to</a:t>
            </a:r>
          </a:p>
        </p:txBody>
      </p:sp>
      <p:pic>
        <p:nvPicPr>
          <p:cNvPr id="4" name="Picture 3">
            <a:extLst>
              <a:ext uri="{FF2B5EF4-FFF2-40B4-BE49-F238E27FC236}">
                <a16:creationId xmlns:a16="http://schemas.microsoft.com/office/drawing/2014/main" id="{D18351FE-579B-D428-15A7-19260F6C43C0}"/>
              </a:ext>
            </a:extLst>
          </p:cNvPr>
          <p:cNvPicPr>
            <a:picLocks noChangeAspect="1"/>
          </p:cNvPicPr>
          <p:nvPr/>
        </p:nvPicPr>
        <p:blipFill>
          <a:blip r:embed="rId2"/>
          <a:stretch>
            <a:fillRect/>
          </a:stretch>
        </p:blipFill>
        <p:spPr>
          <a:xfrm>
            <a:off x="838200" y="1825625"/>
            <a:ext cx="3721100" cy="3568700"/>
          </a:xfrm>
          <a:prstGeom prst="rect">
            <a:avLst/>
          </a:prstGeom>
        </p:spPr>
      </p:pic>
    </p:spTree>
    <p:extLst>
      <p:ext uri="{BB962C8B-B14F-4D97-AF65-F5344CB8AC3E}">
        <p14:creationId xmlns:p14="http://schemas.microsoft.com/office/powerpoint/2010/main" val="129209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89FF-33E5-7BCF-A60E-E64190C284D4}"/>
              </a:ext>
            </a:extLst>
          </p:cNvPr>
          <p:cNvSpPr>
            <a:spLocks noGrp="1"/>
          </p:cNvSpPr>
          <p:nvPr>
            <p:ph type="title"/>
          </p:nvPr>
        </p:nvSpPr>
        <p:spPr/>
        <p:txBody>
          <a:bodyPr/>
          <a:lstStyle/>
          <a:p>
            <a:r>
              <a:rPr lang="en-US"/>
              <a:t>More on </a:t>
            </a:r>
            <a:r>
              <a:rPr lang="en-US" b="1"/>
              <a:t>match</a:t>
            </a:r>
            <a:r>
              <a:rPr lang="en-US"/>
              <a:t> patterns</a:t>
            </a:r>
          </a:p>
        </p:txBody>
      </p:sp>
      <p:sp>
        <p:nvSpPr>
          <p:cNvPr id="3" name="Content Placeholder 2">
            <a:extLst>
              <a:ext uri="{FF2B5EF4-FFF2-40B4-BE49-F238E27FC236}">
                <a16:creationId xmlns:a16="http://schemas.microsoft.com/office/drawing/2014/main" id="{C77AEB55-E9FD-9370-F66D-F8DC30FACDA4}"/>
              </a:ext>
            </a:extLst>
          </p:cNvPr>
          <p:cNvSpPr>
            <a:spLocks noGrp="1"/>
          </p:cNvSpPr>
          <p:nvPr>
            <p:ph idx="1"/>
          </p:nvPr>
        </p:nvSpPr>
        <p:spPr>
          <a:xfrm>
            <a:off x="5514391" y="1825625"/>
            <a:ext cx="5839408" cy="4351338"/>
          </a:xfrm>
        </p:spPr>
        <p:txBody>
          <a:bodyPr/>
          <a:lstStyle/>
          <a:p>
            <a:r>
              <a:rPr lang="en-US"/>
              <a:t>Patterns can be nested inside container data structures</a:t>
            </a:r>
          </a:p>
          <a:p>
            <a:r>
              <a:rPr lang="en-US"/>
              <a:t>Example on the left shows how a list of points can be matched with positional parameters</a:t>
            </a:r>
          </a:p>
          <a:p>
            <a:pPr lvl="1"/>
            <a:r>
              <a:rPr lang="en-US"/>
              <a:t>Note that __match_args__ has been set in the definition of Point</a:t>
            </a:r>
          </a:p>
        </p:txBody>
      </p:sp>
      <p:pic>
        <p:nvPicPr>
          <p:cNvPr id="4" name="Picture 3">
            <a:extLst>
              <a:ext uri="{FF2B5EF4-FFF2-40B4-BE49-F238E27FC236}">
                <a16:creationId xmlns:a16="http://schemas.microsoft.com/office/drawing/2014/main" id="{1809E7E2-E773-2A84-9C42-AEE7BF3A6F85}"/>
              </a:ext>
            </a:extLst>
          </p:cNvPr>
          <p:cNvPicPr>
            <a:picLocks noChangeAspect="1"/>
          </p:cNvPicPr>
          <p:nvPr/>
        </p:nvPicPr>
        <p:blipFill>
          <a:blip r:embed="rId2"/>
          <a:stretch>
            <a:fillRect/>
          </a:stretch>
        </p:blipFill>
        <p:spPr>
          <a:xfrm>
            <a:off x="332791" y="2049235"/>
            <a:ext cx="5181600" cy="3543300"/>
          </a:xfrm>
          <a:prstGeom prst="rect">
            <a:avLst/>
          </a:prstGeom>
        </p:spPr>
      </p:pic>
    </p:spTree>
    <p:extLst>
      <p:ext uri="{BB962C8B-B14F-4D97-AF65-F5344CB8AC3E}">
        <p14:creationId xmlns:p14="http://schemas.microsoft.com/office/powerpoint/2010/main" val="3392695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2DD2-8A9E-0987-D5A5-6B7C224FB834}"/>
              </a:ext>
            </a:extLst>
          </p:cNvPr>
          <p:cNvSpPr>
            <a:spLocks noGrp="1"/>
          </p:cNvSpPr>
          <p:nvPr>
            <p:ph type="title"/>
          </p:nvPr>
        </p:nvSpPr>
        <p:spPr/>
        <p:txBody>
          <a:bodyPr/>
          <a:lstStyle/>
          <a:p>
            <a:r>
              <a:rPr lang="en-US" i="1"/>
              <a:t>guards</a:t>
            </a:r>
            <a:r>
              <a:rPr lang="en-US"/>
              <a:t>:</a:t>
            </a:r>
            <a:r>
              <a:rPr lang="en-US" b="1"/>
              <a:t> if</a:t>
            </a:r>
            <a:r>
              <a:rPr lang="en-US"/>
              <a:t> clauses in patterns</a:t>
            </a:r>
            <a:endParaRPr lang="en-US" b="1"/>
          </a:p>
        </p:txBody>
      </p:sp>
      <p:sp>
        <p:nvSpPr>
          <p:cNvPr id="3" name="Content Placeholder 2">
            <a:extLst>
              <a:ext uri="{FF2B5EF4-FFF2-40B4-BE49-F238E27FC236}">
                <a16:creationId xmlns:a16="http://schemas.microsoft.com/office/drawing/2014/main" id="{7A583B95-A3D9-8E08-14D8-B6B25EE538E5}"/>
              </a:ext>
            </a:extLst>
          </p:cNvPr>
          <p:cNvSpPr>
            <a:spLocks noGrp="1"/>
          </p:cNvSpPr>
          <p:nvPr>
            <p:ph idx="1"/>
          </p:nvPr>
        </p:nvSpPr>
        <p:spPr>
          <a:xfrm>
            <a:off x="5617028" y="1825625"/>
            <a:ext cx="5736771" cy="4351338"/>
          </a:xfrm>
        </p:spPr>
        <p:txBody>
          <a:bodyPr/>
          <a:lstStyle/>
          <a:p>
            <a:r>
              <a:rPr lang="en-US"/>
              <a:t>We can add an </a:t>
            </a:r>
            <a:r>
              <a:rPr lang="en-US" b="1"/>
              <a:t>if</a:t>
            </a:r>
            <a:r>
              <a:rPr lang="en-US"/>
              <a:t> clause to a pattern to add constraints to it</a:t>
            </a:r>
          </a:p>
          <a:p>
            <a:r>
              <a:rPr lang="en-US"/>
              <a:t>This is called a </a:t>
            </a:r>
            <a:r>
              <a:rPr lang="en-US" i="1"/>
              <a:t>guard</a:t>
            </a:r>
            <a:r>
              <a:rPr lang="en-US"/>
              <a:t>, as in UML</a:t>
            </a:r>
          </a:p>
          <a:p>
            <a:r>
              <a:rPr lang="en-US"/>
              <a:t>If the guard is false, then </a:t>
            </a:r>
            <a:r>
              <a:rPr lang="en-US" b="1"/>
              <a:t>match</a:t>
            </a:r>
            <a:r>
              <a:rPr lang="en-US"/>
              <a:t> goes on to the next case block</a:t>
            </a:r>
          </a:p>
          <a:p>
            <a:r>
              <a:rPr lang="en-US"/>
              <a:t>Value capture happens </a:t>
            </a:r>
            <a:r>
              <a:rPr lang="en-US" i="1"/>
              <a:t>before</a:t>
            </a:r>
            <a:r>
              <a:rPr lang="en-US"/>
              <a:t> the guard is evaluated</a:t>
            </a:r>
          </a:p>
        </p:txBody>
      </p:sp>
      <p:pic>
        <p:nvPicPr>
          <p:cNvPr id="4" name="Picture 3">
            <a:extLst>
              <a:ext uri="{FF2B5EF4-FFF2-40B4-BE49-F238E27FC236}">
                <a16:creationId xmlns:a16="http://schemas.microsoft.com/office/drawing/2014/main" id="{53F8CB6F-8B46-2166-F0D0-8E38DC8D4260}"/>
              </a:ext>
            </a:extLst>
          </p:cNvPr>
          <p:cNvPicPr>
            <a:picLocks noChangeAspect="1"/>
          </p:cNvPicPr>
          <p:nvPr/>
        </p:nvPicPr>
        <p:blipFill>
          <a:blip r:embed="rId2"/>
          <a:stretch>
            <a:fillRect/>
          </a:stretch>
        </p:blipFill>
        <p:spPr>
          <a:xfrm>
            <a:off x="446314" y="2675731"/>
            <a:ext cx="4834406" cy="1325563"/>
          </a:xfrm>
          <a:prstGeom prst="rect">
            <a:avLst/>
          </a:prstGeom>
        </p:spPr>
      </p:pic>
    </p:spTree>
    <p:extLst>
      <p:ext uri="{BB962C8B-B14F-4D97-AF65-F5344CB8AC3E}">
        <p14:creationId xmlns:p14="http://schemas.microsoft.com/office/powerpoint/2010/main" val="241309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5252-4391-D966-CCEF-0B051CC77E9B}"/>
              </a:ext>
            </a:extLst>
          </p:cNvPr>
          <p:cNvSpPr>
            <a:spLocks noGrp="1"/>
          </p:cNvSpPr>
          <p:nvPr>
            <p:ph type="title"/>
          </p:nvPr>
        </p:nvSpPr>
        <p:spPr/>
        <p:txBody>
          <a:bodyPr/>
          <a:lstStyle/>
          <a:p>
            <a:r>
              <a:rPr lang="en-US"/>
              <a:t>Other key features of </a:t>
            </a:r>
            <a:r>
              <a:rPr lang="en-US" b="1"/>
              <a:t>match</a:t>
            </a:r>
            <a:endParaRPr lang="en-US"/>
          </a:p>
        </p:txBody>
      </p:sp>
      <p:sp>
        <p:nvSpPr>
          <p:cNvPr id="3" name="Content Placeholder 2">
            <a:extLst>
              <a:ext uri="{FF2B5EF4-FFF2-40B4-BE49-F238E27FC236}">
                <a16:creationId xmlns:a16="http://schemas.microsoft.com/office/drawing/2014/main" id="{95E82991-D70A-81C9-8652-964CEB9D337B}"/>
              </a:ext>
            </a:extLst>
          </p:cNvPr>
          <p:cNvSpPr>
            <a:spLocks noGrp="1"/>
          </p:cNvSpPr>
          <p:nvPr>
            <p:ph idx="1"/>
          </p:nvPr>
        </p:nvSpPr>
        <p:spPr/>
        <p:txBody>
          <a:bodyPr>
            <a:normAutofit fontScale="92500"/>
          </a:bodyPr>
          <a:lstStyle/>
          <a:p>
            <a:r>
              <a:rPr lang="en-US"/>
              <a:t>Tuple and list patterns match any sequence except strings</a:t>
            </a:r>
          </a:p>
          <a:p>
            <a:pPr lvl="1"/>
            <a:r>
              <a:rPr lang="en-US"/>
              <a:t>They also do not match iterators</a:t>
            </a:r>
          </a:p>
          <a:p>
            <a:r>
              <a:rPr lang="en-US"/>
              <a:t>Sequence patterns (i.e., tuples and lists) work in a similar way to unpacking assignments. For example,</a:t>
            </a:r>
          </a:p>
          <a:p>
            <a:pPr lvl="1"/>
            <a:r>
              <a:rPr lang="en-US"/>
              <a:t>[x, y, *rest] and (x, y, *rest) will bind the first two elements to x and y, respectively and then put the rest in a list called rest</a:t>
            </a:r>
          </a:p>
          <a:p>
            <a:pPr lvl="1"/>
            <a:r>
              <a:rPr lang="en-US"/>
              <a:t>(x, y, *_) uses the special variable, _, in order not to bind any elements after the first two</a:t>
            </a:r>
          </a:p>
          <a:p>
            <a:r>
              <a:rPr lang="en-US"/>
              <a:t>Subpatterns can be captured using the </a:t>
            </a:r>
            <a:r>
              <a:rPr lang="en-US" b="1"/>
              <a:t>as</a:t>
            </a:r>
            <a:r>
              <a:rPr lang="en-US"/>
              <a:t> keyword. For example</a:t>
            </a:r>
            <a:br>
              <a:rPr lang="en-US"/>
            </a:br>
            <a:r>
              <a:rPr lang="en-US"/>
              <a:t>	</a:t>
            </a:r>
            <a:r>
              <a:rPr lang="en-US">
                <a:latin typeface="Courier New" panose="02070309020205020404" pitchFamily="49" charset="0"/>
              </a:rPr>
              <a:t>case (Point(x1, y1), Point(x2, y2) as p2): ...</a:t>
            </a:r>
            <a:br>
              <a:rPr lang="en-US"/>
            </a:br>
            <a:r>
              <a:rPr lang="en-US"/>
              <a:t>captures the second Point object in the input into a variable called p2</a:t>
            </a:r>
          </a:p>
        </p:txBody>
      </p:sp>
    </p:spTree>
    <p:extLst>
      <p:ext uri="{BB962C8B-B14F-4D97-AF65-F5344CB8AC3E}">
        <p14:creationId xmlns:p14="http://schemas.microsoft.com/office/powerpoint/2010/main" val="115274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51C6-1832-8240-9F36-FE363E1E74AC}"/>
              </a:ext>
            </a:extLst>
          </p:cNvPr>
          <p:cNvSpPr>
            <a:spLocks noGrp="1"/>
          </p:cNvSpPr>
          <p:nvPr>
            <p:ph type="title"/>
          </p:nvPr>
        </p:nvSpPr>
        <p:spPr>
          <a:xfrm>
            <a:off x="838200" y="233265"/>
            <a:ext cx="10515600" cy="549275"/>
          </a:xfrm>
        </p:spPr>
        <p:txBody>
          <a:bodyPr>
            <a:normAutofit fontScale="90000"/>
          </a:bodyPr>
          <a:lstStyle/>
          <a:p>
            <a:r>
              <a:rPr lang="en-US"/>
              <a:t>Other key features of </a:t>
            </a:r>
            <a:r>
              <a:rPr lang="en-US" b="1"/>
              <a:t>match</a:t>
            </a:r>
            <a:endParaRPr lang="en-US"/>
          </a:p>
        </p:txBody>
      </p:sp>
      <p:sp>
        <p:nvSpPr>
          <p:cNvPr id="3" name="Content Placeholder 2">
            <a:extLst>
              <a:ext uri="{FF2B5EF4-FFF2-40B4-BE49-F238E27FC236}">
                <a16:creationId xmlns:a16="http://schemas.microsoft.com/office/drawing/2014/main" id="{31B468D3-48A9-D6F4-36BC-BED9116590C2}"/>
              </a:ext>
            </a:extLst>
          </p:cNvPr>
          <p:cNvSpPr>
            <a:spLocks noGrp="1"/>
          </p:cNvSpPr>
          <p:nvPr>
            <p:ph idx="1"/>
          </p:nvPr>
        </p:nvSpPr>
        <p:spPr>
          <a:xfrm>
            <a:off x="838200" y="4089400"/>
            <a:ext cx="10515600" cy="2572657"/>
          </a:xfrm>
        </p:spPr>
        <p:txBody>
          <a:bodyPr>
            <a:normAutofit fontScale="85000" lnSpcReduction="20000"/>
          </a:bodyPr>
          <a:lstStyle/>
          <a:p>
            <a:r>
              <a:rPr lang="en-US"/>
              <a:t>Mapping patterns: {"bandwidth": b, "latency": l} captures the values of the properties named "bandwidth" and "latency" from a dictionary</a:t>
            </a:r>
          </a:p>
          <a:p>
            <a:pPr lvl="1"/>
            <a:r>
              <a:rPr lang="en-US"/>
              <a:t>Extra keys are ignored unless you capture them into a list using **rest</a:t>
            </a:r>
          </a:p>
          <a:p>
            <a:r>
              <a:rPr lang="en-US"/>
              <a:t>Most literals are compared by equality, but singletons like True, False and None are compared by identity (since there is only one instance of each of them)</a:t>
            </a:r>
          </a:p>
          <a:p>
            <a:r>
              <a:rPr lang="en-US"/>
              <a:t>Patterns can use named constants, but they must be written as dotted names in order for them not to be mistaken for capture variables (see above)</a:t>
            </a:r>
          </a:p>
        </p:txBody>
      </p:sp>
      <p:pic>
        <p:nvPicPr>
          <p:cNvPr id="4" name="Picture 3">
            <a:extLst>
              <a:ext uri="{FF2B5EF4-FFF2-40B4-BE49-F238E27FC236}">
                <a16:creationId xmlns:a16="http://schemas.microsoft.com/office/drawing/2014/main" id="{963085BE-6461-BF92-1082-34EDDE8B81D2}"/>
              </a:ext>
            </a:extLst>
          </p:cNvPr>
          <p:cNvPicPr>
            <a:picLocks noChangeAspect="1"/>
          </p:cNvPicPr>
          <p:nvPr/>
        </p:nvPicPr>
        <p:blipFill>
          <a:blip r:embed="rId2"/>
          <a:stretch>
            <a:fillRect/>
          </a:stretch>
        </p:blipFill>
        <p:spPr>
          <a:xfrm>
            <a:off x="2393950" y="782540"/>
            <a:ext cx="7404100" cy="3175000"/>
          </a:xfrm>
          <a:prstGeom prst="rect">
            <a:avLst/>
          </a:prstGeom>
        </p:spPr>
      </p:pic>
    </p:spTree>
    <p:extLst>
      <p:ext uri="{BB962C8B-B14F-4D97-AF65-F5344CB8AC3E}">
        <p14:creationId xmlns:p14="http://schemas.microsoft.com/office/powerpoint/2010/main" val="362021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BE94-9BE6-5DA4-C690-1E8407EBF700}"/>
              </a:ext>
            </a:extLst>
          </p:cNvPr>
          <p:cNvSpPr>
            <a:spLocks noGrp="1"/>
          </p:cNvSpPr>
          <p:nvPr>
            <p:ph type="title"/>
          </p:nvPr>
        </p:nvSpPr>
        <p:spPr/>
        <p:txBody>
          <a:bodyPr/>
          <a:lstStyle/>
          <a:p>
            <a:r>
              <a:rPr lang="en-US"/>
              <a:t>Source</a:t>
            </a:r>
          </a:p>
        </p:txBody>
      </p:sp>
      <p:sp>
        <p:nvSpPr>
          <p:cNvPr id="3" name="Content Placeholder 2">
            <a:extLst>
              <a:ext uri="{FF2B5EF4-FFF2-40B4-BE49-F238E27FC236}">
                <a16:creationId xmlns:a16="http://schemas.microsoft.com/office/drawing/2014/main" id="{7603260C-956F-B96B-AEFF-B5DDEAB2E85C}"/>
              </a:ext>
            </a:extLst>
          </p:cNvPr>
          <p:cNvSpPr>
            <a:spLocks noGrp="1"/>
          </p:cNvSpPr>
          <p:nvPr>
            <p:ph idx="1"/>
          </p:nvPr>
        </p:nvSpPr>
        <p:spPr/>
        <p:txBody>
          <a:bodyPr/>
          <a:lstStyle/>
          <a:p>
            <a:r>
              <a:rPr lang="en-US"/>
              <a:t>The following sections from the Python Tutorial</a:t>
            </a:r>
          </a:p>
          <a:p>
            <a:pPr lvl="1"/>
            <a:r>
              <a:rPr lang="en-US">
                <a:hlinkClick r:id="rId2"/>
              </a:rPr>
              <a:t>https://docs.python.org/3/tutorial/controlflow.html</a:t>
            </a:r>
            <a:endParaRPr lang="en-US"/>
          </a:p>
          <a:p>
            <a:pPr lvl="1"/>
            <a:endParaRPr lang="en-US"/>
          </a:p>
        </p:txBody>
      </p:sp>
    </p:spTree>
    <p:extLst>
      <p:ext uri="{BB962C8B-B14F-4D97-AF65-F5344CB8AC3E}">
        <p14:creationId xmlns:p14="http://schemas.microsoft.com/office/powerpoint/2010/main" val="2083912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0A39-AC23-ABCF-A42E-0806108A8C08}"/>
              </a:ext>
            </a:extLst>
          </p:cNvPr>
          <p:cNvSpPr>
            <a:spLocks noGrp="1"/>
          </p:cNvSpPr>
          <p:nvPr>
            <p:ph type="title"/>
          </p:nvPr>
        </p:nvSpPr>
        <p:spPr/>
        <p:txBody>
          <a:bodyPr/>
          <a:lstStyle/>
          <a:p>
            <a:r>
              <a:rPr lang="en-US"/>
              <a:t>Defining functions</a:t>
            </a:r>
          </a:p>
        </p:txBody>
      </p:sp>
      <p:sp>
        <p:nvSpPr>
          <p:cNvPr id="3" name="Content Placeholder 2">
            <a:extLst>
              <a:ext uri="{FF2B5EF4-FFF2-40B4-BE49-F238E27FC236}">
                <a16:creationId xmlns:a16="http://schemas.microsoft.com/office/drawing/2014/main" id="{D928C20B-04B1-3E57-A9AA-8DC06805B810}"/>
              </a:ext>
            </a:extLst>
          </p:cNvPr>
          <p:cNvSpPr>
            <a:spLocks noGrp="1"/>
          </p:cNvSpPr>
          <p:nvPr>
            <p:ph idx="1"/>
          </p:nvPr>
        </p:nvSpPr>
        <p:spPr>
          <a:xfrm>
            <a:off x="6632901" y="1027906"/>
            <a:ext cx="5352393" cy="5231032"/>
          </a:xfrm>
        </p:spPr>
        <p:txBody>
          <a:bodyPr>
            <a:normAutofit fontScale="85000" lnSpcReduction="20000"/>
          </a:bodyPr>
          <a:lstStyle/>
          <a:p>
            <a:r>
              <a:rPr lang="en-US"/>
              <a:t>On the left, we define a new function, fib(n), that prints a Fibonacci series up to n</a:t>
            </a:r>
          </a:p>
          <a:p>
            <a:r>
              <a:rPr lang="en-US"/>
              <a:t>The keyword, </a:t>
            </a:r>
            <a:r>
              <a:rPr lang="en-US" b="1"/>
              <a:t>def</a:t>
            </a:r>
            <a:r>
              <a:rPr lang="en-US"/>
              <a:t>, introduces the function definition</a:t>
            </a:r>
          </a:p>
          <a:p>
            <a:r>
              <a:rPr lang="en-US"/>
              <a:t>It must be followed by the function name and a parenthesized list of formal parameters</a:t>
            </a:r>
          </a:p>
          <a:p>
            <a:r>
              <a:rPr lang="en-US"/>
              <a:t>The statements that form the body of the function start on the next line and must be indented</a:t>
            </a:r>
          </a:p>
          <a:p>
            <a:r>
              <a:rPr lang="en-US"/>
              <a:t>Optionally, the first statement of a function body can be a string literal which serves as the function's documentation string or </a:t>
            </a:r>
            <a:r>
              <a:rPr lang="en-US" b="1"/>
              <a:t>docstring</a:t>
            </a:r>
          </a:p>
          <a:p>
            <a:pPr lvl="1"/>
            <a:r>
              <a:rPr lang="en-US"/>
              <a:t>docstrings are used by some tools to automatically generate online or printed documentation (cf. JavaDoc)</a:t>
            </a:r>
          </a:p>
        </p:txBody>
      </p:sp>
      <p:pic>
        <p:nvPicPr>
          <p:cNvPr id="4" name="Picture 3">
            <a:extLst>
              <a:ext uri="{FF2B5EF4-FFF2-40B4-BE49-F238E27FC236}">
                <a16:creationId xmlns:a16="http://schemas.microsoft.com/office/drawing/2014/main" id="{65E89A4B-C620-2BB8-3705-AA896E588E0C}"/>
              </a:ext>
            </a:extLst>
          </p:cNvPr>
          <p:cNvPicPr>
            <a:picLocks noChangeAspect="1"/>
          </p:cNvPicPr>
          <p:nvPr/>
        </p:nvPicPr>
        <p:blipFill>
          <a:blip r:embed="rId2"/>
          <a:stretch>
            <a:fillRect/>
          </a:stretch>
        </p:blipFill>
        <p:spPr>
          <a:xfrm>
            <a:off x="280276" y="2269002"/>
            <a:ext cx="6279055" cy="2747087"/>
          </a:xfrm>
          <a:prstGeom prst="rect">
            <a:avLst/>
          </a:prstGeom>
        </p:spPr>
      </p:pic>
    </p:spTree>
    <p:extLst>
      <p:ext uri="{BB962C8B-B14F-4D97-AF65-F5344CB8AC3E}">
        <p14:creationId xmlns:p14="http://schemas.microsoft.com/office/powerpoint/2010/main" val="40685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65E6-B0FE-2861-FC78-607E5E8D82E0}"/>
              </a:ext>
            </a:extLst>
          </p:cNvPr>
          <p:cNvSpPr>
            <a:spLocks noGrp="1"/>
          </p:cNvSpPr>
          <p:nvPr>
            <p:ph type="title"/>
          </p:nvPr>
        </p:nvSpPr>
        <p:spPr>
          <a:xfrm>
            <a:off x="6096000" y="365125"/>
            <a:ext cx="5257800" cy="922499"/>
          </a:xfrm>
        </p:spPr>
        <p:txBody>
          <a:bodyPr/>
          <a:lstStyle/>
          <a:p>
            <a:r>
              <a:rPr lang="en-US"/>
              <a:t>Function scope</a:t>
            </a:r>
          </a:p>
        </p:txBody>
      </p:sp>
      <p:sp>
        <p:nvSpPr>
          <p:cNvPr id="3" name="Content Placeholder 2">
            <a:extLst>
              <a:ext uri="{FF2B5EF4-FFF2-40B4-BE49-F238E27FC236}">
                <a16:creationId xmlns:a16="http://schemas.microsoft.com/office/drawing/2014/main" id="{E3227685-0CE7-91EE-13A9-165CF9326E1E}"/>
              </a:ext>
            </a:extLst>
          </p:cNvPr>
          <p:cNvSpPr>
            <a:spLocks noGrp="1"/>
          </p:cNvSpPr>
          <p:nvPr>
            <p:ph idx="1"/>
          </p:nvPr>
        </p:nvSpPr>
        <p:spPr>
          <a:xfrm>
            <a:off x="6246917" y="1390261"/>
            <a:ext cx="5697896" cy="3352638"/>
          </a:xfrm>
        </p:spPr>
        <p:txBody>
          <a:bodyPr>
            <a:normAutofit fontScale="92500" lnSpcReduction="20000"/>
          </a:bodyPr>
          <a:lstStyle/>
          <a:p>
            <a:r>
              <a:rPr lang="en-US"/>
              <a:t>Executing a function creates a new symbol table for variables defined locally within the function</a:t>
            </a:r>
          </a:p>
          <a:p>
            <a:r>
              <a:rPr lang="en-US"/>
              <a:t>When processing a variable reference, the interpreter </a:t>
            </a:r>
          </a:p>
          <a:p>
            <a:pPr lvl="1"/>
            <a:r>
              <a:rPr lang="en-US"/>
              <a:t>first looks in the local symbol table, </a:t>
            </a:r>
          </a:p>
          <a:p>
            <a:pPr lvl="1"/>
            <a:r>
              <a:rPr lang="en-US"/>
              <a:t>then the local symbol tables of enclosing functions</a:t>
            </a:r>
          </a:p>
          <a:p>
            <a:pPr lvl="1"/>
            <a:r>
              <a:rPr lang="en-US"/>
              <a:t>then the global symbol table</a:t>
            </a:r>
          </a:p>
          <a:p>
            <a:pPr lvl="1"/>
            <a:r>
              <a:rPr lang="en-US"/>
              <a:t>then the table of built-in names</a:t>
            </a:r>
          </a:p>
        </p:txBody>
      </p:sp>
      <p:pic>
        <p:nvPicPr>
          <p:cNvPr id="4" name="Picture 3">
            <a:extLst>
              <a:ext uri="{FF2B5EF4-FFF2-40B4-BE49-F238E27FC236}">
                <a16:creationId xmlns:a16="http://schemas.microsoft.com/office/drawing/2014/main" id="{D4E60F6C-AD5C-07BB-FF56-AD2D7623EBE5}"/>
              </a:ext>
            </a:extLst>
          </p:cNvPr>
          <p:cNvPicPr>
            <a:picLocks noChangeAspect="1"/>
          </p:cNvPicPr>
          <p:nvPr/>
        </p:nvPicPr>
        <p:blipFill>
          <a:blip r:embed="rId2"/>
          <a:stretch>
            <a:fillRect/>
          </a:stretch>
        </p:blipFill>
        <p:spPr>
          <a:xfrm>
            <a:off x="247187" y="374743"/>
            <a:ext cx="5848813" cy="6185293"/>
          </a:xfrm>
          <a:prstGeom prst="rect">
            <a:avLst/>
          </a:prstGeom>
        </p:spPr>
      </p:pic>
      <p:pic>
        <p:nvPicPr>
          <p:cNvPr id="5" name="Picture 4">
            <a:extLst>
              <a:ext uri="{FF2B5EF4-FFF2-40B4-BE49-F238E27FC236}">
                <a16:creationId xmlns:a16="http://schemas.microsoft.com/office/drawing/2014/main" id="{048E527E-EDB2-774C-4D17-B5DDE0BE6C65}"/>
              </a:ext>
            </a:extLst>
          </p:cNvPr>
          <p:cNvPicPr>
            <a:picLocks noChangeAspect="1"/>
          </p:cNvPicPr>
          <p:nvPr/>
        </p:nvPicPr>
        <p:blipFill>
          <a:blip r:embed="rId3"/>
          <a:stretch>
            <a:fillRect/>
          </a:stretch>
        </p:blipFill>
        <p:spPr>
          <a:xfrm>
            <a:off x="6353239" y="4845536"/>
            <a:ext cx="5270500" cy="1714500"/>
          </a:xfrm>
          <a:prstGeom prst="rect">
            <a:avLst/>
          </a:prstGeom>
        </p:spPr>
      </p:pic>
    </p:spTree>
    <p:extLst>
      <p:ext uri="{BB962C8B-B14F-4D97-AF65-F5344CB8AC3E}">
        <p14:creationId xmlns:p14="http://schemas.microsoft.com/office/powerpoint/2010/main" val="2666334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FAB1-E527-C51D-3372-2A9292C09FA7}"/>
              </a:ext>
            </a:extLst>
          </p:cNvPr>
          <p:cNvSpPr>
            <a:spLocks noGrp="1"/>
          </p:cNvSpPr>
          <p:nvPr>
            <p:ph type="title"/>
          </p:nvPr>
        </p:nvSpPr>
        <p:spPr/>
        <p:txBody>
          <a:bodyPr/>
          <a:lstStyle/>
          <a:p>
            <a:r>
              <a:rPr lang="en-US" b="1"/>
              <a:t>global</a:t>
            </a:r>
            <a:r>
              <a:rPr lang="en-US"/>
              <a:t> and </a:t>
            </a:r>
            <a:r>
              <a:rPr lang="en-US" b="1"/>
              <a:t>nonlocal</a:t>
            </a:r>
            <a:r>
              <a:rPr lang="en-US"/>
              <a:t> keywords</a:t>
            </a:r>
            <a:endParaRPr lang="en-US" b="1"/>
          </a:p>
        </p:txBody>
      </p:sp>
      <p:sp>
        <p:nvSpPr>
          <p:cNvPr id="3" name="Content Placeholder 2">
            <a:extLst>
              <a:ext uri="{FF2B5EF4-FFF2-40B4-BE49-F238E27FC236}">
                <a16:creationId xmlns:a16="http://schemas.microsoft.com/office/drawing/2014/main" id="{891009D0-F482-59D8-96C2-7D10767055A7}"/>
              </a:ext>
            </a:extLst>
          </p:cNvPr>
          <p:cNvSpPr>
            <a:spLocks noGrp="1"/>
          </p:cNvSpPr>
          <p:nvPr>
            <p:ph idx="1"/>
          </p:nvPr>
        </p:nvSpPr>
        <p:spPr>
          <a:xfrm>
            <a:off x="5155096" y="1825625"/>
            <a:ext cx="6198703" cy="4351338"/>
          </a:xfrm>
        </p:spPr>
        <p:txBody>
          <a:bodyPr>
            <a:normAutofit fontScale="85000" lnSpcReduction="10000"/>
          </a:bodyPr>
          <a:lstStyle/>
          <a:p>
            <a:r>
              <a:rPr lang="en-US"/>
              <a:t>If you want to make a change to the value of a variable defined outside the local function scope, then you need to declare the variable as </a:t>
            </a:r>
            <a:r>
              <a:rPr lang="en-US" b="1"/>
              <a:t>global</a:t>
            </a:r>
            <a:r>
              <a:rPr lang="en-US"/>
              <a:t> or </a:t>
            </a:r>
            <a:r>
              <a:rPr lang="en-US" b="1"/>
              <a:t>nonlocal</a:t>
            </a:r>
            <a:r>
              <a:rPr lang="en-US"/>
              <a:t> within the scope where you want to change it and before you make the change</a:t>
            </a:r>
          </a:p>
          <a:p>
            <a:r>
              <a:rPr lang="en-US"/>
              <a:t>Use </a:t>
            </a:r>
            <a:r>
              <a:rPr lang="en-US" b="1"/>
              <a:t>nonlocal</a:t>
            </a:r>
            <a:r>
              <a:rPr lang="en-US"/>
              <a:t> to refer to a variable that is defined in enclosing, non-global scope (e.g., a containing function definition)</a:t>
            </a:r>
          </a:p>
          <a:p>
            <a:r>
              <a:rPr lang="en-US"/>
              <a:t>Use </a:t>
            </a:r>
            <a:r>
              <a:rPr lang="en-US" b="1"/>
              <a:t>global</a:t>
            </a:r>
            <a:r>
              <a:rPr lang="en-US"/>
              <a:t> to refer to or create a global variable</a:t>
            </a:r>
          </a:p>
          <a:p>
            <a:r>
              <a:rPr lang="en-US"/>
              <a:t>What would happen if we changed </a:t>
            </a:r>
            <a:r>
              <a:rPr lang="en-US" b="1"/>
              <a:t>nonlocal</a:t>
            </a:r>
            <a:r>
              <a:rPr lang="en-US"/>
              <a:t> to </a:t>
            </a:r>
            <a:r>
              <a:rPr lang="en-US" b="1"/>
              <a:t>global</a:t>
            </a:r>
            <a:r>
              <a:rPr lang="en-US"/>
              <a:t> in the example?</a:t>
            </a:r>
          </a:p>
        </p:txBody>
      </p:sp>
      <p:pic>
        <p:nvPicPr>
          <p:cNvPr id="4" name="Picture 3">
            <a:extLst>
              <a:ext uri="{FF2B5EF4-FFF2-40B4-BE49-F238E27FC236}">
                <a16:creationId xmlns:a16="http://schemas.microsoft.com/office/drawing/2014/main" id="{88C42113-4921-A27E-ADCA-D6D749DA5869}"/>
              </a:ext>
            </a:extLst>
          </p:cNvPr>
          <p:cNvPicPr>
            <a:picLocks noChangeAspect="1"/>
          </p:cNvPicPr>
          <p:nvPr/>
        </p:nvPicPr>
        <p:blipFill>
          <a:blip r:embed="rId2"/>
          <a:stretch>
            <a:fillRect/>
          </a:stretch>
        </p:blipFill>
        <p:spPr>
          <a:xfrm>
            <a:off x="210378" y="2215322"/>
            <a:ext cx="4800600" cy="3302000"/>
          </a:xfrm>
          <a:prstGeom prst="rect">
            <a:avLst/>
          </a:prstGeom>
        </p:spPr>
      </p:pic>
    </p:spTree>
    <p:extLst>
      <p:ext uri="{BB962C8B-B14F-4D97-AF65-F5344CB8AC3E}">
        <p14:creationId xmlns:p14="http://schemas.microsoft.com/office/powerpoint/2010/main" val="727843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866A-DC8E-131D-921C-9013F14AF1E8}"/>
              </a:ext>
            </a:extLst>
          </p:cNvPr>
          <p:cNvSpPr>
            <a:spLocks noGrp="1"/>
          </p:cNvSpPr>
          <p:nvPr>
            <p:ph type="title"/>
          </p:nvPr>
        </p:nvSpPr>
        <p:spPr/>
        <p:txBody>
          <a:bodyPr/>
          <a:lstStyle/>
          <a:p>
            <a:r>
              <a:rPr lang="en-US"/>
              <a:t>Parameters and arguments</a:t>
            </a:r>
          </a:p>
        </p:txBody>
      </p:sp>
      <p:sp>
        <p:nvSpPr>
          <p:cNvPr id="3" name="Content Placeholder 2">
            <a:extLst>
              <a:ext uri="{FF2B5EF4-FFF2-40B4-BE49-F238E27FC236}">
                <a16:creationId xmlns:a16="http://schemas.microsoft.com/office/drawing/2014/main" id="{3322AFF5-2B8C-D7AF-3135-CAD9DE96DD97}"/>
              </a:ext>
            </a:extLst>
          </p:cNvPr>
          <p:cNvSpPr>
            <a:spLocks noGrp="1"/>
          </p:cNvSpPr>
          <p:nvPr>
            <p:ph idx="1"/>
          </p:nvPr>
        </p:nvSpPr>
        <p:spPr>
          <a:xfrm>
            <a:off x="7348434" y="1447509"/>
            <a:ext cx="4379740" cy="5045366"/>
          </a:xfrm>
        </p:spPr>
        <p:txBody>
          <a:bodyPr>
            <a:normAutofit fontScale="85000" lnSpcReduction="20000"/>
          </a:bodyPr>
          <a:lstStyle/>
          <a:p>
            <a:r>
              <a:rPr lang="en-US"/>
              <a:t>If the argument is a primitive type (like a number or a boolean) then the local variable storing the argument is a </a:t>
            </a:r>
            <a:r>
              <a:rPr lang="en-US" i="1"/>
              <a:t>copy </a:t>
            </a:r>
            <a:r>
              <a:rPr lang="en-US"/>
              <a:t>of the value passed – this is "pass-by-value"</a:t>
            </a:r>
          </a:p>
          <a:p>
            <a:r>
              <a:rPr lang="en-US"/>
              <a:t>If the argument is an object (i.e., an instance of a class), then the value passed to the function is a </a:t>
            </a:r>
            <a:r>
              <a:rPr lang="en-US" i="1"/>
              <a:t>reference</a:t>
            </a:r>
            <a:r>
              <a:rPr lang="en-US"/>
              <a:t> to the object</a:t>
            </a:r>
          </a:p>
          <a:p>
            <a:r>
              <a:rPr lang="en-US"/>
              <a:t>This means that if you modify within the function, then that change will be seen in the object passed to the function after the function has finished executing</a:t>
            </a:r>
          </a:p>
        </p:txBody>
      </p:sp>
      <p:pic>
        <p:nvPicPr>
          <p:cNvPr id="4" name="Picture 3">
            <a:extLst>
              <a:ext uri="{FF2B5EF4-FFF2-40B4-BE49-F238E27FC236}">
                <a16:creationId xmlns:a16="http://schemas.microsoft.com/office/drawing/2014/main" id="{EB0C5F1B-5C1F-8DB7-3E41-8FA0A187CC01}"/>
              </a:ext>
            </a:extLst>
          </p:cNvPr>
          <p:cNvPicPr>
            <a:picLocks noChangeAspect="1"/>
          </p:cNvPicPr>
          <p:nvPr/>
        </p:nvPicPr>
        <p:blipFill>
          <a:blip r:embed="rId2"/>
          <a:stretch>
            <a:fillRect/>
          </a:stretch>
        </p:blipFill>
        <p:spPr>
          <a:xfrm>
            <a:off x="225287" y="1447509"/>
            <a:ext cx="7123146" cy="5108314"/>
          </a:xfrm>
          <a:prstGeom prst="rect">
            <a:avLst/>
          </a:prstGeom>
        </p:spPr>
      </p:pic>
    </p:spTree>
    <p:extLst>
      <p:ext uri="{BB962C8B-B14F-4D97-AF65-F5344CB8AC3E}">
        <p14:creationId xmlns:p14="http://schemas.microsoft.com/office/powerpoint/2010/main" val="2379370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EC19-6ECE-2CF7-9F84-49E9DB9188E7}"/>
              </a:ext>
            </a:extLst>
          </p:cNvPr>
          <p:cNvSpPr>
            <a:spLocks noGrp="1"/>
          </p:cNvSpPr>
          <p:nvPr>
            <p:ph type="title"/>
          </p:nvPr>
        </p:nvSpPr>
        <p:spPr>
          <a:xfrm>
            <a:off x="838200" y="365126"/>
            <a:ext cx="10515600" cy="761310"/>
          </a:xfrm>
        </p:spPr>
        <p:txBody>
          <a:bodyPr/>
          <a:lstStyle/>
          <a:p>
            <a:r>
              <a:rPr lang="en-US"/>
              <a:t>Parameters and arguments</a:t>
            </a:r>
          </a:p>
        </p:txBody>
      </p:sp>
      <p:sp>
        <p:nvSpPr>
          <p:cNvPr id="3" name="Content Placeholder 2">
            <a:extLst>
              <a:ext uri="{FF2B5EF4-FFF2-40B4-BE49-F238E27FC236}">
                <a16:creationId xmlns:a16="http://schemas.microsoft.com/office/drawing/2014/main" id="{5F288EF4-A75F-00A8-FEC3-17A8AA5EA0E8}"/>
              </a:ext>
            </a:extLst>
          </p:cNvPr>
          <p:cNvSpPr>
            <a:spLocks noGrp="1"/>
          </p:cNvSpPr>
          <p:nvPr>
            <p:ph idx="1"/>
          </p:nvPr>
        </p:nvSpPr>
        <p:spPr>
          <a:xfrm>
            <a:off x="3776871" y="1364973"/>
            <a:ext cx="7576930" cy="4823791"/>
          </a:xfrm>
        </p:spPr>
        <p:txBody>
          <a:bodyPr>
            <a:normAutofit fontScale="92500" lnSpcReduction="10000"/>
          </a:bodyPr>
          <a:lstStyle/>
          <a:p>
            <a:r>
              <a:rPr lang="en-US"/>
              <a:t>In the first example, we pass a reference to a string as the argument</a:t>
            </a:r>
          </a:p>
          <a:p>
            <a:r>
              <a:rPr lang="en-US"/>
              <a:t>Inside the function we set the local variable s to refer to a different string, "Goodbye"</a:t>
            </a:r>
          </a:p>
          <a:p>
            <a:r>
              <a:rPr lang="en-US"/>
              <a:t>But the global variable, s, is still referring to the string "Hello", so that is what is printed on the last line</a:t>
            </a:r>
          </a:p>
          <a:p>
            <a:r>
              <a:rPr lang="en-US"/>
              <a:t>Here we make the local variable refer to a different object; we are not modifying the object to which the local variable is referring</a:t>
            </a:r>
          </a:p>
          <a:p>
            <a:r>
              <a:rPr lang="en-US"/>
              <a:t>Python strings are immutable, so we actually cannot modify the string referred to by the local variable!</a:t>
            </a:r>
          </a:p>
        </p:txBody>
      </p:sp>
      <p:pic>
        <p:nvPicPr>
          <p:cNvPr id="5" name="Picture 4">
            <a:extLst>
              <a:ext uri="{FF2B5EF4-FFF2-40B4-BE49-F238E27FC236}">
                <a16:creationId xmlns:a16="http://schemas.microsoft.com/office/drawing/2014/main" id="{BF13BFB2-B0DF-6CA0-3EDD-29D5D990891C}"/>
              </a:ext>
            </a:extLst>
          </p:cNvPr>
          <p:cNvPicPr>
            <a:picLocks noChangeAspect="1"/>
          </p:cNvPicPr>
          <p:nvPr/>
        </p:nvPicPr>
        <p:blipFill>
          <a:blip r:embed="rId2"/>
          <a:stretch>
            <a:fillRect/>
          </a:stretch>
        </p:blipFill>
        <p:spPr>
          <a:xfrm>
            <a:off x="838199" y="2559050"/>
            <a:ext cx="2527300" cy="1739900"/>
          </a:xfrm>
          <a:prstGeom prst="rect">
            <a:avLst/>
          </a:prstGeom>
        </p:spPr>
      </p:pic>
    </p:spTree>
    <p:extLst>
      <p:ext uri="{BB962C8B-B14F-4D97-AF65-F5344CB8AC3E}">
        <p14:creationId xmlns:p14="http://schemas.microsoft.com/office/powerpoint/2010/main" val="3488472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E7598-F98F-3837-5444-4F96B4935350}"/>
              </a:ext>
            </a:extLst>
          </p:cNvPr>
          <p:cNvSpPr>
            <a:spLocks noGrp="1"/>
          </p:cNvSpPr>
          <p:nvPr>
            <p:ph type="title"/>
          </p:nvPr>
        </p:nvSpPr>
        <p:spPr>
          <a:xfrm>
            <a:off x="838200" y="365126"/>
            <a:ext cx="10515600" cy="589032"/>
          </a:xfrm>
        </p:spPr>
        <p:txBody>
          <a:bodyPr>
            <a:normAutofit fontScale="90000"/>
          </a:bodyPr>
          <a:lstStyle/>
          <a:p>
            <a:r>
              <a:rPr lang="en-US"/>
              <a:t>Functions are "first-class citizens"</a:t>
            </a:r>
          </a:p>
        </p:txBody>
      </p:sp>
      <p:sp>
        <p:nvSpPr>
          <p:cNvPr id="3" name="Content Placeholder 2">
            <a:extLst>
              <a:ext uri="{FF2B5EF4-FFF2-40B4-BE49-F238E27FC236}">
                <a16:creationId xmlns:a16="http://schemas.microsoft.com/office/drawing/2014/main" id="{5EC9614F-4553-1896-5655-7FA700DDF029}"/>
              </a:ext>
            </a:extLst>
          </p:cNvPr>
          <p:cNvSpPr>
            <a:spLocks noGrp="1"/>
          </p:cNvSpPr>
          <p:nvPr>
            <p:ph idx="1"/>
          </p:nvPr>
        </p:nvSpPr>
        <p:spPr>
          <a:xfrm>
            <a:off x="838200" y="3428999"/>
            <a:ext cx="10515600" cy="3170583"/>
          </a:xfrm>
        </p:spPr>
        <p:txBody>
          <a:bodyPr>
            <a:normAutofit fontScale="85000" lnSpcReduction="20000"/>
          </a:bodyPr>
          <a:lstStyle/>
          <a:p>
            <a:r>
              <a:rPr lang="en-US"/>
              <a:t>Functions are "first-class citizens", meaning that they can be </a:t>
            </a:r>
          </a:p>
          <a:p>
            <a:pPr lvl="1"/>
            <a:r>
              <a:rPr lang="en-US"/>
              <a:t>assigned to variables</a:t>
            </a:r>
          </a:p>
          <a:p>
            <a:pPr lvl="1"/>
            <a:r>
              <a:rPr lang="en-US"/>
              <a:t>passed as parameter values</a:t>
            </a:r>
          </a:p>
          <a:p>
            <a:pPr lvl="1"/>
            <a:r>
              <a:rPr lang="en-US"/>
              <a:t>returned by functions</a:t>
            </a:r>
          </a:p>
          <a:p>
            <a:pPr lvl="1"/>
            <a:r>
              <a:rPr lang="en-US"/>
              <a:t>stored in data structures</a:t>
            </a:r>
          </a:p>
          <a:p>
            <a:r>
              <a:rPr lang="en-US"/>
              <a:t>A function is an object, whose name is defined by the function definition (i.e., the "def" clause)</a:t>
            </a:r>
          </a:p>
          <a:p>
            <a:r>
              <a:rPr lang="en-US"/>
              <a:t>The defined name of a function is simply a reference to the function object</a:t>
            </a:r>
          </a:p>
          <a:p>
            <a:r>
              <a:rPr lang="en-US"/>
              <a:t>This means that we can create new references to the same function object and thereby give it other names</a:t>
            </a:r>
          </a:p>
        </p:txBody>
      </p:sp>
      <p:pic>
        <p:nvPicPr>
          <p:cNvPr id="5" name="Picture 4">
            <a:extLst>
              <a:ext uri="{FF2B5EF4-FFF2-40B4-BE49-F238E27FC236}">
                <a16:creationId xmlns:a16="http://schemas.microsoft.com/office/drawing/2014/main" id="{2658F6C1-3D38-72C9-0D7B-B49EDB8A5CD0}"/>
              </a:ext>
            </a:extLst>
          </p:cNvPr>
          <p:cNvPicPr>
            <a:picLocks noChangeAspect="1"/>
          </p:cNvPicPr>
          <p:nvPr/>
        </p:nvPicPr>
        <p:blipFill>
          <a:blip r:embed="rId2"/>
          <a:stretch>
            <a:fillRect/>
          </a:stretch>
        </p:blipFill>
        <p:spPr>
          <a:xfrm>
            <a:off x="1160669" y="1213678"/>
            <a:ext cx="2184400" cy="1955800"/>
          </a:xfrm>
          <a:prstGeom prst="rect">
            <a:avLst/>
          </a:prstGeom>
        </p:spPr>
      </p:pic>
      <p:sp>
        <p:nvSpPr>
          <p:cNvPr id="6" name="Oval Callout 5">
            <a:extLst>
              <a:ext uri="{FF2B5EF4-FFF2-40B4-BE49-F238E27FC236}">
                <a16:creationId xmlns:a16="http://schemas.microsoft.com/office/drawing/2014/main" id="{503D547E-CE88-5209-B395-25C508B61CAA}"/>
              </a:ext>
            </a:extLst>
          </p:cNvPr>
          <p:cNvSpPr/>
          <p:nvPr/>
        </p:nvSpPr>
        <p:spPr>
          <a:xfrm>
            <a:off x="4055165" y="1828800"/>
            <a:ext cx="4373218" cy="1020417"/>
          </a:xfrm>
          <a:prstGeom prst="wedgeEllipseCallout">
            <a:avLst>
              <a:gd name="adj1" fmla="val -88712"/>
              <a:gd name="adj2" fmla="val 209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Makes the name, g, refer to the same object as f refers to</a:t>
            </a:r>
          </a:p>
        </p:txBody>
      </p:sp>
    </p:spTree>
    <p:extLst>
      <p:ext uri="{BB962C8B-B14F-4D97-AF65-F5344CB8AC3E}">
        <p14:creationId xmlns:p14="http://schemas.microsoft.com/office/powerpoint/2010/main" val="2393499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2E94-D824-5532-88B9-F7392422BD2D}"/>
              </a:ext>
            </a:extLst>
          </p:cNvPr>
          <p:cNvSpPr>
            <a:spLocks noGrp="1"/>
          </p:cNvSpPr>
          <p:nvPr>
            <p:ph type="title"/>
          </p:nvPr>
        </p:nvSpPr>
        <p:spPr/>
        <p:txBody>
          <a:bodyPr/>
          <a:lstStyle/>
          <a:p>
            <a:r>
              <a:rPr lang="en-US"/>
              <a:t>Values returned by functions</a:t>
            </a:r>
          </a:p>
        </p:txBody>
      </p:sp>
      <p:sp>
        <p:nvSpPr>
          <p:cNvPr id="3" name="Content Placeholder 2">
            <a:extLst>
              <a:ext uri="{FF2B5EF4-FFF2-40B4-BE49-F238E27FC236}">
                <a16:creationId xmlns:a16="http://schemas.microsoft.com/office/drawing/2014/main" id="{33E3B5F7-23F6-0EB9-26B3-488DED2A034C}"/>
              </a:ext>
            </a:extLst>
          </p:cNvPr>
          <p:cNvSpPr>
            <a:spLocks noGrp="1"/>
          </p:cNvSpPr>
          <p:nvPr>
            <p:ph idx="1"/>
          </p:nvPr>
        </p:nvSpPr>
        <p:spPr>
          <a:xfrm>
            <a:off x="4187686" y="1825625"/>
            <a:ext cx="7166113" cy="4351338"/>
          </a:xfrm>
        </p:spPr>
        <p:txBody>
          <a:bodyPr/>
          <a:lstStyle/>
          <a:p>
            <a:r>
              <a:rPr lang="en-US"/>
              <a:t>The function f on the left returns a value which is twice that of its argument</a:t>
            </a:r>
          </a:p>
          <a:p>
            <a:r>
              <a:rPr lang="en-US"/>
              <a:t>Use a </a:t>
            </a:r>
            <a:r>
              <a:rPr lang="en-US" b="1"/>
              <a:t>return</a:t>
            </a:r>
            <a:r>
              <a:rPr lang="en-US"/>
              <a:t> statement to specify when and what a function returns</a:t>
            </a:r>
          </a:p>
          <a:p>
            <a:r>
              <a:rPr lang="en-US"/>
              <a:t>If a function does not contain any </a:t>
            </a:r>
            <a:r>
              <a:rPr lang="en-US" b="1"/>
              <a:t>return</a:t>
            </a:r>
            <a:r>
              <a:rPr lang="en-US"/>
              <a:t> statement, then it returns the special value </a:t>
            </a:r>
            <a:r>
              <a:rPr lang="en-US" b="1"/>
              <a:t>None</a:t>
            </a:r>
          </a:p>
          <a:p>
            <a:pPr lvl="1"/>
            <a:r>
              <a:rPr lang="en-US"/>
              <a:t>cf. null or nil in other languages</a:t>
            </a:r>
          </a:p>
        </p:txBody>
      </p:sp>
      <p:pic>
        <p:nvPicPr>
          <p:cNvPr id="4" name="Picture 3">
            <a:extLst>
              <a:ext uri="{FF2B5EF4-FFF2-40B4-BE49-F238E27FC236}">
                <a16:creationId xmlns:a16="http://schemas.microsoft.com/office/drawing/2014/main" id="{7D02C072-64CE-7369-215A-450FEE248EF9}"/>
              </a:ext>
            </a:extLst>
          </p:cNvPr>
          <p:cNvPicPr>
            <a:picLocks noChangeAspect="1"/>
          </p:cNvPicPr>
          <p:nvPr/>
        </p:nvPicPr>
        <p:blipFill>
          <a:blip r:embed="rId2"/>
          <a:stretch>
            <a:fillRect/>
          </a:stretch>
        </p:blipFill>
        <p:spPr>
          <a:xfrm>
            <a:off x="395632" y="1690688"/>
            <a:ext cx="3471106" cy="4351338"/>
          </a:xfrm>
          <a:prstGeom prst="rect">
            <a:avLst/>
          </a:prstGeom>
        </p:spPr>
      </p:pic>
    </p:spTree>
    <p:extLst>
      <p:ext uri="{BB962C8B-B14F-4D97-AF65-F5344CB8AC3E}">
        <p14:creationId xmlns:p14="http://schemas.microsoft.com/office/powerpoint/2010/main" val="3588378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8837-45ED-2FFB-4642-E54BDACA5ABE}"/>
              </a:ext>
            </a:extLst>
          </p:cNvPr>
          <p:cNvSpPr>
            <a:spLocks noGrp="1"/>
          </p:cNvSpPr>
          <p:nvPr>
            <p:ph type="title"/>
          </p:nvPr>
        </p:nvSpPr>
        <p:spPr>
          <a:xfrm>
            <a:off x="838200" y="365125"/>
            <a:ext cx="10515600" cy="640715"/>
          </a:xfrm>
        </p:spPr>
        <p:txBody>
          <a:bodyPr>
            <a:normAutofit fontScale="90000"/>
          </a:bodyPr>
          <a:lstStyle/>
          <a:p>
            <a:r>
              <a:rPr lang="en-US"/>
              <a:t>Parameters with default arguments</a:t>
            </a:r>
          </a:p>
        </p:txBody>
      </p:sp>
      <p:sp>
        <p:nvSpPr>
          <p:cNvPr id="3" name="Content Placeholder 2">
            <a:extLst>
              <a:ext uri="{FF2B5EF4-FFF2-40B4-BE49-F238E27FC236}">
                <a16:creationId xmlns:a16="http://schemas.microsoft.com/office/drawing/2014/main" id="{D1ADCC62-E76C-E319-B497-2E174B4B21D2}"/>
              </a:ext>
            </a:extLst>
          </p:cNvPr>
          <p:cNvSpPr>
            <a:spLocks noGrp="1"/>
          </p:cNvSpPr>
          <p:nvPr>
            <p:ph idx="1"/>
          </p:nvPr>
        </p:nvSpPr>
        <p:spPr>
          <a:xfrm>
            <a:off x="6723380" y="1505426"/>
            <a:ext cx="5120640" cy="4697254"/>
          </a:xfrm>
        </p:spPr>
        <p:txBody>
          <a:bodyPr>
            <a:normAutofit lnSpcReduction="10000"/>
          </a:bodyPr>
          <a:lstStyle/>
          <a:p>
            <a:r>
              <a:rPr lang="en-US"/>
              <a:t>In the function definition, you can specify a default argument (i.e., value) for a parameter, as shown on the left</a:t>
            </a:r>
          </a:p>
          <a:p>
            <a:r>
              <a:rPr lang="en-US"/>
              <a:t>You can then call the function with fewer arguments than there are parameters, as parameters with default arguments only need to be assigned arguments in the function call when you want them to have values that differ from their default arguments</a:t>
            </a:r>
          </a:p>
        </p:txBody>
      </p:sp>
      <p:pic>
        <p:nvPicPr>
          <p:cNvPr id="4" name="Picture 3">
            <a:extLst>
              <a:ext uri="{FF2B5EF4-FFF2-40B4-BE49-F238E27FC236}">
                <a16:creationId xmlns:a16="http://schemas.microsoft.com/office/drawing/2014/main" id="{80046BDD-5656-74A9-2ED1-913D3A68CDD9}"/>
              </a:ext>
            </a:extLst>
          </p:cNvPr>
          <p:cNvPicPr>
            <a:picLocks noChangeAspect="1"/>
          </p:cNvPicPr>
          <p:nvPr/>
        </p:nvPicPr>
        <p:blipFill>
          <a:blip r:embed="rId2"/>
          <a:stretch>
            <a:fillRect/>
          </a:stretch>
        </p:blipFill>
        <p:spPr>
          <a:xfrm>
            <a:off x="347980" y="2832894"/>
            <a:ext cx="6375400" cy="2336800"/>
          </a:xfrm>
          <a:prstGeom prst="rect">
            <a:avLst/>
          </a:prstGeom>
        </p:spPr>
      </p:pic>
    </p:spTree>
    <p:extLst>
      <p:ext uri="{BB962C8B-B14F-4D97-AF65-F5344CB8AC3E}">
        <p14:creationId xmlns:p14="http://schemas.microsoft.com/office/powerpoint/2010/main" val="1241381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8F3A-A814-0F76-BD5E-193A30860153}"/>
              </a:ext>
            </a:extLst>
          </p:cNvPr>
          <p:cNvSpPr>
            <a:spLocks noGrp="1"/>
          </p:cNvSpPr>
          <p:nvPr>
            <p:ph type="title"/>
          </p:nvPr>
        </p:nvSpPr>
        <p:spPr>
          <a:xfrm>
            <a:off x="838200" y="365125"/>
            <a:ext cx="10515600" cy="457835"/>
          </a:xfrm>
        </p:spPr>
        <p:txBody>
          <a:bodyPr>
            <a:normAutofit fontScale="90000"/>
          </a:bodyPr>
          <a:lstStyle/>
          <a:p>
            <a:r>
              <a:rPr lang="en-US"/>
              <a:t>Parameters with default arguments</a:t>
            </a:r>
          </a:p>
        </p:txBody>
      </p:sp>
      <p:sp>
        <p:nvSpPr>
          <p:cNvPr id="3" name="Content Placeholder 2">
            <a:extLst>
              <a:ext uri="{FF2B5EF4-FFF2-40B4-BE49-F238E27FC236}">
                <a16:creationId xmlns:a16="http://schemas.microsoft.com/office/drawing/2014/main" id="{30D097C6-DF8D-C9F4-406D-1339FD81D663}"/>
              </a:ext>
            </a:extLst>
          </p:cNvPr>
          <p:cNvSpPr>
            <a:spLocks noGrp="1"/>
          </p:cNvSpPr>
          <p:nvPr>
            <p:ph idx="1"/>
          </p:nvPr>
        </p:nvSpPr>
        <p:spPr>
          <a:xfrm>
            <a:off x="838200" y="3655063"/>
            <a:ext cx="10515600" cy="2521900"/>
          </a:xfrm>
        </p:spPr>
        <p:txBody>
          <a:bodyPr/>
          <a:lstStyle/>
          <a:p>
            <a:r>
              <a:rPr lang="en-US"/>
              <a:t>The function above can be called in several ways using positional arguments, for example,</a:t>
            </a:r>
          </a:p>
          <a:p>
            <a:pPr lvl="1"/>
            <a:r>
              <a:rPr lang="en-US"/>
              <a:t>ask_ok('Overwrite file?')</a:t>
            </a:r>
          </a:p>
          <a:p>
            <a:pPr lvl="1"/>
            <a:r>
              <a:rPr lang="en-US"/>
              <a:t>ask_ok('Overwrite file?', 2)</a:t>
            </a:r>
          </a:p>
          <a:p>
            <a:pPr lvl="1"/>
            <a:r>
              <a:rPr lang="en-US"/>
              <a:t>ask_ok('Overwrite file?', 2, 'Have another go!')</a:t>
            </a:r>
          </a:p>
          <a:p>
            <a:pPr lvl="1"/>
            <a:endParaRPr lang="en-US"/>
          </a:p>
        </p:txBody>
      </p:sp>
      <p:pic>
        <p:nvPicPr>
          <p:cNvPr id="4" name="Picture 3">
            <a:extLst>
              <a:ext uri="{FF2B5EF4-FFF2-40B4-BE49-F238E27FC236}">
                <a16:creationId xmlns:a16="http://schemas.microsoft.com/office/drawing/2014/main" id="{555B2213-8D59-69A2-CA7E-CEDB96C36133}"/>
              </a:ext>
            </a:extLst>
          </p:cNvPr>
          <p:cNvPicPr>
            <a:picLocks noChangeAspect="1"/>
          </p:cNvPicPr>
          <p:nvPr/>
        </p:nvPicPr>
        <p:blipFill>
          <a:blip r:embed="rId2"/>
          <a:stretch>
            <a:fillRect/>
          </a:stretch>
        </p:blipFill>
        <p:spPr>
          <a:xfrm>
            <a:off x="2959100" y="1064261"/>
            <a:ext cx="6273800" cy="2349500"/>
          </a:xfrm>
          <a:prstGeom prst="rect">
            <a:avLst/>
          </a:prstGeom>
        </p:spPr>
      </p:pic>
    </p:spTree>
    <p:extLst>
      <p:ext uri="{BB962C8B-B14F-4D97-AF65-F5344CB8AC3E}">
        <p14:creationId xmlns:p14="http://schemas.microsoft.com/office/powerpoint/2010/main" val="309275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8C19-F216-CC16-335E-D8758489DA95}"/>
              </a:ext>
            </a:extLst>
          </p:cNvPr>
          <p:cNvSpPr>
            <a:spLocks noGrp="1"/>
          </p:cNvSpPr>
          <p:nvPr>
            <p:ph type="title"/>
          </p:nvPr>
        </p:nvSpPr>
        <p:spPr/>
        <p:txBody>
          <a:bodyPr/>
          <a:lstStyle/>
          <a:p>
            <a:r>
              <a:rPr lang="en-US"/>
              <a:t>Parameters with default arguments</a:t>
            </a:r>
          </a:p>
        </p:txBody>
      </p:sp>
      <p:sp>
        <p:nvSpPr>
          <p:cNvPr id="3" name="Content Placeholder 2">
            <a:extLst>
              <a:ext uri="{FF2B5EF4-FFF2-40B4-BE49-F238E27FC236}">
                <a16:creationId xmlns:a16="http://schemas.microsoft.com/office/drawing/2014/main" id="{05B9B573-643C-F5B3-9BB4-58A889D6B16C}"/>
              </a:ext>
            </a:extLst>
          </p:cNvPr>
          <p:cNvSpPr>
            <a:spLocks noGrp="1"/>
          </p:cNvSpPr>
          <p:nvPr>
            <p:ph idx="1"/>
          </p:nvPr>
        </p:nvSpPr>
        <p:spPr>
          <a:xfrm>
            <a:off x="5135880" y="2907665"/>
            <a:ext cx="6217920" cy="1676400"/>
          </a:xfrm>
        </p:spPr>
        <p:txBody>
          <a:bodyPr/>
          <a:lstStyle/>
          <a:p>
            <a:r>
              <a:rPr lang="en-US"/>
              <a:t>Default values are evaluated once at the point where the function definition occurs (see example on left)</a:t>
            </a:r>
          </a:p>
        </p:txBody>
      </p:sp>
      <p:pic>
        <p:nvPicPr>
          <p:cNvPr id="4" name="Picture 3">
            <a:extLst>
              <a:ext uri="{FF2B5EF4-FFF2-40B4-BE49-F238E27FC236}">
                <a16:creationId xmlns:a16="http://schemas.microsoft.com/office/drawing/2014/main" id="{457DB91E-DF5F-9073-4BE4-476A9AB1921A}"/>
              </a:ext>
            </a:extLst>
          </p:cNvPr>
          <p:cNvPicPr>
            <a:picLocks noChangeAspect="1"/>
          </p:cNvPicPr>
          <p:nvPr/>
        </p:nvPicPr>
        <p:blipFill>
          <a:blip r:embed="rId2"/>
          <a:stretch>
            <a:fillRect/>
          </a:stretch>
        </p:blipFill>
        <p:spPr>
          <a:xfrm>
            <a:off x="1584960" y="2907665"/>
            <a:ext cx="2184400" cy="1676400"/>
          </a:xfrm>
          <a:prstGeom prst="rect">
            <a:avLst/>
          </a:prstGeom>
        </p:spPr>
      </p:pic>
    </p:spTree>
    <p:extLst>
      <p:ext uri="{BB962C8B-B14F-4D97-AF65-F5344CB8AC3E}">
        <p14:creationId xmlns:p14="http://schemas.microsoft.com/office/powerpoint/2010/main" val="2081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9388-501F-8712-C36A-8814283F0C7C}"/>
              </a:ext>
            </a:extLst>
          </p:cNvPr>
          <p:cNvSpPr>
            <a:spLocks noGrp="1"/>
          </p:cNvSpPr>
          <p:nvPr>
            <p:ph type="title"/>
          </p:nvPr>
        </p:nvSpPr>
        <p:spPr/>
        <p:txBody>
          <a:bodyPr/>
          <a:lstStyle/>
          <a:p>
            <a:r>
              <a:rPr lang="en-US"/>
              <a:t>More control flow tools</a:t>
            </a:r>
          </a:p>
        </p:txBody>
      </p:sp>
      <p:sp>
        <p:nvSpPr>
          <p:cNvPr id="3" name="Content Placeholder 2">
            <a:extLst>
              <a:ext uri="{FF2B5EF4-FFF2-40B4-BE49-F238E27FC236}">
                <a16:creationId xmlns:a16="http://schemas.microsoft.com/office/drawing/2014/main" id="{84B139B4-0B97-0AB7-49EF-3142D449F5F7}"/>
              </a:ext>
            </a:extLst>
          </p:cNvPr>
          <p:cNvSpPr>
            <a:spLocks noGrp="1"/>
          </p:cNvSpPr>
          <p:nvPr>
            <p:ph idx="1"/>
          </p:nvPr>
        </p:nvSpPr>
        <p:spPr/>
        <p:txBody>
          <a:bodyPr/>
          <a:lstStyle/>
          <a:p>
            <a:r>
              <a:rPr lang="en-US"/>
              <a:t>In this session, we'll start at looking at the mechanisms Python provides for controlling program flow – i.e., determining which lines of code executes next</a:t>
            </a:r>
          </a:p>
          <a:p>
            <a:r>
              <a:rPr lang="en-US"/>
              <a:t>Python provides a number of mechanisms for this, including </a:t>
            </a:r>
            <a:r>
              <a:rPr lang="en-US" b="1"/>
              <a:t>if</a:t>
            </a:r>
            <a:r>
              <a:rPr lang="en-US"/>
              <a:t>, </a:t>
            </a:r>
            <a:r>
              <a:rPr lang="en-US" b="1"/>
              <a:t>for</a:t>
            </a:r>
            <a:r>
              <a:rPr lang="en-US"/>
              <a:t>, </a:t>
            </a:r>
            <a:r>
              <a:rPr lang="en-US" b="1"/>
              <a:t>range()</a:t>
            </a:r>
            <a:r>
              <a:rPr lang="en-US"/>
              <a:t>, </a:t>
            </a:r>
            <a:r>
              <a:rPr lang="en-US" b="1"/>
              <a:t>break</a:t>
            </a:r>
            <a:r>
              <a:rPr lang="en-US"/>
              <a:t>, </a:t>
            </a:r>
            <a:r>
              <a:rPr lang="en-US" b="1"/>
              <a:t>continue</a:t>
            </a:r>
            <a:r>
              <a:rPr lang="en-US"/>
              <a:t>, </a:t>
            </a:r>
            <a:r>
              <a:rPr lang="en-US" b="1"/>
              <a:t>else</a:t>
            </a:r>
            <a:r>
              <a:rPr lang="en-US"/>
              <a:t> on loops, </a:t>
            </a:r>
            <a:r>
              <a:rPr lang="en-US" b="1"/>
              <a:t>pass</a:t>
            </a:r>
            <a:r>
              <a:rPr lang="en-US"/>
              <a:t> and </a:t>
            </a:r>
            <a:r>
              <a:rPr lang="en-US" b="1"/>
              <a:t>match</a:t>
            </a:r>
          </a:p>
          <a:p>
            <a:r>
              <a:rPr lang="en-US"/>
              <a:t>We will look at each of these in turn</a:t>
            </a:r>
          </a:p>
        </p:txBody>
      </p:sp>
    </p:spTree>
    <p:extLst>
      <p:ext uri="{BB962C8B-B14F-4D97-AF65-F5344CB8AC3E}">
        <p14:creationId xmlns:p14="http://schemas.microsoft.com/office/powerpoint/2010/main" val="782781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4DD-F307-C364-38E7-1AB2F9E76678}"/>
              </a:ext>
            </a:extLst>
          </p:cNvPr>
          <p:cNvSpPr>
            <a:spLocks noGrp="1"/>
          </p:cNvSpPr>
          <p:nvPr>
            <p:ph type="title"/>
          </p:nvPr>
        </p:nvSpPr>
        <p:spPr>
          <a:xfrm>
            <a:off x="838200" y="365125"/>
            <a:ext cx="10515600" cy="655955"/>
          </a:xfrm>
        </p:spPr>
        <p:txBody>
          <a:bodyPr>
            <a:normAutofit fontScale="90000"/>
          </a:bodyPr>
          <a:lstStyle/>
          <a:p>
            <a:r>
              <a:rPr lang="en-US"/>
              <a:t>Parameters with default arguments</a:t>
            </a:r>
          </a:p>
        </p:txBody>
      </p:sp>
      <p:sp>
        <p:nvSpPr>
          <p:cNvPr id="3" name="Content Placeholder 2">
            <a:extLst>
              <a:ext uri="{FF2B5EF4-FFF2-40B4-BE49-F238E27FC236}">
                <a16:creationId xmlns:a16="http://schemas.microsoft.com/office/drawing/2014/main" id="{6B60F3CE-DB62-1E70-7C6C-9033F3661677}"/>
              </a:ext>
            </a:extLst>
          </p:cNvPr>
          <p:cNvSpPr>
            <a:spLocks noGrp="1"/>
          </p:cNvSpPr>
          <p:nvPr>
            <p:ph idx="1"/>
          </p:nvPr>
        </p:nvSpPr>
        <p:spPr>
          <a:xfrm>
            <a:off x="685800" y="1825625"/>
            <a:ext cx="7193280" cy="4351338"/>
          </a:xfrm>
        </p:spPr>
        <p:txBody>
          <a:bodyPr/>
          <a:lstStyle/>
          <a:p>
            <a:r>
              <a:rPr lang="en-US"/>
              <a:t>Default arguments are evaluated </a:t>
            </a:r>
            <a:r>
              <a:rPr lang="en-US" i="1"/>
              <a:t>once</a:t>
            </a:r>
          </a:p>
          <a:p>
            <a:r>
              <a:rPr lang="en-US"/>
              <a:t>If the argument is a </a:t>
            </a:r>
            <a:r>
              <a:rPr lang="en-US" i="1"/>
              <a:t>mutable</a:t>
            </a:r>
            <a:r>
              <a:rPr lang="en-US"/>
              <a:t> reference value, and its value is changed within the body of the function, then its </a:t>
            </a:r>
            <a:r>
              <a:rPr lang="en-US" i="1"/>
              <a:t>new</a:t>
            </a:r>
            <a:r>
              <a:rPr lang="en-US"/>
              <a:t> value persists to the next call of the function</a:t>
            </a:r>
          </a:p>
          <a:p>
            <a:r>
              <a:rPr lang="en-US"/>
              <a:t>Note that if the argument is of a primitive type, then its value remains constant after the initial assignment</a:t>
            </a:r>
          </a:p>
        </p:txBody>
      </p:sp>
      <p:pic>
        <p:nvPicPr>
          <p:cNvPr id="4" name="Picture 3">
            <a:extLst>
              <a:ext uri="{FF2B5EF4-FFF2-40B4-BE49-F238E27FC236}">
                <a16:creationId xmlns:a16="http://schemas.microsoft.com/office/drawing/2014/main" id="{6E331CD3-D2BC-0B55-5439-CA3936101EB8}"/>
              </a:ext>
            </a:extLst>
          </p:cNvPr>
          <p:cNvPicPr>
            <a:picLocks noChangeAspect="1"/>
          </p:cNvPicPr>
          <p:nvPr/>
        </p:nvPicPr>
        <p:blipFill>
          <a:blip r:embed="rId2"/>
          <a:stretch>
            <a:fillRect/>
          </a:stretch>
        </p:blipFill>
        <p:spPr>
          <a:xfrm>
            <a:off x="8305800" y="365125"/>
            <a:ext cx="3581400" cy="6327140"/>
          </a:xfrm>
          <a:prstGeom prst="rect">
            <a:avLst/>
          </a:prstGeom>
        </p:spPr>
      </p:pic>
    </p:spTree>
    <p:extLst>
      <p:ext uri="{BB962C8B-B14F-4D97-AF65-F5344CB8AC3E}">
        <p14:creationId xmlns:p14="http://schemas.microsoft.com/office/powerpoint/2010/main" val="120206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5B71-E086-3D3F-8E4C-CAE7812BD2D5}"/>
              </a:ext>
            </a:extLst>
          </p:cNvPr>
          <p:cNvSpPr>
            <a:spLocks noGrp="1"/>
          </p:cNvSpPr>
          <p:nvPr>
            <p:ph type="title"/>
          </p:nvPr>
        </p:nvSpPr>
        <p:spPr/>
        <p:txBody>
          <a:bodyPr/>
          <a:lstStyle/>
          <a:p>
            <a:r>
              <a:rPr lang="en-US"/>
              <a:t>Avoiding persistence of reference values between calls</a:t>
            </a:r>
          </a:p>
        </p:txBody>
      </p:sp>
      <p:sp>
        <p:nvSpPr>
          <p:cNvPr id="3" name="Content Placeholder 2">
            <a:extLst>
              <a:ext uri="{FF2B5EF4-FFF2-40B4-BE49-F238E27FC236}">
                <a16:creationId xmlns:a16="http://schemas.microsoft.com/office/drawing/2014/main" id="{46678DB3-8783-DF0B-48F1-5C44400D9768}"/>
              </a:ext>
            </a:extLst>
          </p:cNvPr>
          <p:cNvSpPr>
            <a:spLocks noGrp="1"/>
          </p:cNvSpPr>
          <p:nvPr>
            <p:ph idx="1"/>
          </p:nvPr>
        </p:nvSpPr>
        <p:spPr>
          <a:xfrm>
            <a:off x="6355080" y="2926079"/>
            <a:ext cx="4998720" cy="3250883"/>
          </a:xfrm>
        </p:spPr>
        <p:txBody>
          <a:bodyPr/>
          <a:lstStyle/>
          <a:p>
            <a:r>
              <a:rPr lang="en-US"/>
              <a:t>You can avoid the problem on the previous slide by assigning a default argument of None, and then setting the value inside the function</a:t>
            </a:r>
          </a:p>
        </p:txBody>
      </p:sp>
      <p:pic>
        <p:nvPicPr>
          <p:cNvPr id="6" name="Picture 5">
            <a:extLst>
              <a:ext uri="{FF2B5EF4-FFF2-40B4-BE49-F238E27FC236}">
                <a16:creationId xmlns:a16="http://schemas.microsoft.com/office/drawing/2014/main" id="{DC40B657-0EA5-B182-A1A6-0D42BFC57EEB}"/>
              </a:ext>
            </a:extLst>
          </p:cNvPr>
          <p:cNvPicPr>
            <a:picLocks noChangeAspect="1"/>
          </p:cNvPicPr>
          <p:nvPr/>
        </p:nvPicPr>
        <p:blipFill>
          <a:blip r:embed="rId2"/>
          <a:stretch>
            <a:fillRect/>
          </a:stretch>
        </p:blipFill>
        <p:spPr>
          <a:xfrm>
            <a:off x="1501140" y="2451894"/>
            <a:ext cx="2971800" cy="3098800"/>
          </a:xfrm>
          <a:prstGeom prst="rect">
            <a:avLst/>
          </a:prstGeom>
        </p:spPr>
      </p:pic>
    </p:spTree>
    <p:extLst>
      <p:ext uri="{BB962C8B-B14F-4D97-AF65-F5344CB8AC3E}">
        <p14:creationId xmlns:p14="http://schemas.microsoft.com/office/powerpoint/2010/main" val="2490312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EE86-2D30-BDF2-E900-9D10B9393D89}"/>
              </a:ext>
            </a:extLst>
          </p:cNvPr>
          <p:cNvSpPr>
            <a:spLocks noGrp="1"/>
          </p:cNvSpPr>
          <p:nvPr>
            <p:ph type="title"/>
          </p:nvPr>
        </p:nvSpPr>
        <p:spPr/>
        <p:txBody>
          <a:bodyPr/>
          <a:lstStyle/>
          <a:p>
            <a:r>
              <a:rPr lang="en-US"/>
              <a:t>Keyword arguments</a:t>
            </a:r>
          </a:p>
        </p:txBody>
      </p:sp>
      <p:sp>
        <p:nvSpPr>
          <p:cNvPr id="3" name="Content Placeholder 2">
            <a:extLst>
              <a:ext uri="{FF2B5EF4-FFF2-40B4-BE49-F238E27FC236}">
                <a16:creationId xmlns:a16="http://schemas.microsoft.com/office/drawing/2014/main" id="{E57C23AE-12BA-F199-E51C-E11E8182851E}"/>
              </a:ext>
            </a:extLst>
          </p:cNvPr>
          <p:cNvSpPr>
            <a:spLocks noGrp="1"/>
          </p:cNvSpPr>
          <p:nvPr>
            <p:ph idx="1"/>
          </p:nvPr>
        </p:nvSpPr>
        <p:spPr>
          <a:xfrm>
            <a:off x="5958840" y="899160"/>
            <a:ext cx="5730240" cy="5277803"/>
          </a:xfrm>
        </p:spPr>
        <p:txBody>
          <a:bodyPr>
            <a:normAutofit fontScale="85000" lnSpcReduction="10000"/>
          </a:bodyPr>
          <a:lstStyle/>
          <a:p>
            <a:r>
              <a:rPr lang="en-US"/>
              <a:t>When calling a function, you can assign arguments using either positional order or keyword arguments</a:t>
            </a:r>
          </a:p>
          <a:p>
            <a:r>
              <a:rPr lang="en-US"/>
              <a:t>If you assign using positional order only, then Python determines which value to assign to which argument by its position, according to the ordering of the parameters in the function definition</a:t>
            </a:r>
          </a:p>
          <a:p>
            <a:r>
              <a:rPr lang="en-US"/>
              <a:t>If you use keyword arguments </a:t>
            </a:r>
            <a:r>
              <a:rPr lang="en-US" i="1"/>
              <a:t>only</a:t>
            </a:r>
            <a:r>
              <a:rPr lang="en-US"/>
              <a:t>, then you can give the arguments in any order you like</a:t>
            </a:r>
          </a:p>
          <a:p>
            <a:r>
              <a:rPr lang="en-US"/>
              <a:t>If you use a mixture of positional and keyword arguments, then the keyword arguments </a:t>
            </a:r>
            <a:r>
              <a:rPr lang="en-US" i="1"/>
              <a:t>must</a:t>
            </a:r>
            <a:r>
              <a:rPr lang="en-US"/>
              <a:t> come after any positional arguments</a:t>
            </a:r>
          </a:p>
          <a:p>
            <a:pPr lvl="1"/>
            <a:r>
              <a:rPr lang="en-US"/>
              <a:t>Why?</a:t>
            </a:r>
          </a:p>
        </p:txBody>
      </p:sp>
      <p:pic>
        <p:nvPicPr>
          <p:cNvPr id="4" name="Picture 3">
            <a:extLst>
              <a:ext uri="{FF2B5EF4-FFF2-40B4-BE49-F238E27FC236}">
                <a16:creationId xmlns:a16="http://schemas.microsoft.com/office/drawing/2014/main" id="{2CBF59F7-FA47-830B-AE71-BBC99C6B5E17}"/>
              </a:ext>
            </a:extLst>
          </p:cNvPr>
          <p:cNvPicPr>
            <a:picLocks noChangeAspect="1"/>
          </p:cNvPicPr>
          <p:nvPr/>
        </p:nvPicPr>
        <p:blipFill>
          <a:blip r:embed="rId2"/>
          <a:stretch>
            <a:fillRect/>
          </a:stretch>
        </p:blipFill>
        <p:spPr>
          <a:xfrm>
            <a:off x="1245870" y="2157730"/>
            <a:ext cx="3824672" cy="3161030"/>
          </a:xfrm>
          <a:prstGeom prst="rect">
            <a:avLst/>
          </a:prstGeom>
        </p:spPr>
      </p:pic>
    </p:spTree>
    <p:extLst>
      <p:ext uri="{BB962C8B-B14F-4D97-AF65-F5344CB8AC3E}">
        <p14:creationId xmlns:p14="http://schemas.microsoft.com/office/powerpoint/2010/main" val="1367011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277D-91EA-8069-95C5-EDE8B01C69E1}"/>
              </a:ext>
            </a:extLst>
          </p:cNvPr>
          <p:cNvSpPr>
            <a:spLocks noGrp="1"/>
          </p:cNvSpPr>
          <p:nvPr>
            <p:ph type="title"/>
          </p:nvPr>
        </p:nvSpPr>
        <p:spPr>
          <a:xfrm>
            <a:off x="838200" y="365125"/>
            <a:ext cx="10515600" cy="549275"/>
          </a:xfrm>
        </p:spPr>
        <p:txBody>
          <a:bodyPr>
            <a:normAutofit fontScale="90000"/>
          </a:bodyPr>
          <a:lstStyle/>
          <a:p>
            <a:r>
              <a:rPr lang="en-US"/>
              <a:t>Variadic arguments</a:t>
            </a:r>
          </a:p>
        </p:txBody>
      </p:sp>
      <p:sp>
        <p:nvSpPr>
          <p:cNvPr id="3" name="Content Placeholder 2">
            <a:extLst>
              <a:ext uri="{FF2B5EF4-FFF2-40B4-BE49-F238E27FC236}">
                <a16:creationId xmlns:a16="http://schemas.microsoft.com/office/drawing/2014/main" id="{DA5ECC67-FD81-A248-8DA6-1C768171515D}"/>
              </a:ext>
            </a:extLst>
          </p:cNvPr>
          <p:cNvSpPr>
            <a:spLocks noGrp="1"/>
          </p:cNvSpPr>
          <p:nvPr>
            <p:ph idx="1"/>
          </p:nvPr>
        </p:nvSpPr>
        <p:spPr>
          <a:xfrm>
            <a:off x="516890" y="1008538"/>
            <a:ext cx="4211320" cy="5643563"/>
          </a:xfrm>
        </p:spPr>
        <p:txBody>
          <a:bodyPr>
            <a:normAutofit fontScale="85000" lnSpcReduction="20000"/>
          </a:bodyPr>
          <a:lstStyle/>
          <a:p>
            <a:r>
              <a:rPr lang="en-US"/>
              <a:t>A variadic argument allows the function to be called with any number of arguments</a:t>
            </a:r>
          </a:p>
          <a:p>
            <a:r>
              <a:rPr lang="en-US"/>
              <a:t>The name of a variadic argument must begin with a single *</a:t>
            </a:r>
          </a:p>
          <a:p>
            <a:r>
              <a:rPr lang="en-US"/>
              <a:t>The variadic argument is usually the final parameter, and must come after any normal parameters (i.e., ones without default values)</a:t>
            </a:r>
          </a:p>
          <a:p>
            <a:r>
              <a:rPr lang="en-US"/>
              <a:t>The arguments provided in the function call after any normal arguments or keyword arguments are collected together into a tuple and stored in a variable with the name of the variadic argument (without the *)</a:t>
            </a:r>
          </a:p>
          <a:p>
            <a:endParaRPr lang="en-US"/>
          </a:p>
        </p:txBody>
      </p:sp>
      <p:pic>
        <p:nvPicPr>
          <p:cNvPr id="5" name="Picture 4">
            <a:extLst>
              <a:ext uri="{FF2B5EF4-FFF2-40B4-BE49-F238E27FC236}">
                <a16:creationId xmlns:a16="http://schemas.microsoft.com/office/drawing/2014/main" id="{F6CEB464-1903-4DCC-45B8-C44835507D73}"/>
              </a:ext>
            </a:extLst>
          </p:cNvPr>
          <p:cNvPicPr>
            <a:picLocks noChangeAspect="1"/>
          </p:cNvPicPr>
          <p:nvPr/>
        </p:nvPicPr>
        <p:blipFill>
          <a:blip r:embed="rId2"/>
          <a:stretch>
            <a:fillRect/>
          </a:stretch>
        </p:blipFill>
        <p:spPr>
          <a:xfrm>
            <a:off x="9173210" y="365125"/>
            <a:ext cx="2501900" cy="2819400"/>
          </a:xfrm>
          <a:prstGeom prst="rect">
            <a:avLst/>
          </a:prstGeom>
        </p:spPr>
      </p:pic>
      <p:pic>
        <p:nvPicPr>
          <p:cNvPr id="6" name="Picture 5">
            <a:extLst>
              <a:ext uri="{FF2B5EF4-FFF2-40B4-BE49-F238E27FC236}">
                <a16:creationId xmlns:a16="http://schemas.microsoft.com/office/drawing/2014/main" id="{DACEFFEA-FC47-C993-08C2-4DA00E29EFA1}"/>
              </a:ext>
            </a:extLst>
          </p:cNvPr>
          <p:cNvPicPr>
            <a:picLocks noChangeAspect="1"/>
          </p:cNvPicPr>
          <p:nvPr/>
        </p:nvPicPr>
        <p:blipFill>
          <a:blip r:embed="rId3"/>
          <a:stretch>
            <a:fillRect/>
          </a:stretch>
        </p:blipFill>
        <p:spPr>
          <a:xfrm>
            <a:off x="4728210" y="3165475"/>
            <a:ext cx="6946900" cy="3327400"/>
          </a:xfrm>
          <a:prstGeom prst="rect">
            <a:avLst/>
          </a:prstGeom>
        </p:spPr>
      </p:pic>
      <p:sp>
        <p:nvSpPr>
          <p:cNvPr id="7" name="Oval Callout 6">
            <a:extLst>
              <a:ext uri="{FF2B5EF4-FFF2-40B4-BE49-F238E27FC236}">
                <a16:creationId xmlns:a16="http://schemas.microsoft.com/office/drawing/2014/main" id="{2722EB37-4A86-2DC4-DBCC-99033F5549BE}"/>
              </a:ext>
            </a:extLst>
          </p:cNvPr>
          <p:cNvSpPr/>
          <p:nvPr/>
        </p:nvSpPr>
        <p:spPr>
          <a:xfrm>
            <a:off x="4583430" y="186849"/>
            <a:ext cx="4357370" cy="2819400"/>
          </a:xfrm>
          <a:prstGeom prst="wedgeEllipseCallout">
            <a:avLst>
              <a:gd name="adj1" fmla="val 55413"/>
              <a:gd name="adj2" fmla="val 1493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 tuple in Python is defined by the comma, not the parenthesis – you can represent a tuple without parentheses. So a tuple with one element is printed with a comma after that element.</a:t>
            </a:r>
          </a:p>
        </p:txBody>
      </p:sp>
    </p:spTree>
    <p:extLst>
      <p:ext uri="{BB962C8B-B14F-4D97-AF65-F5344CB8AC3E}">
        <p14:creationId xmlns:p14="http://schemas.microsoft.com/office/powerpoint/2010/main" val="1066331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28A9-04CB-286D-5FC3-87AD5F15CC4D}"/>
              </a:ext>
            </a:extLst>
          </p:cNvPr>
          <p:cNvSpPr>
            <a:spLocks noGrp="1"/>
          </p:cNvSpPr>
          <p:nvPr>
            <p:ph type="title"/>
          </p:nvPr>
        </p:nvSpPr>
        <p:spPr>
          <a:xfrm>
            <a:off x="838200" y="365125"/>
            <a:ext cx="10515600" cy="610235"/>
          </a:xfrm>
        </p:spPr>
        <p:txBody>
          <a:bodyPr>
            <a:normAutofit fontScale="90000"/>
          </a:bodyPr>
          <a:lstStyle/>
          <a:p>
            <a:r>
              <a:rPr lang="en-US"/>
              <a:t>Variadic arguments</a:t>
            </a:r>
          </a:p>
        </p:txBody>
      </p:sp>
      <p:sp>
        <p:nvSpPr>
          <p:cNvPr id="3" name="Content Placeholder 2">
            <a:extLst>
              <a:ext uri="{FF2B5EF4-FFF2-40B4-BE49-F238E27FC236}">
                <a16:creationId xmlns:a16="http://schemas.microsoft.com/office/drawing/2014/main" id="{129A93FE-853B-EFB1-2013-21645074D391}"/>
              </a:ext>
            </a:extLst>
          </p:cNvPr>
          <p:cNvSpPr>
            <a:spLocks noGrp="1"/>
          </p:cNvSpPr>
          <p:nvPr>
            <p:ph idx="1"/>
          </p:nvPr>
        </p:nvSpPr>
        <p:spPr>
          <a:xfrm>
            <a:off x="6096000" y="975360"/>
            <a:ext cx="5257800" cy="5201603"/>
          </a:xfrm>
        </p:spPr>
        <p:txBody>
          <a:bodyPr>
            <a:normAutofit fontScale="92500" lnSpcReduction="10000"/>
          </a:bodyPr>
          <a:lstStyle/>
          <a:p>
            <a:r>
              <a:rPr lang="en-US"/>
              <a:t>If your function needs to have parameters with default arguments, then these can come after the variadic argument, but then you can only assign values to the parameters with default arguments by using keyword arguments</a:t>
            </a:r>
          </a:p>
          <a:p>
            <a:r>
              <a:rPr lang="en-US"/>
              <a:t>If you want to be able to assign values to parameters with default arguments using positional arguments, then these must come </a:t>
            </a:r>
            <a:r>
              <a:rPr lang="en-US" i="1"/>
              <a:t>before</a:t>
            </a:r>
            <a:r>
              <a:rPr lang="en-US"/>
              <a:t> the variadic argument</a:t>
            </a:r>
          </a:p>
        </p:txBody>
      </p:sp>
      <p:pic>
        <p:nvPicPr>
          <p:cNvPr id="4" name="Picture 3">
            <a:extLst>
              <a:ext uri="{FF2B5EF4-FFF2-40B4-BE49-F238E27FC236}">
                <a16:creationId xmlns:a16="http://schemas.microsoft.com/office/drawing/2014/main" id="{DA5A1511-F0B5-D87A-1175-F09551D7F5A8}"/>
              </a:ext>
            </a:extLst>
          </p:cNvPr>
          <p:cNvPicPr>
            <a:picLocks noChangeAspect="1"/>
          </p:cNvPicPr>
          <p:nvPr/>
        </p:nvPicPr>
        <p:blipFill>
          <a:blip r:embed="rId2"/>
          <a:stretch>
            <a:fillRect/>
          </a:stretch>
        </p:blipFill>
        <p:spPr>
          <a:xfrm>
            <a:off x="1592580" y="2211070"/>
            <a:ext cx="3276600" cy="2832100"/>
          </a:xfrm>
          <a:prstGeom prst="rect">
            <a:avLst/>
          </a:prstGeom>
        </p:spPr>
      </p:pic>
    </p:spTree>
    <p:extLst>
      <p:ext uri="{BB962C8B-B14F-4D97-AF65-F5344CB8AC3E}">
        <p14:creationId xmlns:p14="http://schemas.microsoft.com/office/powerpoint/2010/main" val="2843540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16EC-F294-E1BF-1BA7-B91BCA54980F}"/>
              </a:ext>
            </a:extLst>
          </p:cNvPr>
          <p:cNvSpPr>
            <a:spLocks noGrp="1"/>
          </p:cNvSpPr>
          <p:nvPr>
            <p:ph type="title"/>
          </p:nvPr>
        </p:nvSpPr>
        <p:spPr>
          <a:xfrm>
            <a:off x="838200" y="365125"/>
            <a:ext cx="10515600" cy="625475"/>
          </a:xfrm>
        </p:spPr>
        <p:txBody>
          <a:bodyPr>
            <a:normAutofit fontScale="90000"/>
          </a:bodyPr>
          <a:lstStyle/>
          <a:p>
            <a:r>
              <a:rPr lang="en-US"/>
              <a:t>Variadic dictionary parameters</a:t>
            </a:r>
          </a:p>
        </p:txBody>
      </p:sp>
      <p:sp>
        <p:nvSpPr>
          <p:cNvPr id="3" name="Content Placeholder 2">
            <a:extLst>
              <a:ext uri="{FF2B5EF4-FFF2-40B4-BE49-F238E27FC236}">
                <a16:creationId xmlns:a16="http://schemas.microsoft.com/office/drawing/2014/main" id="{61CB27D5-377F-D2DD-FD32-559EE04DD3DF}"/>
              </a:ext>
            </a:extLst>
          </p:cNvPr>
          <p:cNvSpPr>
            <a:spLocks noGrp="1"/>
          </p:cNvSpPr>
          <p:nvPr>
            <p:ph idx="1"/>
          </p:nvPr>
        </p:nvSpPr>
        <p:spPr>
          <a:xfrm>
            <a:off x="7147560" y="1188720"/>
            <a:ext cx="4693920" cy="4952999"/>
          </a:xfrm>
        </p:spPr>
        <p:txBody>
          <a:bodyPr>
            <a:normAutofit fontScale="92500" lnSpcReduction="20000"/>
          </a:bodyPr>
          <a:lstStyle/>
          <a:p>
            <a:r>
              <a:rPr lang="en-US"/>
              <a:t>A parameter with a name that starts with </a:t>
            </a:r>
            <a:r>
              <a:rPr lang="en-US" i="1"/>
              <a:t>two</a:t>
            </a:r>
            <a:r>
              <a:rPr lang="en-US"/>
              <a:t> asterisks is a variadic dictionary parameter (or "var-keyword argument")</a:t>
            </a:r>
          </a:p>
          <a:p>
            <a:r>
              <a:rPr lang="en-US"/>
              <a:t>A variadic dictionary parameter </a:t>
            </a:r>
            <a:r>
              <a:rPr lang="en-US" i="1"/>
              <a:t>must</a:t>
            </a:r>
            <a:r>
              <a:rPr lang="en-US"/>
              <a:t> be the last parameter in the function definition</a:t>
            </a:r>
          </a:p>
          <a:p>
            <a:r>
              <a:rPr lang="en-US"/>
              <a:t>A var-keyword arg only collects keyword arguments, not positional arguments</a:t>
            </a:r>
          </a:p>
          <a:p>
            <a:pPr lvl="1"/>
            <a:r>
              <a:rPr lang="en-US"/>
              <a:t>If you want to collect positional arguments, then you need to use an ordinary variadic parameter</a:t>
            </a:r>
          </a:p>
          <a:p>
            <a:endParaRPr lang="en-US"/>
          </a:p>
        </p:txBody>
      </p:sp>
      <p:pic>
        <p:nvPicPr>
          <p:cNvPr id="4" name="Picture 3">
            <a:extLst>
              <a:ext uri="{FF2B5EF4-FFF2-40B4-BE49-F238E27FC236}">
                <a16:creationId xmlns:a16="http://schemas.microsoft.com/office/drawing/2014/main" id="{60C5B96D-32FC-FC2F-D2BB-8CB6B8A62FBF}"/>
              </a:ext>
            </a:extLst>
          </p:cNvPr>
          <p:cNvPicPr>
            <a:picLocks noChangeAspect="1"/>
          </p:cNvPicPr>
          <p:nvPr/>
        </p:nvPicPr>
        <p:blipFill>
          <a:blip r:embed="rId2"/>
          <a:stretch>
            <a:fillRect/>
          </a:stretch>
        </p:blipFill>
        <p:spPr>
          <a:xfrm>
            <a:off x="350520" y="1480033"/>
            <a:ext cx="6363224" cy="4128288"/>
          </a:xfrm>
          <a:prstGeom prst="rect">
            <a:avLst/>
          </a:prstGeom>
        </p:spPr>
      </p:pic>
    </p:spTree>
    <p:extLst>
      <p:ext uri="{BB962C8B-B14F-4D97-AF65-F5344CB8AC3E}">
        <p14:creationId xmlns:p14="http://schemas.microsoft.com/office/powerpoint/2010/main" val="4069832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342-FF60-EE26-0F79-919CD6424AE3}"/>
              </a:ext>
            </a:extLst>
          </p:cNvPr>
          <p:cNvSpPr>
            <a:spLocks noGrp="1"/>
          </p:cNvSpPr>
          <p:nvPr>
            <p:ph type="title"/>
          </p:nvPr>
        </p:nvSpPr>
        <p:spPr>
          <a:xfrm>
            <a:off x="838200" y="365125"/>
            <a:ext cx="10515600" cy="610235"/>
          </a:xfrm>
        </p:spPr>
        <p:txBody>
          <a:bodyPr>
            <a:normAutofit fontScale="90000"/>
          </a:bodyPr>
          <a:lstStyle/>
          <a:p>
            <a:r>
              <a:rPr lang="en-US"/>
              <a:t>Using *arg and **kwargs parameters together</a:t>
            </a:r>
          </a:p>
        </p:txBody>
      </p:sp>
      <p:sp>
        <p:nvSpPr>
          <p:cNvPr id="3" name="Content Placeholder 2">
            <a:extLst>
              <a:ext uri="{FF2B5EF4-FFF2-40B4-BE49-F238E27FC236}">
                <a16:creationId xmlns:a16="http://schemas.microsoft.com/office/drawing/2014/main" id="{04A912D4-F412-C3A9-EBC4-020043BA2604}"/>
              </a:ext>
            </a:extLst>
          </p:cNvPr>
          <p:cNvSpPr>
            <a:spLocks noGrp="1"/>
          </p:cNvSpPr>
          <p:nvPr>
            <p:ph idx="1"/>
          </p:nvPr>
        </p:nvSpPr>
        <p:spPr>
          <a:xfrm>
            <a:off x="7194880" y="1158240"/>
            <a:ext cx="4646600" cy="5334635"/>
          </a:xfrm>
        </p:spPr>
        <p:txBody>
          <a:bodyPr>
            <a:normAutofit fontScale="85000" lnSpcReduction="20000"/>
          </a:bodyPr>
          <a:lstStyle/>
          <a:p>
            <a:r>
              <a:rPr lang="en-US"/>
              <a:t>You can use *arg and **kwargs parameters together</a:t>
            </a:r>
          </a:p>
          <a:p>
            <a:r>
              <a:rPr lang="en-US"/>
              <a:t>The **kwargs parameter must be the last parameter</a:t>
            </a:r>
          </a:p>
          <a:p>
            <a:r>
              <a:rPr lang="en-US"/>
              <a:t>When you call the function, all positional arguments </a:t>
            </a:r>
            <a:r>
              <a:rPr lang="en-US" i="1"/>
              <a:t>must precede</a:t>
            </a:r>
            <a:r>
              <a:rPr lang="en-US"/>
              <a:t> any keyword arguments</a:t>
            </a:r>
          </a:p>
          <a:p>
            <a:r>
              <a:rPr lang="en-US"/>
              <a:t>The **kwargs argument captures all keyword arguments that are not captured by parameters with default arguments</a:t>
            </a:r>
          </a:p>
          <a:p>
            <a:r>
              <a:rPr lang="en-US"/>
              <a:t>Note that you cannot assign a value to an ordinary parameter twice in the same call by using both positional and keyword arguments</a:t>
            </a:r>
          </a:p>
        </p:txBody>
      </p:sp>
      <p:pic>
        <p:nvPicPr>
          <p:cNvPr id="4" name="Picture 3">
            <a:extLst>
              <a:ext uri="{FF2B5EF4-FFF2-40B4-BE49-F238E27FC236}">
                <a16:creationId xmlns:a16="http://schemas.microsoft.com/office/drawing/2014/main" id="{D633D577-6651-9F15-5C31-30C01C06E76F}"/>
              </a:ext>
            </a:extLst>
          </p:cNvPr>
          <p:cNvPicPr>
            <a:picLocks noChangeAspect="1"/>
          </p:cNvPicPr>
          <p:nvPr/>
        </p:nvPicPr>
        <p:blipFill>
          <a:blip r:embed="rId2"/>
          <a:stretch>
            <a:fillRect/>
          </a:stretch>
        </p:blipFill>
        <p:spPr>
          <a:xfrm>
            <a:off x="213360" y="1385815"/>
            <a:ext cx="6981520" cy="4481586"/>
          </a:xfrm>
          <a:prstGeom prst="rect">
            <a:avLst/>
          </a:prstGeom>
        </p:spPr>
      </p:pic>
    </p:spTree>
    <p:extLst>
      <p:ext uri="{BB962C8B-B14F-4D97-AF65-F5344CB8AC3E}">
        <p14:creationId xmlns:p14="http://schemas.microsoft.com/office/powerpoint/2010/main" val="378068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0EB1-6951-4400-1A73-6CD7C8262C8A}"/>
              </a:ext>
            </a:extLst>
          </p:cNvPr>
          <p:cNvSpPr>
            <a:spLocks noGrp="1"/>
          </p:cNvSpPr>
          <p:nvPr>
            <p:ph type="title"/>
          </p:nvPr>
        </p:nvSpPr>
        <p:spPr>
          <a:xfrm>
            <a:off x="838200" y="365125"/>
            <a:ext cx="10515600" cy="610235"/>
          </a:xfrm>
        </p:spPr>
        <p:txBody>
          <a:bodyPr>
            <a:normAutofit fontScale="90000"/>
          </a:bodyPr>
          <a:lstStyle/>
          <a:p>
            <a:r>
              <a:rPr lang="en-US"/>
              <a:t>Specifying positional and keyword parameters</a:t>
            </a:r>
          </a:p>
        </p:txBody>
      </p:sp>
      <p:sp>
        <p:nvSpPr>
          <p:cNvPr id="3" name="Content Placeholder 2">
            <a:extLst>
              <a:ext uri="{FF2B5EF4-FFF2-40B4-BE49-F238E27FC236}">
                <a16:creationId xmlns:a16="http://schemas.microsoft.com/office/drawing/2014/main" id="{5C437ED1-178D-BFFE-73B3-7AF10CCC1C99}"/>
              </a:ext>
            </a:extLst>
          </p:cNvPr>
          <p:cNvSpPr>
            <a:spLocks noGrp="1"/>
          </p:cNvSpPr>
          <p:nvPr>
            <p:ph idx="1"/>
          </p:nvPr>
        </p:nvSpPr>
        <p:spPr>
          <a:xfrm>
            <a:off x="838200" y="2492375"/>
            <a:ext cx="10515600" cy="4000500"/>
          </a:xfrm>
        </p:spPr>
        <p:txBody>
          <a:bodyPr>
            <a:normAutofit fontScale="92500" lnSpcReduction="10000"/>
          </a:bodyPr>
          <a:lstStyle/>
          <a:p>
            <a:r>
              <a:rPr lang="en-US"/>
              <a:t>You can explicitly specify whether a parameter is </a:t>
            </a:r>
          </a:p>
          <a:p>
            <a:pPr lvl="1"/>
            <a:r>
              <a:rPr lang="en-US"/>
              <a:t>positional only</a:t>
            </a:r>
          </a:p>
          <a:p>
            <a:pPr lvl="1"/>
            <a:r>
              <a:rPr lang="en-US"/>
              <a:t>keyword only</a:t>
            </a:r>
          </a:p>
          <a:p>
            <a:pPr lvl="1"/>
            <a:r>
              <a:rPr lang="en-US"/>
              <a:t>positional or keyword</a:t>
            </a:r>
          </a:p>
          <a:p>
            <a:r>
              <a:rPr lang="en-US"/>
              <a:t>You do this using the special parameters, / and *</a:t>
            </a:r>
          </a:p>
          <a:p>
            <a:r>
              <a:rPr lang="en-US"/>
              <a:t>/ must precede * in the parameter list and each must occur at most once</a:t>
            </a:r>
          </a:p>
          <a:p>
            <a:r>
              <a:rPr lang="en-US"/>
              <a:t>All parameters before the / parameter are positional only</a:t>
            </a:r>
          </a:p>
          <a:p>
            <a:r>
              <a:rPr lang="en-US"/>
              <a:t>All parameters after the * parameter are keyword only</a:t>
            </a:r>
          </a:p>
          <a:p>
            <a:r>
              <a:rPr lang="en-US"/>
              <a:t>The others can be accessed positionally or by keyword</a:t>
            </a:r>
          </a:p>
        </p:txBody>
      </p:sp>
      <p:pic>
        <p:nvPicPr>
          <p:cNvPr id="4" name="Picture 3">
            <a:extLst>
              <a:ext uri="{FF2B5EF4-FFF2-40B4-BE49-F238E27FC236}">
                <a16:creationId xmlns:a16="http://schemas.microsoft.com/office/drawing/2014/main" id="{43DCB6C1-8F22-14E8-7505-9E286B436AAB}"/>
              </a:ext>
            </a:extLst>
          </p:cNvPr>
          <p:cNvPicPr>
            <a:picLocks noChangeAspect="1"/>
          </p:cNvPicPr>
          <p:nvPr/>
        </p:nvPicPr>
        <p:blipFill>
          <a:blip r:embed="rId2"/>
          <a:stretch>
            <a:fillRect/>
          </a:stretch>
        </p:blipFill>
        <p:spPr>
          <a:xfrm>
            <a:off x="3206750" y="1158875"/>
            <a:ext cx="5778500" cy="1333500"/>
          </a:xfrm>
          <a:prstGeom prst="rect">
            <a:avLst/>
          </a:prstGeom>
        </p:spPr>
      </p:pic>
    </p:spTree>
    <p:extLst>
      <p:ext uri="{BB962C8B-B14F-4D97-AF65-F5344CB8AC3E}">
        <p14:creationId xmlns:p14="http://schemas.microsoft.com/office/powerpoint/2010/main" val="1610828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64D8-997F-9A34-DC4D-E4685E797E30}"/>
              </a:ext>
            </a:extLst>
          </p:cNvPr>
          <p:cNvSpPr>
            <a:spLocks noGrp="1"/>
          </p:cNvSpPr>
          <p:nvPr>
            <p:ph type="title"/>
          </p:nvPr>
        </p:nvSpPr>
        <p:spPr/>
        <p:txBody>
          <a:bodyPr/>
          <a:lstStyle/>
          <a:p>
            <a:r>
              <a:rPr lang="en-US"/>
              <a:t>Specifying positional and keyword arguments</a:t>
            </a:r>
          </a:p>
        </p:txBody>
      </p:sp>
      <p:sp>
        <p:nvSpPr>
          <p:cNvPr id="3" name="Content Placeholder 2">
            <a:extLst>
              <a:ext uri="{FF2B5EF4-FFF2-40B4-BE49-F238E27FC236}">
                <a16:creationId xmlns:a16="http://schemas.microsoft.com/office/drawing/2014/main" id="{2A30798C-F671-7C35-6014-B096A082ACDD}"/>
              </a:ext>
            </a:extLst>
          </p:cNvPr>
          <p:cNvSpPr>
            <a:spLocks noGrp="1"/>
          </p:cNvSpPr>
          <p:nvPr>
            <p:ph idx="1"/>
          </p:nvPr>
        </p:nvSpPr>
        <p:spPr>
          <a:xfrm>
            <a:off x="8061960" y="1393150"/>
            <a:ext cx="3840480" cy="5099725"/>
          </a:xfrm>
        </p:spPr>
        <p:txBody>
          <a:bodyPr/>
          <a:lstStyle/>
          <a:p>
            <a:r>
              <a:rPr lang="en-US"/>
              <a:t>In line 12, we try to assign a value to e positionally, but it comes after the * in the parameter list, so it is keyword only</a:t>
            </a:r>
          </a:p>
          <a:p>
            <a:r>
              <a:rPr lang="en-US"/>
              <a:t>In line 16, we try to assign a value to a with a keyword, but it comes before the / in the parameter list, so it is positional only</a:t>
            </a:r>
          </a:p>
        </p:txBody>
      </p:sp>
      <p:pic>
        <p:nvPicPr>
          <p:cNvPr id="4" name="Picture 3">
            <a:extLst>
              <a:ext uri="{FF2B5EF4-FFF2-40B4-BE49-F238E27FC236}">
                <a16:creationId xmlns:a16="http://schemas.microsoft.com/office/drawing/2014/main" id="{4492556A-11A5-C00B-1EB6-7B5E55B7412C}"/>
              </a:ext>
            </a:extLst>
          </p:cNvPr>
          <p:cNvPicPr>
            <a:picLocks noChangeAspect="1"/>
          </p:cNvPicPr>
          <p:nvPr/>
        </p:nvPicPr>
        <p:blipFill>
          <a:blip r:embed="rId2"/>
          <a:stretch>
            <a:fillRect/>
          </a:stretch>
        </p:blipFill>
        <p:spPr>
          <a:xfrm>
            <a:off x="289560" y="1609387"/>
            <a:ext cx="7772400" cy="4783813"/>
          </a:xfrm>
          <a:prstGeom prst="rect">
            <a:avLst/>
          </a:prstGeom>
        </p:spPr>
      </p:pic>
    </p:spTree>
    <p:extLst>
      <p:ext uri="{BB962C8B-B14F-4D97-AF65-F5344CB8AC3E}">
        <p14:creationId xmlns:p14="http://schemas.microsoft.com/office/powerpoint/2010/main" val="2782113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7237-9AC5-8BED-D5D9-27F2307068F1}"/>
              </a:ext>
            </a:extLst>
          </p:cNvPr>
          <p:cNvSpPr>
            <a:spLocks noGrp="1"/>
          </p:cNvSpPr>
          <p:nvPr>
            <p:ph type="title"/>
          </p:nvPr>
        </p:nvSpPr>
        <p:spPr/>
        <p:txBody>
          <a:bodyPr/>
          <a:lstStyle/>
          <a:p>
            <a:r>
              <a:rPr lang="en-US"/>
              <a:t>Unpacking argument lists</a:t>
            </a:r>
          </a:p>
        </p:txBody>
      </p:sp>
      <p:sp>
        <p:nvSpPr>
          <p:cNvPr id="3" name="Content Placeholder 2">
            <a:extLst>
              <a:ext uri="{FF2B5EF4-FFF2-40B4-BE49-F238E27FC236}">
                <a16:creationId xmlns:a16="http://schemas.microsoft.com/office/drawing/2014/main" id="{434D34F4-9795-B6D3-887F-BB0AD5FD0062}"/>
              </a:ext>
            </a:extLst>
          </p:cNvPr>
          <p:cNvSpPr>
            <a:spLocks noGrp="1"/>
          </p:cNvSpPr>
          <p:nvPr>
            <p:ph idx="1"/>
          </p:nvPr>
        </p:nvSpPr>
        <p:spPr>
          <a:xfrm>
            <a:off x="4861560" y="2307590"/>
            <a:ext cx="6492240" cy="2578099"/>
          </a:xfrm>
        </p:spPr>
        <p:txBody>
          <a:bodyPr>
            <a:normAutofit/>
          </a:bodyPr>
          <a:lstStyle/>
          <a:p>
            <a:r>
              <a:rPr lang="en-US"/>
              <a:t>You can unpack a list or a tuple using the * operator</a:t>
            </a:r>
          </a:p>
          <a:p>
            <a:r>
              <a:rPr lang="en-US"/>
              <a:t>You can then use the unpacked tuple or list as a sequence of arguments to a function</a:t>
            </a:r>
          </a:p>
        </p:txBody>
      </p:sp>
      <p:pic>
        <p:nvPicPr>
          <p:cNvPr id="6" name="Picture 5">
            <a:extLst>
              <a:ext uri="{FF2B5EF4-FFF2-40B4-BE49-F238E27FC236}">
                <a16:creationId xmlns:a16="http://schemas.microsoft.com/office/drawing/2014/main" id="{995212A9-10EE-DEA6-A4F2-54DF3B983C7D}"/>
              </a:ext>
            </a:extLst>
          </p:cNvPr>
          <p:cNvPicPr>
            <a:picLocks noChangeAspect="1"/>
          </p:cNvPicPr>
          <p:nvPr/>
        </p:nvPicPr>
        <p:blipFill>
          <a:blip r:embed="rId2"/>
          <a:stretch>
            <a:fillRect/>
          </a:stretch>
        </p:blipFill>
        <p:spPr>
          <a:xfrm>
            <a:off x="1219200" y="2307590"/>
            <a:ext cx="2743200" cy="2578100"/>
          </a:xfrm>
          <a:prstGeom prst="rect">
            <a:avLst/>
          </a:prstGeom>
        </p:spPr>
      </p:pic>
    </p:spTree>
    <p:extLst>
      <p:ext uri="{BB962C8B-B14F-4D97-AF65-F5344CB8AC3E}">
        <p14:creationId xmlns:p14="http://schemas.microsoft.com/office/powerpoint/2010/main" val="351838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D074-C7EA-805B-1B0D-B77725143FBB}"/>
              </a:ext>
            </a:extLst>
          </p:cNvPr>
          <p:cNvSpPr>
            <a:spLocks noGrp="1"/>
          </p:cNvSpPr>
          <p:nvPr>
            <p:ph type="title"/>
          </p:nvPr>
        </p:nvSpPr>
        <p:spPr/>
        <p:txBody>
          <a:bodyPr/>
          <a:lstStyle/>
          <a:p>
            <a:r>
              <a:rPr lang="en-US" b="1"/>
              <a:t>if</a:t>
            </a:r>
            <a:r>
              <a:rPr lang="en-US"/>
              <a:t> statements</a:t>
            </a:r>
          </a:p>
        </p:txBody>
      </p:sp>
      <p:sp>
        <p:nvSpPr>
          <p:cNvPr id="3" name="Content Placeholder 2">
            <a:extLst>
              <a:ext uri="{FF2B5EF4-FFF2-40B4-BE49-F238E27FC236}">
                <a16:creationId xmlns:a16="http://schemas.microsoft.com/office/drawing/2014/main" id="{4136D27B-9EDC-191D-C53F-96B877FC9114}"/>
              </a:ext>
            </a:extLst>
          </p:cNvPr>
          <p:cNvSpPr>
            <a:spLocks noGrp="1"/>
          </p:cNvSpPr>
          <p:nvPr>
            <p:ph idx="1"/>
          </p:nvPr>
        </p:nvSpPr>
        <p:spPr>
          <a:xfrm>
            <a:off x="6096000" y="1736807"/>
            <a:ext cx="5552089" cy="4351338"/>
          </a:xfrm>
        </p:spPr>
        <p:txBody>
          <a:bodyPr>
            <a:normAutofit fontScale="92500"/>
          </a:bodyPr>
          <a:lstStyle/>
          <a:p>
            <a:r>
              <a:rPr lang="en-US"/>
              <a:t>There can be zero or more </a:t>
            </a:r>
            <a:r>
              <a:rPr lang="en-US" b="1"/>
              <a:t>elif</a:t>
            </a:r>
            <a:r>
              <a:rPr lang="en-US"/>
              <a:t> parts and the </a:t>
            </a:r>
            <a:r>
              <a:rPr lang="en-US" b="1"/>
              <a:t>else</a:t>
            </a:r>
            <a:r>
              <a:rPr lang="en-US"/>
              <a:t> part is optional</a:t>
            </a:r>
          </a:p>
          <a:p>
            <a:r>
              <a:rPr lang="en-US" b="1"/>
              <a:t>elif</a:t>
            </a:r>
            <a:r>
              <a:rPr lang="en-US"/>
              <a:t> is (obviously) short for "else if"</a:t>
            </a:r>
          </a:p>
          <a:p>
            <a:pPr lvl="1"/>
            <a:r>
              <a:rPr lang="en-US"/>
              <a:t>There is nothing in Python that is equivalent to "switch" or "case" in other languages</a:t>
            </a:r>
          </a:p>
          <a:p>
            <a:r>
              <a:rPr lang="en-US"/>
              <a:t>Sometimes a </a:t>
            </a:r>
            <a:r>
              <a:rPr lang="en-US" b="1"/>
              <a:t>match</a:t>
            </a:r>
            <a:r>
              <a:rPr lang="en-US"/>
              <a:t> statement is more appropriate if you're comparing the value of a variable to several constants – we'll consider this later</a:t>
            </a:r>
          </a:p>
        </p:txBody>
      </p:sp>
      <p:pic>
        <p:nvPicPr>
          <p:cNvPr id="4" name="Picture 3">
            <a:extLst>
              <a:ext uri="{FF2B5EF4-FFF2-40B4-BE49-F238E27FC236}">
                <a16:creationId xmlns:a16="http://schemas.microsoft.com/office/drawing/2014/main" id="{62DD8C51-F185-AC84-7007-0C75F85A7427}"/>
              </a:ext>
            </a:extLst>
          </p:cNvPr>
          <p:cNvPicPr>
            <a:picLocks noChangeAspect="1"/>
          </p:cNvPicPr>
          <p:nvPr/>
        </p:nvPicPr>
        <p:blipFill>
          <a:blip r:embed="rId2"/>
          <a:stretch>
            <a:fillRect/>
          </a:stretch>
        </p:blipFill>
        <p:spPr>
          <a:xfrm>
            <a:off x="292100" y="2255126"/>
            <a:ext cx="5803900" cy="3314700"/>
          </a:xfrm>
          <a:prstGeom prst="rect">
            <a:avLst/>
          </a:prstGeom>
        </p:spPr>
      </p:pic>
    </p:spTree>
    <p:extLst>
      <p:ext uri="{BB962C8B-B14F-4D97-AF65-F5344CB8AC3E}">
        <p14:creationId xmlns:p14="http://schemas.microsoft.com/office/powerpoint/2010/main" val="1460222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CA46-967C-D953-80CE-F73061C60EB7}"/>
              </a:ext>
            </a:extLst>
          </p:cNvPr>
          <p:cNvSpPr>
            <a:spLocks noGrp="1"/>
          </p:cNvSpPr>
          <p:nvPr>
            <p:ph type="title"/>
          </p:nvPr>
        </p:nvSpPr>
        <p:spPr/>
        <p:txBody>
          <a:bodyPr/>
          <a:lstStyle/>
          <a:p>
            <a:r>
              <a:rPr lang="en-US"/>
              <a:t>Lambda expressions</a:t>
            </a:r>
          </a:p>
        </p:txBody>
      </p:sp>
      <p:sp>
        <p:nvSpPr>
          <p:cNvPr id="3" name="Content Placeholder 2">
            <a:extLst>
              <a:ext uri="{FF2B5EF4-FFF2-40B4-BE49-F238E27FC236}">
                <a16:creationId xmlns:a16="http://schemas.microsoft.com/office/drawing/2014/main" id="{E2CBA18B-C4C6-E0A4-9B22-A48EA26AC0E7}"/>
              </a:ext>
            </a:extLst>
          </p:cNvPr>
          <p:cNvSpPr>
            <a:spLocks noGrp="1"/>
          </p:cNvSpPr>
          <p:nvPr>
            <p:ph idx="1"/>
          </p:nvPr>
        </p:nvSpPr>
        <p:spPr>
          <a:xfrm>
            <a:off x="4861560" y="1825625"/>
            <a:ext cx="6492240" cy="3279775"/>
          </a:xfrm>
        </p:spPr>
        <p:txBody>
          <a:bodyPr/>
          <a:lstStyle/>
          <a:p>
            <a:r>
              <a:rPr lang="en-US"/>
              <a:t>You can create small anonymous functions using the </a:t>
            </a:r>
            <a:r>
              <a:rPr lang="en-US" b="1"/>
              <a:t>lambda</a:t>
            </a:r>
            <a:r>
              <a:rPr lang="en-US"/>
              <a:t> keyword</a:t>
            </a:r>
          </a:p>
          <a:p>
            <a:r>
              <a:rPr lang="en-US"/>
              <a:t>The </a:t>
            </a:r>
            <a:r>
              <a:rPr lang="en-US" b="1"/>
              <a:t>lambda</a:t>
            </a:r>
            <a:r>
              <a:rPr lang="en-US"/>
              <a:t> keyword is followed by a parameter list, then a colon, then a single expression</a:t>
            </a:r>
          </a:p>
          <a:p>
            <a:r>
              <a:rPr lang="en-US"/>
              <a:t>This can be convenient if you want to pass a simple function as an argument</a:t>
            </a:r>
          </a:p>
        </p:txBody>
      </p:sp>
      <p:pic>
        <p:nvPicPr>
          <p:cNvPr id="4" name="Picture 3">
            <a:extLst>
              <a:ext uri="{FF2B5EF4-FFF2-40B4-BE49-F238E27FC236}">
                <a16:creationId xmlns:a16="http://schemas.microsoft.com/office/drawing/2014/main" id="{565B7DD8-96FE-76DA-54D8-BB65E1A90F3A}"/>
              </a:ext>
            </a:extLst>
          </p:cNvPr>
          <p:cNvPicPr>
            <a:picLocks noChangeAspect="1"/>
          </p:cNvPicPr>
          <p:nvPr/>
        </p:nvPicPr>
        <p:blipFill>
          <a:blip r:embed="rId2"/>
          <a:stretch>
            <a:fillRect/>
          </a:stretch>
        </p:blipFill>
        <p:spPr>
          <a:xfrm>
            <a:off x="958435" y="2474912"/>
            <a:ext cx="3687225" cy="1908175"/>
          </a:xfrm>
          <a:prstGeom prst="rect">
            <a:avLst/>
          </a:prstGeom>
        </p:spPr>
      </p:pic>
      <p:pic>
        <p:nvPicPr>
          <p:cNvPr id="5" name="Picture 4">
            <a:extLst>
              <a:ext uri="{FF2B5EF4-FFF2-40B4-BE49-F238E27FC236}">
                <a16:creationId xmlns:a16="http://schemas.microsoft.com/office/drawing/2014/main" id="{E46F0498-8164-AD14-6CE7-E6190D634E36}"/>
              </a:ext>
            </a:extLst>
          </p:cNvPr>
          <p:cNvPicPr>
            <a:picLocks noChangeAspect="1"/>
          </p:cNvPicPr>
          <p:nvPr/>
        </p:nvPicPr>
        <p:blipFill>
          <a:blip r:embed="rId3"/>
          <a:stretch>
            <a:fillRect/>
          </a:stretch>
        </p:blipFill>
        <p:spPr>
          <a:xfrm>
            <a:off x="1872305" y="5167311"/>
            <a:ext cx="8447389" cy="1144589"/>
          </a:xfrm>
          <a:prstGeom prst="rect">
            <a:avLst/>
          </a:prstGeom>
        </p:spPr>
      </p:pic>
    </p:spTree>
    <p:extLst>
      <p:ext uri="{BB962C8B-B14F-4D97-AF65-F5344CB8AC3E}">
        <p14:creationId xmlns:p14="http://schemas.microsoft.com/office/powerpoint/2010/main" val="2013520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E9F4-7C9E-9A99-4A38-6C2937568541}"/>
              </a:ext>
            </a:extLst>
          </p:cNvPr>
          <p:cNvSpPr>
            <a:spLocks noGrp="1"/>
          </p:cNvSpPr>
          <p:nvPr>
            <p:ph type="title"/>
          </p:nvPr>
        </p:nvSpPr>
        <p:spPr>
          <a:xfrm>
            <a:off x="838200" y="365125"/>
            <a:ext cx="10515600" cy="701675"/>
          </a:xfrm>
        </p:spPr>
        <p:txBody>
          <a:bodyPr/>
          <a:lstStyle/>
          <a:p>
            <a:r>
              <a:rPr lang="en-US"/>
              <a:t>Documentation strings</a:t>
            </a:r>
          </a:p>
        </p:txBody>
      </p:sp>
      <p:sp>
        <p:nvSpPr>
          <p:cNvPr id="3" name="Content Placeholder 2">
            <a:extLst>
              <a:ext uri="{FF2B5EF4-FFF2-40B4-BE49-F238E27FC236}">
                <a16:creationId xmlns:a16="http://schemas.microsoft.com/office/drawing/2014/main" id="{D4C831EA-A4AB-DC36-545D-4B3BA25DE113}"/>
              </a:ext>
            </a:extLst>
          </p:cNvPr>
          <p:cNvSpPr>
            <a:spLocks noGrp="1"/>
          </p:cNvSpPr>
          <p:nvPr>
            <p:ph idx="1"/>
          </p:nvPr>
        </p:nvSpPr>
        <p:spPr>
          <a:xfrm>
            <a:off x="5360670" y="1295400"/>
            <a:ext cx="6282690" cy="5197475"/>
          </a:xfrm>
        </p:spPr>
        <p:txBody>
          <a:bodyPr>
            <a:normAutofit fontScale="92500" lnSpcReduction="10000"/>
          </a:bodyPr>
          <a:lstStyle/>
          <a:p>
            <a:r>
              <a:rPr lang="en-US"/>
              <a:t>Documentation strings can be specified as the first statement in a function or class definition by typing the string enclosed in triple quotes</a:t>
            </a:r>
          </a:p>
          <a:p>
            <a:r>
              <a:rPr lang="en-US"/>
              <a:t>Conventionally, when writing a documentation string,</a:t>
            </a:r>
          </a:p>
          <a:p>
            <a:pPr lvl="1"/>
            <a:r>
              <a:rPr lang="en-US"/>
              <a:t>make the first line a short summary of the object's purpose</a:t>
            </a:r>
          </a:p>
          <a:p>
            <a:pPr lvl="1"/>
            <a:r>
              <a:rPr lang="en-US"/>
              <a:t>make the second line blank</a:t>
            </a:r>
          </a:p>
          <a:p>
            <a:pPr lvl="1"/>
            <a:r>
              <a:rPr lang="en-US"/>
              <a:t>then write the rest of the documentation, explaining calling conventions, side effects etc.</a:t>
            </a:r>
          </a:p>
          <a:p>
            <a:r>
              <a:rPr lang="en-US"/>
              <a:t>The first non-blank line after the first line defines the indentation for the entire string</a:t>
            </a:r>
          </a:p>
        </p:txBody>
      </p:sp>
      <p:pic>
        <p:nvPicPr>
          <p:cNvPr id="4" name="Picture 3">
            <a:extLst>
              <a:ext uri="{FF2B5EF4-FFF2-40B4-BE49-F238E27FC236}">
                <a16:creationId xmlns:a16="http://schemas.microsoft.com/office/drawing/2014/main" id="{CABCC675-07FC-26D8-C9D3-7ABB2981CE79}"/>
              </a:ext>
            </a:extLst>
          </p:cNvPr>
          <p:cNvPicPr>
            <a:picLocks noChangeAspect="1"/>
          </p:cNvPicPr>
          <p:nvPr/>
        </p:nvPicPr>
        <p:blipFill>
          <a:blip r:embed="rId3"/>
          <a:stretch>
            <a:fillRect/>
          </a:stretch>
        </p:blipFill>
        <p:spPr>
          <a:xfrm>
            <a:off x="537210" y="2266950"/>
            <a:ext cx="4533900" cy="2324100"/>
          </a:xfrm>
          <a:prstGeom prst="rect">
            <a:avLst/>
          </a:prstGeom>
        </p:spPr>
      </p:pic>
    </p:spTree>
    <p:extLst>
      <p:ext uri="{BB962C8B-B14F-4D97-AF65-F5344CB8AC3E}">
        <p14:creationId xmlns:p14="http://schemas.microsoft.com/office/powerpoint/2010/main" val="2432495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BBB5-350F-D374-CBFA-47FA96ED94EE}"/>
              </a:ext>
            </a:extLst>
          </p:cNvPr>
          <p:cNvSpPr>
            <a:spLocks noGrp="1"/>
          </p:cNvSpPr>
          <p:nvPr>
            <p:ph type="title"/>
          </p:nvPr>
        </p:nvSpPr>
        <p:spPr>
          <a:xfrm>
            <a:off x="838200" y="365125"/>
            <a:ext cx="10515600" cy="564515"/>
          </a:xfrm>
        </p:spPr>
        <p:txBody>
          <a:bodyPr>
            <a:normAutofit fontScale="90000"/>
          </a:bodyPr>
          <a:lstStyle/>
          <a:p>
            <a:r>
              <a:rPr lang="en-US"/>
              <a:t>Function annotations</a:t>
            </a:r>
          </a:p>
        </p:txBody>
      </p:sp>
      <p:sp>
        <p:nvSpPr>
          <p:cNvPr id="3" name="Content Placeholder 2">
            <a:extLst>
              <a:ext uri="{FF2B5EF4-FFF2-40B4-BE49-F238E27FC236}">
                <a16:creationId xmlns:a16="http://schemas.microsoft.com/office/drawing/2014/main" id="{9DB0B85F-18D4-53D3-A6FB-22902FCD7A63}"/>
              </a:ext>
            </a:extLst>
          </p:cNvPr>
          <p:cNvSpPr>
            <a:spLocks noGrp="1"/>
          </p:cNvSpPr>
          <p:nvPr>
            <p:ph idx="1"/>
          </p:nvPr>
        </p:nvSpPr>
        <p:spPr>
          <a:xfrm>
            <a:off x="838200" y="3855719"/>
            <a:ext cx="10515600" cy="2321243"/>
          </a:xfrm>
        </p:spPr>
        <p:txBody>
          <a:bodyPr>
            <a:normAutofit/>
          </a:bodyPr>
          <a:lstStyle/>
          <a:p>
            <a:r>
              <a:rPr lang="en-US"/>
              <a:t>Function annotations are optional metadata about the types used by user-defined functions</a:t>
            </a:r>
          </a:p>
          <a:p>
            <a:r>
              <a:rPr lang="en-US"/>
              <a:t>They are stored in the __annotations__ attribute of the function as a dictionary and have no effect on any other part of the function</a:t>
            </a:r>
          </a:p>
          <a:p>
            <a:r>
              <a:rPr lang="en-US"/>
              <a:t>Parameter and return types are annotated as shown on the left</a:t>
            </a:r>
          </a:p>
        </p:txBody>
      </p:sp>
      <p:pic>
        <p:nvPicPr>
          <p:cNvPr id="4" name="Picture 3">
            <a:extLst>
              <a:ext uri="{FF2B5EF4-FFF2-40B4-BE49-F238E27FC236}">
                <a16:creationId xmlns:a16="http://schemas.microsoft.com/office/drawing/2014/main" id="{DE1BE180-3C88-914C-AFF3-4B2C8870A8D3}"/>
              </a:ext>
            </a:extLst>
          </p:cNvPr>
          <p:cNvPicPr>
            <a:picLocks noChangeAspect="1"/>
          </p:cNvPicPr>
          <p:nvPr/>
        </p:nvPicPr>
        <p:blipFill>
          <a:blip r:embed="rId2"/>
          <a:stretch>
            <a:fillRect/>
          </a:stretch>
        </p:blipFill>
        <p:spPr>
          <a:xfrm>
            <a:off x="973557" y="1155683"/>
            <a:ext cx="10244886" cy="2273317"/>
          </a:xfrm>
          <a:prstGeom prst="rect">
            <a:avLst/>
          </a:prstGeom>
        </p:spPr>
      </p:pic>
    </p:spTree>
    <p:extLst>
      <p:ext uri="{BB962C8B-B14F-4D97-AF65-F5344CB8AC3E}">
        <p14:creationId xmlns:p14="http://schemas.microsoft.com/office/powerpoint/2010/main" val="93542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0C22-0307-74B3-7A00-2BABBD653B4B}"/>
              </a:ext>
            </a:extLst>
          </p:cNvPr>
          <p:cNvSpPr>
            <a:spLocks noGrp="1"/>
          </p:cNvSpPr>
          <p:nvPr>
            <p:ph type="title"/>
          </p:nvPr>
        </p:nvSpPr>
        <p:spPr>
          <a:xfrm>
            <a:off x="838200" y="365125"/>
            <a:ext cx="10515600" cy="488315"/>
          </a:xfrm>
        </p:spPr>
        <p:txBody>
          <a:bodyPr>
            <a:normAutofit fontScale="90000"/>
          </a:bodyPr>
          <a:lstStyle/>
          <a:p>
            <a:r>
              <a:rPr lang="en-US"/>
              <a:t>Coding style</a:t>
            </a:r>
          </a:p>
        </p:txBody>
      </p:sp>
      <p:sp>
        <p:nvSpPr>
          <p:cNvPr id="3" name="Content Placeholder 2">
            <a:extLst>
              <a:ext uri="{FF2B5EF4-FFF2-40B4-BE49-F238E27FC236}">
                <a16:creationId xmlns:a16="http://schemas.microsoft.com/office/drawing/2014/main" id="{959D6124-6355-EDF4-5E97-4561020D9F5A}"/>
              </a:ext>
            </a:extLst>
          </p:cNvPr>
          <p:cNvSpPr>
            <a:spLocks noGrp="1"/>
          </p:cNvSpPr>
          <p:nvPr>
            <p:ph idx="1"/>
          </p:nvPr>
        </p:nvSpPr>
        <p:spPr>
          <a:xfrm>
            <a:off x="838200" y="1097280"/>
            <a:ext cx="10515600" cy="5395595"/>
          </a:xfrm>
        </p:spPr>
        <p:txBody>
          <a:bodyPr>
            <a:normAutofit fontScale="85000" lnSpcReduction="20000"/>
          </a:bodyPr>
          <a:lstStyle/>
          <a:p>
            <a:r>
              <a:rPr lang="en-US"/>
              <a:t>It is important to format your code so that it is easy to read by other Python developers and by yourself at a later time</a:t>
            </a:r>
          </a:p>
          <a:p>
            <a:r>
              <a:rPr lang="en-US"/>
              <a:t>The best practice is to adhere to an established conventional coding style, such as the one defined in PEP 8</a:t>
            </a:r>
          </a:p>
          <a:p>
            <a:pPr lvl="1"/>
            <a:r>
              <a:rPr lang="en-US">
                <a:hlinkClick r:id="rId2"/>
              </a:rPr>
              <a:t>https://peps.python.org/pep-0008/</a:t>
            </a:r>
            <a:endParaRPr lang="en-US"/>
          </a:p>
          <a:p>
            <a:r>
              <a:rPr lang="en-US"/>
              <a:t>You should read this guide, but the highlights of it are as follows:</a:t>
            </a:r>
          </a:p>
          <a:p>
            <a:pPr lvl="1"/>
            <a:r>
              <a:rPr lang="en-US"/>
              <a:t>Use 4-space indentation, not tabs</a:t>
            </a:r>
          </a:p>
          <a:p>
            <a:pPr lvl="1"/>
            <a:r>
              <a:rPr lang="en-US"/>
              <a:t>Keep lines no more than 79 characters wide</a:t>
            </a:r>
          </a:p>
          <a:p>
            <a:pPr lvl="1"/>
            <a:r>
              <a:rPr lang="en-US"/>
              <a:t>Use blank lines to separate class and function definitions</a:t>
            </a:r>
          </a:p>
          <a:p>
            <a:pPr lvl="1"/>
            <a:r>
              <a:rPr lang="en-US"/>
              <a:t>Put comments on lines of their own</a:t>
            </a:r>
          </a:p>
          <a:p>
            <a:pPr lvl="1"/>
            <a:r>
              <a:rPr lang="en-US"/>
              <a:t>Use docstrings</a:t>
            </a:r>
          </a:p>
          <a:p>
            <a:pPr lvl="1"/>
            <a:r>
              <a:rPr lang="en-US"/>
              <a:t>Use spaces around operators and after commas</a:t>
            </a:r>
          </a:p>
          <a:p>
            <a:pPr lvl="1"/>
            <a:r>
              <a:rPr lang="en-US"/>
              <a:t>Use lowercase_with_underscores for functions and methods</a:t>
            </a:r>
          </a:p>
          <a:p>
            <a:pPr lvl="1"/>
            <a:r>
              <a:rPr lang="en-US"/>
              <a:t>Use UpperCamelCase for classes</a:t>
            </a:r>
          </a:p>
          <a:p>
            <a:pPr lvl="1"/>
            <a:r>
              <a:rPr lang="en-US"/>
              <a:t>Always use self as the name for the first method argument</a:t>
            </a:r>
          </a:p>
          <a:p>
            <a:pPr lvl="1"/>
            <a:r>
              <a:rPr lang="en-US"/>
              <a:t>Use UTF-8 or, if you want maximum portability, ASCII encoding</a:t>
            </a:r>
          </a:p>
          <a:p>
            <a:pPr lvl="1"/>
            <a:r>
              <a:rPr lang="en-US"/>
              <a:t>Don't use non-ASCII characters in identifiers even if there is the slightest chance that people speaking a different language will read or maintain the code</a:t>
            </a:r>
          </a:p>
        </p:txBody>
      </p:sp>
    </p:spTree>
    <p:extLst>
      <p:ext uri="{BB962C8B-B14F-4D97-AF65-F5344CB8AC3E}">
        <p14:creationId xmlns:p14="http://schemas.microsoft.com/office/powerpoint/2010/main" val="3210361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ECD2-9BD8-D47E-0466-A934475C57E0}"/>
              </a:ext>
            </a:extLst>
          </p:cNvPr>
          <p:cNvSpPr>
            <a:spLocks noGrp="1"/>
          </p:cNvSpPr>
          <p:nvPr>
            <p:ph type="title"/>
          </p:nvPr>
        </p:nvSpPr>
        <p:spPr/>
        <p:txBody>
          <a:bodyPr/>
          <a:lstStyle/>
          <a:p>
            <a:r>
              <a:rPr lang="en-US"/>
              <a:t>Exercises</a:t>
            </a:r>
          </a:p>
        </p:txBody>
      </p:sp>
      <p:sp>
        <p:nvSpPr>
          <p:cNvPr id="3" name="Content Placeholder 2">
            <a:extLst>
              <a:ext uri="{FF2B5EF4-FFF2-40B4-BE49-F238E27FC236}">
                <a16:creationId xmlns:a16="http://schemas.microsoft.com/office/drawing/2014/main" id="{51568D64-28B1-CCE1-5679-870CE2CC94C4}"/>
              </a:ext>
            </a:extLst>
          </p:cNvPr>
          <p:cNvSpPr>
            <a:spLocks noGrp="1"/>
          </p:cNvSpPr>
          <p:nvPr>
            <p:ph idx="1"/>
          </p:nvPr>
        </p:nvSpPr>
        <p:spPr/>
        <p:txBody>
          <a:bodyPr/>
          <a:lstStyle/>
          <a:p>
            <a:pPr>
              <a:spcBef>
                <a:spcPts val="800"/>
              </a:spcBef>
              <a:spcAft>
                <a:spcPts val="400"/>
              </a:spcAft>
            </a:pPr>
            <a:r>
              <a:rPr lang="en-GB"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Exercise 1</a:t>
            </a:r>
          </a:p>
          <a:p>
            <a:pPr>
              <a:spcBef>
                <a:spcPts val="600"/>
              </a:spcBef>
            </a:pPr>
            <a:r>
              <a:rPr lang="en-GB" sz="1800" kern="100">
                <a:effectLst/>
                <a:latin typeface="Calibri" panose="020F0502020204030204" pitchFamily="34" charset="0"/>
                <a:ea typeface="Times New Roman" panose="02020603050405020304" pitchFamily="18" charset="0"/>
                <a:cs typeface="Times New Roman" panose="02020603050405020304" pitchFamily="18" charset="0"/>
              </a:rPr>
              <a:t>Write a Python function that takes two string arguments, x and y, and returns the index of the first occurrence of x in y, or -1 if x does not occur in y.</a:t>
            </a:r>
          </a:p>
          <a:p>
            <a:pPr>
              <a:spcBef>
                <a:spcPts val="800"/>
              </a:spcBef>
              <a:spcAft>
                <a:spcPts val="400"/>
              </a:spcAft>
            </a:pPr>
            <a:r>
              <a:rPr lang="en-GB"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Exercise 2</a:t>
            </a:r>
          </a:p>
          <a:p>
            <a:pPr>
              <a:spcBef>
                <a:spcPts val="600"/>
              </a:spcBef>
            </a:pPr>
            <a:r>
              <a:rPr lang="en-GB" sz="1800" kern="100">
                <a:effectLst/>
                <a:latin typeface="Calibri" panose="020F0502020204030204" pitchFamily="34" charset="0"/>
                <a:ea typeface="Times New Roman" panose="02020603050405020304" pitchFamily="18" charset="0"/>
                <a:cs typeface="Times New Roman" panose="02020603050405020304" pitchFamily="18" charset="0"/>
              </a:rPr>
              <a:t>Write a function that takes two arguments, a list, l, and a function, f, and returns a list containing the results of applying f to each element in l. Test your function by defining an argument function, f, that returns the square of an input number.</a:t>
            </a:r>
          </a:p>
          <a:p>
            <a:pPr>
              <a:spcBef>
                <a:spcPts val="800"/>
              </a:spcBef>
              <a:spcAft>
                <a:spcPts val="400"/>
              </a:spcAft>
            </a:pPr>
            <a:r>
              <a:rPr lang="en-GB"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Exercise 3</a:t>
            </a:r>
          </a:p>
          <a:p>
            <a:pPr>
              <a:spcBef>
                <a:spcPts val="600"/>
              </a:spcBef>
            </a:pPr>
            <a:r>
              <a:rPr lang="en-GB" sz="1800" kern="100">
                <a:effectLst/>
                <a:latin typeface="Calibri" panose="020F0502020204030204" pitchFamily="34" charset="0"/>
                <a:ea typeface="Times New Roman" panose="02020603050405020304" pitchFamily="18" charset="0"/>
                <a:cs typeface="Times New Roman" panose="02020603050405020304" pitchFamily="18" charset="0"/>
              </a:rPr>
              <a:t>Write a function that takes any number of numbers as its arguments and returns the sum and mean of the numbers as a pair, (sum,mean).</a:t>
            </a:r>
          </a:p>
          <a:p>
            <a:endParaRPr lang="en-US"/>
          </a:p>
        </p:txBody>
      </p:sp>
    </p:spTree>
    <p:extLst>
      <p:ext uri="{BB962C8B-B14F-4D97-AF65-F5344CB8AC3E}">
        <p14:creationId xmlns:p14="http://schemas.microsoft.com/office/powerpoint/2010/main" val="48964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E262-97BF-93CC-8183-D6138DDC66CB}"/>
              </a:ext>
            </a:extLst>
          </p:cNvPr>
          <p:cNvSpPr>
            <a:spLocks noGrp="1"/>
          </p:cNvSpPr>
          <p:nvPr>
            <p:ph type="title"/>
          </p:nvPr>
        </p:nvSpPr>
        <p:spPr/>
        <p:txBody>
          <a:bodyPr/>
          <a:lstStyle/>
          <a:p>
            <a:r>
              <a:rPr lang="en-US" b="1"/>
              <a:t>for</a:t>
            </a:r>
            <a:r>
              <a:rPr lang="en-US"/>
              <a:t> statements</a:t>
            </a:r>
            <a:endParaRPr lang="en-US" b="1"/>
          </a:p>
        </p:txBody>
      </p:sp>
      <p:sp>
        <p:nvSpPr>
          <p:cNvPr id="3" name="Content Placeholder 2">
            <a:extLst>
              <a:ext uri="{FF2B5EF4-FFF2-40B4-BE49-F238E27FC236}">
                <a16:creationId xmlns:a16="http://schemas.microsoft.com/office/drawing/2014/main" id="{9337BEE4-11DE-7776-E97B-079F3274FD25}"/>
              </a:ext>
            </a:extLst>
          </p:cNvPr>
          <p:cNvSpPr>
            <a:spLocks noGrp="1"/>
          </p:cNvSpPr>
          <p:nvPr>
            <p:ph idx="1"/>
          </p:nvPr>
        </p:nvSpPr>
        <p:spPr>
          <a:xfrm>
            <a:off x="6243145" y="365125"/>
            <a:ext cx="5623033" cy="6071878"/>
          </a:xfrm>
        </p:spPr>
        <p:txBody>
          <a:bodyPr>
            <a:normAutofit fontScale="92500" lnSpcReduction="10000"/>
          </a:bodyPr>
          <a:lstStyle/>
          <a:p>
            <a:r>
              <a:rPr lang="en-US"/>
              <a:t>The </a:t>
            </a:r>
            <a:r>
              <a:rPr lang="en-US" b="1"/>
              <a:t>for</a:t>
            </a:r>
            <a:r>
              <a:rPr lang="en-US"/>
              <a:t> statement in Python is a bit different from 'for' statements in other languages like Java or C</a:t>
            </a:r>
          </a:p>
          <a:p>
            <a:r>
              <a:rPr lang="en-US"/>
              <a:t>In Python, the </a:t>
            </a:r>
            <a:r>
              <a:rPr lang="en-US" b="1"/>
              <a:t>for</a:t>
            </a:r>
            <a:r>
              <a:rPr lang="en-US"/>
              <a:t> statement always iterates over a </a:t>
            </a:r>
            <a:r>
              <a:rPr lang="en-US" b="1"/>
              <a:t>sequence</a:t>
            </a:r>
            <a:r>
              <a:rPr lang="en-US"/>
              <a:t>, which could be, for example, a list or a string</a:t>
            </a:r>
          </a:p>
          <a:p>
            <a:r>
              <a:rPr lang="en-US"/>
              <a:t>It's usually more straightforward </a:t>
            </a:r>
            <a:r>
              <a:rPr lang="en-US" i="1"/>
              <a:t>not</a:t>
            </a:r>
            <a:r>
              <a:rPr lang="en-US"/>
              <a:t> to change a sequence while you are iterating over it</a:t>
            </a:r>
          </a:p>
          <a:p>
            <a:r>
              <a:rPr lang="en-US"/>
              <a:t>Instead, iterate over a copy of the sequence or create a new sequence</a:t>
            </a:r>
          </a:p>
          <a:p>
            <a:r>
              <a:rPr lang="en-US"/>
              <a:t>The examples on the left introduce the Python Dictionary data type, which we'll cover later</a:t>
            </a:r>
          </a:p>
          <a:p>
            <a:pPr lvl="1"/>
            <a:r>
              <a:rPr lang="en-US"/>
              <a:t>These are like associative arrays in other languages</a:t>
            </a:r>
          </a:p>
        </p:txBody>
      </p:sp>
      <p:pic>
        <p:nvPicPr>
          <p:cNvPr id="4" name="Picture 3">
            <a:extLst>
              <a:ext uri="{FF2B5EF4-FFF2-40B4-BE49-F238E27FC236}">
                <a16:creationId xmlns:a16="http://schemas.microsoft.com/office/drawing/2014/main" id="{2E0BD6EB-3969-F6AC-FA50-5C0229A49912}"/>
              </a:ext>
            </a:extLst>
          </p:cNvPr>
          <p:cNvPicPr>
            <a:picLocks noChangeAspect="1"/>
          </p:cNvPicPr>
          <p:nvPr/>
        </p:nvPicPr>
        <p:blipFill>
          <a:blip r:embed="rId2"/>
          <a:stretch>
            <a:fillRect/>
          </a:stretch>
        </p:blipFill>
        <p:spPr>
          <a:xfrm>
            <a:off x="160282" y="1688298"/>
            <a:ext cx="5486400" cy="2159000"/>
          </a:xfrm>
          <a:prstGeom prst="rect">
            <a:avLst/>
          </a:prstGeom>
        </p:spPr>
      </p:pic>
      <p:pic>
        <p:nvPicPr>
          <p:cNvPr id="5" name="Picture 4">
            <a:extLst>
              <a:ext uri="{FF2B5EF4-FFF2-40B4-BE49-F238E27FC236}">
                <a16:creationId xmlns:a16="http://schemas.microsoft.com/office/drawing/2014/main" id="{736B65AF-D0B6-D12B-2448-97DE7810973A}"/>
              </a:ext>
            </a:extLst>
          </p:cNvPr>
          <p:cNvPicPr>
            <a:picLocks noChangeAspect="1"/>
          </p:cNvPicPr>
          <p:nvPr/>
        </p:nvPicPr>
        <p:blipFill>
          <a:blip r:embed="rId3"/>
          <a:stretch>
            <a:fillRect/>
          </a:stretch>
        </p:blipFill>
        <p:spPr>
          <a:xfrm>
            <a:off x="160282" y="4014952"/>
            <a:ext cx="6082863" cy="2422051"/>
          </a:xfrm>
          <a:prstGeom prst="rect">
            <a:avLst/>
          </a:prstGeom>
        </p:spPr>
      </p:pic>
    </p:spTree>
    <p:extLst>
      <p:ext uri="{BB962C8B-B14F-4D97-AF65-F5344CB8AC3E}">
        <p14:creationId xmlns:p14="http://schemas.microsoft.com/office/powerpoint/2010/main" val="8714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D7B3-C43E-18C6-01C5-28228F718CCB}"/>
              </a:ext>
            </a:extLst>
          </p:cNvPr>
          <p:cNvSpPr>
            <a:spLocks noGrp="1"/>
          </p:cNvSpPr>
          <p:nvPr>
            <p:ph type="title"/>
          </p:nvPr>
        </p:nvSpPr>
        <p:spPr/>
        <p:txBody>
          <a:bodyPr/>
          <a:lstStyle/>
          <a:p>
            <a:r>
              <a:rPr lang="en-US"/>
              <a:t>The </a:t>
            </a:r>
            <a:r>
              <a:rPr lang="en-US" b="1"/>
              <a:t>range()</a:t>
            </a:r>
            <a:r>
              <a:rPr lang="en-US"/>
              <a:t> function</a:t>
            </a:r>
          </a:p>
        </p:txBody>
      </p:sp>
      <p:sp>
        <p:nvSpPr>
          <p:cNvPr id="3" name="Content Placeholder 2">
            <a:extLst>
              <a:ext uri="{FF2B5EF4-FFF2-40B4-BE49-F238E27FC236}">
                <a16:creationId xmlns:a16="http://schemas.microsoft.com/office/drawing/2014/main" id="{C630CF37-D8EC-2F1D-1EF2-DE5B89157E45}"/>
              </a:ext>
            </a:extLst>
          </p:cNvPr>
          <p:cNvSpPr>
            <a:spLocks noGrp="1"/>
          </p:cNvSpPr>
          <p:nvPr>
            <p:ph idx="1"/>
          </p:nvPr>
        </p:nvSpPr>
        <p:spPr>
          <a:xfrm>
            <a:off x="533180" y="1797926"/>
            <a:ext cx="7633357" cy="4351338"/>
          </a:xfrm>
        </p:spPr>
        <p:txBody>
          <a:bodyPr>
            <a:normAutofit lnSpcReduction="10000"/>
          </a:bodyPr>
          <a:lstStyle/>
          <a:p>
            <a:r>
              <a:rPr lang="en-US"/>
              <a:t>The </a:t>
            </a:r>
            <a:r>
              <a:rPr lang="en-US" b="1"/>
              <a:t>range()</a:t>
            </a:r>
            <a:r>
              <a:rPr lang="en-US"/>
              <a:t> function can take 1, 2 or 3 arguments and generates a sequence of values over which one can iterate</a:t>
            </a:r>
          </a:p>
          <a:p>
            <a:r>
              <a:rPr lang="en-US"/>
              <a:t>With just one argument, </a:t>
            </a:r>
            <a:r>
              <a:rPr lang="en-US" b="1"/>
              <a:t>range(x)</a:t>
            </a:r>
            <a:r>
              <a:rPr lang="en-US"/>
              <a:t> generates the values 0 to x – 1</a:t>
            </a:r>
          </a:p>
          <a:p>
            <a:r>
              <a:rPr lang="en-US"/>
              <a:t>With two arguments, </a:t>
            </a:r>
            <a:r>
              <a:rPr lang="en-US" b="1"/>
              <a:t>range(a,b)</a:t>
            </a:r>
            <a:r>
              <a:rPr lang="en-US"/>
              <a:t> generates values a to b-1</a:t>
            </a:r>
          </a:p>
          <a:p>
            <a:r>
              <a:rPr lang="en-US"/>
              <a:t>With three arguments, </a:t>
            </a:r>
            <a:r>
              <a:rPr lang="en-US" b="1"/>
              <a:t>range(a,b,s)</a:t>
            </a:r>
            <a:r>
              <a:rPr lang="en-US"/>
              <a:t> generates values from a to at most b-1 if b is greater than a and from a to b+1 if a is greater than b, in steps of size s</a:t>
            </a:r>
          </a:p>
        </p:txBody>
      </p:sp>
      <p:pic>
        <p:nvPicPr>
          <p:cNvPr id="4" name="Picture 3">
            <a:extLst>
              <a:ext uri="{FF2B5EF4-FFF2-40B4-BE49-F238E27FC236}">
                <a16:creationId xmlns:a16="http://schemas.microsoft.com/office/drawing/2014/main" id="{FBEDE520-E56B-0C10-7949-E82CF82E2996}"/>
              </a:ext>
            </a:extLst>
          </p:cNvPr>
          <p:cNvPicPr>
            <a:picLocks noChangeAspect="1"/>
          </p:cNvPicPr>
          <p:nvPr/>
        </p:nvPicPr>
        <p:blipFill>
          <a:blip r:embed="rId2"/>
          <a:stretch>
            <a:fillRect/>
          </a:stretch>
        </p:blipFill>
        <p:spPr>
          <a:xfrm>
            <a:off x="8394919" y="938486"/>
            <a:ext cx="3263900" cy="5359400"/>
          </a:xfrm>
          <a:prstGeom prst="rect">
            <a:avLst/>
          </a:prstGeom>
        </p:spPr>
      </p:pic>
    </p:spTree>
    <p:extLst>
      <p:ext uri="{BB962C8B-B14F-4D97-AF65-F5344CB8AC3E}">
        <p14:creationId xmlns:p14="http://schemas.microsoft.com/office/powerpoint/2010/main" val="208252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0B18-AB8E-8FE3-4AEA-F0209EDFA34F}"/>
              </a:ext>
            </a:extLst>
          </p:cNvPr>
          <p:cNvSpPr>
            <a:spLocks noGrp="1"/>
          </p:cNvSpPr>
          <p:nvPr>
            <p:ph type="title"/>
          </p:nvPr>
        </p:nvSpPr>
        <p:spPr/>
        <p:txBody>
          <a:bodyPr/>
          <a:lstStyle/>
          <a:p>
            <a:r>
              <a:rPr lang="en-US"/>
              <a:t>Using range to iterate over a list</a:t>
            </a:r>
          </a:p>
        </p:txBody>
      </p:sp>
      <p:sp>
        <p:nvSpPr>
          <p:cNvPr id="3" name="Content Placeholder 2">
            <a:extLst>
              <a:ext uri="{FF2B5EF4-FFF2-40B4-BE49-F238E27FC236}">
                <a16:creationId xmlns:a16="http://schemas.microsoft.com/office/drawing/2014/main" id="{814D1619-394E-5C0C-8D7F-E1526155F341}"/>
              </a:ext>
            </a:extLst>
          </p:cNvPr>
          <p:cNvSpPr>
            <a:spLocks noGrp="1"/>
          </p:cNvSpPr>
          <p:nvPr>
            <p:ph idx="1"/>
          </p:nvPr>
        </p:nvSpPr>
        <p:spPr>
          <a:xfrm>
            <a:off x="6096000" y="1825625"/>
            <a:ext cx="5257800" cy="4351338"/>
          </a:xfrm>
        </p:spPr>
        <p:txBody>
          <a:bodyPr/>
          <a:lstStyle/>
          <a:p>
            <a:r>
              <a:rPr lang="en-US"/>
              <a:t>If you need to keep track of the position of an element in the list as you iterate over it, then you can use the idiom on the left</a:t>
            </a:r>
          </a:p>
          <a:p>
            <a:r>
              <a:rPr lang="en-US"/>
              <a:t>For this purpose, you can also use enumerate</a:t>
            </a:r>
          </a:p>
        </p:txBody>
      </p:sp>
      <p:pic>
        <p:nvPicPr>
          <p:cNvPr id="4" name="Picture 3">
            <a:extLst>
              <a:ext uri="{FF2B5EF4-FFF2-40B4-BE49-F238E27FC236}">
                <a16:creationId xmlns:a16="http://schemas.microsoft.com/office/drawing/2014/main" id="{721E7E0D-DB2E-BABE-40BB-D608C3E1BBC8}"/>
              </a:ext>
            </a:extLst>
          </p:cNvPr>
          <p:cNvPicPr>
            <a:picLocks noChangeAspect="1"/>
          </p:cNvPicPr>
          <p:nvPr/>
        </p:nvPicPr>
        <p:blipFill>
          <a:blip r:embed="rId2"/>
          <a:stretch>
            <a:fillRect/>
          </a:stretch>
        </p:blipFill>
        <p:spPr>
          <a:xfrm>
            <a:off x="457200" y="1825625"/>
            <a:ext cx="5638800" cy="2374900"/>
          </a:xfrm>
          <a:prstGeom prst="rect">
            <a:avLst/>
          </a:prstGeom>
        </p:spPr>
      </p:pic>
      <p:pic>
        <p:nvPicPr>
          <p:cNvPr id="5" name="Picture 4">
            <a:extLst>
              <a:ext uri="{FF2B5EF4-FFF2-40B4-BE49-F238E27FC236}">
                <a16:creationId xmlns:a16="http://schemas.microsoft.com/office/drawing/2014/main" id="{D62E691F-76FB-FB2E-A765-44BF63C87DD6}"/>
              </a:ext>
            </a:extLst>
          </p:cNvPr>
          <p:cNvPicPr>
            <a:picLocks noChangeAspect="1"/>
          </p:cNvPicPr>
          <p:nvPr/>
        </p:nvPicPr>
        <p:blipFill>
          <a:blip r:embed="rId3"/>
          <a:stretch>
            <a:fillRect/>
          </a:stretch>
        </p:blipFill>
        <p:spPr>
          <a:xfrm>
            <a:off x="2578100" y="5050632"/>
            <a:ext cx="7035800" cy="1409700"/>
          </a:xfrm>
          <a:prstGeom prst="rect">
            <a:avLst/>
          </a:prstGeom>
        </p:spPr>
      </p:pic>
    </p:spTree>
    <p:extLst>
      <p:ext uri="{BB962C8B-B14F-4D97-AF65-F5344CB8AC3E}">
        <p14:creationId xmlns:p14="http://schemas.microsoft.com/office/powerpoint/2010/main" val="110201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E61D-0DFC-AE5F-B325-49FE43C006B4}"/>
              </a:ext>
            </a:extLst>
          </p:cNvPr>
          <p:cNvSpPr>
            <a:spLocks noGrp="1"/>
          </p:cNvSpPr>
          <p:nvPr>
            <p:ph type="title"/>
          </p:nvPr>
        </p:nvSpPr>
        <p:spPr/>
        <p:txBody>
          <a:bodyPr/>
          <a:lstStyle/>
          <a:p>
            <a:r>
              <a:rPr lang="en-US"/>
              <a:t>range() returns an iterable object</a:t>
            </a:r>
          </a:p>
        </p:txBody>
      </p:sp>
      <p:sp>
        <p:nvSpPr>
          <p:cNvPr id="3" name="Content Placeholder 2">
            <a:extLst>
              <a:ext uri="{FF2B5EF4-FFF2-40B4-BE49-F238E27FC236}">
                <a16:creationId xmlns:a16="http://schemas.microsoft.com/office/drawing/2014/main" id="{FAB6F020-8CE8-D764-CBE5-521F734382A5}"/>
              </a:ext>
            </a:extLst>
          </p:cNvPr>
          <p:cNvSpPr>
            <a:spLocks noGrp="1"/>
          </p:cNvSpPr>
          <p:nvPr>
            <p:ph idx="1"/>
          </p:nvPr>
        </p:nvSpPr>
        <p:spPr>
          <a:xfrm>
            <a:off x="4624552" y="1825625"/>
            <a:ext cx="6729247" cy="4351338"/>
          </a:xfrm>
        </p:spPr>
        <p:txBody>
          <a:bodyPr>
            <a:normAutofit fontScale="92500"/>
          </a:bodyPr>
          <a:lstStyle/>
          <a:p>
            <a:r>
              <a:rPr lang="en-US"/>
              <a:t>range() does not return a list, though the object it returns behaves a bit like a list</a:t>
            </a:r>
          </a:p>
          <a:p>
            <a:r>
              <a:rPr lang="en-US"/>
              <a:t>The object returned by range() is an </a:t>
            </a:r>
            <a:r>
              <a:rPr lang="en-US" b="1"/>
              <a:t>iterable object </a:t>
            </a:r>
            <a:r>
              <a:rPr lang="en-US"/>
              <a:t>that generates each successive value in a sequence but never actually stores the entire sequence anywhere</a:t>
            </a:r>
          </a:p>
          <a:p>
            <a:r>
              <a:rPr lang="en-US"/>
              <a:t>As we have seen the </a:t>
            </a:r>
            <a:r>
              <a:rPr lang="en-US" b="1"/>
              <a:t>for</a:t>
            </a:r>
            <a:r>
              <a:rPr lang="en-US"/>
              <a:t> statement can use the iterable object returned by range()</a:t>
            </a:r>
          </a:p>
          <a:p>
            <a:r>
              <a:rPr lang="en-US"/>
              <a:t>The </a:t>
            </a:r>
            <a:r>
              <a:rPr lang="en-US" b="1"/>
              <a:t>sum()</a:t>
            </a:r>
            <a:r>
              <a:rPr lang="en-US"/>
              <a:t> function can also take an iterable object as its argument (see on the left)</a:t>
            </a:r>
          </a:p>
        </p:txBody>
      </p:sp>
      <p:pic>
        <p:nvPicPr>
          <p:cNvPr id="4" name="Picture 3">
            <a:extLst>
              <a:ext uri="{FF2B5EF4-FFF2-40B4-BE49-F238E27FC236}">
                <a16:creationId xmlns:a16="http://schemas.microsoft.com/office/drawing/2014/main" id="{780C10EC-DAED-ABAB-FB2B-346F5A4275D9}"/>
              </a:ext>
            </a:extLst>
          </p:cNvPr>
          <p:cNvPicPr>
            <a:picLocks noChangeAspect="1"/>
          </p:cNvPicPr>
          <p:nvPr/>
        </p:nvPicPr>
        <p:blipFill>
          <a:blip r:embed="rId2"/>
          <a:stretch>
            <a:fillRect/>
          </a:stretch>
        </p:blipFill>
        <p:spPr>
          <a:xfrm>
            <a:off x="376621" y="3290094"/>
            <a:ext cx="4165600" cy="711200"/>
          </a:xfrm>
          <a:prstGeom prst="rect">
            <a:avLst/>
          </a:prstGeom>
        </p:spPr>
      </p:pic>
    </p:spTree>
    <p:extLst>
      <p:ext uri="{BB962C8B-B14F-4D97-AF65-F5344CB8AC3E}">
        <p14:creationId xmlns:p14="http://schemas.microsoft.com/office/powerpoint/2010/main" val="25996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0197-BDAB-D665-CDF7-AEB7B17D259D}"/>
              </a:ext>
            </a:extLst>
          </p:cNvPr>
          <p:cNvSpPr>
            <a:spLocks noGrp="1"/>
          </p:cNvSpPr>
          <p:nvPr>
            <p:ph type="title"/>
          </p:nvPr>
        </p:nvSpPr>
        <p:spPr/>
        <p:txBody>
          <a:bodyPr/>
          <a:lstStyle/>
          <a:p>
            <a:r>
              <a:rPr lang="en-US" b="1"/>
              <a:t>break</a:t>
            </a:r>
            <a:r>
              <a:rPr lang="en-US"/>
              <a:t> and </a:t>
            </a:r>
            <a:r>
              <a:rPr lang="en-US" b="1"/>
              <a:t>else</a:t>
            </a:r>
            <a:r>
              <a:rPr lang="en-US"/>
              <a:t> clauses on loops</a:t>
            </a:r>
            <a:endParaRPr lang="en-US" b="1"/>
          </a:p>
        </p:txBody>
      </p:sp>
      <p:sp>
        <p:nvSpPr>
          <p:cNvPr id="3" name="Content Placeholder 2">
            <a:extLst>
              <a:ext uri="{FF2B5EF4-FFF2-40B4-BE49-F238E27FC236}">
                <a16:creationId xmlns:a16="http://schemas.microsoft.com/office/drawing/2014/main" id="{D5D48D63-C084-252C-D160-D6EAA2CDB683}"/>
              </a:ext>
            </a:extLst>
          </p:cNvPr>
          <p:cNvSpPr>
            <a:spLocks noGrp="1"/>
          </p:cNvSpPr>
          <p:nvPr>
            <p:ph idx="1"/>
          </p:nvPr>
        </p:nvSpPr>
        <p:spPr>
          <a:xfrm>
            <a:off x="6096000" y="1502979"/>
            <a:ext cx="5257800" cy="4673984"/>
          </a:xfrm>
        </p:spPr>
        <p:txBody>
          <a:bodyPr>
            <a:normAutofit fontScale="85000" lnSpcReduction="20000"/>
          </a:bodyPr>
          <a:lstStyle/>
          <a:p>
            <a:r>
              <a:rPr lang="en-US"/>
              <a:t>The </a:t>
            </a:r>
            <a:r>
              <a:rPr lang="en-US" b="1"/>
              <a:t>break</a:t>
            </a:r>
            <a:r>
              <a:rPr lang="en-US"/>
              <a:t> statement breaks out of the innermost enclosing </a:t>
            </a:r>
            <a:r>
              <a:rPr lang="en-US" b="1"/>
              <a:t>for</a:t>
            </a:r>
            <a:r>
              <a:rPr lang="en-US"/>
              <a:t> or </a:t>
            </a:r>
            <a:r>
              <a:rPr lang="en-US" b="1"/>
              <a:t>while</a:t>
            </a:r>
            <a:r>
              <a:rPr lang="en-US"/>
              <a:t> loop</a:t>
            </a:r>
          </a:p>
          <a:p>
            <a:r>
              <a:rPr lang="en-US"/>
              <a:t>A </a:t>
            </a:r>
            <a:r>
              <a:rPr lang="en-US" b="1"/>
              <a:t>for</a:t>
            </a:r>
            <a:r>
              <a:rPr lang="en-US"/>
              <a:t> loop can include an </a:t>
            </a:r>
            <a:r>
              <a:rPr lang="en-US" b="1"/>
              <a:t>else</a:t>
            </a:r>
            <a:r>
              <a:rPr lang="en-US"/>
              <a:t> clause</a:t>
            </a:r>
          </a:p>
          <a:p>
            <a:pPr lvl="1"/>
            <a:r>
              <a:rPr lang="en-US"/>
              <a:t>in a </a:t>
            </a:r>
            <a:r>
              <a:rPr lang="en-US" b="1"/>
              <a:t>for </a:t>
            </a:r>
            <a:r>
              <a:rPr lang="en-US"/>
              <a:t>loop, the </a:t>
            </a:r>
            <a:r>
              <a:rPr lang="en-US" b="1"/>
              <a:t>else</a:t>
            </a:r>
            <a:r>
              <a:rPr lang="en-US"/>
              <a:t> clause is executed after the loop reaches its final iteration</a:t>
            </a:r>
          </a:p>
          <a:p>
            <a:pPr lvl="1"/>
            <a:r>
              <a:rPr lang="en-US"/>
              <a:t>in a </a:t>
            </a:r>
            <a:r>
              <a:rPr lang="en-US" b="1"/>
              <a:t>while</a:t>
            </a:r>
            <a:r>
              <a:rPr lang="en-US"/>
              <a:t> loop, the </a:t>
            </a:r>
            <a:r>
              <a:rPr lang="en-US" b="1"/>
              <a:t>else</a:t>
            </a:r>
            <a:r>
              <a:rPr lang="en-US"/>
              <a:t> clause is executed after the condition becomes false</a:t>
            </a:r>
          </a:p>
          <a:p>
            <a:pPr lvl="1"/>
            <a:r>
              <a:rPr lang="en-US"/>
              <a:t>an </a:t>
            </a:r>
            <a:r>
              <a:rPr lang="en-US" b="1"/>
              <a:t>else</a:t>
            </a:r>
            <a:r>
              <a:rPr lang="en-US"/>
              <a:t> clause is </a:t>
            </a:r>
            <a:r>
              <a:rPr lang="en-US" i="1"/>
              <a:t>not</a:t>
            </a:r>
            <a:r>
              <a:rPr lang="en-US" b="1" i="1"/>
              <a:t> </a:t>
            </a:r>
            <a:r>
              <a:rPr lang="en-US"/>
              <a:t>executed if the loop is terminated by a </a:t>
            </a:r>
            <a:r>
              <a:rPr lang="en-US" b="1"/>
              <a:t>break</a:t>
            </a:r>
          </a:p>
          <a:p>
            <a:r>
              <a:rPr lang="en-US"/>
              <a:t>A loop's </a:t>
            </a:r>
            <a:r>
              <a:rPr lang="en-US" b="1"/>
              <a:t>else</a:t>
            </a:r>
            <a:r>
              <a:rPr lang="en-US"/>
              <a:t> clause has more in common with a </a:t>
            </a:r>
            <a:r>
              <a:rPr lang="en-US" b="1"/>
              <a:t>try</a:t>
            </a:r>
            <a:r>
              <a:rPr lang="en-US"/>
              <a:t> statement's </a:t>
            </a:r>
            <a:r>
              <a:rPr lang="en-US" b="1"/>
              <a:t>else</a:t>
            </a:r>
            <a:r>
              <a:rPr lang="en-US"/>
              <a:t> clause than an </a:t>
            </a:r>
            <a:r>
              <a:rPr lang="en-US" b="1"/>
              <a:t>if</a:t>
            </a:r>
            <a:r>
              <a:rPr lang="en-US"/>
              <a:t> statement's </a:t>
            </a:r>
            <a:r>
              <a:rPr lang="en-US" b="1"/>
              <a:t>else</a:t>
            </a:r>
            <a:r>
              <a:rPr lang="en-US"/>
              <a:t> clause (we'll see this later)</a:t>
            </a:r>
          </a:p>
        </p:txBody>
      </p:sp>
      <p:pic>
        <p:nvPicPr>
          <p:cNvPr id="4" name="Picture 3">
            <a:extLst>
              <a:ext uri="{FF2B5EF4-FFF2-40B4-BE49-F238E27FC236}">
                <a16:creationId xmlns:a16="http://schemas.microsoft.com/office/drawing/2014/main" id="{E1A25B3A-3A77-5C16-FD40-74602E514852}"/>
              </a:ext>
            </a:extLst>
          </p:cNvPr>
          <p:cNvPicPr>
            <a:picLocks noChangeAspect="1"/>
          </p:cNvPicPr>
          <p:nvPr/>
        </p:nvPicPr>
        <p:blipFill>
          <a:blip r:embed="rId3"/>
          <a:stretch>
            <a:fillRect/>
          </a:stretch>
        </p:blipFill>
        <p:spPr>
          <a:xfrm>
            <a:off x="310712" y="2130426"/>
            <a:ext cx="5632260" cy="3503119"/>
          </a:xfrm>
          <a:prstGeom prst="rect">
            <a:avLst/>
          </a:prstGeom>
        </p:spPr>
      </p:pic>
    </p:spTree>
    <p:extLst>
      <p:ext uri="{BB962C8B-B14F-4D97-AF65-F5344CB8AC3E}">
        <p14:creationId xmlns:p14="http://schemas.microsoft.com/office/powerpoint/2010/main" val="2646821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1332</TotalTime>
  <Words>3384</Words>
  <Application>Microsoft Macintosh PowerPoint</Application>
  <PresentationFormat>Widescreen</PresentationFormat>
  <Paragraphs>236</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Aptos</vt:lpstr>
      <vt:lpstr>Aptos Display</vt:lpstr>
      <vt:lpstr>Arial</vt:lpstr>
      <vt:lpstr>Calibri</vt:lpstr>
      <vt:lpstr>Courier New</vt:lpstr>
      <vt:lpstr>Office Theme</vt:lpstr>
      <vt:lpstr>Python Workshop Session 2:  Control Flow, Functions, Parameters and Arguments</vt:lpstr>
      <vt:lpstr>Source</vt:lpstr>
      <vt:lpstr>More control flow tools</vt:lpstr>
      <vt:lpstr>if statements</vt:lpstr>
      <vt:lpstr>for statements</vt:lpstr>
      <vt:lpstr>The range() function</vt:lpstr>
      <vt:lpstr>Using range to iterate over a list</vt:lpstr>
      <vt:lpstr>range() returns an iterable object</vt:lpstr>
      <vt:lpstr>break and else clauses on loops</vt:lpstr>
      <vt:lpstr>continue</vt:lpstr>
      <vt:lpstr>pass statement</vt:lpstr>
      <vt:lpstr>match statement</vt:lpstr>
      <vt:lpstr>match statement</vt:lpstr>
      <vt:lpstr>match statement with classes</vt:lpstr>
      <vt:lpstr>More on match patterns</vt:lpstr>
      <vt:lpstr>More on match patterns</vt:lpstr>
      <vt:lpstr>guards: if clauses in patterns</vt:lpstr>
      <vt:lpstr>Other key features of match</vt:lpstr>
      <vt:lpstr>Other key features of match</vt:lpstr>
      <vt:lpstr>Defining functions</vt:lpstr>
      <vt:lpstr>Function scope</vt:lpstr>
      <vt:lpstr>global and nonlocal keywords</vt:lpstr>
      <vt:lpstr>Parameters and arguments</vt:lpstr>
      <vt:lpstr>Parameters and arguments</vt:lpstr>
      <vt:lpstr>Functions are "first-class citizens"</vt:lpstr>
      <vt:lpstr>Values returned by functions</vt:lpstr>
      <vt:lpstr>Parameters with default arguments</vt:lpstr>
      <vt:lpstr>Parameters with default arguments</vt:lpstr>
      <vt:lpstr>Parameters with default arguments</vt:lpstr>
      <vt:lpstr>Parameters with default arguments</vt:lpstr>
      <vt:lpstr>Avoiding persistence of reference values between calls</vt:lpstr>
      <vt:lpstr>Keyword arguments</vt:lpstr>
      <vt:lpstr>Variadic arguments</vt:lpstr>
      <vt:lpstr>Variadic arguments</vt:lpstr>
      <vt:lpstr>Variadic dictionary parameters</vt:lpstr>
      <vt:lpstr>Using *arg and **kwargs parameters together</vt:lpstr>
      <vt:lpstr>Specifying positional and keyword parameters</vt:lpstr>
      <vt:lpstr>Specifying positional and keyword arguments</vt:lpstr>
      <vt:lpstr>Unpacking argument lists</vt:lpstr>
      <vt:lpstr>Lambda expressions</vt:lpstr>
      <vt:lpstr>Documentation strings</vt:lpstr>
      <vt:lpstr>Function annotations</vt:lpstr>
      <vt:lpstr>Coding style</vt:lpstr>
      <vt:lpstr>Exercises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Meredith</dc:creator>
  <cp:lastModifiedBy>David Meredith</cp:lastModifiedBy>
  <cp:revision>48</cp:revision>
  <dcterms:created xsi:type="dcterms:W3CDTF">2024-08-13T10:50:48Z</dcterms:created>
  <dcterms:modified xsi:type="dcterms:W3CDTF">2024-09-05T14:53:02Z</dcterms:modified>
</cp:coreProperties>
</file>