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1"/>
    <p:restoredTop sz="94715"/>
  </p:normalViewPr>
  <p:slideViewPr>
    <p:cSldViewPr snapToGrid="0">
      <p:cViewPr varScale="1">
        <p:scale>
          <a:sx n="83" d="100"/>
          <a:sy n="83" d="100"/>
        </p:scale>
        <p:origin x="208"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AF249-7C71-C342-9FA9-8933CE13F015}" type="datetimeFigureOut">
              <a:t>9/5/24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80588-2792-EB4D-9D66-88DC3B125C84}" type="slidenum">
              <a:t>‹#›</a:t>
            </a:fld>
            <a:endParaRPr lang="en-US"/>
          </a:p>
        </p:txBody>
      </p:sp>
    </p:spTree>
    <p:extLst>
      <p:ext uri="{BB962C8B-B14F-4D97-AF65-F5344CB8AC3E}">
        <p14:creationId xmlns:p14="http://schemas.microsoft.com/office/powerpoint/2010/main" val="396110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B80588-2792-EB4D-9D66-88DC3B125C84}" type="slidenum">
              <a:t>16</a:t>
            </a:fld>
            <a:endParaRPr lang="en-US"/>
          </a:p>
        </p:txBody>
      </p:sp>
    </p:spTree>
    <p:extLst>
      <p:ext uri="{BB962C8B-B14F-4D97-AF65-F5344CB8AC3E}">
        <p14:creationId xmlns:p14="http://schemas.microsoft.com/office/powerpoint/2010/main" val="171538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A18-B470-8E2E-2420-0EF474FFDB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1466EE7-7FA8-BCF9-EBDB-7690F7AB31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7105F52-312A-962E-46DC-29AF522F73D4}"/>
              </a:ext>
            </a:extLst>
          </p:cNvPr>
          <p:cNvSpPr>
            <a:spLocks noGrp="1"/>
          </p:cNvSpPr>
          <p:nvPr>
            <p:ph type="dt" sz="half" idx="10"/>
          </p:nvPr>
        </p:nvSpPr>
        <p:spPr/>
        <p:txBody>
          <a:bodyPr/>
          <a:lstStyle/>
          <a:p>
            <a:fld id="{AC55FC59-CBD9-C14E-BB29-888F46BECB5F}" type="datetimeFigureOut">
              <a:t>9/5/24</a:t>
            </a:fld>
            <a:endParaRPr lang="en-US"/>
          </a:p>
        </p:txBody>
      </p:sp>
      <p:sp>
        <p:nvSpPr>
          <p:cNvPr id="5" name="Footer Placeholder 4">
            <a:extLst>
              <a:ext uri="{FF2B5EF4-FFF2-40B4-BE49-F238E27FC236}">
                <a16:creationId xmlns:a16="http://schemas.microsoft.com/office/drawing/2014/main" id="{AEADAE12-48B8-E44B-B315-C530C4939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54153-A2A5-2725-619A-84722F33BC8B}"/>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308962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9D26-EBEC-72EF-7E8F-47B14ACDB02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0D7A199-995F-5287-1858-F4191CAB50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7D8818-1EE8-6BCB-0F66-FFA0F76F41F2}"/>
              </a:ext>
            </a:extLst>
          </p:cNvPr>
          <p:cNvSpPr>
            <a:spLocks noGrp="1"/>
          </p:cNvSpPr>
          <p:nvPr>
            <p:ph type="dt" sz="half" idx="10"/>
          </p:nvPr>
        </p:nvSpPr>
        <p:spPr/>
        <p:txBody>
          <a:bodyPr/>
          <a:lstStyle/>
          <a:p>
            <a:fld id="{AC55FC59-CBD9-C14E-BB29-888F46BECB5F}" type="datetimeFigureOut">
              <a:t>9/5/24</a:t>
            </a:fld>
            <a:endParaRPr lang="en-US"/>
          </a:p>
        </p:txBody>
      </p:sp>
      <p:sp>
        <p:nvSpPr>
          <p:cNvPr id="5" name="Footer Placeholder 4">
            <a:extLst>
              <a:ext uri="{FF2B5EF4-FFF2-40B4-BE49-F238E27FC236}">
                <a16:creationId xmlns:a16="http://schemas.microsoft.com/office/drawing/2014/main" id="{9B920588-48BF-5948-4914-A878694B5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C4336-DDE4-6511-F841-6CA568E188A3}"/>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224993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F9350-7DDD-C1FC-1679-EB642F67ACC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6ADF947-C4D3-A0D1-809B-DCCE5C667A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41D48B-DFBB-B5C8-DB18-2D6C9CA958C7}"/>
              </a:ext>
            </a:extLst>
          </p:cNvPr>
          <p:cNvSpPr>
            <a:spLocks noGrp="1"/>
          </p:cNvSpPr>
          <p:nvPr>
            <p:ph type="dt" sz="half" idx="10"/>
          </p:nvPr>
        </p:nvSpPr>
        <p:spPr/>
        <p:txBody>
          <a:bodyPr/>
          <a:lstStyle/>
          <a:p>
            <a:fld id="{AC55FC59-CBD9-C14E-BB29-888F46BECB5F}" type="datetimeFigureOut">
              <a:t>9/5/24</a:t>
            </a:fld>
            <a:endParaRPr lang="en-US"/>
          </a:p>
        </p:txBody>
      </p:sp>
      <p:sp>
        <p:nvSpPr>
          <p:cNvPr id="5" name="Footer Placeholder 4">
            <a:extLst>
              <a:ext uri="{FF2B5EF4-FFF2-40B4-BE49-F238E27FC236}">
                <a16:creationId xmlns:a16="http://schemas.microsoft.com/office/drawing/2014/main" id="{BFCD6E21-BF89-505A-F8DC-75C65325E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80AC4-B27E-762E-3388-3684FAE3D5A4}"/>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351346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F257-F6F6-0043-3460-12EAD4C37A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B9AFBA-9951-BEA0-190D-F4083EB6FC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82512E-88FB-DEAC-228A-0298BC5C33AD}"/>
              </a:ext>
            </a:extLst>
          </p:cNvPr>
          <p:cNvSpPr>
            <a:spLocks noGrp="1"/>
          </p:cNvSpPr>
          <p:nvPr>
            <p:ph type="dt" sz="half" idx="10"/>
          </p:nvPr>
        </p:nvSpPr>
        <p:spPr/>
        <p:txBody>
          <a:bodyPr/>
          <a:lstStyle/>
          <a:p>
            <a:fld id="{AC55FC59-CBD9-C14E-BB29-888F46BECB5F}" type="datetimeFigureOut">
              <a:t>9/5/24</a:t>
            </a:fld>
            <a:endParaRPr lang="en-US"/>
          </a:p>
        </p:txBody>
      </p:sp>
      <p:sp>
        <p:nvSpPr>
          <p:cNvPr id="5" name="Footer Placeholder 4">
            <a:extLst>
              <a:ext uri="{FF2B5EF4-FFF2-40B4-BE49-F238E27FC236}">
                <a16:creationId xmlns:a16="http://schemas.microsoft.com/office/drawing/2014/main" id="{9BBB0235-6565-5D3C-A1BD-54611239A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C92F1-A997-020F-C731-1B28757B8085}"/>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159078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90D9-E94C-437D-DD10-CC6B700AD46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7E81AA4-D026-3598-844F-0A30ABF563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1AA3DF-CC3F-DD87-ED26-8EB585FD26AC}"/>
              </a:ext>
            </a:extLst>
          </p:cNvPr>
          <p:cNvSpPr>
            <a:spLocks noGrp="1"/>
          </p:cNvSpPr>
          <p:nvPr>
            <p:ph type="dt" sz="half" idx="10"/>
          </p:nvPr>
        </p:nvSpPr>
        <p:spPr/>
        <p:txBody>
          <a:bodyPr/>
          <a:lstStyle/>
          <a:p>
            <a:fld id="{AC55FC59-CBD9-C14E-BB29-888F46BECB5F}" type="datetimeFigureOut">
              <a:t>9/5/24</a:t>
            </a:fld>
            <a:endParaRPr lang="en-US"/>
          </a:p>
        </p:txBody>
      </p:sp>
      <p:sp>
        <p:nvSpPr>
          <p:cNvPr id="5" name="Footer Placeholder 4">
            <a:extLst>
              <a:ext uri="{FF2B5EF4-FFF2-40B4-BE49-F238E27FC236}">
                <a16:creationId xmlns:a16="http://schemas.microsoft.com/office/drawing/2014/main" id="{446E8772-E528-E5AB-611B-3B968A513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F0741-D27F-2F65-8C7D-259771025298}"/>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82549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6E72-30D9-1105-6EDD-0B97C0223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AB78E1-3161-CACC-86C6-7C0684319E6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8C3F1D3-E807-166F-1256-1AB5B74EBF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916B88B-8DA9-0934-4CBF-7FBA94158AD9}"/>
              </a:ext>
            </a:extLst>
          </p:cNvPr>
          <p:cNvSpPr>
            <a:spLocks noGrp="1"/>
          </p:cNvSpPr>
          <p:nvPr>
            <p:ph type="dt" sz="half" idx="10"/>
          </p:nvPr>
        </p:nvSpPr>
        <p:spPr/>
        <p:txBody>
          <a:bodyPr/>
          <a:lstStyle/>
          <a:p>
            <a:fld id="{AC55FC59-CBD9-C14E-BB29-888F46BECB5F}" type="datetimeFigureOut">
              <a:t>9/5/24</a:t>
            </a:fld>
            <a:endParaRPr lang="en-US"/>
          </a:p>
        </p:txBody>
      </p:sp>
      <p:sp>
        <p:nvSpPr>
          <p:cNvPr id="6" name="Footer Placeholder 5">
            <a:extLst>
              <a:ext uri="{FF2B5EF4-FFF2-40B4-BE49-F238E27FC236}">
                <a16:creationId xmlns:a16="http://schemas.microsoft.com/office/drawing/2014/main" id="{0AA15DF0-D69E-0F6C-047C-A4D3C9B4F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B9E48-70C2-7EF1-3E6F-E80BBC1148B3}"/>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226942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8431-9481-C77D-3685-8A88B0B313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B3F397-D21A-95F5-C92B-640E8B5AD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EDD047-BEFB-9CD8-8AFF-7666C6D178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09B3FD8-D932-FA80-422B-9C115A5E5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207387-5717-25F9-6CE7-2021E4B14C8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9684714-40F8-A1BC-A04E-00A06A08A5EC}"/>
              </a:ext>
            </a:extLst>
          </p:cNvPr>
          <p:cNvSpPr>
            <a:spLocks noGrp="1"/>
          </p:cNvSpPr>
          <p:nvPr>
            <p:ph type="dt" sz="half" idx="10"/>
          </p:nvPr>
        </p:nvSpPr>
        <p:spPr/>
        <p:txBody>
          <a:bodyPr/>
          <a:lstStyle/>
          <a:p>
            <a:fld id="{AC55FC59-CBD9-C14E-BB29-888F46BECB5F}" type="datetimeFigureOut">
              <a:t>9/5/24</a:t>
            </a:fld>
            <a:endParaRPr lang="en-US"/>
          </a:p>
        </p:txBody>
      </p:sp>
      <p:sp>
        <p:nvSpPr>
          <p:cNvPr id="8" name="Footer Placeholder 7">
            <a:extLst>
              <a:ext uri="{FF2B5EF4-FFF2-40B4-BE49-F238E27FC236}">
                <a16:creationId xmlns:a16="http://schemas.microsoft.com/office/drawing/2014/main" id="{D53D9F73-D771-445A-3594-84B20D2113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8157B2-F1A7-7EF4-11D5-286C99635CF2}"/>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41003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87A0-CE01-395F-FF21-7AC64CB045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D65FF5-1E01-8259-9BD6-4A2EC4433734}"/>
              </a:ext>
            </a:extLst>
          </p:cNvPr>
          <p:cNvSpPr>
            <a:spLocks noGrp="1"/>
          </p:cNvSpPr>
          <p:nvPr>
            <p:ph type="dt" sz="half" idx="10"/>
          </p:nvPr>
        </p:nvSpPr>
        <p:spPr/>
        <p:txBody>
          <a:bodyPr/>
          <a:lstStyle/>
          <a:p>
            <a:fld id="{AC55FC59-CBD9-C14E-BB29-888F46BECB5F}" type="datetimeFigureOut">
              <a:t>9/5/24</a:t>
            </a:fld>
            <a:endParaRPr lang="en-US"/>
          </a:p>
        </p:txBody>
      </p:sp>
      <p:sp>
        <p:nvSpPr>
          <p:cNvPr id="4" name="Footer Placeholder 3">
            <a:extLst>
              <a:ext uri="{FF2B5EF4-FFF2-40B4-BE49-F238E27FC236}">
                <a16:creationId xmlns:a16="http://schemas.microsoft.com/office/drawing/2014/main" id="{BE1BD458-9882-BF3F-BC67-9164EFB3F4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9F5465-D90B-FF44-52AD-F25F4E9C3FFE}"/>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417956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323D8-7E56-7914-51D7-F97FF953A766}"/>
              </a:ext>
            </a:extLst>
          </p:cNvPr>
          <p:cNvSpPr>
            <a:spLocks noGrp="1"/>
          </p:cNvSpPr>
          <p:nvPr>
            <p:ph type="dt" sz="half" idx="10"/>
          </p:nvPr>
        </p:nvSpPr>
        <p:spPr/>
        <p:txBody>
          <a:bodyPr/>
          <a:lstStyle/>
          <a:p>
            <a:fld id="{AC55FC59-CBD9-C14E-BB29-888F46BECB5F}" type="datetimeFigureOut">
              <a:t>9/5/24</a:t>
            </a:fld>
            <a:endParaRPr lang="en-US"/>
          </a:p>
        </p:txBody>
      </p:sp>
      <p:sp>
        <p:nvSpPr>
          <p:cNvPr id="3" name="Footer Placeholder 2">
            <a:extLst>
              <a:ext uri="{FF2B5EF4-FFF2-40B4-BE49-F238E27FC236}">
                <a16:creationId xmlns:a16="http://schemas.microsoft.com/office/drawing/2014/main" id="{13D8D08C-81DF-2EC7-CD5E-7D9062DBAA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177974-EF0F-1623-83A0-F9EF2AF7C920}"/>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252193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A410-53F3-A2A0-249A-B7442EE1A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1AFC262-2AC2-9A26-C56A-64BDC1272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802D36-2FFF-274D-5765-DFE954AD5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48EECD-D6A1-9FC1-4AF4-13A9F21D5931}"/>
              </a:ext>
            </a:extLst>
          </p:cNvPr>
          <p:cNvSpPr>
            <a:spLocks noGrp="1"/>
          </p:cNvSpPr>
          <p:nvPr>
            <p:ph type="dt" sz="half" idx="10"/>
          </p:nvPr>
        </p:nvSpPr>
        <p:spPr/>
        <p:txBody>
          <a:bodyPr/>
          <a:lstStyle/>
          <a:p>
            <a:fld id="{AC55FC59-CBD9-C14E-BB29-888F46BECB5F}" type="datetimeFigureOut">
              <a:t>9/5/24</a:t>
            </a:fld>
            <a:endParaRPr lang="en-US"/>
          </a:p>
        </p:txBody>
      </p:sp>
      <p:sp>
        <p:nvSpPr>
          <p:cNvPr id="6" name="Footer Placeholder 5">
            <a:extLst>
              <a:ext uri="{FF2B5EF4-FFF2-40B4-BE49-F238E27FC236}">
                <a16:creationId xmlns:a16="http://schemas.microsoft.com/office/drawing/2014/main" id="{D30574E5-A4D4-EFE1-79EA-C1015D23B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9A1A3-B01D-D021-025F-5ECA185AFB52}"/>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421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24F6-82F4-0FE7-8DF5-D62E617670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D631DB6-2E7E-086F-A0AF-9E494CD39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79280B-1E4F-01D6-AEB9-1FB1078AC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6C4837-A17F-E8C7-591B-74A434B483CE}"/>
              </a:ext>
            </a:extLst>
          </p:cNvPr>
          <p:cNvSpPr>
            <a:spLocks noGrp="1"/>
          </p:cNvSpPr>
          <p:nvPr>
            <p:ph type="dt" sz="half" idx="10"/>
          </p:nvPr>
        </p:nvSpPr>
        <p:spPr/>
        <p:txBody>
          <a:bodyPr/>
          <a:lstStyle/>
          <a:p>
            <a:fld id="{AC55FC59-CBD9-C14E-BB29-888F46BECB5F}" type="datetimeFigureOut">
              <a:t>9/5/24</a:t>
            </a:fld>
            <a:endParaRPr lang="en-US"/>
          </a:p>
        </p:txBody>
      </p:sp>
      <p:sp>
        <p:nvSpPr>
          <p:cNvPr id="6" name="Footer Placeholder 5">
            <a:extLst>
              <a:ext uri="{FF2B5EF4-FFF2-40B4-BE49-F238E27FC236}">
                <a16:creationId xmlns:a16="http://schemas.microsoft.com/office/drawing/2014/main" id="{69837677-01A1-D528-F112-DF00DF834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9473AB-BFDD-075E-F56F-E6E8888457E1}"/>
              </a:ext>
            </a:extLst>
          </p:cNvPr>
          <p:cNvSpPr>
            <a:spLocks noGrp="1"/>
          </p:cNvSpPr>
          <p:nvPr>
            <p:ph type="sldNum" sz="quarter" idx="12"/>
          </p:nvPr>
        </p:nvSpPr>
        <p:spPr/>
        <p:txBody>
          <a:bodyPr/>
          <a:lstStyle/>
          <a:p>
            <a:fld id="{1FE300B0-5232-2A4A-89BC-94D362554D10}" type="slidenum">
              <a:t>‹#›</a:t>
            </a:fld>
            <a:endParaRPr lang="en-US"/>
          </a:p>
        </p:txBody>
      </p:sp>
    </p:spTree>
    <p:extLst>
      <p:ext uri="{BB962C8B-B14F-4D97-AF65-F5344CB8AC3E}">
        <p14:creationId xmlns:p14="http://schemas.microsoft.com/office/powerpoint/2010/main" val="134572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20DC2F-9B8D-7577-8327-64898E9DB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0579CD1-883D-A692-47B5-F30AA6F18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3C463F-9000-706D-E947-63F67E775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55FC59-CBD9-C14E-BB29-888F46BECB5F}" type="datetimeFigureOut">
              <a:t>9/5/24</a:t>
            </a:fld>
            <a:endParaRPr lang="en-US"/>
          </a:p>
        </p:txBody>
      </p:sp>
      <p:sp>
        <p:nvSpPr>
          <p:cNvPr id="5" name="Footer Placeholder 4">
            <a:extLst>
              <a:ext uri="{FF2B5EF4-FFF2-40B4-BE49-F238E27FC236}">
                <a16:creationId xmlns:a16="http://schemas.microsoft.com/office/drawing/2014/main" id="{2815C2CF-2BF2-1CA9-9DE7-7D82EBCBE0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A7743D-2D64-A5CA-8CC7-F24D2F97E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E300B0-5232-2A4A-89BC-94D362554D10}" type="slidenum">
              <a:t>‹#›</a:t>
            </a:fld>
            <a:endParaRPr lang="en-US"/>
          </a:p>
        </p:txBody>
      </p:sp>
    </p:spTree>
    <p:extLst>
      <p:ext uri="{BB962C8B-B14F-4D97-AF65-F5344CB8AC3E}">
        <p14:creationId xmlns:p14="http://schemas.microsoft.com/office/powerpoint/2010/main" val="1721869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ython_(programming_language)" TargetMode="External"/><Relationship Id="rId2" Type="http://schemas.openxmlformats.org/officeDocument/2006/relationships/hyperlink" Target="https://docs.python.org/3/tutorial/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ython.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python.org/3/library/index.html#library-index" TargetMode="External"/><Relationship Id="rId2" Type="http://schemas.openxmlformats.org/officeDocument/2006/relationships/hyperlink" Target="https://docs.python.org/3/reference/index.html#reference-inde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python.org/3/c-api/index.html#c-api-index" TargetMode="External"/><Relationship Id="rId2" Type="http://schemas.openxmlformats.org/officeDocument/2006/relationships/hyperlink" Target="https://docs.python.org/3/extending/index.html#extending-inde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cs.python.org/3/tutorial/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cs.python.org/3/using/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364B-9AB1-C42B-6FAB-0E4771B20FC0}"/>
              </a:ext>
            </a:extLst>
          </p:cNvPr>
          <p:cNvSpPr>
            <a:spLocks noGrp="1"/>
          </p:cNvSpPr>
          <p:nvPr>
            <p:ph type="ctrTitle"/>
          </p:nvPr>
        </p:nvSpPr>
        <p:spPr>
          <a:xfrm>
            <a:off x="1524000" y="1927432"/>
            <a:ext cx="9144000" cy="2387600"/>
          </a:xfrm>
        </p:spPr>
        <p:txBody>
          <a:bodyPr>
            <a:normAutofit fontScale="90000"/>
          </a:bodyPr>
          <a:lstStyle/>
          <a:p>
            <a:r>
              <a:rPr lang="en-US" sz="5300"/>
              <a:t>Python Workshop</a:t>
            </a:r>
            <a:br>
              <a:rPr lang="en-US"/>
            </a:br>
            <a:r>
              <a:rPr lang="en-US" sz="4900"/>
              <a:t>Session 1:</a:t>
            </a:r>
            <a:br>
              <a:rPr lang="en-US" sz="4900"/>
            </a:br>
            <a:r>
              <a:rPr lang="en-US" sz="7300"/>
              <a:t>The interpreter, numbers, strings, and lists</a:t>
            </a:r>
            <a:endParaRPr lang="en-US"/>
          </a:p>
        </p:txBody>
      </p:sp>
      <p:sp>
        <p:nvSpPr>
          <p:cNvPr id="3" name="Subtitle 2">
            <a:extLst>
              <a:ext uri="{FF2B5EF4-FFF2-40B4-BE49-F238E27FC236}">
                <a16:creationId xmlns:a16="http://schemas.microsoft.com/office/drawing/2014/main" id="{640B45B4-5F04-A8D7-C83B-CA1D12BBA53B}"/>
              </a:ext>
            </a:extLst>
          </p:cNvPr>
          <p:cNvSpPr>
            <a:spLocks noGrp="1"/>
          </p:cNvSpPr>
          <p:nvPr>
            <p:ph type="subTitle" idx="1"/>
          </p:nvPr>
        </p:nvSpPr>
        <p:spPr>
          <a:xfrm>
            <a:off x="1524000" y="4635708"/>
            <a:ext cx="9144000" cy="1655762"/>
          </a:xfrm>
        </p:spPr>
        <p:txBody>
          <a:bodyPr/>
          <a:lstStyle/>
          <a:p>
            <a:r>
              <a:rPr lang="en-US"/>
              <a:t>David Meredith</a:t>
            </a:r>
          </a:p>
          <a:p>
            <a:r>
              <a:rPr lang="en-US"/>
              <a:t>Aalborg University</a:t>
            </a:r>
          </a:p>
          <a:p>
            <a:r>
              <a:rPr lang="en-US"/>
              <a:t>dave@create.aau.dk</a:t>
            </a:r>
          </a:p>
        </p:txBody>
      </p:sp>
    </p:spTree>
    <p:extLst>
      <p:ext uri="{BB962C8B-B14F-4D97-AF65-F5344CB8AC3E}">
        <p14:creationId xmlns:p14="http://schemas.microsoft.com/office/powerpoint/2010/main" val="1109736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A3E-6241-EAC0-EF35-B09A2BB57452}"/>
              </a:ext>
            </a:extLst>
          </p:cNvPr>
          <p:cNvSpPr>
            <a:spLocks noGrp="1"/>
          </p:cNvSpPr>
          <p:nvPr>
            <p:ph type="title"/>
          </p:nvPr>
        </p:nvSpPr>
        <p:spPr/>
        <p:txBody>
          <a:bodyPr/>
          <a:lstStyle/>
          <a:p>
            <a:r>
              <a:rPr lang="en-US"/>
              <a:t>Why Python?</a:t>
            </a:r>
          </a:p>
        </p:txBody>
      </p:sp>
      <p:sp>
        <p:nvSpPr>
          <p:cNvPr id="3" name="Content Placeholder 2">
            <a:extLst>
              <a:ext uri="{FF2B5EF4-FFF2-40B4-BE49-F238E27FC236}">
                <a16:creationId xmlns:a16="http://schemas.microsoft.com/office/drawing/2014/main" id="{FBBDDB9D-CF78-A029-9A1D-0E81A65DE131}"/>
              </a:ext>
            </a:extLst>
          </p:cNvPr>
          <p:cNvSpPr>
            <a:spLocks noGrp="1"/>
          </p:cNvSpPr>
          <p:nvPr>
            <p:ph idx="1"/>
          </p:nvPr>
        </p:nvSpPr>
        <p:spPr/>
        <p:txBody>
          <a:bodyPr>
            <a:normAutofit fontScale="92500" lnSpcReduction="10000"/>
          </a:bodyPr>
          <a:lstStyle/>
          <a:p>
            <a:r>
              <a:rPr lang="en-US"/>
              <a:t>Python lets you organise your code into modules and classes</a:t>
            </a:r>
          </a:p>
          <a:p>
            <a:r>
              <a:rPr lang="en-US"/>
              <a:t>It comes with a large number of standard modules that let you carry out a wide range of tasks such as file I/O, system calls, networking, even building GUIs (e.g., with Tk)</a:t>
            </a:r>
          </a:p>
          <a:p>
            <a:r>
              <a:rPr lang="en-US"/>
              <a:t>Python is interpreted, which can save you time when developing because there is no need for compilation and linking between changes – the interpreter can be used interactively</a:t>
            </a:r>
          </a:p>
          <a:p>
            <a:r>
              <a:rPr lang="en-US"/>
              <a:t>Python programs are generally shorter than equivalent programs in lower-level languages like C, C++ or Java because</a:t>
            </a:r>
          </a:p>
          <a:p>
            <a:pPr lvl="1"/>
            <a:r>
              <a:rPr lang="en-US"/>
              <a:t>high-level data types let you express complex operations succinctly</a:t>
            </a:r>
          </a:p>
          <a:p>
            <a:pPr lvl="1"/>
            <a:r>
              <a:rPr lang="en-US"/>
              <a:t>statement grouping is done by indentation alone</a:t>
            </a:r>
          </a:p>
          <a:p>
            <a:pPr lvl="1"/>
            <a:r>
              <a:rPr lang="en-US"/>
              <a:t>no variable or argument declarations are necessary</a:t>
            </a:r>
          </a:p>
        </p:txBody>
      </p:sp>
    </p:spTree>
    <p:extLst>
      <p:ext uri="{BB962C8B-B14F-4D97-AF65-F5344CB8AC3E}">
        <p14:creationId xmlns:p14="http://schemas.microsoft.com/office/powerpoint/2010/main" val="283002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2D9E-C3C2-6867-7DF3-56AE39E641BC}"/>
              </a:ext>
            </a:extLst>
          </p:cNvPr>
          <p:cNvSpPr>
            <a:spLocks noGrp="1"/>
          </p:cNvSpPr>
          <p:nvPr>
            <p:ph type="title"/>
          </p:nvPr>
        </p:nvSpPr>
        <p:spPr/>
        <p:txBody>
          <a:bodyPr/>
          <a:lstStyle/>
          <a:p>
            <a:r>
              <a:rPr lang="en-US"/>
              <a:t>Some background</a:t>
            </a:r>
          </a:p>
        </p:txBody>
      </p:sp>
      <p:sp>
        <p:nvSpPr>
          <p:cNvPr id="3" name="Content Placeholder 2">
            <a:extLst>
              <a:ext uri="{FF2B5EF4-FFF2-40B4-BE49-F238E27FC236}">
                <a16:creationId xmlns:a16="http://schemas.microsoft.com/office/drawing/2014/main" id="{1EF97004-CB33-8015-3081-F916997F19A7}"/>
              </a:ext>
            </a:extLst>
          </p:cNvPr>
          <p:cNvSpPr>
            <a:spLocks noGrp="1"/>
          </p:cNvSpPr>
          <p:nvPr>
            <p:ph idx="1"/>
          </p:nvPr>
        </p:nvSpPr>
        <p:spPr>
          <a:xfrm>
            <a:off x="3209324" y="1825625"/>
            <a:ext cx="8144476" cy="4351338"/>
          </a:xfrm>
        </p:spPr>
        <p:txBody>
          <a:bodyPr>
            <a:normAutofit lnSpcReduction="10000"/>
          </a:bodyPr>
          <a:lstStyle/>
          <a:p>
            <a:r>
              <a:rPr lang="en-US"/>
              <a:t>Python was invented in the late 1980s by Guido van Rossum and first released in 1991 as Python 0.9.0</a:t>
            </a:r>
          </a:p>
          <a:p>
            <a:r>
              <a:rPr lang="en-US"/>
              <a:t>Python 2.0 was released in 2000</a:t>
            </a:r>
          </a:p>
          <a:p>
            <a:r>
              <a:rPr lang="en-US"/>
              <a:t>Python 3.0 was released in 2008</a:t>
            </a:r>
          </a:p>
          <a:p>
            <a:r>
              <a:rPr lang="en-US"/>
              <a:t>Last release of Python 2 was version 2.7, released in 2020</a:t>
            </a:r>
          </a:p>
          <a:p>
            <a:r>
              <a:rPr lang="en-US"/>
              <a:t>We will use Python 3.12, which is the current stable release and the only version with active support</a:t>
            </a:r>
          </a:p>
        </p:txBody>
      </p:sp>
      <p:pic>
        <p:nvPicPr>
          <p:cNvPr id="4" name="Picture 3">
            <a:extLst>
              <a:ext uri="{FF2B5EF4-FFF2-40B4-BE49-F238E27FC236}">
                <a16:creationId xmlns:a16="http://schemas.microsoft.com/office/drawing/2014/main" id="{D4315D45-63AA-9D0A-787F-0B9BAAA7D52F}"/>
              </a:ext>
            </a:extLst>
          </p:cNvPr>
          <p:cNvPicPr>
            <a:picLocks noChangeAspect="1"/>
          </p:cNvPicPr>
          <p:nvPr/>
        </p:nvPicPr>
        <p:blipFill>
          <a:blip r:embed="rId2"/>
          <a:stretch>
            <a:fillRect/>
          </a:stretch>
        </p:blipFill>
        <p:spPr>
          <a:xfrm>
            <a:off x="415324" y="1825625"/>
            <a:ext cx="2794000" cy="4191000"/>
          </a:xfrm>
          <a:prstGeom prst="rect">
            <a:avLst/>
          </a:prstGeom>
        </p:spPr>
      </p:pic>
    </p:spTree>
    <p:extLst>
      <p:ext uri="{BB962C8B-B14F-4D97-AF65-F5344CB8AC3E}">
        <p14:creationId xmlns:p14="http://schemas.microsoft.com/office/powerpoint/2010/main" val="48603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8BB1-BD2A-AAEE-B855-09DAF5042BE3}"/>
              </a:ext>
            </a:extLst>
          </p:cNvPr>
          <p:cNvSpPr>
            <a:spLocks noGrp="1"/>
          </p:cNvSpPr>
          <p:nvPr>
            <p:ph type="title"/>
          </p:nvPr>
        </p:nvSpPr>
        <p:spPr/>
        <p:txBody>
          <a:bodyPr/>
          <a:lstStyle/>
          <a:p>
            <a:r>
              <a:rPr lang="en-US"/>
              <a:t>Using the Python interpreter</a:t>
            </a:r>
          </a:p>
        </p:txBody>
      </p:sp>
      <p:sp>
        <p:nvSpPr>
          <p:cNvPr id="3" name="Content Placeholder 2">
            <a:extLst>
              <a:ext uri="{FF2B5EF4-FFF2-40B4-BE49-F238E27FC236}">
                <a16:creationId xmlns:a16="http://schemas.microsoft.com/office/drawing/2014/main" id="{6D09A095-2868-13D9-AFD2-BF9F7EDFAB16}"/>
              </a:ext>
            </a:extLst>
          </p:cNvPr>
          <p:cNvSpPr>
            <a:spLocks noGrp="1"/>
          </p:cNvSpPr>
          <p:nvPr>
            <p:ph idx="1"/>
          </p:nvPr>
        </p:nvSpPr>
        <p:spPr>
          <a:xfrm>
            <a:off x="6722075" y="1534332"/>
            <a:ext cx="4631723" cy="4642631"/>
          </a:xfrm>
        </p:spPr>
        <p:txBody>
          <a:bodyPr>
            <a:normAutofit fontScale="85000" lnSpcReduction="10000"/>
          </a:bodyPr>
          <a:lstStyle/>
          <a:p>
            <a:r>
              <a:rPr lang="en-US"/>
              <a:t>You can start the interpreter either from the command line or from within an IDE, like IDLE or PyCharm</a:t>
            </a:r>
          </a:p>
          <a:p>
            <a:r>
              <a:rPr lang="en-US"/>
              <a:t>You may have a number of versions of Python installed on your machine, so you need to be sure you’re using the right one!</a:t>
            </a:r>
          </a:p>
          <a:p>
            <a:r>
              <a:rPr lang="en-US"/>
              <a:t>You can quit the interpreter by typing Ctrl-D on Unix/MacOs or Ctrl-Z on Windows</a:t>
            </a:r>
          </a:p>
          <a:p>
            <a:r>
              <a:rPr lang="en-US"/>
              <a:t>You can also type quit(), exit() or sys.exit()</a:t>
            </a:r>
          </a:p>
        </p:txBody>
      </p:sp>
      <p:pic>
        <p:nvPicPr>
          <p:cNvPr id="4" name="Picture 3">
            <a:extLst>
              <a:ext uri="{FF2B5EF4-FFF2-40B4-BE49-F238E27FC236}">
                <a16:creationId xmlns:a16="http://schemas.microsoft.com/office/drawing/2014/main" id="{8C9DA60B-F164-9A42-67A2-F503AA4513DE}"/>
              </a:ext>
            </a:extLst>
          </p:cNvPr>
          <p:cNvPicPr>
            <a:picLocks noChangeAspect="1"/>
          </p:cNvPicPr>
          <p:nvPr/>
        </p:nvPicPr>
        <p:blipFill>
          <a:blip r:embed="rId2"/>
          <a:stretch>
            <a:fillRect/>
          </a:stretch>
        </p:blipFill>
        <p:spPr>
          <a:xfrm>
            <a:off x="323335" y="1825625"/>
            <a:ext cx="6225746" cy="2937800"/>
          </a:xfrm>
          <a:prstGeom prst="rect">
            <a:avLst/>
          </a:prstGeom>
        </p:spPr>
      </p:pic>
      <p:sp>
        <p:nvSpPr>
          <p:cNvPr id="6" name="Doughnut 5">
            <a:extLst>
              <a:ext uri="{FF2B5EF4-FFF2-40B4-BE49-F238E27FC236}">
                <a16:creationId xmlns:a16="http://schemas.microsoft.com/office/drawing/2014/main" id="{6C8DB687-8BC4-6753-EE84-FE70E7D9FCE3}"/>
              </a:ext>
            </a:extLst>
          </p:cNvPr>
          <p:cNvSpPr/>
          <p:nvPr/>
        </p:nvSpPr>
        <p:spPr>
          <a:xfrm>
            <a:off x="57665" y="2499701"/>
            <a:ext cx="1738183" cy="407773"/>
          </a:xfrm>
          <a:prstGeom prst="donut">
            <a:avLst>
              <a:gd name="adj" fmla="val 37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ughnut 6">
            <a:extLst>
              <a:ext uri="{FF2B5EF4-FFF2-40B4-BE49-F238E27FC236}">
                <a16:creationId xmlns:a16="http://schemas.microsoft.com/office/drawing/2014/main" id="{EE3748EF-0C0E-29B9-6C63-8313503FF43A}"/>
              </a:ext>
            </a:extLst>
          </p:cNvPr>
          <p:cNvSpPr/>
          <p:nvPr/>
        </p:nvSpPr>
        <p:spPr>
          <a:xfrm>
            <a:off x="57664" y="1828274"/>
            <a:ext cx="1738183" cy="407773"/>
          </a:xfrm>
          <a:prstGeom prst="donut">
            <a:avLst>
              <a:gd name="adj" fmla="val 37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ughnut 7">
            <a:extLst>
              <a:ext uri="{FF2B5EF4-FFF2-40B4-BE49-F238E27FC236}">
                <a16:creationId xmlns:a16="http://schemas.microsoft.com/office/drawing/2014/main" id="{5E209017-3677-5FB3-A5FA-44D3C3D851B9}"/>
              </a:ext>
            </a:extLst>
          </p:cNvPr>
          <p:cNvSpPr/>
          <p:nvPr/>
        </p:nvSpPr>
        <p:spPr>
          <a:xfrm>
            <a:off x="57664" y="3163395"/>
            <a:ext cx="1738183" cy="407773"/>
          </a:xfrm>
          <a:prstGeom prst="donut">
            <a:avLst>
              <a:gd name="adj" fmla="val 37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ughnut 8">
            <a:extLst>
              <a:ext uri="{FF2B5EF4-FFF2-40B4-BE49-F238E27FC236}">
                <a16:creationId xmlns:a16="http://schemas.microsoft.com/office/drawing/2014/main" id="{BC92E342-77CD-EE2A-FC23-80590EAE2059}"/>
              </a:ext>
            </a:extLst>
          </p:cNvPr>
          <p:cNvSpPr/>
          <p:nvPr/>
        </p:nvSpPr>
        <p:spPr>
          <a:xfrm>
            <a:off x="57664" y="3978964"/>
            <a:ext cx="1738183" cy="407773"/>
          </a:xfrm>
          <a:prstGeom prst="donut">
            <a:avLst>
              <a:gd name="adj" fmla="val 37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546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B728-122B-4713-2C97-D962A119A04E}"/>
              </a:ext>
            </a:extLst>
          </p:cNvPr>
          <p:cNvSpPr>
            <a:spLocks noGrp="1"/>
          </p:cNvSpPr>
          <p:nvPr>
            <p:ph type="title"/>
          </p:nvPr>
        </p:nvSpPr>
        <p:spPr>
          <a:xfrm>
            <a:off x="838200" y="365125"/>
            <a:ext cx="10515600" cy="639891"/>
          </a:xfrm>
        </p:spPr>
        <p:txBody>
          <a:bodyPr>
            <a:normAutofit fontScale="90000"/>
          </a:bodyPr>
          <a:lstStyle/>
          <a:p>
            <a:r>
              <a:rPr lang="en-US"/>
              <a:t>Using the Python interpreter</a:t>
            </a:r>
          </a:p>
        </p:txBody>
      </p:sp>
      <p:sp>
        <p:nvSpPr>
          <p:cNvPr id="3" name="Content Placeholder 2">
            <a:extLst>
              <a:ext uri="{FF2B5EF4-FFF2-40B4-BE49-F238E27FC236}">
                <a16:creationId xmlns:a16="http://schemas.microsoft.com/office/drawing/2014/main" id="{2E01C0BD-5753-2257-6584-9FA74B51BB9B}"/>
              </a:ext>
            </a:extLst>
          </p:cNvPr>
          <p:cNvSpPr>
            <a:spLocks noGrp="1"/>
          </p:cNvSpPr>
          <p:nvPr>
            <p:ph idx="1"/>
          </p:nvPr>
        </p:nvSpPr>
        <p:spPr>
          <a:xfrm>
            <a:off x="209427" y="3863546"/>
            <a:ext cx="7772400" cy="2866768"/>
          </a:xfrm>
        </p:spPr>
        <p:txBody>
          <a:bodyPr>
            <a:normAutofit fontScale="55000" lnSpcReduction="20000"/>
          </a:bodyPr>
          <a:lstStyle/>
          <a:p>
            <a:r>
              <a:rPr lang="en-US"/>
              <a:t>Interpreter has line-editing features like interactive editing, history substitution and code completion</a:t>
            </a:r>
          </a:p>
          <a:p>
            <a:r>
              <a:rPr lang="en-US"/>
              <a:t>If you start Python without any command-line arguments, then you are put into the interactive interpreter</a:t>
            </a:r>
          </a:p>
          <a:p>
            <a:r>
              <a:rPr lang="en-US"/>
              <a:t>If you start Python with a file-name as an argument, then Python executes the script in the file</a:t>
            </a:r>
          </a:p>
          <a:p>
            <a:pPr lvl="1"/>
            <a:r>
              <a:rPr lang="en-US"/>
              <a:t>If you precede the file name with –i, then it enters interactive mode after executing the script</a:t>
            </a:r>
          </a:p>
          <a:p>
            <a:r>
              <a:rPr lang="en-US"/>
              <a:t>If you start Python with the –c switch, then it executes the command following the switch (which should usually be in quotes)</a:t>
            </a:r>
          </a:p>
          <a:p>
            <a:r>
              <a:rPr lang="en-US"/>
              <a:t>You can also get Python to execute some modules as scripts using the –m switch. In this case, you only have to give the name of the module, not the full file name, e.g.,</a:t>
            </a:r>
          </a:p>
          <a:p>
            <a:pPr lvl="1"/>
            <a:r>
              <a:rPr lang="en-US"/>
              <a:t>% python –m venv</a:t>
            </a:r>
          </a:p>
          <a:p>
            <a:endParaRPr lang="en-US"/>
          </a:p>
        </p:txBody>
      </p:sp>
      <p:pic>
        <p:nvPicPr>
          <p:cNvPr id="5" name="Picture 4">
            <a:extLst>
              <a:ext uri="{FF2B5EF4-FFF2-40B4-BE49-F238E27FC236}">
                <a16:creationId xmlns:a16="http://schemas.microsoft.com/office/drawing/2014/main" id="{AF1FE54D-D244-0AB5-57F2-9517838DBAD7}"/>
              </a:ext>
            </a:extLst>
          </p:cNvPr>
          <p:cNvPicPr>
            <a:picLocks noChangeAspect="1"/>
          </p:cNvPicPr>
          <p:nvPr/>
        </p:nvPicPr>
        <p:blipFill>
          <a:blip r:embed="rId2"/>
          <a:stretch>
            <a:fillRect/>
          </a:stretch>
        </p:blipFill>
        <p:spPr>
          <a:xfrm>
            <a:off x="7981827" y="365125"/>
            <a:ext cx="3932146" cy="3828878"/>
          </a:xfrm>
          <a:prstGeom prst="rect">
            <a:avLst/>
          </a:prstGeom>
        </p:spPr>
      </p:pic>
      <p:sp>
        <p:nvSpPr>
          <p:cNvPr id="6" name="Doughnut 5">
            <a:extLst>
              <a:ext uri="{FF2B5EF4-FFF2-40B4-BE49-F238E27FC236}">
                <a16:creationId xmlns:a16="http://schemas.microsoft.com/office/drawing/2014/main" id="{9F4E3501-BF68-80EF-3CE7-2D501D206F33}"/>
              </a:ext>
            </a:extLst>
          </p:cNvPr>
          <p:cNvSpPr/>
          <p:nvPr/>
        </p:nvSpPr>
        <p:spPr>
          <a:xfrm>
            <a:off x="4300151" y="1690688"/>
            <a:ext cx="774357" cy="407773"/>
          </a:xfrm>
          <a:prstGeom prst="donut">
            <a:avLst>
              <a:gd name="adj" fmla="val 37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ughnut 6">
            <a:extLst>
              <a:ext uri="{FF2B5EF4-FFF2-40B4-BE49-F238E27FC236}">
                <a16:creationId xmlns:a16="http://schemas.microsoft.com/office/drawing/2014/main" id="{E0E7E0F1-F7E5-5063-8E70-22924979C37D}"/>
              </a:ext>
            </a:extLst>
          </p:cNvPr>
          <p:cNvSpPr/>
          <p:nvPr/>
        </p:nvSpPr>
        <p:spPr>
          <a:xfrm>
            <a:off x="481398" y="1871791"/>
            <a:ext cx="1578061" cy="407773"/>
          </a:xfrm>
          <a:prstGeom prst="donut">
            <a:avLst>
              <a:gd name="adj" fmla="val 37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5B6D05B-7C11-5C97-B5D6-30019DB56A71}"/>
              </a:ext>
            </a:extLst>
          </p:cNvPr>
          <p:cNvPicPr>
            <a:picLocks noChangeAspect="1"/>
          </p:cNvPicPr>
          <p:nvPr/>
        </p:nvPicPr>
        <p:blipFill>
          <a:blip r:embed="rId3"/>
          <a:stretch>
            <a:fillRect/>
          </a:stretch>
        </p:blipFill>
        <p:spPr>
          <a:xfrm>
            <a:off x="209427" y="1057402"/>
            <a:ext cx="7772400" cy="2444323"/>
          </a:xfrm>
          <a:prstGeom prst="rect">
            <a:avLst/>
          </a:prstGeom>
        </p:spPr>
      </p:pic>
    </p:spTree>
    <p:extLst>
      <p:ext uri="{BB962C8B-B14F-4D97-AF65-F5344CB8AC3E}">
        <p14:creationId xmlns:p14="http://schemas.microsoft.com/office/powerpoint/2010/main" val="1569150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11F3-BEE6-0B3B-4CC4-81785D4A9760}"/>
              </a:ext>
            </a:extLst>
          </p:cNvPr>
          <p:cNvSpPr>
            <a:spLocks noGrp="1"/>
          </p:cNvSpPr>
          <p:nvPr>
            <p:ph type="title"/>
          </p:nvPr>
        </p:nvSpPr>
        <p:spPr/>
        <p:txBody>
          <a:bodyPr/>
          <a:lstStyle/>
          <a:p>
            <a:r>
              <a:rPr lang="en-US"/>
              <a:t>Argument passing</a:t>
            </a:r>
          </a:p>
        </p:txBody>
      </p:sp>
      <p:sp>
        <p:nvSpPr>
          <p:cNvPr id="3" name="Content Placeholder 2">
            <a:extLst>
              <a:ext uri="{FF2B5EF4-FFF2-40B4-BE49-F238E27FC236}">
                <a16:creationId xmlns:a16="http://schemas.microsoft.com/office/drawing/2014/main" id="{29F79974-92A1-8074-134B-8B43E1D71EF6}"/>
              </a:ext>
            </a:extLst>
          </p:cNvPr>
          <p:cNvSpPr>
            <a:spLocks noGrp="1"/>
          </p:cNvSpPr>
          <p:nvPr>
            <p:ph idx="1"/>
          </p:nvPr>
        </p:nvSpPr>
        <p:spPr>
          <a:xfrm>
            <a:off x="838200" y="2998573"/>
            <a:ext cx="10515600" cy="3178390"/>
          </a:xfrm>
        </p:spPr>
        <p:txBody>
          <a:bodyPr/>
          <a:lstStyle/>
          <a:p>
            <a:r>
              <a:rPr lang="en-US"/>
              <a:t>Any arguments given to the invocation of Python from the command line are stored in a list called sys.argv</a:t>
            </a:r>
          </a:p>
          <a:p>
            <a:r>
              <a:rPr lang="en-US"/>
              <a:t>To access this list, you first have to import the sys module by typing </a:t>
            </a:r>
          </a:p>
          <a:p>
            <a:pPr marL="457200" lvl="1" indent="0">
              <a:buNone/>
            </a:pPr>
            <a:r>
              <a:rPr lang="en-US"/>
              <a:t>import sys</a:t>
            </a:r>
          </a:p>
          <a:p>
            <a:r>
              <a:rPr lang="en-US"/>
              <a:t>Then you can access the arguments using array indexing:</a:t>
            </a:r>
          </a:p>
          <a:p>
            <a:pPr marL="457200" lvl="1" indent="0">
              <a:buNone/>
            </a:pPr>
            <a:r>
              <a:rPr lang="en-US"/>
              <a:t>sys.argv[0]</a:t>
            </a:r>
          </a:p>
          <a:p>
            <a:endParaRPr lang="en-US"/>
          </a:p>
        </p:txBody>
      </p:sp>
      <p:pic>
        <p:nvPicPr>
          <p:cNvPr id="4" name="Picture 3">
            <a:extLst>
              <a:ext uri="{FF2B5EF4-FFF2-40B4-BE49-F238E27FC236}">
                <a16:creationId xmlns:a16="http://schemas.microsoft.com/office/drawing/2014/main" id="{3CC75A2A-6478-29FD-A917-88D08B81C714}"/>
              </a:ext>
            </a:extLst>
          </p:cNvPr>
          <p:cNvPicPr>
            <a:picLocks noChangeAspect="1"/>
          </p:cNvPicPr>
          <p:nvPr/>
        </p:nvPicPr>
        <p:blipFill>
          <a:blip r:embed="rId2"/>
          <a:stretch>
            <a:fillRect/>
          </a:stretch>
        </p:blipFill>
        <p:spPr>
          <a:xfrm>
            <a:off x="2810132" y="1459470"/>
            <a:ext cx="6324600" cy="1473200"/>
          </a:xfrm>
          <a:prstGeom prst="rect">
            <a:avLst/>
          </a:prstGeom>
        </p:spPr>
      </p:pic>
    </p:spTree>
    <p:extLst>
      <p:ext uri="{BB962C8B-B14F-4D97-AF65-F5344CB8AC3E}">
        <p14:creationId xmlns:p14="http://schemas.microsoft.com/office/powerpoint/2010/main" val="366323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0A6B5-2EEE-C9F1-7D12-1B1ED872517A}"/>
              </a:ext>
            </a:extLst>
          </p:cNvPr>
          <p:cNvSpPr>
            <a:spLocks noGrp="1"/>
          </p:cNvSpPr>
          <p:nvPr>
            <p:ph type="title"/>
          </p:nvPr>
        </p:nvSpPr>
        <p:spPr/>
        <p:txBody>
          <a:bodyPr/>
          <a:lstStyle/>
          <a:p>
            <a:r>
              <a:rPr lang="en-US"/>
              <a:t>Interactive mode</a:t>
            </a:r>
          </a:p>
        </p:txBody>
      </p:sp>
      <p:sp>
        <p:nvSpPr>
          <p:cNvPr id="3" name="Content Placeholder 2">
            <a:extLst>
              <a:ext uri="{FF2B5EF4-FFF2-40B4-BE49-F238E27FC236}">
                <a16:creationId xmlns:a16="http://schemas.microsoft.com/office/drawing/2014/main" id="{6EB897C0-AE3A-A26F-E911-11B698866211}"/>
              </a:ext>
            </a:extLst>
          </p:cNvPr>
          <p:cNvSpPr>
            <a:spLocks noGrp="1"/>
          </p:cNvSpPr>
          <p:nvPr>
            <p:ph idx="1"/>
          </p:nvPr>
        </p:nvSpPr>
        <p:spPr>
          <a:xfrm>
            <a:off x="838200" y="3429001"/>
            <a:ext cx="10515600" cy="2747962"/>
          </a:xfrm>
        </p:spPr>
        <p:txBody>
          <a:bodyPr>
            <a:normAutofit fontScale="85000" lnSpcReduction="20000"/>
          </a:bodyPr>
          <a:lstStyle/>
          <a:p>
            <a:r>
              <a:rPr lang="en-US"/>
              <a:t>Interactive mode lets you enter commands at the command line after a </a:t>
            </a:r>
            <a:r>
              <a:rPr lang="en-US" i="1"/>
              <a:t>primary prompt</a:t>
            </a:r>
            <a:r>
              <a:rPr lang="en-US"/>
              <a:t>, which is usually &gt;&gt;&gt;</a:t>
            </a:r>
          </a:p>
          <a:p>
            <a:r>
              <a:rPr lang="en-US"/>
              <a:t>If your command is not complete, then the interpreter requests more input from you using the </a:t>
            </a:r>
            <a:r>
              <a:rPr lang="en-US" i="1"/>
              <a:t>secondary prompt</a:t>
            </a:r>
            <a:r>
              <a:rPr lang="en-US"/>
              <a:t>, usually ...</a:t>
            </a:r>
          </a:p>
          <a:p>
            <a:r>
              <a:rPr lang="en-US"/>
              <a:t>Note that you need to type the indents manually, other the interpreter will signal an error!</a:t>
            </a:r>
          </a:p>
          <a:p>
            <a:r>
              <a:rPr lang="en-US"/>
              <a:t>To complete the command, type enter on an empty line after the secondary prompt</a:t>
            </a:r>
          </a:p>
        </p:txBody>
      </p:sp>
      <p:pic>
        <p:nvPicPr>
          <p:cNvPr id="4" name="Picture 3">
            <a:extLst>
              <a:ext uri="{FF2B5EF4-FFF2-40B4-BE49-F238E27FC236}">
                <a16:creationId xmlns:a16="http://schemas.microsoft.com/office/drawing/2014/main" id="{B4F1B97C-E168-CB4B-E848-31EA8C06E176}"/>
              </a:ext>
            </a:extLst>
          </p:cNvPr>
          <p:cNvPicPr>
            <a:picLocks noChangeAspect="1"/>
          </p:cNvPicPr>
          <p:nvPr/>
        </p:nvPicPr>
        <p:blipFill>
          <a:blip r:embed="rId2"/>
          <a:stretch>
            <a:fillRect/>
          </a:stretch>
        </p:blipFill>
        <p:spPr>
          <a:xfrm>
            <a:off x="2300416" y="1886463"/>
            <a:ext cx="7772400" cy="1110342"/>
          </a:xfrm>
          <a:prstGeom prst="rect">
            <a:avLst/>
          </a:prstGeom>
        </p:spPr>
      </p:pic>
    </p:spTree>
    <p:extLst>
      <p:ext uri="{BB962C8B-B14F-4D97-AF65-F5344CB8AC3E}">
        <p14:creationId xmlns:p14="http://schemas.microsoft.com/office/powerpoint/2010/main" val="423882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4F7C-FE5F-4F72-3FE7-D3C8CE64CE45}"/>
              </a:ext>
            </a:extLst>
          </p:cNvPr>
          <p:cNvSpPr>
            <a:spLocks noGrp="1"/>
          </p:cNvSpPr>
          <p:nvPr>
            <p:ph type="title"/>
          </p:nvPr>
        </p:nvSpPr>
        <p:spPr/>
        <p:txBody>
          <a:bodyPr/>
          <a:lstStyle/>
          <a:p>
            <a:r>
              <a:rPr lang="en-US"/>
              <a:t>Source code encoding</a:t>
            </a:r>
          </a:p>
        </p:txBody>
      </p:sp>
      <p:sp>
        <p:nvSpPr>
          <p:cNvPr id="3" name="Content Placeholder 2">
            <a:extLst>
              <a:ext uri="{FF2B5EF4-FFF2-40B4-BE49-F238E27FC236}">
                <a16:creationId xmlns:a16="http://schemas.microsoft.com/office/drawing/2014/main" id="{4FA4D09A-7AE0-57C4-A673-30B7FBEFCB95}"/>
              </a:ext>
            </a:extLst>
          </p:cNvPr>
          <p:cNvSpPr>
            <a:spLocks noGrp="1"/>
          </p:cNvSpPr>
          <p:nvPr>
            <p:ph idx="1"/>
          </p:nvPr>
        </p:nvSpPr>
        <p:spPr>
          <a:xfrm>
            <a:off x="3278658" y="1825625"/>
            <a:ext cx="8075141" cy="4351338"/>
          </a:xfrm>
        </p:spPr>
        <p:txBody>
          <a:bodyPr>
            <a:normAutofit fontScale="85000" lnSpcReduction="20000"/>
          </a:bodyPr>
          <a:lstStyle/>
          <a:p>
            <a:r>
              <a:rPr lang="en-US"/>
              <a:t>By default, Python source files are assumed to be encoded in </a:t>
            </a:r>
            <a:br>
              <a:rPr lang="en-US"/>
            </a:br>
            <a:r>
              <a:rPr lang="en-US"/>
              <a:t>UTF-8</a:t>
            </a:r>
          </a:p>
          <a:p>
            <a:r>
              <a:rPr lang="en-US"/>
              <a:t>This means that in principle you can use any characters you want in your code, but it is recommended that you limit yourselves to ASCII characters in order to ensure maximum portability</a:t>
            </a:r>
          </a:p>
          <a:p>
            <a:r>
              <a:rPr lang="en-US"/>
              <a:t>To display all UTF-8 characters, your editor must recognize that the file is using UTF-8 and use a font that supports all the characters in the file</a:t>
            </a:r>
          </a:p>
          <a:p>
            <a:r>
              <a:rPr lang="en-US"/>
              <a:t>You can declare that your file uses a different encoding by adding a special comment line as the very first line in the file (see left) (unless the file starts with a UNIX shebang line)</a:t>
            </a:r>
          </a:p>
          <a:p>
            <a:endParaRPr lang="en-US"/>
          </a:p>
        </p:txBody>
      </p:sp>
      <p:pic>
        <p:nvPicPr>
          <p:cNvPr id="4" name="Picture 3">
            <a:extLst>
              <a:ext uri="{FF2B5EF4-FFF2-40B4-BE49-F238E27FC236}">
                <a16:creationId xmlns:a16="http://schemas.microsoft.com/office/drawing/2014/main" id="{3EB1FB1F-7636-119A-083D-FDAE61D1241B}"/>
              </a:ext>
            </a:extLst>
          </p:cNvPr>
          <p:cNvPicPr>
            <a:picLocks noChangeAspect="1"/>
          </p:cNvPicPr>
          <p:nvPr/>
        </p:nvPicPr>
        <p:blipFill>
          <a:blip r:embed="rId3"/>
          <a:stretch>
            <a:fillRect/>
          </a:stretch>
        </p:blipFill>
        <p:spPr>
          <a:xfrm>
            <a:off x="779162" y="1825625"/>
            <a:ext cx="2082800" cy="1003300"/>
          </a:xfrm>
          <a:prstGeom prst="rect">
            <a:avLst/>
          </a:prstGeom>
        </p:spPr>
      </p:pic>
      <p:pic>
        <p:nvPicPr>
          <p:cNvPr id="5" name="Picture 4">
            <a:extLst>
              <a:ext uri="{FF2B5EF4-FFF2-40B4-BE49-F238E27FC236}">
                <a16:creationId xmlns:a16="http://schemas.microsoft.com/office/drawing/2014/main" id="{B591C59A-85F7-19DA-2AFA-AD2F65ED68FE}"/>
              </a:ext>
            </a:extLst>
          </p:cNvPr>
          <p:cNvPicPr>
            <a:picLocks noChangeAspect="1"/>
          </p:cNvPicPr>
          <p:nvPr/>
        </p:nvPicPr>
        <p:blipFill>
          <a:blip r:embed="rId4"/>
          <a:stretch>
            <a:fillRect/>
          </a:stretch>
        </p:blipFill>
        <p:spPr>
          <a:xfrm>
            <a:off x="288496" y="3429000"/>
            <a:ext cx="2882900" cy="774700"/>
          </a:xfrm>
          <a:prstGeom prst="rect">
            <a:avLst/>
          </a:prstGeom>
        </p:spPr>
      </p:pic>
      <p:pic>
        <p:nvPicPr>
          <p:cNvPr id="7" name="Picture 6">
            <a:extLst>
              <a:ext uri="{FF2B5EF4-FFF2-40B4-BE49-F238E27FC236}">
                <a16:creationId xmlns:a16="http://schemas.microsoft.com/office/drawing/2014/main" id="{D705144D-14F4-0745-0478-B3105E846130}"/>
              </a:ext>
            </a:extLst>
          </p:cNvPr>
          <p:cNvPicPr>
            <a:picLocks noChangeAspect="1"/>
          </p:cNvPicPr>
          <p:nvPr/>
        </p:nvPicPr>
        <p:blipFill>
          <a:blip r:embed="rId5"/>
          <a:stretch>
            <a:fillRect/>
          </a:stretch>
        </p:blipFill>
        <p:spPr>
          <a:xfrm>
            <a:off x="72596" y="4567237"/>
            <a:ext cx="3098800" cy="495300"/>
          </a:xfrm>
          <a:prstGeom prst="rect">
            <a:avLst/>
          </a:prstGeom>
        </p:spPr>
      </p:pic>
      <p:pic>
        <p:nvPicPr>
          <p:cNvPr id="8" name="Picture 7">
            <a:extLst>
              <a:ext uri="{FF2B5EF4-FFF2-40B4-BE49-F238E27FC236}">
                <a16:creationId xmlns:a16="http://schemas.microsoft.com/office/drawing/2014/main" id="{DC88FD1E-8176-7128-7A91-ED8D48D104E6}"/>
              </a:ext>
            </a:extLst>
          </p:cNvPr>
          <p:cNvPicPr>
            <a:picLocks noChangeAspect="1"/>
          </p:cNvPicPr>
          <p:nvPr/>
        </p:nvPicPr>
        <p:blipFill>
          <a:blip r:embed="rId6"/>
          <a:stretch>
            <a:fillRect/>
          </a:stretch>
        </p:blipFill>
        <p:spPr>
          <a:xfrm>
            <a:off x="104346" y="5426074"/>
            <a:ext cx="3035300" cy="698500"/>
          </a:xfrm>
          <a:prstGeom prst="rect">
            <a:avLst/>
          </a:prstGeom>
        </p:spPr>
      </p:pic>
    </p:spTree>
    <p:extLst>
      <p:ext uri="{BB962C8B-B14F-4D97-AF65-F5344CB8AC3E}">
        <p14:creationId xmlns:p14="http://schemas.microsoft.com/office/powerpoint/2010/main" val="402693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FB2B-013A-AB24-BAE4-038E1AC745A8}"/>
              </a:ext>
            </a:extLst>
          </p:cNvPr>
          <p:cNvSpPr>
            <a:spLocks noGrp="1"/>
          </p:cNvSpPr>
          <p:nvPr>
            <p:ph type="title"/>
          </p:nvPr>
        </p:nvSpPr>
        <p:spPr/>
        <p:txBody>
          <a:bodyPr/>
          <a:lstStyle/>
          <a:p>
            <a:r>
              <a:rPr lang="en-US"/>
              <a:t>Comments</a:t>
            </a:r>
          </a:p>
        </p:txBody>
      </p:sp>
      <p:sp>
        <p:nvSpPr>
          <p:cNvPr id="3" name="Content Placeholder 2">
            <a:extLst>
              <a:ext uri="{FF2B5EF4-FFF2-40B4-BE49-F238E27FC236}">
                <a16:creationId xmlns:a16="http://schemas.microsoft.com/office/drawing/2014/main" id="{2066A1C5-FF3D-765C-84BA-518C7B26410B}"/>
              </a:ext>
            </a:extLst>
          </p:cNvPr>
          <p:cNvSpPr>
            <a:spLocks noGrp="1"/>
          </p:cNvSpPr>
          <p:nvPr>
            <p:ph idx="1"/>
          </p:nvPr>
        </p:nvSpPr>
        <p:spPr>
          <a:xfrm>
            <a:off x="838200" y="3979817"/>
            <a:ext cx="10515600" cy="2197146"/>
          </a:xfrm>
        </p:spPr>
        <p:txBody>
          <a:bodyPr/>
          <a:lstStyle/>
          <a:p>
            <a:r>
              <a:rPr lang="en-US"/>
              <a:t>Comments in Python start with a # character and extend to the end of the line</a:t>
            </a:r>
          </a:p>
          <a:p>
            <a:r>
              <a:rPr lang="en-US"/>
              <a:t>A # character within a string literal is just a # character</a:t>
            </a:r>
          </a:p>
        </p:txBody>
      </p:sp>
      <p:pic>
        <p:nvPicPr>
          <p:cNvPr id="4" name="Picture 3">
            <a:extLst>
              <a:ext uri="{FF2B5EF4-FFF2-40B4-BE49-F238E27FC236}">
                <a16:creationId xmlns:a16="http://schemas.microsoft.com/office/drawing/2014/main" id="{E0F9DF03-421E-4E15-C230-720715F8EC76}"/>
              </a:ext>
            </a:extLst>
          </p:cNvPr>
          <p:cNvPicPr>
            <a:picLocks noChangeAspect="1"/>
          </p:cNvPicPr>
          <p:nvPr/>
        </p:nvPicPr>
        <p:blipFill>
          <a:blip r:embed="rId2"/>
          <a:stretch>
            <a:fillRect/>
          </a:stretch>
        </p:blipFill>
        <p:spPr>
          <a:xfrm>
            <a:off x="2425700" y="1915341"/>
            <a:ext cx="7340600" cy="1181100"/>
          </a:xfrm>
          <a:prstGeom prst="rect">
            <a:avLst/>
          </a:prstGeom>
        </p:spPr>
      </p:pic>
    </p:spTree>
    <p:extLst>
      <p:ext uri="{BB962C8B-B14F-4D97-AF65-F5344CB8AC3E}">
        <p14:creationId xmlns:p14="http://schemas.microsoft.com/office/powerpoint/2010/main" val="306184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A3AE-AD83-A4AD-4391-8EFADA7043A3}"/>
              </a:ext>
            </a:extLst>
          </p:cNvPr>
          <p:cNvSpPr>
            <a:spLocks noGrp="1"/>
          </p:cNvSpPr>
          <p:nvPr>
            <p:ph type="title"/>
          </p:nvPr>
        </p:nvSpPr>
        <p:spPr/>
        <p:txBody>
          <a:bodyPr/>
          <a:lstStyle/>
          <a:p>
            <a:r>
              <a:rPr lang="en-US"/>
              <a:t>Using the Python interpeter as a calculator</a:t>
            </a:r>
          </a:p>
        </p:txBody>
      </p:sp>
      <p:sp>
        <p:nvSpPr>
          <p:cNvPr id="3" name="Content Placeholder 2">
            <a:extLst>
              <a:ext uri="{FF2B5EF4-FFF2-40B4-BE49-F238E27FC236}">
                <a16:creationId xmlns:a16="http://schemas.microsoft.com/office/drawing/2014/main" id="{FE5BE93E-B78A-8E7C-2046-CB315570A614}"/>
              </a:ext>
            </a:extLst>
          </p:cNvPr>
          <p:cNvSpPr>
            <a:spLocks noGrp="1"/>
          </p:cNvSpPr>
          <p:nvPr>
            <p:ph idx="1"/>
          </p:nvPr>
        </p:nvSpPr>
        <p:spPr>
          <a:xfrm>
            <a:off x="4197530" y="1825625"/>
            <a:ext cx="7156269" cy="4351338"/>
          </a:xfrm>
        </p:spPr>
        <p:txBody>
          <a:bodyPr>
            <a:normAutofit fontScale="92500" lnSpcReduction="10000"/>
          </a:bodyPr>
          <a:lstStyle/>
          <a:p>
            <a:r>
              <a:rPr lang="en-US"/>
              <a:t>Expressions are evaluated from left to right using the normal precedence rules</a:t>
            </a:r>
          </a:p>
          <a:p>
            <a:pPr lvl="1"/>
            <a:r>
              <a:rPr lang="en-US"/>
              <a:t>**    &gt;    *, /    &gt;   +,-</a:t>
            </a:r>
          </a:p>
          <a:p>
            <a:pPr lvl="1"/>
            <a:r>
              <a:rPr lang="en-US"/>
              <a:t>e.g., 5 + 3 * 2 ** 4 = 5 + (3 * (2 ** 4)) = 53</a:t>
            </a:r>
          </a:p>
          <a:p>
            <a:pPr lvl="1"/>
            <a:r>
              <a:rPr lang="en-US"/>
              <a:t>Note that – has lower precedence than **, so </a:t>
            </a:r>
            <a:br>
              <a:rPr lang="en-US"/>
            </a:br>
            <a:r>
              <a:rPr lang="en-US"/>
              <a:t>- 3 ** 2 = - 9  </a:t>
            </a:r>
          </a:p>
          <a:p>
            <a:r>
              <a:rPr lang="en-US"/>
              <a:t>Integers have type </a:t>
            </a:r>
            <a:r>
              <a:rPr lang="en-US" b="1"/>
              <a:t>int</a:t>
            </a:r>
          </a:p>
          <a:p>
            <a:r>
              <a:rPr lang="en-US"/>
              <a:t>Numbers with a decimal point have type </a:t>
            </a:r>
            <a:r>
              <a:rPr lang="en-US" b="1"/>
              <a:t>float </a:t>
            </a:r>
            <a:r>
              <a:rPr lang="en-US"/>
              <a:t>(e.g., 4.2, 3.141, 2.0)</a:t>
            </a:r>
          </a:p>
          <a:p>
            <a:r>
              <a:rPr lang="en-US"/>
              <a:t>Division always evaluates to a float</a:t>
            </a:r>
          </a:p>
          <a:p>
            <a:r>
              <a:rPr lang="en-US"/>
              <a:t>a//b gives the floor of a/b and returns an int</a:t>
            </a:r>
          </a:p>
        </p:txBody>
      </p:sp>
      <p:pic>
        <p:nvPicPr>
          <p:cNvPr id="4" name="Picture 3">
            <a:extLst>
              <a:ext uri="{FF2B5EF4-FFF2-40B4-BE49-F238E27FC236}">
                <a16:creationId xmlns:a16="http://schemas.microsoft.com/office/drawing/2014/main" id="{FF167244-2758-15C8-92AF-F6175290D196}"/>
              </a:ext>
            </a:extLst>
          </p:cNvPr>
          <p:cNvPicPr>
            <a:picLocks noChangeAspect="1"/>
          </p:cNvPicPr>
          <p:nvPr/>
        </p:nvPicPr>
        <p:blipFill>
          <a:blip r:embed="rId2"/>
          <a:stretch>
            <a:fillRect/>
          </a:stretch>
        </p:blipFill>
        <p:spPr>
          <a:xfrm>
            <a:off x="838200" y="1690688"/>
            <a:ext cx="2172767" cy="1654266"/>
          </a:xfrm>
          <a:prstGeom prst="rect">
            <a:avLst/>
          </a:prstGeom>
        </p:spPr>
      </p:pic>
      <p:pic>
        <p:nvPicPr>
          <p:cNvPr id="5" name="Picture 4">
            <a:extLst>
              <a:ext uri="{FF2B5EF4-FFF2-40B4-BE49-F238E27FC236}">
                <a16:creationId xmlns:a16="http://schemas.microsoft.com/office/drawing/2014/main" id="{9E67B687-A66A-5383-20EC-BE062EE4FE8C}"/>
              </a:ext>
            </a:extLst>
          </p:cNvPr>
          <p:cNvPicPr>
            <a:picLocks noChangeAspect="1"/>
          </p:cNvPicPr>
          <p:nvPr/>
        </p:nvPicPr>
        <p:blipFill>
          <a:blip r:embed="rId3"/>
          <a:stretch>
            <a:fillRect/>
          </a:stretch>
        </p:blipFill>
        <p:spPr>
          <a:xfrm>
            <a:off x="838200" y="3560650"/>
            <a:ext cx="1333500" cy="1206500"/>
          </a:xfrm>
          <a:prstGeom prst="rect">
            <a:avLst/>
          </a:prstGeom>
        </p:spPr>
      </p:pic>
      <p:pic>
        <p:nvPicPr>
          <p:cNvPr id="6" name="Picture 5">
            <a:extLst>
              <a:ext uri="{FF2B5EF4-FFF2-40B4-BE49-F238E27FC236}">
                <a16:creationId xmlns:a16="http://schemas.microsoft.com/office/drawing/2014/main" id="{E0746A18-99BE-D378-D9D3-EDEC83697F76}"/>
              </a:ext>
            </a:extLst>
          </p:cNvPr>
          <p:cNvPicPr>
            <a:picLocks noChangeAspect="1"/>
          </p:cNvPicPr>
          <p:nvPr/>
        </p:nvPicPr>
        <p:blipFill>
          <a:blip r:embed="rId4"/>
          <a:stretch>
            <a:fillRect/>
          </a:stretch>
        </p:blipFill>
        <p:spPr>
          <a:xfrm>
            <a:off x="838200" y="5049883"/>
            <a:ext cx="1435100" cy="990600"/>
          </a:xfrm>
          <a:prstGeom prst="rect">
            <a:avLst/>
          </a:prstGeom>
        </p:spPr>
      </p:pic>
    </p:spTree>
    <p:extLst>
      <p:ext uri="{BB962C8B-B14F-4D97-AF65-F5344CB8AC3E}">
        <p14:creationId xmlns:p14="http://schemas.microsoft.com/office/powerpoint/2010/main" val="65330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4BB-92FD-D73D-0741-019466F00311}"/>
              </a:ext>
            </a:extLst>
          </p:cNvPr>
          <p:cNvSpPr>
            <a:spLocks noGrp="1"/>
          </p:cNvSpPr>
          <p:nvPr>
            <p:ph type="title"/>
          </p:nvPr>
        </p:nvSpPr>
        <p:spPr/>
        <p:txBody>
          <a:bodyPr/>
          <a:lstStyle/>
          <a:p>
            <a:r>
              <a:rPr lang="en-US"/>
              <a:t>Arithmetic expressions</a:t>
            </a:r>
          </a:p>
        </p:txBody>
      </p:sp>
      <p:sp>
        <p:nvSpPr>
          <p:cNvPr id="3" name="Content Placeholder 2">
            <a:extLst>
              <a:ext uri="{FF2B5EF4-FFF2-40B4-BE49-F238E27FC236}">
                <a16:creationId xmlns:a16="http://schemas.microsoft.com/office/drawing/2014/main" id="{9DCB31C6-4463-221E-0C2A-67FDCA88CDC6}"/>
              </a:ext>
            </a:extLst>
          </p:cNvPr>
          <p:cNvSpPr>
            <a:spLocks noGrp="1"/>
          </p:cNvSpPr>
          <p:nvPr>
            <p:ph idx="1"/>
          </p:nvPr>
        </p:nvSpPr>
        <p:spPr>
          <a:xfrm>
            <a:off x="4371702" y="1825625"/>
            <a:ext cx="6982097" cy="4351338"/>
          </a:xfrm>
        </p:spPr>
        <p:txBody>
          <a:bodyPr/>
          <a:lstStyle/>
          <a:p>
            <a:r>
              <a:rPr lang="en-US"/>
              <a:t>The % operator properly implements the mathematical modulus operator, that is</a:t>
            </a:r>
          </a:p>
          <a:p>
            <a:pPr lvl="1"/>
            <a:r>
              <a:rPr lang="en-US"/>
              <a:t>a % b = a – ((a//b) * b)</a:t>
            </a:r>
          </a:p>
        </p:txBody>
      </p:sp>
      <p:pic>
        <p:nvPicPr>
          <p:cNvPr id="4" name="Picture 3">
            <a:extLst>
              <a:ext uri="{FF2B5EF4-FFF2-40B4-BE49-F238E27FC236}">
                <a16:creationId xmlns:a16="http://schemas.microsoft.com/office/drawing/2014/main" id="{EC07B7D8-B6FD-484B-601D-F6532B22DA41}"/>
              </a:ext>
            </a:extLst>
          </p:cNvPr>
          <p:cNvPicPr>
            <a:picLocks noChangeAspect="1"/>
          </p:cNvPicPr>
          <p:nvPr/>
        </p:nvPicPr>
        <p:blipFill>
          <a:blip r:embed="rId2"/>
          <a:stretch>
            <a:fillRect/>
          </a:stretch>
        </p:blipFill>
        <p:spPr>
          <a:xfrm>
            <a:off x="1214120" y="2178594"/>
            <a:ext cx="2692400" cy="2692400"/>
          </a:xfrm>
          <a:prstGeom prst="rect">
            <a:avLst/>
          </a:prstGeom>
        </p:spPr>
      </p:pic>
    </p:spTree>
    <p:extLst>
      <p:ext uri="{BB962C8B-B14F-4D97-AF65-F5344CB8AC3E}">
        <p14:creationId xmlns:p14="http://schemas.microsoft.com/office/powerpoint/2010/main" val="114369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ACC-EC39-C22A-05BB-C49505C669B6}"/>
              </a:ext>
            </a:extLst>
          </p:cNvPr>
          <p:cNvSpPr>
            <a:spLocks noGrp="1"/>
          </p:cNvSpPr>
          <p:nvPr>
            <p:ph type="title"/>
          </p:nvPr>
        </p:nvSpPr>
        <p:spPr/>
        <p:txBody>
          <a:bodyPr/>
          <a:lstStyle/>
          <a:p>
            <a:r>
              <a:rPr lang="en-US"/>
              <a:t>Sources</a:t>
            </a:r>
          </a:p>
        </p:txBody>
      </p:sp>
      <p:sp>
        <p:nvSpPr>
          <p:cNvPr id="3" name="Content Placeholder 2">
            <a:extLst>
              <a:ext uri="{FF2B5EF4-FFF2-40B4-BE49-F238E27FC236}">
                <a16:creationId xmlns:a16="http://schemas.microsoft.com/office/drawing/2014/main" id="{D7895F85-C3F0-887A-5966-216B87FF8B16}"/>
              </a:ext>
            </a:extLst>
          </p:cNvPr>
          <p:cNvSpPr>
            <a:spLocks noGrp="1"/>
          </p:cNvSpPr>
          <p:nvPr>
            <p:ph idx="1"/>
          </p:nvPr>
        </p:nvSpPr>
        <p:spPr/>
        <p:txBody>
          <a:bodyPr/>
          <a:lstStyle/>
          <a:p>
            <a:r>
              <a:rPr lang="en-US"/>
              <a:t>The Python Tutorial</a:t>
            </a:r>
          </a:p>
          <a:p>
            <a:pPr lvl="1"/>
            <a:r>
              <a:rPr lang="en-US">
                <a:hlinkClick r:id="rId2"/>
              </a:rPr>
              <a:t>https://docs.python.org/3/tutorial/index.html</a:t>
            </a:r>
            <a:endParaRPr lang="en-US"/>
          </a:p>
          <a:p>
            <a:r>
              <a:rPr lang="en-US"/>
              <a:t>Python Wikipedia article</a:t>
            </a:r>
          </a:p>
          <a:p>
            <a:pPr lvl="1"/>
            <a:r>
              <a:rPr lang="en-US">
                <a:hlinkClick r:id="rId3"/>
              </a:rPr>
              <a:t>https://en.wikipedia.org/wiki/Python_(programming_language)</a:t>
            </a:r>
            <a:r>
              <a:rPr lang="en-US"/>
              <a:t> </a:t>
            </a:r>
          </a:p>
          <a:p>
            <a:pPr lvl="1"/>
            <a:endParaRPr lang="en-US"/>
          </a:p>
        </p:txBody>
      </p:sp>
    </p:spTree>
    <p:extLst>
      <p:ext uri="{BB962C8B-B14F-4D97-AF65-F5344CB8AC3E}">
        <p14:creationId xmlns:p14="http://schemas.microsoft.com/office/powerpoint/2010/main" val="308638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89BC-919A-2BF9-70F8-7595C38680CF}"/>
              </a:ext>
            </a:extLst>
          </p:cNvPr>
          <p:cNvSpPr>
            <a:spLocks noGrp="1"/>
          </p:cNvSpPr>
          <p:nvPr>
            <p:ph type="title"/>
          </p:nvPr>
        </p:nvSpPr>
        <p:spPr/>
        <p:txBody>
          <a:bodyPr/>
          <a:lstStyle/>
          <a:p>
            <a:r>
              <a:rPr lang="en-US"/>
              <a:t>Variables</a:t>
            </a:r>
          </a:p>
        </p:txBody>
      </p:sp>
      <p:sp>
        <p:nvSpPr>
          <p:cNvPr id="3" name="Content Placeholder 2">
            <a:extLst>
              <a:ext uri="{FF2B5EF4-FFF2-40B4-BE49-F238E27FC236}">
                <a16:creationId xmlns:a16="http://schemas.microsoft.com/office/drawing/2014/main" id="{8DADC307-FFC8-8180-2219-874BE6BA7BB2}"/>
              </a:ext>
            </a:extLst>
          </p:cNvPr>
          <p:cNvSpPr>
            <a:spLocks noGrp="1"/>
          </p:cNvSpPr>
          <p:nvPr>
            <p:ph idx="1"/>
          </p:nvPr>
        </p:nvSpPr>
        <p:spPr>
          <a:xfrm>
            <a:off x="5811701" y="1428205"/>
            <a:ext cx="5542098" cy="4955177"/>
          </a:xfrm>
        </p:spPr>
        <p:txBody>
          <a:bodyPr>
            <a:normAutofit/>
          </a:bodyPr>
          <a:lstStyle/>
          <a:p>
            <a:r>
              <a:rPr lang="en-US"/>
              <a:t>= is the assignment operator</a:t>
            </a:r>
          </a:p>
          <a:p>
            <a:endParaRPr lang="en-US"/>
          </a:p>
          <a:p>
            <a:endParaRPr lang="en-US"/>
          </a:p>
          <a:p>
            <a:r>
              <a:rPr lang="en-US"/>
              <a:t>You cannot use a variable until it has been assigned a value</a:t>
            </a:r>
          </a:p>
          <a:p>
            <a:endParaRPr lang="en-US"/>
          </a:p>
          <a:p>
            <a:r>
              <a:rPr lang="en-US"/>
              <a:t>In interactive mode, the last printed expression is stored in the variable _ (underscore)</a:t>
            </a:r>
          </a:p>
          <a:p>
            <a:pPr lvl="1"/>
            <a:r>
              <a:rPr lang="en-US"/>
              <a:t>This should be considered read-only!</a:t>
            </a:r>
          </a:p>
        </p:txBody>
      </p:sp>
      <p:pic>
        <p:nvPicPr>
          <p:cNvPr id="4" name="Picture 3">
            <a:extLst>
              <a:ext uri="{FF2B5EF4-FFF2-40B4-BE49-F238E27FC236}">
                <a16:creationId xmlns:a16="http://schemas.microsoft.com/office/drawing/2014/main" id="{C51A41F9-D906-21F5-D6E8-27304516BC95}"/>
              </a:ext>
            </a:extLst>
          </p:cNvPr>
          <p:cNvPicPr>
            <a:picLocks noChangeAspect="1"/>
          </p:cNvPicPr>
          <p:nvPr/>
        </p:nvPicPr>
        <p:blipFill>
          <a:blip r:embed="rId2"/>
          <a:stretch>
            <a:fillRect/>
          </a:stretch>
        </p:blipFill>
        <p:spPr>
          <a:xfrm>
            <a:off x="3347901" y="1366926"/>
            <a:ext cx="2463800" cy="1206500"/>
          </a:xfrm>
          <a:prstGeom prst="rect">
            <a:avLst/>
          </a:prstGeom>
        </p:spPr>
      </p:pic>
      <p:pic>
        <p:nvPicPr>
          <p:cNvPr id="5" name="Picture 4">
            <a:extLst>
              <a:ext uri="{FF2B5EF4-FFF2-40B4-BE49-F238E27FC236}">
                <a16:creationId xmlns:a16="http://schemas.microsoft.com/office/drawing/2014/main" id="{A42343B2-CA6B-7E72-A31B-A737CB478614}"/>
              </a:ext>
            </a:extLst>
          </p:cNvPr>
          <p:cNvPicPr>
            <a:picLocks noChangeAspect="1"/>
          </p:cNvPicPr>
          <p:nvPr/>
        </p:nvPicPr>
        <p:blipFill>
          <a:blip r:embed="rId3"/>
          <a:stretch>
            <a:fillRect/>
          </a:stretch>
        </p:blipFill>
        <p:spPr>
          <a:xfrm>
            <a:off x="388801" y="3033711"/>
            <a:ext cx="5422900" cy="1206500"/>
          </a:xfrm>
          <a:prstGeom prst="rect">
            <a:avLst/>
          </a:prstGeom>
        </p:spPr>
      </p:pic>
      <p:pic>
        <p:nvPicPr>
          <p:cNvPr id="6" name="Picture 5">
            <a:extLst>
              <a:ext uri="{FF2B5EF4-FFF2-40B4-BE49-F238E27FC236}">
                <a16:creationId xmlns:a16="http://schemas.microsoft.com/office/drawing/2014/main" id="{3F05015A-223C-A166-0494-827B747D672E}"/>
              </a:ext>
            </a:extLst>
          </p:cNvPr>
          <p:cNvPicPr>
            <a:picLocks noChangeAspect="1"/>
          </p:cNvPicPr>
          <p:nvPr/>
        </p:nvPicPr>
        <p:blipFill>
          <a:blip r:embed="rId4"/>
          <a:stretch>
            <a:fillRect/>
          </a:stretch>
        </p:blipFill>
        <p:spPr>
          <a:xfrm>
            <a:off x="3259001" y="4323986"/>
            <a:ext cx="2552700" cy="2146300"/>
          </a:xfrm>
          <a:prstGeom prst="rect">
            <a:avLst/>
          </a:prstGeom>
        </p:spPr>
      </p:pic>
    </p:spTree>
    <p:extLst>
      <p:ext uri="{BB962C8B-B14F-4D97-AF65-F5344CB8AC3E}">
        <p14:creationId xmlns:p14="http://schemas.microsoft.com/office/powerpoint/2010/main" val="262933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08F9-E9B3-5742-ED87-24AEF6E3C130}"/>
              </a:ext>
            </a:extLst>
          </p:cNvPr>
          <p:cNvSpPr>
            <a:spLocks noGrp="1"/>
          </p:cNvSpPr>
          <p:nvPr>
            <p:ph type="title"/>
          </p:nvPr>
        </p:nvSpPr>
        <p:spPr/>
        <p:txBody>
          <a:bodyPr/>
          <a:lstStyle/>
          <a:p>
            <a:r>
              <a:rPr lang="en-US"/>
              <a:t>Other types of number</a:t>
            </a:r>
          </a:p>
        </p:txBody>
      </p:sp>
      <p:sp>
        <p:nvSpPr>
          <p:cNvPr id="3" name="Content Placeholder 2">
            <a:extLst>
              <a:ext uri="{FF2B5EF4-FFF2-40B4-BE49-F238E27FC236}">
                <a16:creationId xmlns:a16="http://schemas.microsoft.com/office/drawing/2014/main" id="{FC87E6BA-2CF6-4027-AFB7-39AE09D8E1A8}"/>
              </a:ext>
            </a:extLst>
          </p:cNvPr>
          <p:cNvSpPr>
            <a:spLocks noGrp="1"/>
          </p:cNvSpPr>
          <p:nvPr>
            <p:ph idx="1"/>
          </p:nvPr>
        </p:nvSpPr>
        <p:spPr>
          <a:xfrm>
            <a:off x="5782490" y="1825625"/>
            <a:ext cx="5571309" cy="4351338"/>
          </a:xfrm>
        </p:spPr>
        <p:txBody>
          <a:bodyPr/>
          <a:lstStyle/>
          <a:p>
            <a:r>
              <a:rPr lang="en-US"/>
              <a:t>Python also has </a:t>
            </a:r>
            <a:r>
              <a:rPr lang="en-US" b="1"/>
              <a:t>Decimal</a:t>
            </a:r>
            <a:r>
              <a:rPr lang="en-US"/>
              <a:t> and </a:t>
            </a:r>
            <a:r>
              <a:rPr lang="en-US" b="1"/>
              <a:t>Fraction</a:t>
            </a:r>
            <a:r>
              <a:rPr lang="en-US"/>
              <a:t> types and in-built support for complex numbers</a:t>
            </a:r>
          </a:p>
          <a:p>
            <a:r>
              <a:rPr lang="en-US"/>
              <a:t>Decimal has greater precision than float but a smaller range</a:t>
            </a:r>
          </a:p>
          <a:p>
            <a:r>
              <a:rPr lang="en-US"/>
              <a:t>Fraction lets you do rational arithmetic</a:t>
            </a:r>
          </a:p>
          <a:p>
            <a:r>
              <a:rPr lang="en-US"/>
              <a:t>The complex type lets you do complex arithmetic</a:t>
            </a:r>
          </a:p>
        </p:txBody>
      </p:sp>
      <p:pic>
        <p:nvPicPr>
          <p:cNvPr id="4" name="Picture 3">
            <a:extLst>
              <a:ext uri="{FF2B5EF4-FFF2-40B4-BE49-F238E27FC236}">
                <a16:creationId xmlns:a16="http://schemas.microsoft.com/office/drawing/2014/main" id="{0FC486A2-E3D4-7008-968F-2E63431A254E}"/>
              </a:ext>
            </a:extLst>
          </p:cNvPr>
          <p:cNvPicPr>
            <a:picLocks noChangeAspect="1"/>
          </p:cNvPicPr>
          <p:nvPr/>
        </p:nvPicPr>
        <p:blipFill>
          <a:blip r:embed="rId2"/>
          <a:stretch>
            <a:fillRect/>
          </a:stretch>
        </p:blipFill>
        <p:spPr>
          <a:xfrm>
            <a:off x="712834" y="1862137"/>
            <a:ext cx="4025900" cy="1016000"/>
          </a:xfrm>
          <a:prstGeom prst="rect">
            <a:avLst/>
          </a:prstGeom>
        </p:spPr>
      </p:pic>
      <p:pic>
        <p:nvPicPr>
          <p:cNvPr id="5" name="Picture 4">
            <a:extLst>
              <a:ext uri="{FF2B5EF4-FFF2-40B4-BE49-F238E27FC236}">
                <a16:creationId xmlns:a16="http://schemas.microsoft.com/office/drawing/2014/main" id="{3D548DA5-072D-BE45-2129-019DE6FD8EC3}"/>
              </a:ext>
            </a:extLst>
          </p:cNvPr>
          <p:cNvPicPr>
            <a:picLocks noChangeAspect="1"/>
          </p:cNvPicPr>
          <p:nvPr/>
        </p:nvPicPr>
        <p:blipFill>
          <a:blip r:embed="rId3"/>
          <a:stretch>
            <a:fillRect/>
          </a:stretch>
        </p:blipFill>
        <p:spPr>
          <a:xfrm>
            <a:off x="461190" y="3149646"/>
            <a:ext cx="5321300" cy="1181100"/>
          </a:xfrm>
          <a:prstGeom prst="rect">
            <a:avLst/>
          </a:prstGeom>
        </p:spPr>
      </p:pic>
      <p:pic>
        <p:nvPicPr>
          <p:cNvPr id="6" name="Picture 5">
            <a:extLst>
              <a:ext uri="{FF2B5EF4-FFF2-40B4-BE49-F238E27FC236}">
                <a16:creationId xmlns:a16="http://schemas.microsoft.com/office/drawing/2014/main" id="{10CD3F48-D98D-D2F2-EC9A-F85D18815FDA}"/>
              </a:ext>
            </a:extLst>
          </p:cNvPr>
          <p:cNvPicPr>
            <a:picLocks noChangeAspect="1"/>
          </p:cNvPicPr>
          <p:nvPr/>
        </p:nvPicPr>
        <p:blipFill>
          <a:blip r:embed="rId4"/>
          <a:stretch>
            <a:fillRect/>
          </a:stretch>
        </p:blipFill>
        <p:spPr>
          <a:xfrm>
            <a:off x="461190" y="5056278"/>
            <a:ext cx="3657600" cy="495300"/>
          </a:xfrm>
          <a:prstGeom prst="rect">
            <a:avLst/>
          </a:prstGeom>
        </p:spPr>
      </p:pic>
    </p:spTree>
    <p:extLst>
      <p:ext uri="{BB962C8B-B14F-4D97-AF65-F5344CB8AC3E}">
        <p14:creationId xmlns:p14="http://schemas.microsoft.com/office/powerpoint/2010/main" val="2936954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0FF5-629D-1896-F4AC-F72FECF38201}"/>
              </a:ext>
            </a:extLst>
          </p:cNvPr>
          <p:cNvSpPr>
            <a:spLocks noGrp="1"/>
          </p:cNvSpPr>
          <p:nvPr>
            <p:ph type="title"/>
          </p:nvPr>
        </p:nvSpPr>
        <p:spPr>
          <a:xfrm>
            <a:off x="838200" y="365126"/>
            <a:ext cx="10515600" cy="662486"/>
          </a:xfrm>
        </p:spPr>
        <p:txBody>
          <a:bodyPr>
            <a:normAutofit fontScale="90000"/>
          </a:bodyPr>
          <a:lstStyle/>
          <a:p>
            <a:r>
              <a:rPr lang="en-US"/>
              <a:t>Text (strings)</a:t>
            </a:r>
          </a:p>
        </p:txBody>
      </p:sp>
      <p:sp>
        <p:nvSpPr>
          <p:cNvPr id="3" name="Content Placeholder 2">
            <a:extLst>
              <a:ext uri="{FF2B5EF4-FFF2-40B4-BE49-F238E27FC236}">
                <a16:creationId xmlns:a16="http://schemas.microsoft.com/office/drawing/2014/main" id="{796E910F-D360-452F-15AF-D591F7B4AEA7}"/>
              </a:ext>
            </a:extLst>
          </p:cNvPr>
          <p:cNvSpPr>
            <a:spLocks noGrp="1"/>
          </p:cNvSpPr>
          <p:nvPr>
            <p:ph idx="1"/>
          </p:nvPr>
        </p:nvSpPr>
        <p:spPr>
          <a:xfrm>
            <a:off x="6807200" y="364809"/>
            <a:ext cx="5135156" cy="5004987"/>
          </a:xfrm>
        </p:spPr>
        <p:txBody>
          <a:bodyPr>
            <a:normAutofit fontScale="77500" lnSpcReduction="20000"/>
          </a:bodyPr>
          <a:lstStyle/>
          <a:p>
            <a:r>
              <a:rPr lang="en-US"/>
              <a:t>Python handles text through string objects, i.e., objects of type str</a:t>
            </a:r>
          </a:p>
          <a:p>
            <a:r>
              <a:rPr lang="en-US"/>
              <a:t>Strings can be delimited by either double quotes  or single quotes</a:t>
            </a:r>
          </a:p>
          <a:p>
            <a:r>
              <a:rPr lang="en-US"/>
              <a:t>If you want a single quote in a string, then you delimit the whole string with double quotes (and vice versa)</a:t>
            </a:r>
          </a:p>
          <a:p>
            <a:r>
              <a:rPr lang="en-US"/>
              <a:t>If you have both double and single quote characters </a:t>
            </a:r>
            <a:r>
              <a:rPr lang="en-US" i="1"/>
              <a:t>inside</a:t>
            </a:r>
            <a:r>
              <a:rPr lang="en-US"/>
              <a:t> the string, then you need to escape at least one of them</a:t>
            </a:r>
          </a:p>
          <a:p>
            <a:r>
              <a:rPr lang="en-US"/>
              <a:t>The string definition and output printed to the shell can look different (see first example on left)</a:t>
            </a:r>
          </a:p>
          <a:p>
            <a:r>
              <a:rPr lang="en-US"/>
              <a:t>Use print() to get a more readable output that omits the surrounding quotes and prints special characters</a:t>
            </a:r>
          </a:p>
        </p:txBody>
      </p:sp>
      <p:pic>
        <p:nvPicPr>
          <p:cNvPr id="4" name="Picture 3">
            <a:extLst>
              <a:ext uri="{FF2B5EF4-FFF2-40B4-BE49-F238E27FC236}">
                <a16:creationId xmlns:a16="http://schemas.microsoft.com/office/drawing/2014/main" id="{83F9BDDA-C604-D326-E219-5093B2ED861A}"/>
              </a:ext>
            </a:extLst>
          </p:cNvPr>
          <p:cNvPicPr>
            <a:picLocks noChangeAspect="1"/>
          </p:cNvPicPr>
          <p:nvPr/>
        </p:nvPicPr>
        <p:blipFill>
          <a:blip r:embed="rId2"/>
          <a:stretch>
            <a:fillRect/>
          </a:stretch>
        </p:blipFill>
        <p:spPr>
          <a:xfrm>
            <a:off x="328022" y="1239157"/>
            <a:ext cx="2819400" cy="952500"/>
          </a:xfrm>
          <a:prstGeom prst="rect">
            <a:avLst/>
          </a:prstGeom>
        </p:spPr>
      </p:pic>
      <p:pic>
        <p:nvPicPr>
          <p:cNvPr id="5" name="Picture 4">
            <a:extLst>
              <a:ext uri="{FF2B5EF4-FFF2-40B4-BE49-F238E27FC236}">
                <a16:creationId xmlns:a16="http://schemas.microsoft.com/office/drawing/2014/main" id="{EC3A3C90-10B0-E759-3F68-EA70F3F5B5BA}"/>
              </a:ext>
            </a:extLst>
          </p:cNvPr>
          <p:cNvPicPr>
            <a:picLocks noChangeAspect="1"/>
          </p:cNvPicPr>
          <p:nvPr/>
        </p:nvPicPr>
        <p:blipFill>
          <a:blip r:embed="rId3"/>
          <a:stretch>
            <a:fillRect/>
          </a:stretch>
        </p:blipFill>
        <p:spPr>
          <a:xfrm>
            <a:off x="328022" y="2543743"/>
            <a:ext cx="4546600" cy="965200"/>
          </a:xfrm>
          <a:prstGeom prst="rect">
            <a:avLst/>
          </a:prstGeom>
        </p:spPr>
      </p:pic>
      <p:pic>
        <p:nvPicPr>
          <p:cNvPr id="6" name="Picture 5">
            <a:extLst>
              <a:ext uri="{FF2B5EF4-FFF2-40B4-BE49-F238E27FC236}">
                <a16:creationId xmlns:a16="http://schemas.microsoft.com/office/drawing/2014/main" id="{2350AE90-578A-EBB2-B190-322C44940333}"/>
              </a:ext>
            </a:extLst>
          </p:cNvPr>
          <p:cNvPicPr>
            <a:picLocks noChangeAspect="1"/>
          </p:cNvPicPr>
          <p:nvPr/>
        </p:nvPicPr>
        <p:blipFill>
          <a:blip r:embed="rId4"/>
          <a:stretch>
            <a:fillRect/>
          </a:stretch>
        </p:blipFill>
        <p:spPr>
          <a:xfrm>
            <a:off x="249644" y="3959771"/>
            <a:ext cx="6502400" cy="508000"/>
          </a:xfrm>
          <a:prstGeom prst="rect">
            <a:avLst/>
          </a:prstGeom>
        </p:spPr>
      </p:pic>
      <p:pic>
        <p:nvPicPr>
          <p:cNvPr id="7" name="Picture 6">
            <a:extLst>
              <a:ext uri="{FF2B5EF4-FFF2-40B4-BE49-F238E27FC236}">
                <a16:creationId xmlns:a16="http://schemas.microsoft.com/office/drawing/2014/main" id="{BA4CB928-BBE4-3B88-5135-52BF84817BE7}"/>
              </a:ext>
            </a:extLst>
          </p:cNvPr>
          <p:cNvPicPr>
            <a:picLocks noChangeAspect="1"/>
          </p:cNvPicPr>
          <p:nvPr/>
        </p:nvPicPr>
        <p:blipFill>
          <a:blip r:embed="rId5"/>
          <a:stretch>
            <a:fillRect/>
          </a:stretch>
        </p:blipFill>
        <p:spPr>
          <a:xfrm>
            <a:off x="249644" y="5369796"/>
            <a:ext cx="7772400" cy="1309035"/>
          </a:xfrm>
          <a:prstGeom prst="rect">
            <a:avLst/>
          </a:prstGeom>
        </p:spPr>
      </p:pic>
    </p:spTree>
    <p:extLst>
      <p:ext uri="{BB962C8B-B14F-4D97-AF65-F5344CB8AC3E}">
        <p14:creationId xmlns:p14="http://schemas.microsoft.com/office/powerpoint/2010/main" val="340250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BCE7-270C-15F0-48DE-2DADA60A4150}"/>
              </a:ext>
            </a:extLst>
          </p:cNvPr>
          <p:cNvSpPr>
            <a:spLocks noGrp="1"/>
          </p:cNvSpPr>
          <p:nvPr>
            <p:ph type="title"/>
          </p:nvPr>
        </p:nvSpPr>
        <p:spPr/>
        <p:txBody>
          <a:bodyPr/>
          <a:lstStyle/>
          <a:p>
            <a:r>
              <a:rPr lang="en-US"/>
              <a:t>Raw strings</a:t>
            </a:r>
          </a:p>
        </p:txBody>
      </p:sp>
      <p:sp>
        <p:nvSpPr>
          <p:cNvPr id="3" name="Content Placeholder 2">
            <a:extLst>
              <a:ext uri="{FF2B5EF4-FFF2-40B4-BE49-F238E27FC236}">
                <a16:creationId xmlns:a16="http://schemas.microsoft.com/office/drawing/2014/main" id="{12C44ABD-56D4-D0BE-F5B6-4C195EA11E25}"/>
              </a:ext>
            </a:extLst>
          </p:cNvPr>
          <p:cNvSpPr>
            <a:spLocks noGrp="1"/>
          </p:cNvSpPr>
          <p:nvPr>
            <p:ph idx="1"/>
          </p:nvPr>
        </p:nvSpPr>
        <p:spPr>
          <a:xfrm>
            <a:off x="757646" y="3727269"/>
            <a:ext cx="10596153" cy="2449694"/>
          </a:xfrm>
        </p:spPr>
        <p:txBody>
          <a:bodyPr/>
          <a:lstStyle/>
          <a:p>
            <a:r>
              <a:rPr lang="en-US"/>
              <a:t>If you don’t want the backslash to be interpreted as an escape character, then you can define the string to be a </a:t>
            </a:r>
            <a:r>
              <a:rPr lang="en-US" b="1"/>
              <a:t>raw string</a:t>
            </a:r>
            <a:r>
              <a:rPr lang="en-US"/>
              <a:t> by preceding it with the letter r</a:t>
            </a:r>
          </a:p>
        </p:txBody>
      </p:sp>
      <p:pic>
        <p:nvPicPr>
          <p:cNvPr id="4" name="Picture 3">
            <a:extLst>
              <a:ext uri="{FF2B5EF4-FFF2-40B4-BE49-F238E27FC236}">
                <a16:creationId xmlns:a16="http://schemas.microsoft.com/office/drawing/2014/main" id="{C70A2532-8374-AD89-33A7-D90B8B982410}"/>
              </a:ext>
            </a:extLst>
          </p:cNvPr>
          <p:cNvPicPr>
            <a:picLocks noChangeAspect="1"/>
          </p:cNvPicPr>
          <p:nvPr/>
        </p:nvPicPr>
        <p:blipFill>
          <a:blip r:embed="rId2"/>
          <a:stretch>
            <a:fillRect/>
          </a:stretch>
        </p:blipFill>
        <p:spPr>
          <a:xfrm>
            <a:off x="2616200" y="1834334"/>
            <a:ext cx="6959600" cy="1409700"/>
          </a:xfrm>
          <a:prstGeom prst="rect">
            <a:avLst/>
          </a:prstGeom>
        </p:spPr>
      </p:pic>
    </p:spTree>
    <p:extLst>
      <p:ext uri="{BB962C8B-B14F-4D97-AF65-F5344CB8AC3E}">
        <p14:creationId xmlns:p14="http://schemas.microsoft.com/office/powerpoint/2010/main" val="68681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E0CB-DD3A-DFD4-095D-82A23FCB664F}"/>
              </a:ext>
            </a:extLst>
          </p:cNvPr>
          <p:cNvSpPr>
            <a:spLocks noGrp="1"/>
          </p:cNvSpPr>
          <p:nvPr>
            <p:ph type="title"/>
          </p:nvPr>
        </p:nvSpPr>
        <p:spPr/>
        <p:txBody>
          <a:bodyPr/>
          <a:lstStyle/>
          <a:p>
            <a:r>
              <a:rPr lang="en-US"/>
              <a:t>Multi-line string literals</a:t>
            </a:r>
          </a:p>
        </p:txBody>
      </p:sp>
      <p:sp>
        <p:nvSpPr>
          <p:cNvPr id="3" name="Content Placeholder 2">
            <a:extLst>
              <a:ext uri="{FF2B5EF4-FFF2-40B4-BE49-F238E27FC236}">
                <a16:creationId xmlns:a16="http://schemas.microsoft.com/office/drawing/2014/main" id="{A59A9512-A345-EAB3-684F-C8DFF9CD70F3}"/>
              </a:ext>
            </a:extLst>
          </p:cNvPr>
          <p:cNvSpPr>
            <a:spLocks noGrp="1"/>
          </p:cNvSpPr>
          <p:nvPr>
            <p:ph idx="1"/>
          </p:nvPr>
        </p:nvSpPr>
        <p:spPr>
          <a:xfrm>
            <a:off x="435430" y="4537165"/>
            <a:ext cx="10918370" cy="1639797"/>
          </a:xfrm>
        </p:spPr>
        <p:txBody>
          <a:bodyPr/>
          <a:lstStyle/>
          <a:p>
            <a:r>
              <a:rPr lang="en-US"/>
              <a:t>A string literal can span more than one line</a:t>
            </a:r>
          </a:p>
          <a:p>
            <a:r>
              <a:rPr lang="en-US"/>
              <a:t>A multi-line string literal is delimited by """... """ or '''...'''</a:t>
            </a:r>
          </a:p>
          <a:p>
            <a:pPr lvl="1"/>
            <a:r>
              <a:rPr lang="en-US"/>
              <a:t>End-of-lines are included in the string unless you add a \ at the end of a line</a:t>
            </a:r>
          </a:p>
        </p:txBody>
      </p:sp>
      <p:pic>
        <p:nvPicPr>
          <p:cNvPr id="4" name="Picture 3">
            <a:extLst>
              <a:ext uri="{FF2B5EF4-FFF2-40B4-BE49-F238E27FC236}">
                <a16:creationId xmlns:a16="http://schemas.microsoft.com/office/drawing/2014/main" id="{D028DCF9-11FC-72E3-D1EC-9E6654F8B806}"/>
              </a:ext>
            </a:extLst>
          </p:cNvPr>
          <p:cNvPicPr>
            <a:picLocks noChangeAspect="1"/>
          </p:cNvPicPr>
          <p:nvPr/>
        </p:nvPicPr>
        <p:blipFill>
          <a:blip r:embed="rId2"/>
          <a:stretch>
            <a:fillRect/>
          </a:stretch>
        </p:blipFill>
        <p:spPr>
          <a:xfrm>
            <a:off x="2622550" y="1690688"/>
            <a:ext cx="6946900" cy="1409700"/>
          </a:xfrm>
          <a:prstGeom prst="rect">
            <a:avLst/>
          </a:prstGeom>
        </p:spPr>
      </p:pic>
      <p:pic>
        <p:nvPicPr>
          <p:cNvPr id="5" name="Picture 4">
            <a:extLst>
              <a:ext uri="{FF2B5EF4-FFF2-40B4-BE49-F238E27FC236}">
                <a16:creationId xmlns:a16="http://schemas.microsoft.com/office/drawing/2014/main" id="{B7E6F2CD-8FA0-C433-A694-F79EDDB696AA}"/>
              </a:ext>
            </a:extLst>
          </p:cNvPr>
          <p:cNvPicPr>
            <a:picLocks noChangeAspect="1"/>
          </p:cNvPicPr>
          <p:nvPr/>
        </p:nvPicPr>
        <p:blipFill>
          <a:blip r:embed="rId3"/>
          <a:stretch>
            <a:fillRect/>
          </a:stretch>
        </p:blipFill>
        <p:spPr>
          <a:xfrm>
            <a:off x="2584450" y="3205298"/>
            <a:ext cx="7023100" cy="952500"/>
          </a:xfrm>
          <a:prstGeom prst="rect">
            <a:avLst/>
          </a:prstGeom>
        </p:spPr>
      </p:pic>
    </p:spTree>
    <p:extLst>
      <p:ext uri="{BB962C8B-B14F-4D97-AF65-F5344CB8AC3E}">
        <p14:creationId xmlns:p14="http://schemas.microsoft.com/office/powerpoint/2010/main" val="2930644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CD92-8208-5206-4EBE-81DBDBD55254}"/>
              </a:ext>
            </a:extLst>
          </p:cNvPr>
          <p:cNvSpPr>
            <a:spLocks noGrp="1"/>
          </p:cNvSpPr>
          <p:nvPr>
            <p:ph type="title"/>
          </p:nvPr>
        </p:nvSpPr>
        <p:spPr/>
        <p:txBody>
          <a:bodyPr/>
          <a:lstStyle/>
          <a:p>
            <a:r>
              <a:rPr lang="en-US"/>
              <a:t>Repetition and concatenation of strings</a:t>
            </a:r>
          </a:p>
        </p:txBody>
      </p:sp>
      <p:sp>
        <p:nvSpPr>
          <p:cNvPr id="3" name="Content Placeholder 2">
            <a:extLst>
              <a:ext uri="{FF2B5EF4-FFF2-40B4-BE49-F238E27FC236}">
                <a16:creationId xmlns:a16="http://schemas.microsoft.com/office/drawing/2014/main" id="{EFE403A7-8C55-0B47-E27F-B5138DD96FD8}"/>
              </a:ext>
            </a:extLst>
          </p:cNvPr>
          <p:cNvSpPr>
            <a:spLocks noGrp="1"/>
          </p:cNvSpPr>
          <p:nvPr>
            <p:ph idx="1"/>
          </p:nvPr>
        </p:nvSpPr>
        <p:spPr>
          <a:xfrm>
            <a:off x="7471954" y="1506583"/>
            <a:ext cx="3881845" cy="5111931"/>
          </a:xfrm>
        </p:spPr>
        <p:txBody>
          <a:bodyPr>
            <a:normAutofit fontScale="92500"/>
          </a:bodyPr>
          <a:lstStyle/>
          <a:p>
            <a:r>
              <a:rPr lang="en-US"/>
              <a:t>Strings can be concatenated with + and repeated with *</a:t>
            </a:r>
          </a:p>
          <a:p>
            <a:r>
              <a:rPr lang="en-US"/>
              <a:t>Two or more string </a:t>
            </a:r>
            <a:r>
              <a:rPr lang="en-US" b="1"/>
              <a:t>literals</a:t>
            </a:r>
            <a:r>
              <a:rPr lang="en-US"/>
              <a:t> can be concatenated simply by typing them next to each other</a:t>
            </a:r>
          </a:p>
          <a:p>
            <a:pPr lvl="1"/>
            <a:r>
              <a:rPr lang="en-US"/>
              <a:t>Useful if you want to break long strings</a:t>
            </a:r>
          </a:p>
          <a:p>
            <a:pPr lvl="1"/>
            <a:r>
              <a:rPr lang="en-US"/>
              <a:t>Only works with </a:t>
            </a:r>
            <a:r>
              <a:rPr lang="en-US" i="1"/>
              <a:t>literals</a:t>
            </a:r>
            <a:r>
              <a:rPr lang="en-US"/>
              <a:t>, not str variables</a:t>
            </a:r>
          </a:p>
          <a:p>
            <a:pPr lvl="1"/>
            <a:r>
              <a:rPr lang="en-US"/>
              <a:t>To concatenate a literal with a variable, use +</a:t>
            </a:r>
          </a:p>
        </p:txBody>
      </p:sp>
      <p:pic>
        <p:nvPicPr>
          <p:cNvPr id="4" name="Picture 3">
            <a:extLst>
              <a:ext uri="{FF2B5EF4-FFF2-40B4-BE49-F238E27FC236}">
                <a16:creationId xmlns:a16="http://schemas.microsoft.com/office/drawing/2014/main" id="{18060ABD-8C8C-7ADE-80CC-E8E986F55690}"/>
              </a:ext>
            </a:extLst>
          </p:cNvPr>
          <p:cNvPicPr>
            <a:picLocks noChangeAspect="1"/>
          </p:cNvPicPr>
          <p:nvPr/>
        </p:nvPicPr>
        <p:blipFill>
          <a:blip r:embed="rId2"/>
          <a:stretch>
            <a:fillRect/>
          </a:stretch>
        </p:blipFill>
        <p:spPr>
          <a:xfrm>
            <a:off x="2696028" y="1506583"/>
            <a:ext cx="4533900" cy="965200"/>
          </a:xfrm>
          <a:prstGeom prst="rect">
            <a:avLst/>
          </a:prstGeom>
        </p:spPr>
      </p:pic>
      <p:pic>
        <p:nvPicPr>
          <p:cNvPr id="5" name="Picture 4">
            <a:extLst>
              <a:ext uri="{FF2B5EF4-FFF2-40B4-BE49-F238E27FC236}">
                <a16:creationId xmlns:a16="http://schemas.microsoft.com/office/drawing/2014/main" id="{033C11BD-96E0-E8D8-33CE-CB1416384A92}"/>
              </a:ext>
            </a:extLst>
          </p:cNvPr>
          <p:cNvPicPr>
            <a:picLocks noChangeAspect="1"/>
          </p:cNvPicPr>
          <p:nvPr/>
        </p:nvPicPr>
        <p:blipFill>
          <a:blip r:embed="rId3"/>
          <a:stretch>
            <a:fillRect/>
          </a:stretch>
        </p:blipFill>
        <p:spPr>
          <a:xfrm>
            <a:off x="5299528" y="2659257"/>
            <a:ext cx="1930400" cy="723900"/>
          </a:xfrm>
          <a:prstGeom prst="rect">
            <a:avLst/>
          </a:prstGeom>
        </p:spPr>
      </p:pic>
      <p:pic>
        <p:nvPicPr>
          <p:cNvPr id="6" name="Picture 5">
            <a:extLst>
              <a:ext uri="{FF2B5EF4-FFF2-40B4-BE49-F238E27FC236}">
                <a16:creationId xmlns:a16="http://schemas.microsoft.com/office/drawing/2014/main" id="{26E0367C-FFDA-3F1F-066D-C1BF5414B6CF}"/>
              </a:ext>
            </a:extLst>
          </p:cNvPr>
          <p:cNvPicPr>
            <a:picLocks noChangeAspect="1"/>
          </p:cNvPicPr>
          <p:nvPr/>
        </p:nvPicPr>
        <p:blipFill>
          <a:blip r:embed="rId4"/>
          <a:stretch>
            <a:fillRect/>
          </a:stretch>
        </p:blipFill>
        <p:spPr>
          <a:xfrm>
            <a:off x="171994" y="3570631"/>
            <a:ext cx="7057934" cy="983833"/>
          </a:xfrm>
          <a:prstGeom prst="rect">
            <a:avLst/>
          </a:prstGeom>
        </p:spPr>
      </p:pic>
      <p:pic>
        <p:nvPicPr>
          <p:cNvPr id="8" name="Picture 7">
            <a:extLst>
              <a:ext uri="{FF2B5EF4-FFF2-40B4-BE49-F238E27FC236}">
                <a16:creationId xmlns:a16="http://schemas.microsoft.com/office/drawing/2014/main" id="{07294B17-748E-F2CD-CD19-8664D8059FAF}"/>
              </a:ext>
            </a:extLst>
          </p:cNvPr>
          <p:cNvPicPr>
            <a:picLocks noChangeAspect="1"/>
          </p:cNvPicPr>
          <p:nvPr/>
        </p:nvPicPr>
        <p:blipFill>
          <a:blip r:embed="rId5"/>
          <a:stretch>
            <a:fillRect/>
          </a:stretch>
        </p:blipFill>
        <p:spPr>
          <a:xfrm>
            <a:off x="4004128" y="4808946"/>
            <a:ext cx="3225800" cy="1917700"/>
          </a:xfrm>
          <a:prstGeom prst="rect">
            <a:avLst/>
          </a:prstGeom>
        </p:spPr>
      </p:pic>
    </p:spTree>
    <p:extLst>
      <p:ext uri="{BB962C8B-B14F-4D97-AF65-F5344CB8AC3E}">
        <p14:creationId xmlns:p14="http://schemas.microsoft.com/office/powerpoint/2010/main" val="171100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C31F-5760-29CA-C618-469BF1ABF607}"/>
              </a:ext>
            </a:extLst>
          </p:cNvPr>
          <p:cNvSpPr>
            <a:spLocks noGrp="1"/>
          </p:cNvSpPr>
          <p:nvPr>
            <p:ph type="title"/>
          </p:nvPr>
        </p:nvSpPr>
        <p:spPr/>
        <p:txBody>
          <a:bodyPr/>
          <a:lstStyle/>
          <a:p>
            <a:r>
              <a:rPr lang="en-US"/>
              <a:t>Indexing strings</a:t>
            </a:r>
          </a:p>
        </p:txBody>
      </p:sp>
      <p:sp>
        <p:nvSpPr>
          <p:cNvPr id="3" name="Content Placeholder 2">
            <a:extLst>
              <a:ext uri="{FF2B5EF4-FFF2-40B4-BE49-F238E27FC236}">
                <a16:creationId xmlns:a16="http://schemas.microsoft.com/office/drawing/2014/main" id="{E0BBC80E-968E-A491-0FF4-6374B4BBA243}"/>
              </a:ext>
            </a:extLst>
          </p:cNvPr>
          <p:cNvSpPr>
            <a:spLocks noGrp="1"/>
          </p:cNvSpPr>
          <p:nvPr>
            <p:ph idx="1"/>
          </p:nvPr>
        </p:nvSpPr>
        <p:spPr>
          <a:xfrm>
            <a:off x="5199016" y="1825625"/>
            <a:ext cx="6154783" cy="4351338"/>
          </a:xfrm>
        </p:spPr>
        <p:txBody>
          <a:bodyPr/>
          <a:lstStyle/>
          <a:p>
            <a:r>
              <a:rPr lang="en-US"/>
              <a:t>Strings can be </a:t>
            </a:r>
            <a:r>
              <a:rPr lang="en-US" b="1"/>
              <a:t>indexed </a:t>
            </a:r>
            <a:r>
              <a:rPr lang="en-US"/>
              <a:t>with the first character having index 0</a:t>
            </a:r>
          </a:p>
          <a:p>
            <a:r>
              <a:rPr lang="en-US"/>
              <a:t>There is no character type in Python – a character is just a string of length 1</a:t>
            </a:r>
          </a:p>
          <a:p>
            <a:r>
              <a:rPr lang="en-US"/>
              <a:t>Indices can be negative, so that counting starts from the end of the string</a:t>
            </a:r>
          </a:p>
          <a:p>
            <a:pPr lvl="1"/>
            <a:r>
              <a:rPr lang="en-US"/>
              <a:t>0 = -0</a:t>
            </a:r>
          </a:p>
        </p:txBody>
      </p:sp>
      <p:pic>
        <p:nvPicPr>
          <p:cNvPr id="5" name="Picture 4">
            <a:extLst>
              <a:ext uri="{FF2B5EF4-FFF2-40B4-BE49-F238E27FC236}">
                <a16:creationId xmlns:a16="http://schemas.microsoft.com/office/drawing/2014/main" id="{BB93AE97-49AF-AC52-EBE2-3D848F64B660}"/>
              </a:ext>
            </a:extLst>
          </p:cNvPr>
          <p:cNvPicPr>
            <a:picLocks noChangeAspect="1"/>
          </p:cNvPicPr>
          <p:nvPr/>
        </p:nvPicPr>
        <p:blipFill>
          <a:blip r:embed="rId2"/>
          <a:stretch>
            <a:fillRect/>
          </a:stretch>
        </p:blipFill>
        <p:spPr>
          <a:xfrm>
            <a:off x="320040" y="1825625"/>
            <a:ext cx="4724400" cy="1422400"/>
          </a:xfrm>
          <a:prstGeom prst="rect">
            <a:avLst/>
          </a:prstGeom>
        </p:spPr>
      </p:pic>
      <p:pic>
        <p:nvPicPr>
          <p:cNvPr id="6" name="Picture 5">
            <a:extLst>
              <a:ext uri="{FF2B5EF4-FFF2-40B4-BE49-F238E27FC236}">
                <a16:creationId xmlns:a16="http://schemas.microsoft.com/office/drawing/2014/main" id="{A936DE8A-2E8E-FDB7-4070-94B23C103C4F}"/>
              </a:ext>
            </a:extLst>
          </p:cNvPr>
          <p:cNvPicPr>
            <a:picLocks noChangeAspect="1"/>
          </p:cNvPicPr>
          <p:nvPr/>
        </p:nvPicPr>
        <p:blipFill>
          <a:blip r:embed="rId3"/>
          <a:stretch>
            <a:fillRect/>
          </a:stretch>
        </p:blipFill>
        <p:spPr>
          <a:xfrm>
            <a:off x="320040" y="3248025"/>
            <a:ext cx="4559300" cy="1663700"/>
          </a:xfrm>
          <a:prstGeom prst="rect">
            <a:avLst/>
          </a:prstGeom>
        </p:spPr>
      </p:pic>
    </p:spTree>
    <p:extLst>
      <p:ext uri="{BB962C8B-B14F-4D97-AF65-F5344CB8AC3E}">
        <p14:creationId xmlns:p14="http://schemas.microsoft.com/office/powerpoint/2010/main" val="405151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92B9-09AD-C461-9615-F4FB217A9888}"/>
              </a:ext>
            </a:extLst>
          </p:cNvPr>
          <p:cNvSpPr>
            <a:spLocks noGrp="1"/>
          </p:cNvSpPr>
          <p:nvPr>
            <p:ph type="title"/>
          </p:nvPr>
        </p:nvSpPr>
        <p:spPr/>
        <p:txBody>
          <a:bodyPr/>
          <a:lstStyle/>
          <a:p>
            <a:r>
              <a:rPr lang="en-US"/>
              <a:t>Slicing strings</a:t>
            </a:r>
          </a:p>
        </p:txBody>
      </p:sp>
      <p:sp>
        <p:nvSpPr>
          <p:cNvPr id="3" name="Content Placeholder 2">
            <a:extLst>
              <a:ext uri="{FF2B5EF4-FFF2-40B4-BE49-F238E27FC236}">
                <a16:creationId xmlns:a16="http://schemas.microsoft.com/office/drawing/2014/main" id="{FF595436-EC44-BDFF-8F0A-BD7BC5A35007}"/>
              </a:ext>
            </a:extLst>
          </p:cNvPr>
          <p:cNvSpPr>
            <a:spLocks noGrp="1"/>
          </p:cNvSpPr>
          <p:nvPr>
            <p:ph idx="1"/>
          </p:nvPr>
        </p:nvSpPr>
        <p:spPr>
          <a:xfrm>
            <a:off x="391886" y="4389119"/>
            <a:ext cx="10961913" cy="2281647"/>
          </a:xfrm>
        </p:spPr>
        <p:txBody>
          <a:bodyPr>
            <a:normAutofit fontScale="77500" lnSpcReduction="20000"/>
          </a:bodyPr>
          <a:lstStyle/>
          <a:p>
            <a:r>
              <a:rPr lang="en-US"/>
              <a:t>Indexing only accesses individual characters (strings of length 1)</a:t>
            </a:r>
          </a:p>
          <a:p>
            <a:r>
              <a:rPr lang="en-US"/>
              <a:t>If you want substrings in general, then you use </a:t>
            </a:r>
            <a:r>
              <a:rPr lang="en-US" b="1"/>
              <a:t>slicing</a:t>
            </a:r>
          </a:p>
          <a:p>
            <a:r>
              <a:rPr lang="en-US"/>
              <a:t>An omitted first index defaults to 0; an omitted end index defaults to the size of the string being sliced</a:t>
            </a:r>
          </a:p>
          <a:p>
            <a:r>
              <a:rPr lang="en-US"/>
              <a:t>Character at start position always included; character at end position always excluded</a:t>
            </a:r>
          </a:p>
          <a:p>
            <a:pPr lvl="1"/>
            <a:r>
              <a:rPr lang="en-US"/>
              <a:t>This ensures that s[:i] + s[i:] = s</a:t>
            </a:r>
          </a:p>
          <a:p>
            <a:endParaRPr lang="en-US"/>
          </a:p>
        </p:txBody>
      </p:sp>
      <p:pic>
        <p:nvPicPr>
          <p:cNvPr id="4" name="Picture 3">
            <a:extLst>
              <a:ext uri="{FF2B5EF4-FFF2-40B4-BE49-F238E27FC236}">
                <a16:creationId xmlns:a16="http://schemas.microsoft.com/office/drawing/2014/main" id="{18C173CD-6691-3B7B-FBE7-EA913DCDEB8A}"/>
              </a:ext>
            </a:extLst>
          </p:cNvPr>
          <p:cNvPicPr>
            <a:picLocks noChangeAspect="1"/>
          </p:cNvPicPr>
          <p:nvPr/>
        </p:nvPicPr>
        <p:blipFill>
          <a:blip r:embed="rId2"/>
          <a:stretch>
            <a:fillRect/>
          </a:stretch>
        </p:blipFill>
        <p:spPr>
          <a:xfrm>
            <a:off x="2209800" y="1450720"/>
            <a:ext cx="7772400" cy="1085595"/>
          </a:xfrm>
          <a:prstGeom prst="rect">
            <a:avLst/>
          </a:prstGeom>
        </p:spPr>
      </p:pic>
      <p:pic>
        <p:nvPicPr>
          <p:cNvPr id="5" name="Picture 4">
            <a:extLst>
              <a:ext uri="{FF2B5EF4-FFF2-40B4-BE49-F238E27FC236}">
                <a16:creationId xmlns:a16="http://schemas.microsoft.com/office/drawing/2014/main" id="{C3B2A9C3-83CE-087A-03CA-0128C9BCB064}"/>
              </a:ext>
            </a:extLst>
          </p:cNvPr>
          <p:cNvPicPr>
            <a:picLocks noChangeAspect="1"/>
          </p:cNvPicPr>
          <p:nvPr/>
        </p:nvPicPr>
        <p:blipFill>
          <a:blip r:embed="rId3"/>
          <a:stretch>
            <a:fillRect/>
          </a:stretch>
        </p:blipFill>
        <p:spPr>
          <a:xfrm>
            <a:off x="2209800" y="2691261"/>
            <a:ext cx="7772400" cy="1475478"/>
          </a:xfrm>
          <a:prstGeom prst="rect">
            <a:avLst/>
          </a:prstGeom>
        </p:spPr>
      </p:pic>
    </p:spTree>
    <p:extLst>
      <p:ext uri="{BB962C8B-B14F-4D97-AF65-F5344CB8AC3E}">
        <p14:creationId xmlns:p14="http://schemas.microsoft.com/office/powerpoint/2010/main" val="2061958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BE8F-9700-AF01-473E-17904FC970D6}"/>
              </a:ext>
            </a:extLst>
          </p:cNvPr>
          <p:cNvSpPr>
            <a:spLocks noGrp="1"/>
          </p:cNvSpPr>
          <p:nvPr>
            <p:ph type="title"/>
          </p:nvPr>
        </p:nvSpPr>
        <p:spPr/>
        <p:txBody>
          <a:bodyPr/>
          <a:lstStyle/>
          <a:p>
            <a:r>
              <a:rPr lang="en-US"/>
              <a:t>Out-of-range indices and slices</a:t>
            </a:r>
          </a:p>
        </p:txBody>
      </p:sp>
      <p:sp>
        <p:nvSpPr>
          <p:cNvPr id="3" name="Content Placeholder 2">
            <a:extLst>
              <a:ext uri="{FF2B5EF4-FFF2-40B4-BE49-F238E27FC236}">
                <a16:creationId xmlns:a16="http://schemas.microsoft.com/office/drawing/2014/main" id="{7B82A311-0F0B-01C8-5DE0-8DC53C6E88F7}"/>
              </a:ext>
            </a:extLst>
          </p:cNvPr>
          <p:cNvSpPr>
            <a:spLocks noGrp="1"/>
          </p:cNvSpPr>
          <p:nvPr>
            <p:ph idx="1"/>
          </p:nvPr>
        </p:nvSpPr>
        <p:spPr>
          <a:xfrm>
            <a:off x="5982788" y="1825625"/>
            <a:ext cx="5371011" cy="4351338"/>
          </a:xfrm>
        </p:spPr>
        <p:txBody>
          <a:bodyPr/>
          <a:lstStyle/>
          <a:p>
            <a:r>
              <a:rPr lang="en-US"/>
              <a:t>Using an index that is out of range gives an error</a:t>
            </a:r>
          </a:p>
          <a:p>
            <a:r>
              <a:rPr lang="en-US"/>
              <a:t>Out-of-range slices, however, are handled gracefully</a:t>
            </a:r>
          </a:p>
        </p:txBody>
      </p:sp>
      <p:pic>
        <p:nvPicPr>
          <p:cNvPr id="4" name="Picture 3">
            <a:extLst>
              <a:ext uri="{FF2B5EF4-FFF2-40B4-BE49-F238E27FC236}">
                <a16:creationId xmlns:a16="http://schemas.microsoft.com/office/drawing/2014/main" id="{EA3953B8-4B60-B41A-D58B-3D4594BF1282}"/>
              </a:ext>
            </a:extLst>
          </p:cNvPr>
          <p:cNvPicPr>
            <a:picLocks noChangeAspect="1"/>
          </p:cNvPicPr>
          <p:nvPr/>
        </p:nvPicPr>
        <p:blipFill>
          <a:blip r:embed="rId2"/>
          <a:stretch>
            <a:fillRect/>
          </a:stretch>
        </p:blipFill>
        <p:spPr>
          <a:xfrm>
            <a:off x="1077322" y="2603500"/>
            <a:ext cx="4394200" cy="1651000"/>
          </a:xfrm>
          <a:prstGeom prst="rect">
            <a:avLst/>
          </a:prstGeom>
        </p:spPr>
      </p:pic>
    </p:spTree>
    <p:extLst>
      <p:ext uri="{BB962C8B-B14F-4D97-AF65-F5344CB8AC3E}">
        <p14:creationId xmlns:p14="http://schemas.microsoft.com/office/powerpoint/2010/main" val="2559763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A874-1DF2-7A93-1428-93B3C13CAA0D}"/>
              </a:ext>
            </a:extLst>
          </p:cNvPr>
          <p:cNvSpPr>
            <a:spLocks noGrp="1"/>
          </p:cNvSpPr>
          <p:nvPr>
            <p:ph type="title"/>
          </p:nvPr>
        </p:nvSpPr>
        <p:spPr/>
        <p:txBody>
          <a:bodyPr/>
          <a:lstStyle/>
          <a:p>
            <a:r>
              <a:rPr lang="en-US"/>
              <a:t>Strings are immutable</a:t>
            </a:r>
          </a:p>
        </p:txBody>
      </p:sp>
      <p:sp>
        <p:nvSpPr>
          <p:cNvPr id="3" name="Content Placeholder 2">
            <a:extLst>
              <a:ext uri="{FF2B5EF4-FFF2-40B4-BE49-F238E27FC236}">
                <a16:creationId xmlns:a16="http://schemas.microsoft.com/office/drawing/2014/main" id="{28F65A39-1004-B12E-3A02-9DE68D7E0441}"/>
              </a:ext>
            </a:extLst>
          </p:cNvPr>
          <p:cNvSpPr>
            <a:spLocks noGrp="1"/>
          </p:cNvSpPr>
          <p:nvPr>
            <p:ph idx="1"/>
          </p:nvPr>
        </p:nvSpPr>
        <p:spPr>
          <a:xfrm>
            <a:off x="7476127" y="1825625"/>
            <a:ext cx="4358822" cy="4351338"/>
          </a:xfrm>
        </p:spPr>
        <p:txBody>
          <a:bodyPr/>
          <a:lstStyle/>
          <a:p>
            <a:r>
              <a:rPr lang="en-US"/>
              <a:t>Python strings cannot be changed after they have been constructed – they are </a:t>
            </a:r>
            <a:r>
              <a:rPr lang="en-US" b="1"/>
              <a:t>immutable</a:t>
            </a:r>
            <a:endParaRPr lang="en-US"/>
          </a:p>
          <a:p>
            <a:r>
              <a:rPr lang="en-US"/>
              <a:t>Assigning to a position in a string results in an error</a:t>
            </a:r>
          </a:p>
          <a:p>
            <a:r>
              <a:rPr lang="en-US"/>
              <a:t>You can create a new string from an existing one</a:t>
            </a:r>
          </a:p>
        </p:txBody>
      </p:sp>
      <p:pic>
        <p:nvPicPr>
          <p:cNvPr id="4" name="Picture 3">
            <a:extLst>
              <a:ext uri="{FF2B5EF4-FFF2-40B4-BE49-F238E27FC236}">
                <a16:creationId xmlns:a16="http://schemas.microsoft.com/office/drawing/2014/main" id="{97956305-820C-7CC7-F301-0E8F07C954E9}"/>
              </a:ext>
            </a:extLst>
          </p:cNvPr>
          <p:cNvPicPr>
            <a:picLocks noChangeAspect="1"/>
          </p:cNvPicPr>
          <p:nvPr/>
        </p:nvPicPr>
        <p:blipFill>
          <a:blip r:embed="rId2"/>
          <a:stretch>
            <a:fillRect/>
          </a:stretch>
        </p:blipFill>
        <p:spPr>
          <a:xfrm>
            <a:off x="605427" y="1842294"/>
            <a:ext cx="6870700" cy="2159000"/>
          </a:xfrm>
          <a:prstGeom prst="rect">
            <a:avLst/>
          </a:prstGeom>
        </p:spPr>
      </p:pic>
      <p:pic>
        <p:nvPicPr>
          <p:cNvPr id="5" name="Picture 4">
            <a:extLst>
              <a:ext uri="{FF2B5EF4-FFF2-40B4-BE49-F238E27FC236}">
                <a16:creationId xmlns:a16="http://schemas.microsoft.com/office/drawing/2014/main" id="{36F1B198-FB1E-68A0-2C99-6B9125FDB49D}"/>
              </a:ext>
            </a:extLst>
          </p:cNvPr>
          <p:cNvPicPr>
            <a:picLocks noChangeAspect="1"/>
          </p:cNvPicPr>
          <p:nvPr/>
        </p:nvPicPr>
        <p:blipFill>
          <a:blip r:embed="rId3"/>
          <a:stretch>
            <a:fillRect/>
          </a:stretch>
        </p:blipFill>
        <p:spPr>
          <a:xfrm>
            <a:off x="2796177" y="4595948"/>
            <a:ext cx="2489200" cy="1219200"/>
          </a:xfrm>
          <a:prstGeom prst="rect">
            <a:avLst/>
          </a:prstGeom>
        </p:spPr>
      </p:pic>
    </p:spTree>
    <p:extLst>
      <p:ext uri="{BB962C8B-B14F-4D97-AF65-F5344CB8AC3E}">
        <p14:creationId xmlns:p14="http://schemas.microsoft.com/office/powerpoint/2010/main" val="425453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4EBF-FBEF-DADC-20FD-1C7FC02C4E22}"/>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0D7D0E52-4307-6A00-6D88-C0B370B7D213}"/>
              </a:ext>
            </a:extLst>
          </p:cNvPr>
          <p:cNvSpPr>
            <a:spLocks noGrp="1"/>
          </p:cNvSpPr>
          <p:nvPr>
            <p:ph idx="1"/>
          </p:nvPr>
        </p:nvSpPr>
        <p:spPr/>
        <p:txBody>
          <a:bodyPr/>
          <a:lstStyle/>
          <a:p>
            <a:r>
              <a:rPr lang="en-US"/>
              <a:t>Python is by far the most widely used programming language in machine learning</a:t>
            </a:r>
          </a:p>
          <a:p>
            <a:r>
              <a:rPr lang="en-US"/>
              <a:t>We’ll therefore start the course with an introduction to the Python programming language and some of the main Python scientific libraries, NumPy, Pandas and Matplotlib</a:t>
            </a:r>
          </a:p>
          <a:p>
            <a:r>
              <a:rPr lang="en-US"/>
              <a:t>Today we’ll focus on the Python language itself</a:t>
            </a:r>
          </a:p>
          <a:p>
            <a:r>
              <a:rPr lang="en-US"/>
              <a:t>In the second day of the workshop, we’ll look at the scientific libraries</a:t>
            </a:r>
          </a:p>
        </p:txBody>
      </p:sp>
    </p:spTree>
    <p:extLst>
      <p:ext uri="{BB962C8B-B14F-4D97-AF65-F5344CB8AC3E}">
        <p14:creationId xmlns:p14="http://schemas.microsoft.com/office/powerpoint/2010/main" val="832796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1F4D-A0CD-83C8-BF9C-5AD075FFB3D4}"/>
              </a:ext>
            </a:extLst>
          </p:cNvPr>
          <p:cNvSpPr>
            <a:spLocks noGrp="1"/>
          </p:cNvSpPr>
          <p:nvPr>
            <p:ph type="title"/>
          </p:nvPr>
        </p:nvSpPr>
        <p:spPr/>
        <p:txBody>
          <a:bodyPr/>
          <a:lstStyle/>
          <a:p>
            <a:r>
              <a:rPr lang="en-US"/>
              <a:t>len()</a:t>
            </a:r>
          </a:p>
        </p:txBody>
      </p:sp>
      <p:sp>
        <p:nvSpPr>
          <p:cNvPr id="3" name="Content Placeholder 2">
            <a:extLst>
              <a:ext uri="{FF2B5EF4-FFF2-40B4-BE49-F238E27FC236}">
                <a16:creationId xmlns:a16="http://schemas.microsoft.com/office/drawing/2014/main" id="{A48F4B42-F90A-22C1-4DCB-BF2BD63A8A35}"/>
              </a:ext>
            </a:extLst>
          </p:cNvPr>
          <p:cNvSpPr>
            <a:spLocks noGrp="1"/>
          </p:cNvSpPr>
          <p:nvPr>
            <p:ph idx="1"/>
          </p:nvPr>
        </p:nvSpPr>
        <p:spPr>
          <a:xfrm>
            <a:off x="838200" y="4502331"/>
            <a:ext cx="10515600" cy="1674632"/>
          </a:xfrm>
        </p:spPr>
        <p:txBody>
          <a:bodyPr/>
          <a:lstStyle/>
          <a:p>
            <a:r>
              <a:rPr lang="en-US"/>
              <a:t>The in-built function, </a:t>
            </a:r>
            <a:r>
              <a:rPr lang="en-US" b="1"/>
              <a:t>len()</a:t>
            </a:r>
            <a:r>
              <a:rPr lang="en-US"/>
              <a:t>, returns the length of a string</a:t>
            </a:r>
          </a:p>
        </p:txBody>
      </p:sp>
      <p:pic>
        <p:nvPicPr>
          <p:cNvPr id="4" name="Picture 3">
            <a:extLst>
              <a:ext uri="{FF2B5EF4-FFF2-40B4-BE49-F238E27FC236}">
                <a16:creationId xmlns:a16="http://schemas.microsoft.com/office/drawing/2014/main" id="{8E9D60BF-44BB-4114-BCD5-2580BD0CA23D}"/>
              </a:ext>
            </a:extLst>
          </p:cNvPr>
          <p:cNvPicPr>
            <a:picLocks noChangeAspect="1"/>
          </p:cNvPicPr>
          <p:nvPr/>
        </p:nvPicPr>
        <p:blipFill>
          <a:blip r:embed="rId2"/>
          <a:stretch>
            <a:fillRect/>
          </a:stretch>
        </p:blipFill>
        <p:spPr>
          <a:xfrm>
            <a:off x="2625452" y="1690688"/>
            <a:ext cx="5321300" cy="965200"/>
          </a:xfrm>
          <a:prstGeom prst="rect">
            <a:avLst/>
          </a:prstGeom>
        </p:spPr>
      </p:pic>
    </p:spTree>
    <p:extLst>
      <p:ext uri="{BB962C8B-B14F-4D97-AF65-F5344CB8AC3E}">
        <p14:creationId xmlns:p14="http://schemas.microsoft.com/office/powerpoint/2010/main" val="4211470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303D-6CA7-2280-9368-88D34236D7E7}"/>
              </a:ext>
            </a:extLst>
          </p:cNvPr>
          <p:cNvSpPr>
            <a:spLocks noGrp="1"/>
          </p:cNvSpPr>
          <p:nvPr>
            <p:ph type="title"/>
          </p:nvPr>
        </p:nvSpPr>
        <p:spPr/>
        <p:txBody>
          <a:bodyPr/>
          <a:lstStyle/>
          <a:p>
            <a:r>
              <a:rPr lang="en-US"/>
              <a:t>Lists</a:t>
            </a:r>
          </a:p>
        </p:txBody>
      </p:sp>
      <p:sp>
        <p:nvSpPr>
          <p:cNvPr id="3" name="Content Placeholder 2">
            <a:extLst>
              <a:ext uri="{FF2B5EF4-FFF2-40B4-BE49-F238E27FC236}">
                <a16:creationId xmlns:a16="http://schemas.microsoft.com/office/drawing/2014/main" id="{3A19F108-9331-9D4C-741B-7286FA8BDDE6}"/>
              </a:ext>
            </a:extLst>
          </p:cNvPr>
          <p:cNvSpPr>
            <a:spLocks noGrp="1"/>
          </p:cNvSpPr>
          <p:nvPr>
            <p:ph idx="1"/>
          </p:nvPr>
        </p:nvSpPr>
        <p:spPr>
          <a:xfrm>
            <a:off x="6096000" y="1825625"/>
            <a:ext cx="5257799" cy="4351338"/>
          </a:xfrm>
        </p:spPr>
        <p:txBody>
          <a:bodyPr/>
          <a:lstStyle/>
          <a:p>
            <a:r>
              <a:rPr lang="en-US"/>
              <a:t>A </a:t>
            </a:r>
            <a:r>
              <a:rPr lang="en-US" b="1"/>
              <a:t>list</a:t>
            </a:r>
            <a:r>
              <a:rPr lang="en-US"/>
              <a:t> in Python is a sequence of objects that may not all be of the same type</a:t>
            </a:r>
          </a:p>
          <a:p>
            <a:r>
              <a:rPr lang="en-US"/>
              <a:t>A list is written in square brackets and the items are delimited by commas</a:t>
            </a:r>
          </a:p>
          <a:p>
            <a:r>
              <a:rPr lang="en-US"/>
              <a:t>Lists can be indexed and sliced and support operations like concatenation</a:t>
            </a:r>
          </a:p>
        </p:txBody>
      </p:sp>
      <p:pic>
        <p:nvPicPr>
          <p:cNvPr id="4" name="Picture 3">
            <a:extLst>
              <a:ext uri="{FF2B5EF4-FFF2-40B4-BE49-F238E27FC236}">
                <a16:creationId xmlns:a16="http://schemas.microsoft.com/office/drawing/2014/main" id="{519DC3AC-04C7-221A-3F4D-38DDF76CC242}"/>
              </a:ext>
            </a:extLst>
          </p:cNvPr>
          <p:cNvPicPr>
            <a:picLocks noChangeAspect="1"/>
          </p:cNvPicPr>
          <p:nvPr/>
        </p:nvPicPr>
        <p:blipFill>
          <a:blip r:embed="rId2"/>
          <a:stretch>
            <a:fillRect/>
          </a:stretch>
        </p:blipFill>
        <p:spPr>
          <a:xfrm>
            <a:off x="769257" y="1899013"/>
            <a:ext cx="3860800" cy="952500"/>
          </a:xfrm>
          <a:prstGeom prst="rect">
            <a:avLst/>
          </a:prstGeom>
        </p:spPr>
      </p:pic>
      <p:pic>
        <p:nvPicPr>
          <p:cNvPr id="5" name="Picture 4">
            <a:extLst>
              <a:ext uri="{FF2B5EF4-FFF2-40B4-BE49-F238E27FC236}">
                <a16:creationId xmlns:a16="http://schemas.microsoft.com/office/drawing/2014/main" id="{2840CC79-D9EC-C860-DD6F-54695A19FC55}"/>
              </a:ext>
            </a:extLst>
          </p:cNvPr>
          <p:cNvPicPr>
            <a:picLocks noChangeAspect="1"/>
          </p:cNvPicPr>
          <p:nvPr/>
        </p:nvPicPr>
        <p:blipFill>
          <a:blip r:embed="rId3"/>
          <a:stretch>
            <a:fillRect/>
          </a:stretch>
        </p:blipFill>
        <p:spPr>
          <a:xfrm>
            <a:off x="348161" y="3169444"/>
            <a:ext cx="5626100" cy="1663700"/>
          </a:xfrm>
          <a:prstGeom prst="rect">
            <a:avLst/>
          </a:prstGeom>
        </p:spPr>
      </p:pic>
      <p:pic>
        <p:nvPicPr>
          <p:cNvPr id="6" name="Picture 5">
            <a:extLst>
              <a:ext uri="{FF2B5EF4-FFF2-40B4-BE49-F238E27FC236}">
                <a16:creationId xmlns:a16="http://schemas.microsoft.com/office/drawing/2014/main" id="{50AF5C48-D572-F805-3818-BEE4D9E1A87A}"/>
              </a:ext>
            </a:extLst>
          </p:cNvPr>
          <p:cNvPicPr>
            <a:picLocks noChangeAspect="1"/>
          </p:cNvPicPr>
          <p:nvPr/>
        </p:nvPicPr>
        <p:blipFill>
          <a:blip r:embed="rId4"/>
          <a:stretch>
            <a:fillRect/>
          </a:stretch>
        </p:blipFill>
        <p:spPr>
          <a:xfrm>
            <a:off x="769257" y="5346337"/>
            <a:ext cx="4724400" cy="711200"/>
          </a:xfrm>
          <a:prstGeom prst="rect">
            <a:avLst/>
          </a:prstGeom>
        </p:spPr>
      </p:pic>
    </p:spTree>
    <p:extLst>
      <p:ext uri="{BB962C8B-B14F-4D97-AF65-F5344CB8AC3E}">
        <p14:creationId xmlns:p14="http://schemas.microsoft.com/office/powerpoint/2010/main" val="2697432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036-D55C-E024-E00F-06E727D69825}"/>
              </a:ext>
            </a:extLst>
          </p:cNvPr>
          <p:cNvSpPr>
            <a:spLocks noGrp="1"/>
          </p:cNvSpPr>
          <p:nvPr>
            <p:ph type="title"/>
          </p:nvPr>
        </p:nvSpPr>
        <p:spPr/>
        <p:txBody>
          <a:bodyPr/>
          <a:lstStyle/>
          <a:p>
            <a:r>
              <a:rPr lang="en-US"/>
              <a:t>Lists are mutable</a:t>
            </a:r>
          </a:p>
        </p:txBody>
      </p:sp>
      <p:sp>
        <p:nvSpPr>
          <p:cNvPr id="3" name="Content Placeholder 2">
            <a:extLst>
              <a:ext uri="{FF2B5EF4-FFF2-40B4-BE49-F238E27FC236}">
                <a16:creationId xmlns:a16="http://schemas.microsoft.com/office/drawing/2014/main" id="{07B0495D-DB8E-CFEC-EB03-387010843BB2}"/>
              </a:ext>
            </a:extLst>
          </p:cNvPr>
          <p:cNvSpPr>
            <a:spLocks noGrp="1"/>
          </p:cNvSpPr>
          <p:nvPr>
            <p:ph idx="1"/>
          </p:nvPr>
        </p:nvSpPr>
        <p:spPr>
          <a:xfrm>
            <a:off x="838200" y="5138057"/>
            <a:ext cx="10515600" cy="1038905"/>
          </a:xfrm>
        </p:spPr>
        <p:txBody>
          <a:bodyPr/>
          <a:lstStyle/>
          <a:p>
            <a:r>
              <a:rPr lang="en-US"/>
              <a:t>Lists are mutable – you can change their content</a:t>
            </a:r>
          </a:p>
          <a:p>
            <a:r>
              <a:rPr lang="en-US"/>
              <a:t>You can also append items to a list using the </a:t>
            </a:r>
            <a:r>
              <a:rPr lang="en-US" b="1"/>
              <a:t>append </a:t>
            </a:r>
            <a:r>
              <a:rPr lang="en-US"/>
              <a:t>method</a:t>
            </a:r>
          </a:p>
        </p:txBody>
      </p:sp>
      <p:pic>
        <p:nvPicPr>
          <p:cNvPr id="4" name="Picture 3">
            <a:extLst>
              <a:ext uri="{FF2B5EF4-FFF2-40B4-BE49-F238E27FC236}">
                <a16:creationId xmlns:a16="http://schemas.microsoft.com/office/drawing/2014/main" id="{0B35E97B-A11E-A012-23E0-E1FE4F2147AE}"/>
              </a:ext>
            </a:extLst>
          </p:cNvPr>
          <p:cNvPicPr>
            <a:picLocks noChangeAspect="1"/>
          </p:cNvPicPr>
          <p:nvPr/>
        </p:nvPicPr>
        <p:blipFill>
          <a:blip r:embed="rId2"/>
          <a:stretch>
            <a:fillRect/>
          </a:stretch>
        </p:blipFill>
        <p:spPr>
          <a:xfrm>
            <a:off x="2628900" y="1778000"/>
            <a:ext cx="6934200" cy="1651000"/>
          </a:xfrm>
          <a:prstGeom prst="rect">
            <a:avLst/>
          </a:prstGeom>
        </p:spPr>
      </p:pic>
      <p:pic>
        <p:nvPicPr>
          <p:cNvPr id="5" name="Picture 4">
            <a:extLst>
              <a:ext uri="{FF2B5EF4-FFF2-40B4-BE49-F238E27FC236}">
                <a16:creationId xmlns:a16="http://schemas.microsoft.com/office/drawing/2014/main" id="{62D1BB8C-87D9-6175-52F5-7D23F244EB20}"/>
              </a:ext>
            </a:extLst>
          </p:cNvPr>
          <p:cNvPicPr>
            <a:picLocks noChangeAspect="1"/>
          </p:cNvPicPr>
          <p:nvPr/>
        </p:nvPicPr>
        <p:blipFill>
          <a:blip r:embed="rId3"/>
          <a:stretch>
            <a:fillRect/>
          </a:stretch>
        </p:blipFill>
        <p:spPr>
          <a:xfrm>
            <a:off x="3295650" y="3705678"/>
            <a:ext cx="5600700" cy="1155700"/>
          </a:xfrm>
          <a:prstGeom prst="rect">
            <a:avLst/>
          </a:prstGeom>
        </p:spPr>
      </p:pic>
    </p:spTree>
    <p:extLst>
      <p:ext uri="{BB962C8B-B14F-4D97-AF65-F5344CB8AC3E}">
        <p14:creationId xmlns:p14="http://schemas.microsoft.com/office/powerpoint/2010/main" val="216299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6545-1A9E-6AB8-AAAB-D5D75FFECFB7}"/>
              </a:ext>
            </a:extLst>
          </p:cNvPr>
          <p:cNvSpPr>
            <a:spLocks noGrp="1"/>
          </p:cNvSpPr>
          <p:nvPr>
            <p:ph type="title"/>
          </p:nvPr>
        </p:nvSpPr>
        <p:spPr/>
        <p:txBody>
          <a:bodyPr/>
          <a:lstStyle/>
          <a:p>
            <a:r>
              <a:rPr lang="en-US"/>
              <a:t>Assignment of lists</a:t>
            </a:r>
          </a:p>
        </p:txBody>
      </p:sp>
      <p:sp>
        <p:nvSpPr>
          <p:cNvPr id="3" name="Content Placeholder 2">
            <a:extLst>
              <a:ext uri="{FF2B5EF4-FFF2-40B4-BE49-F238E27FC236}">
                <a16:creationId xmlns:a16="http://schemas.microsoft.com/office/drawing/2014/main" id="{E2FD24FC-94D9-C62C-52A8-F64115314FFF}"/>
              </a:ext>
            </a:extLst>
          </p:cNvPr>
          <p:cNvSpPr>
            <a:spLocks noGrp="1"/>
          </p:cNvSpPr>
          <p:nvPr>
            <p:ph idx="1"/>
          </p:nvPr>
        </p:nvSpPr>
        <p:spPr>
          <a:xfrm>
            <a:off x="838200" y="3788229"/>
            <a:ext cx="10515600" cy="2388734"/>
          </a:xfrm>
        </p:spPr>
        <p:txBody>
          <a:bodyPr>
            <a:normAutofit fontScale="85000" lnSpcReduction="10000"/>
          </a:bodyPr>
          <a:lstStyle/>
          <a:p>
            <a:r>
              <a:rPr lang="en-US"/>
              <a:t>Simple assignment in Python never copies data</a:t>
            </a:r>
          </a:p>
          <a:p>
            <a:r>
              <a:rPr lang="en-US"/>
              <a:t>If you assign a list to a variable, the variable refers to the already existing list</a:t>
            </a:r>
          </a:p>
          <a:p>
            <a:r>
              <a:rPr lang="en-US"/>
              <a:t>Any changes you make to the list will be visible through all the variables that refer to that list</a:t>
            </a:r>
          </a:p>
          <a:p>
            <a:r>
              <a:rPr lang="en-US"/>
              <a:t>We can use the id() function to identify the specific object in memory</a:t>
            </a:r>
          </a:p>
          <a:p>
            <a:pPr lvl="1"/>
            <a:r>
              <a:rPr lang="en-US"/>
              <a:t>In CPython, this is the address of the object in memory</a:t>
            </a:r>
          </a:p>
        </p:txBody>
      </p:sp>
      <p:pic>
        <p:nvPicPr>
          <p:cNvPr id="4" name="Picture 3">
            <a:extLst>
              <a:ext uri="{FF2B5EF4-FFF2-40B4-BE49-F238E27FC236}">
                <a16:creationId xmlns:a16="http://schemas.microsoft.com/office/drawing/2014/main" id="{2C3FDED4-FB3E-2545-DE4C-E12FACAAC81B}"/>
              </a:ext>
            </a:extLst>
          </p:cNvPr>
          <p:cNvPicPr>
            <a:picLocks noChangeAspect="1"/>
          </p:cNvPicPr>
          <p:nvPr/>
        </p:nvPicPr>
        <p:blipFill>
          <a:blip r:embed="rId2"/>
          <a:stretch>
            <a:fillRect/>
          </a:stretch>
        </p:blipFill>
        <p:spPr>
          <a:xfrm>
            <a:off x="2635250" y="1536700"/>
            <a:ext cx="6921500" cy="1892300"/>
          </a:xfrm>
          <a:prstGeom prst="rect">
            <a:avLst/>
          </a:prstGeom>
        </p:spPr>
      </p:pic>
    </p:spTree>
    <p:extLst>
      <p:ext uri="{BB962C8B-B14F-4D97-AF65-F5344CB8AC3E}">
        <p14:creationId xmlns:p14="http://schemas.microsoft.com/office/powerpoint/2010/main" val="1340031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910B-FDFA-FB9C-9638-1099D51B00CB}"/>
              </a:ext>
            </a:extLst>
          </p:cNvPr>
          <p:cNvSpPr>
            <a:spLocks noGrp="1"/>
          </p:cNvSpPr>
          <p:nvPr>
            <p:ph type="title"/>
          </p:nvPr>
        </p:nvSpPr>
        <p:spPr/>
        <p:txBody>
          <a:bodyPr/>
          <a:lstStyle/>
          <a:p>
            <a:r>
              <a:rPr lang="en-US"/>
              <a:t>Slice operations</a:t>
            </a:r>
          </a:p>
        </p:txBody>
      </p:sp>
      <p:sp>
        <p:nvSpPr>
          <p:cNvPr id="3" name="Content Placeholder 2">
            <a:extLst>
              <a:ext uri="{FF2B5EF4-FFF2-40B4-BE49-F238E27FC236}">
                <a16:creationId xmlns:a16="http://schemas.microsoft.com/office/drawing/2014/main" id="{BD6928A9-4400-B9E2-0FFE-5C4B06266D49}"/>
              </a:ext>
            </a:extLst>
          </p:cNvPr>
          <p:cNvSpPr>
            <a:spLocks noGrp="1"/>
          </p:cNvSpPr>
          <p:nvPr>
            <p:ph idx="1"/>
          </p:nvPr>
        </p:nvSpPr>
        <p:spPr>
          <a:xfrm>
            <a:off x="838200" y="4528457"/>
            <a:ext cx="10515600" cy="1648506"/>
          </a:xfrm>
        </p:spPr>
        <p:txBody>
          <a:bodyPr/>
          <a:lstStyle/>
          <a:p>
            <a:r>
              <a:rPr lang="en-US"/>
              <a:t>A slice returns a </a:t>
            </a:r>
            <a:r>
              <a:rPr lang="en-US" b="1"/>
              <a:t>shallow copy</a:t>
            </a:r>
            <a:r>
              <a:rPr lang="en-US"/>
              <a:t> of a segment of a list</a:t>
            </a:r>
          </a:p>
        </p:txBody>
      </p:sp>
      <p:pic>
        <p:nvPicPr>
          <p:cNvPr id="4" name="Picture 3">
            <a:extLst>
              <a:ext uri="{FF2B5EF4-FFF2-40B4-BE49-F238E27FC236}">
                <a16:creationId xmlns:a16="http://schemas.microsoft.com/office/drawing/2014/main" id="{59FADF00-7B2B-962A-7EE0-240161188395}"/>
              </a:ext>
            </a:extLst>
          </p:cNvPr>
          <p:cNvPicPr>
            <a:picLocks noChangeAspect="1"/>
          </p:cNvPicPr>
          <p:nvPr/>
        </p:nvPicPr>
        <p:blipFill>
          <a:blip r:embed="rId2"/>
          <a:stretch>
            <a:fillRect/>
          </a:stretch>
        </p:blipFill>
        <p:spPr>
          <a:xfrm>
            <a:off x="4773567" y="584382"/>
            <a:ext cx="6946900" cy="1892300"/>
          </a:xfrm>
          <a:prstGeom prst="rect">
            <a:avLst/>
          </a:prstGeom>
        </p:spPr>
      </p:pic>
      <p:pic>
        <p:nvPicPr>
          <p:cNvPr id="5" name="Picture 4">
            <a:extLst>
              <a:ext uri="{FF2B5EF4-FFF2-40B4-BE49-F238E27FC236}">
                <a16:creationId xmlns:a16="http://schemas.microsoft.com/office/drawing/2014/main" id="{A40827DF-C835-3607-00C7-2C47E0DA7C07}"/>
              </a:ext>
            </a:extLst>
          </p:cNvPr>
          <p:cNvPicPr>
            <a:picLocks noChangeAspect="1"/>
          </p:cNvPicPr>
          <p:nvPr/>
        </p:nvPicPr>
        <p:blipFill>
          <a:blip r:embed="rId3"/>
          <a:stretch>
            <a:fillRect/>
          </a:stretch>
        </p:blipFill>
        <p:spPr>
          <a:xfrm>
            <a:off x="4773567" y="2603500"/>
            <a:ext cx="4051300" cy="1651000"/>
          </a:xfrm>
          <a:prstGeom prst="rect">
            <a:avLst/>
          </a:prstGeom>
        </p:spPr>
      </p:pic>
    </p:spTree>
    <p:extLst>
      <p:ext uri="{BB962C8B-B14F-4D97-AF65-F5344CB8AC3E}">
        <p14:creationId xmlns:p14="http://schemas.microsoft.com/office/powerpoint/2010/main" val="3021585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5486-9849-83F2-DD8C-3C31E9D4E73C}"/>
              </a:ext>
            </a:extLst>
          </p:cNvPr>
          <p:cNvSpPr>
            <a:spLocks noGrp="1"/>
          </p:cNvSpPr>
          <p:nvPr>
            <p:ph type="title"/>
          </p:nvPr>
        </p:nvSpPr>
        <p:spPr/>
        <p:txBody>
          <a:bodyPr/>
          <a:lstStyle/>
          <a:p>
            <a:r>
              <a:rPr lang="en-US"/>
              <a:t>Assignment to slices</a:t>
            </a:r>
          </a:p>
        </p:txBody>
      </p:sp>
      <p:sp>
        <p:nvSpPr>
          <p:cNvPr id="3" name="Content Placeholder 2">
            <a:extLst>
              <a:ext uri="{FF2B5EF4-FFF2-40B4-BE49-F238E27FC236}">
                <a16:creationId xmlns:a16="http://schemas.microsoft.com/office/drawing/2014/main" id="{70F0B084-6478-0702-B613-F8E1DEB9EBE4}"/>
              </a:ext>
            </a:extLst>
          </p:cNvPr>
          <p:cNvSpPr>
            <a:spLocks noGrp="1"/>
          </p:cNvSpPr>
          <p:nvPr>
            <p:ph idx="1"/>
          </p:nvPr>
        </p:nvSpPr>
        <p:spPr>
          <a:xfrm>
            <a:off x="838200" y="5129349"/>
            <a:ext cx="10515600" cy="1047614"/>
          </a:xfrm>
        </p:spPr>
        <p:txBody>
          <a:bodyPr/>
          <a:lstStyle/>
          <a:p>
            <a:r>
              <a:rPr lang="en-US"/>
              <a:t>You can assign new sublists to slices of an existing list, which can change the size of the existing list or empty it completely</a:t>
            </a:r>
          </a:p>
        </p:txBody>
      </p:sp>
      <p:pic>
        <p:nvPicPr>
          <p:cNvPr id="4" name="Picture 3">
            <a:extLst>
              <a:ext uri="{FF2B5EF4-FFF2-40B4-BE49-F238E27FC236}">
                <a16:creationId xmlns:a16="http://schemas.microsoft.com/office/drawing/2014/main" id="{93545F81-5500-3D07-E87F-D8D3D59F58B2}"/>
              </a:ext>
            </a:extLst>
          </p:cNvPr>
          <p:cNvPicPr>
            <a:picLocks noChangeAspect="1"/>
          </p:cNvPicPr>
          <p:nvPr/>
        </p:nvPicPr>
        <p:blipFill>
          <a:blip r:embed="rId2"/>
          <a:stretch>
            <a:fillRect/>
          </a:stretch>
        </p:blipFill>
        <p:spPr>
          <a:xfrm>
            <a:off x="2209800" y="1480071"/>
            <a:ext cx="7772400" cy="3514681"/>
          </a:xfrm>
          <a:prstGeom prst="rect">
            <a:avLst/>
          </a:prstGeom>
        </p:spPr>
      </p:pic>
    </p:spTree>
    <p:extLst>
      <p:ext uri="{BB962C8B-B14F-4D97-AF65-F5344CB8AC3E}">
        <p14:creationId xmlns:p14="http://schemas.microsoft.com/office/powerpoint/2010/main" val="157967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6F40-A073-7DE5-091A-46C0D8FF72EF}"/>
              </a:ext>
            </a:extLst>
          </p:cNvPr>
          <p:cNvSpPr>
            <a:spLocks noGrp="1"/>
          </p:cNvSpPr>
          <p:nvPr>
            <p:ph type="title"/>
          </p:nvPr>
        </p:nvSpPr>
        <p:spPr/>
        <p:txBody>
          <a:bodyPr/>
          <a:lstStyle/>
          <a:p>
            <a:r>
              <a:rPr lang="en-US"/>
              <a:t>len()</a:t>
            </a:r>
          </a:p>
        </p:txBody>
      </p:sp>
      <p:sp>
        <p:nvSpPr>
          <p:cNvPr id="3" name="Content Placeholder 2">
            <a:extLst>
              <a:ext uri="{FF2B5EF4-FFF2-40B4-BE49-F238E27FC236}">
                <a16:creationId xmlns:a16="http://schemas.microsoft.com/office/drawing/2014/main" id="{BF105319-96D5-CA92-C076-3C129BFC8C46}"/>
              </a:ext>
            </a:extLst>
          </p:cNvPr>
          <p:cNvSpPr>
            <a:spLocks noGrp="1"/>
          </p:cNvSpPr>
          <p:nvPr>
            <p:ph idx="1"/>
          </p:nvPr>
        </p:nvSpPr>
        <p:spPr>
          <a:xfrm>
            <a:off x="838200" y="3701142"/>
            <a:ext cx="10515600" cy="1213077"/>
          </a:xfrm>
        </p:spPr>
        <p:txBody>
          <a:bodyPr/>
          <a:lstStyle/>
          <a:p>
            <a:r>
              <a:rPr lang="en-US"/>
              <a:t>The built-in function, len(), also works on lists</a:t>
            </a:r>
          </a:p>
        </p:txBody>
      </p:sp>
      <p:pic>
        <p:nvPicPr>
          <p:cNvPr id="4" name="Picture 3">
            <a:extLst>
              <a:ext uri="{FF2B5EF4-FFF2-40B4-BE49-F238E27FC236}">
                <a16:creationId xmlns:a16="http://schemas.microsoft.com/office/drawing/2014/main" id="{925F4D64-AF88-9330-57E1-8189564F4B72}"/>
              </a:ext>
            </a:extLst>
          </p:cNvPr>
          <p:cNvPicPr>
            <a:picLocks noChangeAspect="1"/>
          </p:cNvPicPr>
          <p:nvPr/>
        </p:nvPicPr>
        <p:blipFill>
          <a:blip r:embed="rId2"/>
          <a:stretch>
            <a:fillRect/>
          </a:stretch>
        </p:blipFill>
        <p:spPr>
          <a:xfrm>
            <a:off x="3981450" y="1894115"/>
            <a:ext cx="4229100" cy="939800"/>
          </a:xfrm>
          <a:prstGeom prst="rect">
            <a:avLst/>
          </a:prstGeom>
        </p:spPr>
      </p:pic>
    </p:spTree>
    <p:extLst>
      <p:ext uri="{BB962C8B-B14F-4D97-AF65-F5344CB8AC3E}">
        <p14:creationId xmlns:p14="http://schemas.microsoft.com/office/powerpoint/2010/main" val="1092905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884A-EB61-6F70-9FB3-ADA69BB561F8}"/>
              </a:ext>
            </a:extLst>
          </p:cNvPr>
          <p:cNvSpPr>
            <a:spLocks noGrp="1"/>
          </p:cNvSpPr>
          <p:nvPr>
            <p:ph type="title"/>
          </p:nvPr>
        </p:nvSpPr>
        <p:spPr/>
        <p:txBody>
          <a:bodyPr/>
          <a:lstStyle/>
          <a:p>
            <a:r>
              <a:rPr lang="en-US"/>
              <a:t>Nested lists</a:t>
            </a:r>
          </a:p>
        </p:txBody>
      </p:sp>
      <p:sp>
        <p:nvSpPr>
          <p:cNvPr id="3" name="Content Placeholder 2">
            <a:extLst>
              <a:ext uri="{FF2B5EF4-FFF2-40B4-BE49-F238E27FC236}">
                <a16:creationId xmlns:a16="http://schemas.microsoft.com/office/drawing/2014/main" id="{C5AA6528-3443-676F-0C2C-C0F672A49679}"/>
              </a:ext>
            </a:extLst>
          </p:cNvPr>
          <p:cNvSpPr>
            <a:spLocks noGrp="1"/>
          </p:cNvSpPr>
          <p:nvPr>
            <p:ph idx="1"/>
          </p:nvPr>
        </p:nvSpPr>
        <p:spPr>
          <a:xfrm>
            <a:off x="838200" y="5068389"/>
            <a:ext cx="10515600" cy="1108574"/>
          </a:xfrm>
        </p:spPr>
        <p:txBody>
          <a:bodyPr>
            <a:normAutofit fontScale="92500" lnSpcReduction="20000"/>
          </a:bodyPr>
          <a:lstStyle/>
          <a:p>
            <a:r>
              <a:rPr lang="en-US"/>
              <a:t>Lists can contain lists</a:t>
            </a:r>
          </a:p>
          <a:p>
            <a:r>
              <a:rPr lang="en-US"/>
              <a:t>Indexing and slicing works the same way on nested lists as it does on non-nested lists</a:t>
            </a:r>
          </a:p>
        </p:txBody>
      </p:sp>
      <p:pic>
        <p:nvPicPr>
          <p:cNvPr id="4" name="Picture 3">
            <a:extLst>
              <a:ext uri="{FF2B5EF4-FFF2-40B4-BE49-F238E27FC236}">
                <a16:creationId xmlns:a16="http://schemas.microsoft.com/office/drawing/2014/main" id="{C7371F57-F405-A655-2C08-1D4672837C16}"/>
              </a:ext>
            </a:extLst>
          </p:cNvPr>
          <p:cNvPicPr>
            <a:picLocks noChangeAspect="1"/>
          </p:cNvPicPr>
          <p:nvPr/>
        </p:nvPicPr>
        <p:blipFill>
          <a:blip r:embed="rId2"/>
          <a:stretch>
            <a:fillRect/>
          </a:stretch>
        </p:blipFill>
        <p:spPr>
          <a:xfrm>
            <a:off x="3975100" y="1449433"/>
            <a:ext cx="4241800" cy="3314700"/>
          </a:xfrm>
          <a:prstGeom prst="rect">
            <a:avLst/>
          </a:prstGeom>
        </p:spPr>
      </p:pic>
    </p:spTree>
    <p:extLst>
      <p:ext uri="{BB962C8B-B14F-4D97-AF65-F5344CB8AC3E}">
        <p14:creationId xmlns:p14="http://schemas.microsoft.com/office/powerpoint/2010/main" val="1952736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76E9-A72D-B61F-CD15-5D6B621C07D2}"/>
              </a:ext>
            </a:extLst>
          </p:cNvPr>
          <p:cNvSpPr>
            <a:spLocks noGrp="1"/>
          </p:cNvSpPr>
          <p:nvPr>
            <p:ph type="title"/>
          </p:nvPr>
        </p:nvSpPr>
        <p:spPr>
          <a:xfrm>
            <a:off x="838200" y="365126"/>
            <a:ext cx="10515600" cy="618944"/>
          </a:xfrm>
        </p:spPr>
        <p:txBody>
          <a:bodyPr>
            <a:normAutofit fontScale="90000"/>
          </a:bodyPr>
          <a:lstStyle/>
          <a:p>
            <a:r>
              <a:rPr lang="en-US"/>
              <a:t>First steps towards programming </a:t>
            </a:r>
          </a:p>
        </p:txBody>
      </p:sp>
      <p:sp>
        <p:nvSpPr>
          <p:cNvPr id="3" name="Content Placeholder 2">
            <a:extLst>
              <a:ext uri="{FF2B5EF4-FFF2-40B4-BE49-F238E27FC236}">
                <a16:creationId xmlns:a16="http://schemas.microsoft.com/office/drawing/2014/main" id="{3CD9D4EF-B95F-8519-B21F-0E7349D56FFC}"/>
              </a:ext>
            </a:extLst>
          </p:cNvPr>
          <p:cNvSpPr>
            <a:spLocks noGrp="1"/>
          </p:cNvSpPr>
          <p:nvPr>
            <p:ph idx="1"/>
          </p:nvPr>
        </p:nvSpPr>
        <p:spPr>
          <a:xfrm>
            <a:off x="4803932" y="1079863"/>
            <a:ext cx="6549868" cy="5582194"/>
          </a:xfrm>
        </p:spPr>
        <p:txBody>
          <a:bodyPr>
            <a:normAutofit fontScale="85000" lnSpcReduction="10000"/>
          </a:bodyPr>
          <a:lstStyle/>
          <a:p>
            <a:r>
              <a:rPr lang="en-US"/>
              <a:t>We can even write code directly into the interpreter</a:t>
            </a:r>
          </a:p>
          <a:p>
            <a:r>
              <a:rPr lang="en-US"/>
              <a:t>For example, the code on the left generates a prefix of the Fibonacci series</a:t>
            </a:r>
          </a:p>
          <a:p>
            <a:r>
              <a:rPr lang="en-US"/>
              <a:t>This code introduces a number of interesting new features</a:t>
            </a:r>
          </a:p>
          <a:p>
            <a:pPr lvl="1"/>
            <a:r>
              <a:rPr lang="en-US" b="1"/>
              <a:t>multiple assignment </a:t>
            </a:r>
            <a:r>
              <a:rPr lang="en-US"/>
              <a:t>– in the first and last lines, a and b are assigned simultaneously</a:t>
            </a:r>
          </a:p>
          <a:p>
            <a:pPr lvl="2"/>
            <a:r>
              <a:rPr lang="en-US"/>
              <a:t>RHS evaluated left-to-right before assignment</a:t>
            </a:r>
          </a:p>
          <a:p>
            <a:pPr lvl="1"/>
            <a:r>
              <a:rPr lang="en-US" b="1"/>
              <a:t>boolean expressions </a:t>
            </a:r>
            <a:r>
              <a:rPr lang="en-US"/>
              <a:t>– the while loop executes while a &lt; 10</a:t>
            </a:r>
          </a:p>
          <a:p>
            <a:pPr lvl="2"/>
            <a:r>
              <a:rPr lang="en-US"/>
              <a:t>In Python, any non-zero int value is true, any non-zero length sequence is true</a:t>
            </a:r>
          </a:p>
          <a:p>
            <a:pPr lvl="2"/>
            <a:r>
              <a:rPr lang="en-US"/>
              <a:t>Boolean comparison operators are as in other languages</a:t>
            </a:r>
          </a:p>
          <a:p>
            <a:pPr lvl="1"/>
            <a:r>
              <a:rPr lang="en-US" b="1"/>
              <a:t>scope define by indentation</a:t>
            </a:r>
            <a:r>
              <a:rPr lang="en-US"/>
              <a:t> – in the interpreter, you need to enter a blank line to indicate the end of the code</a:t>
            </a:r>
          </a:p>
          <a:p>
            <a:pPr lvl="1"/>
            <a:r>
              <a:rPr lang="en-US" b="1"/>
              <a:t>print() prints a new line by default</a:t>
            </a:r>
            <a:r>
              <a:rPr lang="en-US"/>
              <a:t> – use the keyword argument, </a:t>
            </a:r>
            <a:r>
              <a:rPr lang="en-US" b="1"/>
              <a:t>end</a:t>
            </a:r>
            <a:r>
              <a:rPr lang="en-US"/>
              <a:t>, to avoid this </a:t>
            </a:r>
            <a:endParaRPr lang="en-US" b="1"/>
          </a:p>
        </p:txBody>
      </p:sp>
      <p:pic>
        <p:nvPicPr>
          <p:cNvPr id="4" name="Picture 3">
            <a:extLst>
              <a:ext uri="{FF2B5EF4-FFF2-40B4-BE49-F238E27FC236}">
                <a16:creationId xmlns:a16="http://schemas.microsoft.com/office/drawing/2014/main" id="{038404C4-F5F2-2E73-3D0C-48000513E25C}"/>
              </a:ext>
            </a:extLst>
          </p:cNvPr>
          <p:cNvPicPr>
            <a:picLocks noChangeAspect="1"/>
          </p:cNvPicPr>
          <p:nvPr/>
        </p:nvPicPr>
        <p:blipFill>
          <a:blip r:embed="rId2"/>
          <a:stretch>
            <a:fillRect/>
          </a:stretch>
        </p:blipFill>
        <p:spPr>
          <a:xfrm>
            <a:off x="313871" y="2077719"/>
            <a:ext cx="4490060" cy="2825206"/>
          </a:xfrm>
          <a:prstGeom prst="rect">
            <a:avLst/>
          </a:prstGeom>
        </p:spPr>
      </p:pic>
      <p:pic>
        <p:nvPicPr>
          <p:cNvPr id="5" name="Picture 4">
            <a:extLst>
              <a:ext uri="{FF2B5EF4-FFF2-40B4-BE49-F238E27FC236}">
                <a16:creationId xmlns:a16="http://schemas.microsoft.com/office/drawing/2014/main" id="{D22751AA-7D31-9CC6-ECA7-BD62A85AD1B7}"/>
              </a:ext>
            </a:extLst>
          </p:cNvPr>
          <p:cNvPicPr>
            <a:picLocks noChangeAspect="1"/>
          </p:cNvPicPr>
          <p:nvPr/>
        </p:nvPicPr>
        <p:blipFill>
          <a:blip r:embed="rId3"/>
          <a:stretch>
            <a:fillRect/>
          </a:stretch>
        </p:blipFill>
        <p:spPr>
          <a:xfrm>
            <a:off x="313871" y="5044259"/>
            <a:ext cx="4771935" cy="1324414"/>
          </a:xfrm>
          <a:prstGeom prst="rect">
            <a:avLst/>
          </a:prstGeom>
        </p:spPr>
      </p:pic>
    </p:spTree>
    <p:extLst>
      <p:ext uri="{BB962C8B-B14F-4D97-AF65-F5344CB8AC3E}">
        <p14:creationId xmlns:p14="http://schemas.microsoft.com/office/powerpoint/2010/main" val="1553351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915F-9467-9B25-391F-05ACC7DC7E6D}"/>
              </a:ext>
            </a:extLst>
          </p:cNvPr>
          <p:cNvSpPr>
            <a:spLocks noGrp="1"/>
          </p:cNvSpPr>
          <p:nvPr>
            <p:ph type="title"/>
          </p:nvPr>
        </p:nvSpPr>
        <p:spPr/>
        <p:txBody>
          <a:bodyPr/>
          <a:lstStyle/>
          <a:p>
            <a:r>
              <a:rPr lang="en-US"/>
              <a:t>Exercises</a:t>
            </a:r>
          </a:p>
        </p:txBody>
      </p:sp>
      <p:sp>
        <p:nvSpPr>
          <p:cNvPr id="3" name="Content Placeholder 2">
            <a:extLst>
              <a:ext uri="{FF2B5EF4-FFF2-40B4-BE49-F238E27FC236}">
                <a16:creationId xmlns:a16="http://schemas.microsoft.com/office/drawing/2014/main" id="{F109E886-DDA6-14EA-6981-CBA0C69A2BF8}"/>
              </a:ext>
            </a:extLst>
          </p:cNvPr>
          <p:cNvSpPr>
            <a:spLocks noGrp="1"/>
          </p:cNvSpPr>
          <p:nvPr>
            <p:ph idx="1"/>
          </p:nvPr>
        </p:nvSpPr>
        <p:spPr/>
        <p:txBody>
          <a:bodyPr/>
          <a:lstStyle/>
          <a:p>
            <a:pPr>
              <a:spcBef>
                <a:spcPts val="800"/>
              </a:spcBef>
              <a:spcAft>
                <a:spcPts val="400"/>
              </a:spcAft>
            </a:pPr>
            <a:r>
              <a:rPr lang="en-GB"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Exercise 1</a:t>
            </a:r>
          </a:p>
          <a:p>
            <a:pPr>
              <a:spcBef>
                <a:spcPts val="600"/>
              </a:spcBef>
            </a:pPr>
            <a:r>
              <a:rPr lang="en-GB" sz="1800" kern="100">
                <a:effectLst/>
                <a:latin typeface="Calibri" panose="020F0502020204030204" pitchFamily="34" charset="0"/>
                <a:ea typeface="Times New Roman" panose="02020603050405020304" pitchFamily="18" charset="0"/>
                <a:cs typeface="Times New Roman" panose="02020603050405020304" pitchFamily="18" charset="0"/>
              </a:rPr>
              <a:t>Install the most recent version of Python 3 on your system. Make sure you know how to start this particular installation and not some other version of Python that is already installed on your system.</a:t>
            </a:r>
          </a:p>
          <a:p>
            <a:pPr>
              <a:spcBef>
                <a:spcPts val="800"/>
              </a:spcBef>
              <a:spcAft>
                <a:spcPts val="400"/>
              </a:spcAft>
            </a:pPr>
            <a:r>
              <a:rPr lang="en-GB"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Exercise 2</a:t>
            </a:r>
          </a:p>
          <a:p>
            <a:pPr>
              <a:spcBef>
                <a:spcPts val="600"/>
              </a:spcBef>
            </a:pPr>
            <a:r>
              <a:rPr lang="en-GB" sz="1800" kern="100">
                <a:effectLst/>
                <a:latin typeface="Calibri" panose="020F0502020204030204" pitchFamily="34" charset="0"/>
                <a:ea typeface="Times New Roman" panose="02020603050405020304" pitchFamily="18" charset="0"/>
                <a:cs typeface="Times New Roman" panose="02020603050405020304" pitchFamily="18" charset="0"/>
              </a:rPr>
              <a:t>Write a Python function that takes a list of numbers as input and outputs the maximum, minimum and median values in the list.</a:t>
            </a:r>
          </a:p>
          <a:p>
            <a:pPr>
              <a:spcBef>
                <a:spcPts val="800"/>
              </a:spcBef>
              <a:spcAft>
                <a:spcPts val="400"/>
              </a:spcAft>
            </a:pPr>
            <a:r>
              <a:rPr lang="en-GB"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Exercise 3</a:t>
            </a:r>
          </a:p>
          <a:p>
            <a:pPr>
              <a:spcBef>
                <a:spcPts val="600"/>
              </a:spcBef>
            </a:pPr>
            <a:r>
              <a:rPr lang="en-GB" sz="1800" kern="100">
                <a:effectLst/>
                <a:latin typeface="Calibri" panose="020F0502020204030204" pitchFamily="34" charset="0"/>
                <a:ea typeface="Times New Roman" panose="02020603050405020304" pitchFamily="18" charset="0"/>
                <a:cs typeface="Times New Roman" panose="02020603050405020304" pitchFamily="18" charset="0"/>
              </a:rPr>
              <a:t>Write a Python function that takes a string as its only argument and prints out the frequency with which each letter occurs in the string. The function should only print out the frequency of occurrence for letters that actually occur in the input string.</a:t>
            </a:r>
          </a:p>
          <a:p>
            <a:pPr>
              <a:spcBef>
                <a:spcPts val="800"/>
              </a:spcBef>
              <a:spcAft>
                <a:spcPts val="400"/>
              </a:spcAft>
            </a:pPr>
            <a:r>
              <a:rPr lang="da-DK"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Exercise 4</a:t>
            </a:r>
            <a:endParaRPr lang="en-GB"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spcBef>
                <a:spcPts val="600"/>
              </a:spcBef>
            </a:pPr>
            <a:r>
              <a:rPr lang="en-GB" sz="1800" kern="100">
                <a:effectLst/>
                <a:latin typeface="Calibri" panose="020F0502020204030204" pitchFamily="34" charset="0"/>
                <a:ea typeface="Times New Roman" panose="02020603050405020304" pitchFamily="18" charset="0"/>
                <a:cs typeface="Times New Roman" panose="02020603050405020304" pitchFamily="18" charset="0"/>
              </a:rPr>
              <a:t>Write a Python function that takes any sequence as its argument and returns the reverse of the sequence. Get the function to notify the user when the input sequence is a palindrome.</a:t>
            </a:r>
          </a:p>
          <a:p>
            <a:endParaRPr lang="en-US"/>
          </a:p>
        </p:txBody>
      </p:sp>
    </p:spTree>
    <p:extLst>
      <p:ext uri="{BB962C8B-B14F-4D97-AF65-F5344CB8AC3E}">
        <p14:creationId xmlns:p14="http://schemas.microsoft.com/office/powerpoint/2010/main" val="411903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7465-98E2-B028-F57F-0320E08E4682}"/>
              </a:ext>
            </a:extLst>
          </p:cNvPr>
          <p:cNvSpPr>
            <a:spLocks noGrp="1"/>
          </p:cNvSpPr>
          <p:nvPr>
            <p:ph type="title"/>
          </p:nvPr>
        </p:nvSpPr>
        <p:spPr/>
        <p:txBody>
          <a:bodyPr/>
          <a:lstStyle/>
          <a:p>
            <a:r>
              <a:rPr lang="en-US"/>
              <a:t>The Python programming language</a:t>
            </a:r>
          </a:p>
        </p:txBody>
      </p:sp>
      <p:sp>
        <p:nvSpPr>
          <p:cNvPr id="3" name="Content Placeholder 2">
            <a:extLst>
              <a:ext uri="{FF2B5EF4-FFF2-40B4-BE49-F238E27FC236}">
                <a16:creationId xmlns:a16="http://schemas.microsoft.com/office/drawing/2014/main" id="{CB195CCB-BA2A-A356-8287-15C724D7B7A1}"/>
              </a:ext>
            </a:extLst>
          </p:cNvPr>
          <p:cNvSpPr>
            <a:spLocks noGrp="1"/>
          </p:cNvSpPr>
          <p:nvPr>
            <p:ph idx="1"/>
          </p:nvPr>
        </p:nvSpPr>
        <p:spPr/>
        <p:txBody>
          <a:bodyPr>
            <a:normAutofit lnSpcReduction="10000"/>
          </a:bodyPr>
          <a:lstStyle/>
          <a:p>
            <a:r>
              <a:rPr lang="en-US"/>
              <a:t>Python</a:t>
            </a:r>
          </a:p>
          <a:p>
            <a:pPr lvl="1"/>
            <a:r>
              <a:rPr lang="en-US"/>
              <a:t>is relatively easy to learn and has a simple syntax</a:t>
            </a:r>
          </a:p>
          <a:p>
            <a:pPr lvl="1"/>
            <a:r>
              <a:rPr lang="en-US"/>
              <a:t>has efficient high-level data structures</a:t>
            </a:r>
          </a:p>
          <a:p>
            <a:pPr lvl="1"/>
            <a:r>
              <a:rPr lang="en-US"/>
              <a:t>has a simple but effective approach to object-oriented programming</a:t>
            </a:r>
          </a:p>
          <a:p>
            <a:pPr lvl="1"/>
            <a:r>
              <a:rPr lang="en-US"/>
              <a:t>is interpreted and has an interactive REPL that make it ideal for scripting and RAD</a:t>
            </a:r>
          </a:p>
          <a:p>
            <a:pPr lvl="1"/>
            <a:r>
              <a:rPr lang="en-US"/>
              <a:t>is by far the most commonly used programming language in machine learning</a:t>
            </a:r>
          </a:p>
          <a:p>
            <a:pPr lvl="1"/>
            <a:r>
              <a:rPr lang="en-US"/>
              <a:t>is free and open-source and available for all major platforms</a:t>
            </a:r>
          </a:p>
          <a:p>
            <a:pPr lvl="2"/>
            <a:r>
              <a:rPr lang="en-US"/>
              <a:t>You can download the latest version from </a:t>
            </a:r>
            <a:r>
              <a:rPr lang="en-US">
                <a:hlinkClick r:id="rId2"/>
              </a:rPr>
              <a:t>https://www.python.org</a:t>
            </a:r>
            <a:r>
              <a:rPr lang="en-US"/>
              <a:t> </a:t>
            </a:r>
          </a:p>
          <a:p>
            <a:pPr lvl="1"/>
            <a:r>
              <a:rPr lang="en-US"/>
              <a:t>has a huge user community and supported by tens of thousands of libraries for computing in all sorts of domains</a:t>
            </a:r>
          </a:p>
        </p:txBody>
      </p:sp>
    </p:spTree>
    <p:extLst>
      <p:ext uri="{BB962C8B-B14F-4D97-AF65-F5344CB8AC3E}">
        <p14:creationId xmlns:p14="http://schemas.microsoft.com/office/powerpoint/2010/main" val="382911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24CA-C143-4AE0-518E-2B778DD8E4A2}"/>
              </a:ext>
            </a:extLst>
          </p:cNvPr>
          <p:cNvSpPr>
            <a:spLocks noGrp="1"/>
          </p:cNvSpPr>
          <p:nvPr>
            <p:ph type="title"/>
          </p:nvPr>
        </p:nvSpPr>
        <p:spPr/>
        <p:txBody>
          <a:bodyPr/>
          <a:lstStyle/>
          <a:p>
            <a:r>
              <a:rPr lang="en-US"/>
              <a:t>The Python programming language</a:t>
            </a:r>
          </a:p>
        </p:txBody>
      </p:sp>
      <p:sp>
        <p:nvSpPr>
          <p:cNvPr id="3" name="Content Placeholder 2">
            <a:extLst>
              <a:ext uri="{FF2B5EF4-FFF2-40B4-BE49-F238E27FC236}">
                <a16:creationId xmlns:a16="http://schemas.microsoft.com/office/drawing/2014/main" id="{094667D6-B866-051A-C0C2-7AFD2B109F73}"/>
              </a:ext>
            </a:extLst>
          </p:cNvPr>
          <p:cNvSpPr>
            <a:spLocks noGrp="1"/>
          </p:cNvSpPr>
          <p:nvPr>
            <p:ph idx="1"/>
          </p:nvPr>
        </p:nvSpPr>
        <p:spPr/>
        <p:txBody>
          <a:bodyPr/>
          <a:lstStyle/>
          <a:p>
            <a:r>
              <a:rPr lang="en-US"/>
              <a:t>The Python interpreter can be extended with new functions and data types implemented in C or C++</a:t>
            </a:r>
          </a:p>
          <a:p>
            <a:r>
              <a:rPr lang="en-US"/>
              <a:t>Python is often used as an extension language for customizable applications</a:t>
            </a:r>
          </a:p>
          <a:p>
            <a:r>
              <a:rPr lang="en-US"/>
              <a:t>A formal definition of the syntax and semantics of the Python language is given in the The Python Language Reference:</a:t>
            </a:r>
          </a:p>
          <a:p>
            <a:pPr lvl="1"/>
            <a:r>
              <a:rPr lang="en-US">
                <a:hlinkClick r:id="rId2"/>
              </a:rPr>
              <a:t>https://docs.python.org/3/reference/index.html#reference-index</a:t>
            </a:r>
            <a:r>
              <a:rPr lang="en-US"/>
              <a:t> </a:t>
            </a:r>
          </a:p>
          <a:p>
            <a:r>
              <a:rPr lang="en-US"/>
              <a:t>The standard objects and modules are described in the specification of The Python Standard Library:</a:t>
            </a:r>
          </a:p>
          <a:p>
            <a:pPr lvl="1"/>
            <a:r>
              <a:rPr lang="en-US">
                <a:hlinkClick r:id="rId3"/>
              </a:rPr>
              <a:t>https://docs.python.org/3/library/index.html#library-index</a:t>
            </a:r>
            <a:r>
              <a:rPr lang="en-US"/>
              <a:t> </a:t>
            </a:r>
          </a:p>
        </p:txBody>
      </p:sp>
    </p:spTree>
    <p:extLst>
      <p:ext uri="{BB962C8B-B14F-4D97-AF65-F5344CB8AC3E}">
        <p14:creationId xmlns:p14="http://schemas.microsoft.com/office/powerpoint/2010/main" val="275733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FAD3-805F-1473-8AC5-8D8FD0777978}"/>
              </a:ext>
            </a:extLst>
          </p:cNvPr>
          <p:cNvSpPr>
            <a:spLocks noGrp="1"/>
          </p:cNvSpPr>
          <p:nvPr>
            <p:ph type="title"/>
          </p:nvPr>
        </p:nvSpPr>
        <p:spPr/>
        <p:txBody>
          <a:bodyPr/>
          <a:lstStyle/>
          <a:p>
            <a:r>
              <a:rPr lang="en-US"/>
              <a:t>Extending and embedding Python</a:t>
            </a:r>
          </a:p>
        </p:txBody>
      </p:sp>
      <p:sp>
        <p:nvSpPr>
          <p:cNvPr id="3" name="Content Placeholder 2">
            <a:extLst>
              <a:ext uri="{FF2B5EF4-FFF2-40B4-BE49-F238E27FC236}">
                <a16:creationId xmlns:a16="http://schemas.microsoft.com/office/drawing/2014/main" id="{2231496A-0540-DF64-3D7E-1A14BF0C881B}"/>
              </a:ext>
            </a:extLst>
          </p:cNvPr>
          <p:cNvSpPr>
            <a:spLocks noGrp="1"/>
          </p:cNvSpPr>
          <p:nvPr>
            <p:ph idx="1"/>
          </p:nvPr>
        </p:nvSpPr>
        <p:spPr/>
        <p:txBody>
          <a:bodyPr>
            <a:normAutofit fontScale="92500" lnSpcReduction="10000"/>
          </a:bodyPr>
          <a:lstStyle/>
          <a:p>
            <a:r>
              <a:rPr lang="en-US"/>
              <a:t>To write extensions of Python in C or C++, you will need to read and consult the following:</a:t>
            </a:r>
          </a:p>
          <a:p>
            <a:pPr lvl="1"/>
            <a:r>
              <a:rPr lang="en-US"/>
              <a:t>Extending and embedding the Python interpreter</a:t>
            </a:r>
          </a:p>
          <a:p>
            <a:pPr lvl="2"/>
            <a:r>
              <a:rPr lang="en-US">
                <a:hlinkClick r:id="rId2"/>
              </a:rPr>
              <a:t>https://docs.python.org/3/extending/index.html#extending-index</a:t>
            </a:r>
            <a:r>
              <a:rPr lang="en-US"/>
              <a:t> </a:t>
            </a:r>
          </a:p>
          <a:p>
            <a:pPr lvl="1"/>
            <a:r>
              <a:rPr lang="en-US"/>
              <a:t>Python/C API Reference Manual</a:t>
            </a:r>
          </a:p>
          <a:p>
            <a:pPr lvl="2"/>
            <a:r>
              <a:rPr lang="en-US">
                <a:hlinkClick r:id="rId3"/>
              </a:rPr>
              <a:t>https://docs.python.org/3/c-api/index.html#c-api-index</a:t>
            </a:r>
            <a:r>
              <a:rPr lang="en-US"/>
              <a:t> </a:t>
            </a:r>
          </a:p>
          <a:p>
            <a:r>
              <a:rPr lang="en-US"/>
              <a:t>You can add new built-in functions or modules to the interpreter by implementing it in C</a:t>
            </a:r>
          </a:p>
          <a:p>
            <a:pPr lvl="1"/>
            <a:r>
              <a:rPr lang="en-US"/>
              <a:t>This is good if you need a process to run very fast or if you want to use third-party libraries that are only available in binary form</a:t>
            </a:r>
          </a:p>
          <a:p>
            <a:r>
              <a:rPr lang="en-US"/>
              <a:t>You can also use this knowledge to embed the Python interpreter in an existing application written in C</a:t>
            </a:r>
          </a:p>
          <a:p>
            <a:pPr lvl="1"/>
            <a:endParaRPr lang="en-US"/>
          </a:p>
          <a:p>
            <a:endParaRPr lang="en-US"/>
          </a:p>
        </p:txBody>
      </p:sp>
    </p:spTree>
    <p:extLst>
      <p:ext uri="{BB962C8B-B14F-4D97-AF65-F5344CB8AC3E}">
        <p14:creationId xmlns:p14="http://schemas.microsoft.com/office/powerpoint/2010/main" val="379885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7131-393E-023A-FC4C-E9D2D09D83CF}"/>
              </a:ext>
            </a:extLst>
          </p:cNvPr>
          <p:cNvSpPr>
            <a:spLocks noGrp="1"/>
          </p:cNvSpPr>
          <p:nvPr>
            <p:ph type="title"/>
          </p:nvPr>
        </p:nvSpPr>
        <p:spPr>
          <a:xfrm>
            <a:off x="838200" y="365126"/>
            <a:ext cx="10515600" cy="689318"/>
          </a:xfrm>
        </p:spPr>
        <p:txBody>
          <a:bodyPr>
            <a:normAutofit fontScale="90000"/>
          </a:bodyPr>
          <a:lstStyle/>
          <a:p>
            <a:r>
              <a:rPr lang="en-US"/>
              <a:t>Content of today’s workshop</a:t>
            </a:r>
          </a:p>
        </p:txBody>
      </p:sp>
      <p:sp>
        <p:nvSpPr>
          <p:cNvPr id="3" name="Content Placeholder 2">
            <a:extLst>
              <a:ext uri="{FF2B5EF4-FFF2-40B4-BE49-F238E27FC236}">
                <a16:creationId xmlns:a16="http://schemas.microsoft.com/office/drawing/2014/main" id="{20B16B9F-DBA5-045C-0DF1-55B0737252C3}"/>
              </a:ext>
            </a:extLst>
          </p:cNvPr>
          <p:cNvSpPr>
            <a:spLocks noGrp="1"/>
          </p:cNvSpPr>
          <p:nvPr>
            <p:ph idx="1"/>
          </p:nvPr>
        </p:nvSpPr>
        <p:spPr>
          <a:xfrm>
            <a:off x="838200" y="1054444"/>
            <a:ext cx="10515600" cy="5568778"/>
          </a:xfrm>
        </p:spPr>
        <p:txBody>
          <a:bodyPr>
            <a:normAutofit/>
          </a:bodyPr>
          <a:lstStyle/>
          <a:p>
            <a:r>
              <a:rPr lang="en-US"/>
              <a:t>Today we aim to cover most of the material in the </a:t>
            </a:r>
            <a:r>
              <a:rPr lang="en-US">
                <a:hlinkClick r:id="rId2"/>
              </a:rPr>
              <a:t>The Python Tutorial</a:t>
            </a:r>
            <a:endParaRPr lang="en-US"/>
          </a:p>
          <a:p>
            <a:r>
              <a:rPr lang="en-US"/>
              <a:t>Today we'll cover the following</a:t>
            </a:r>
          </a:p>
          <a:p>
            <a:pPr lvl="1"/>
            <a:r>
              <a:rPr lang="en-US"/>
              <a:t>Using the Python interpreter</a:t>
            </a:r>
          </a:p>
          <a:p>
            <a:pPr lvl="1"/>
            <a:r>
              <a:rPr lang="en-US"/>
              <a:t>Using Python as a calculator</a:t>
            </a:r>
          </a:p>
          <a:p>
            <a:pPr lvl="1"/>
            <a:r>
              <a:rPr lang="en-US"/>
              <a:t>Control flow (if, for, range(), break, continue, pass, match, etc.)</a:t>
            </a:r>
          </a:p>
          <a:p>
            <a:pPr lvl="1"/>
            <a:r>
              <a:rPr lang="en-US"/>
              <a:t>Defining functions</a:t>
            </a:r>
          </a:p>
          <a:p>
            <a:pPr lvl="1"/>
            <a:r>
              <a:rPr lang="en-US"/>
              <a:t>Data structures</a:t>
            </a:r>
          </a:p>
          <a:p>
            <a:pPr lvl="1"/>
            <a:r>
              <a:rPr lang="en-US"/>
              <a:t>Modules</a:t>
            </a:r>
          </a:p>
          <a:p>
            <a:r>
              <a:rPr lang="en-US"/>
              <a:t>By the end of today, you should know enough about Python to be able to read and write Python modules and programs</a:t>
            </a:r>
          </a:p>
          <a:p>
            <a:pPr lvl="1"/>
            <a:endParaRPr lang="en-US"/>
          </a:p>
        </p:txBody>
      </p:sp>
    </p:spTree>
    <p:extLst>
      <p:ext uri="{BB962C8B-B14F-4D97-AF65-F5344CB8AC3E}">
        <p14:creationId xmlns:p14="http://schemas.microsoft.com/office/powerpoint/2010/main" val="52995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79BB-BDDA-4027-E938-5E404161183E}"/>
              </a:ext>
            </a:extLst>
          </p:cNvPr>
          <p:cNvSpPr>
            <a:spLocks noGrp="1"/>
          </p:cNvSpPr>
          <p:nvPr>
            <p:ph type="title"/>
          </p:nvPr>
        </p:nvSpPr>
        <p:spPr/>
        <p:txBody>
          <a:bodyPr/>
          <a:lstStyle/>
          <a:p>
            <a:r>
              <a:rPr lang="en-US"/>
              <a:t>Installing Python</a:t>
            </a:r>
          </a:p>
        </p:txBody>
      </p:sp>
      <p:sp>
        <p:nvSpPr>
          <p:cNvPr id="3" name="Content Placeholder 2">
            <a:extLst>
              <a:ext uri="{FF2B5EF4-FFF2-40B4-BE49-F238E27FC236}">
                <a16:creationId xmlns:a16="http://schemas.microsoft.com/office/drawing/2014/main" id="{83A73CB4-BD42-9AA1-3CF1-D8627EF7A118}"/>
              </a:ext>
            </a:extLst>
          </p:cNvPr>
          <p:cNvSpPr>
            <a:spLocks noGrp="1"/>
          </p:cNvSpPr>
          <p:nvPr>
            <p:ph idx="1"/>
          </p:nvPr>
        </p:nvSpPr>
        <p:spPr/>
        <p:txBody>
          <a:bodyPr/>
          <a:lstStyle/>
          <a:p>
            <a:r>
              <a:rPr lang="en-US"/>
              <a:t>In order to follow the workshop, you will need to have a working copy of Python 3 on your machine</a:t>
            </a:r>
          </a:p>
          <a:p>
            <a:r>
              <a:rPr lang="en-US"/>
              <a:t>Instructions on installing the most recent version of Python 3 are given here:</a:t>
            </a:r>
          </a:p>
          <a:p>
            <a:pPr lvl="1"/>
            <a:r>
              <a:rPr lang="en-US">
                <a:hlinkClick r:id="rId2"/>
              </a:rPr>
              <a:t>https://docs.python.org/3/using/index.html</a:t>
            </a:r>
            <a:r>
              <a:rPr lang="en-US"/>
              <a:t> </a:t>
            </a:r>
          </a:p>
          <a:p>
            <a:r>
              <a:rPr lang="en-US"/>
              <a:t>You will need to have a text editor or IDE installed to edit Python scripts, some examples are:</a:t>
            </a:r>
          </a:p>
          <a:p>
            <a:pPr lvl="1"/>
            <a:r>
              <a:rPr lang="en-US"/>
              <a:t>PyCharm</a:t>
            </a:r>
          </a:p>
          <a:p>
            <a:pPr lvl="1"/>
            <a:r>
              <a:rPr lang="en-US"/>
              <a:t>IDLE (provided with the standard installation)</a:t>
            </a:r>
          </a:p>
          <a:p>
            <a:pPr lvl="1"/>
            <a:r>
              <a:rPr lang="en-US"/>
              <a:t>your favourite text editor</a:t>
            </a:r>
          </a:p>
        </p:txBody>
      </p:sp>
    </p:spTree>
    <p:extLst>
      <p:ext uri="{BB962C8B-B14F-4D97-AF65-F5344CB8AC3E}">
        <p14:creationId xmlns:p14="http://schemas.microsoft.com/office/powerpoint/2010/main" val="332819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EE0A-D840-4883-2E30-9D5FC3FEE5B7}"/>
              </a:ext>
            </a:extLst>
          </p:cNvPr>
          <p:cNvSpPr>
            <a:spLocks noGrp="1"/>
          </p:cNvSpPr>
          <p:nvPr>
            <p:ph type="title"/>
          </p:nvPr>
        </p:nvSpPr>
        <p:spPr/>
        <p:txBody>
          <a:bodyPr/>
          <a:lstStyle/>
          <a:p>
            <a:r>
              <a:rPr lang="en-US"/>
              <a:t>Why Python?</a:t>
            </a:r>
          </a:p>
        </p:txBody>
      </p:sp>
      <p:sp>
        <p:nvSpPr>
          <p:cNvPr id="3" name="Content Placeholder 2">
            <a:extLst>
              <a:ext uri="{FF2B5EF4-FFF2-40B4-BE49-F238E27FC236}">
                <a16:creationId xmlns:a16="http://schemas.microsoft.com/office/drawing/2014/main" id="{5C6DA1BD-7FC3-BAD5-B158-FCF8E1D290C9}"/>
              </a:ext>
            </a:extLst>
          </p:cNvPr>
          <p:cNvSpPr>
            <a:spLocks noGrp="1"/>
          </p:cNvSpPr>
          <p:nvPr>
            <p:ph idx="1"/>
          </p:nvPr>
        </p:nvSpPr>
        <p:spPr/>
        <p:txBody>
          <a:bodyPr/>
          <a:lstStyle/>
          <a:p>
            <a:r>
              <a:rPr lang="en-US"/>
              <a:t>Python is simple to use but also offers more structure and support for writing large programs (e.g., modules, classes)</a:t>
            </a:r>
          </a:p>
          <a:p>
            <a:r>
              <a:rPr lang="en-US"/>
              <a:t>Python offers much more error checking than C and it is a </a:t>
            </a:r>
            <a:r>
              <a:rPr lang="en-US" i="1"/>
              <a:t>very-high-level language</a:t>
            </a:r>
          </a:p>
          <a:p>
            <a:r>
              <a:rPr lang="en-US"/>
              <a:t>It has high-level data types built in, such as arrays and dictionaries</a:t>
            </a:r>
          </a:p>
          <a:p>
            <a:r>
              <a:rPr lang="en-US"/>
              <a:t>Because of its more general data types, it can easily be applied to a broader range of problems than languages like Awk or Perl, yet many things are at least as easy in Python as they are in these other scripting languages</a:t>
            </a:r>
          </a:p>
        </p:txBody>
      </p:sp>
    </p:spTree>
    <p:extLst>
      <p:ext uri="{BB962C8B-B14F-4D97-AF65-F5344CB8AC3E}">
        <p14:creationId xmlns:p14="http://schemas.microsoft.com/office/powerpoint/2010/main" val="1152647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1475</TotalTime>
  <Words>2581</Words>
  <Application>Microsoft Macintosh PowerPoint</Application>
  <PresentationFormat>Widescreen</PresentationFormat>
  <Paragraphs>216</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Aptos</vt:lpstr>
      <vt:lpstr>Aptos Display</vt:lpstr>
      <vt:lpstr>Arial</vt:lpstr>
      <vt:lpstr>Calibri</vt:lpstr>
      <vt:lpstr>Office Theme</vt:lpstr>
      <vt:lpstr>Python Workshop Session 1: The interpreter, numbers, strings, and lists</vt:lpstr>
      <vt:lpstr>Sources</vt:lpstr>
      <vt:lpstr>Introduction</vt:lpstr>
      <vt:lpstr>The Python programming language</vt:lpstr>
      <vt:lpstr>The Python programming language</vt:lpstr>
      <vt:lpstr>Extending and embedding Python</vt:lpstr>
      <vt:lpstr>Content of today’s workshop</vt:lpstr>
      <vt:lpstr>Installing Python</vt:lpstr>
      <vt:lpstr>Why Python?</vt:lpstr>
      <vt:lpstr>Why Python?</vt:lpstr>
      <vt:lpstr>Some background</vt:lpstr>
      <vt:lpstr>Using the Python interpreter</vt:lpstr>
      <vt:lpstr>Using the Python interpreter</vt:lpstr>
      <vt:lpstr>Argument passing</vt:lpstr>
      <vt:lpstr>Interactive mode</vt:lpstr>
      <vt:lpstr>Source code encoding</vt:lpstr>
      <vt:lpstr>Comments</vt:lpstr>
      <vt:lpstr>Using the Python interpeter as a calculator</vt:lpstr>
      <vt:lpstr>Arithmetic expressions</vt:lpstr>
      <vt:lpstr>Variables</vt:lpstr>
      <vt:lpstr>Other types of number</vt:lpstr>
      <vt:lpstr>Text (strings)</vt:lpstr>
      <vt:lpstr>Raw strings</vt:lpstr>
      <vt:lpstr>Multi-line string literals</vt:lpstr>
      <vt:lpstr>Repetition and concatenation of strings</vt:lpstr>
      <vt:lpstr>Indexing strings</vt:lpstr>
      <vt:lpstr>Slicing strings</vt:lpstr>
      <vt:lpstr>Out-of-range indices and slices</vt:lpstr>
      <vt:lpstr>Strings are immutable</vt:lpstr>
      <vt:lpstr>len()</vt:lpstr>
      <vt:lpstr>Lists</vt:lpstr>
      <vt:lpstr>Lists are mutable</vt:lpstr>
      <vt:lpstr>Assignment of lists</vt:lpstr>
      <vt:lpstr>Slice operations</vt:lpstr>
      <vt:lpstr>Assignment to slices</vt:lpstr>
      <vt:lpstr>len()</vt:lpstr>
      <vt:lpstr>Nested lists</vt:lpstr>
      <vt:lpstr>First steps towards programming </vt:lpstr>
      <vt:lpstr>Exercises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Meredith</dc:creator>
  <cp:lastModifiedBy>David Meredith</cp:lastModifiedBy>
  <cp:revision>48</cp:revision>
  <dcterms:created xsi:type="dcterms:W3CDTF">2024-08-12T10:50:45Z</dcterms:created>
  <dcterms:modified xsi:type="dcterms:W3CDTF">2024-09-05T14:25:36Z</dcterms:modified>
</cp:coreProperties>
</file>