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1" r:id="rId35"/>
    <p:sldId id="289" r:id="rId36"/>
    <p:sldId id="290" r:id="rId37"/>
    <p:sldId id="292" r:id="rId38"/>
    <p:sldId id="293" r:id="rId39"/>
    <p:sldId id="294" r:id="rId40"/>
    <p:sldId id="296" r:id="rId41"/>
    <p:sldId id="298" r:id="rId42"/>
    <p:sldId id="295" r:id="rId43"/>
    <p:sldId id="299" r:id="rId44"/>
    <p:sldId id="297"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8"/>
    <p:restoredTop sz="94830"/>
  </p:normalViewPr>
  <p:slideViewPr>
    <p:cSldViewPr snapToGrid="0">
      <p:cViewPr varScale="1">
        <p:scale>
          <a:sx n="121" d="100"/>
          <a:sy n="121"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201F-AD13-728C-BE88-51C17901430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3501B87-FF01-D044-D8BA-A961E1B22B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9922EB3-3E68-DBC7-003A-74ACA278E22A}"/>
              </a:ext>
            </a:extLst>
          </p:cNvPr>
          <p:cNvSpPr>
            <a:spLocks noGrp="1"/>
          </p:cNvSpPr>
          <p:nvPr>
            <p:ph type="dt" sz="half" idx="10"/>
          </p:nvPr>
        </p:nvSpPr>
        <p:spPr/>
        <p:txBody>
          <a:bodyPr/>
          <a:lstStyle/>
          <a:p>
            <a:fld id="{DE563E21-5C12-4C40-9F39-494AD1B0B92C}" type="datetimeFigureOut">
              <a:t>11/3/24</a:t>
            </a:fld>
            <a:endParaRPr lang="en-US"/>
          </a:p>
        </p:txBody>
      </p:sp>
      <p:sp>
        <p:nvSpPr>
          <p:cNvPr id="5" name="Footer Placeholder 4">
            <a:extLst>
              <a:ext uri="{FF2B5EF4-FFF2-40B4-BE49-F238E27FC236}">
                <a16:creationId xmlns:a16="http://schemas.microsoft.com/office/drawing/2014/main" id="{851C0346-B4D9-853B-90A6-61E44B619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70DB4-7364-EE04-1DF6-31DC3C78F81B}"/>
              </a:ext>
            </a:extLst>
          </p:cNvPr>
          <p:cNvSpPr>
            <a:spLocks noGrp="1"/>
          </p:cNvSpPr>
          <p:nvPr>
            <p:ph type="sldNum" sz="quarter" idx="12"/>
          </p:nvPr>
        </p:nvSpPr>
        <p:spPr/>
        <p:txBody>
          <a:bodyPr/>
          <a:lstStyle/>
          <a:p>
            <a:fld id="{8AB72CFE-E9BB-F147-9793-95413AA49B22}" type="slidenum">
              <a:t>‹#›</a:t>
            </a:fld>
            <a:endParaRPr lang="en-US"/>
          </a:p>
        </p:txBody>
      </p:sp>
    </p:spTree>
    <p:extLst>
      <p:ext uri="{BB962C8B-B14F-4D97-AF65-F5344CB8AC3E}">
        <p14:creationId xmlns:p14="http://schemas.microsoft.com/office/powerpoint/2010/main" val="2337567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F7D7C-4701-667E-97B6-793A73A3D79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47E4549-8862-68C9-582F-C7173F8EAF6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8AA307-2E28-BACE-CA9B-5F4B346E2261}"/>
              </a:ext>
            </a:extLst>
          </p:cNvPr>
          <p:cNvSpPr>
            <a:spLocks noGrp="1"/>
          </p:cNvSpPr>
          <p:nvPr>
            <p:ph type="dt" sz="half" idx="10"/>
          </p:nvPr>
        </p:nvSpPr>
        <p:spPr/>
        <p:txBody>
          <a:bodyPr/>
          <a:lstStyle/>
          <a:p>
            <a:fld id="{DE563E21-5C12-4C40-9F39-494AD1B0B92C}" type="datetimeFigureOut">
              <a:t>11/3/24</a:t>
            </a:fld>
            <a:endParaRPr lang="en-US"/>
          </a:p>
        </p:txBody>
      </p:sp>
      <p:sp>
        <p:nvSpPr>
          <p:cNvPr id="5" name="Footer Placeholder 4">
            <a:extLst>
              <a:ext uri="{FF2B5EF4-FFF2-40B4-BE49-F238E27FC236}">
                <a16:creationId xmlns:a16="http://schemas.microsoft.com/office/drawing/2014/main" id="{20EB546B-D7D0-B136-7EBF-4BA4332DB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0DB140-B2D7-836E-2DDB-E9CA6EBA038F}"/>
              </a:ext>
            </a:extLst>
          </p:cNvPr>
          <p:cNvSpPr>
            <a:spLocks noGrp="1"/>
          </p:cNvSpPr>
          <p:nvPr>
            <p:ph type="sldNum" sz="quarter" idx="12"/>
          </p:nvPr>
        </p:nvSpPr>
        <p:spPr/>
        <p:txBody>
          <a:bodyPr/>
          <a:lstStyle/>
          <a:p>
            <a:fld id="{8AB72CFE-E9BB-F147-9793-95413AA49B22}" type="slidenum">
              <a:t>‹#›</a:t>
            </a:fld>
            <a:endParaRPr lang="en-US"/>
          </a:p>
        </p:txBody>
      </p:sp>
    </p:spTree>
    <p:extLst>
      <p:ext uri="{BB962C8B-B14F-4D97-AF65-F5344CB8AC3E}">
        <p14:creationId xmlns:p14="http://schemas.microsoft.com/office/powerpoint/2010/main" val="144805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36B82D-B1AB-98D2-D285-C498F84D40E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1347A7C-AB53-0A06-8250-F8633C7561C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6DDE42-3E3D-31F7-1D5E-149FCAA338AB}"/>
              </a:ext>
            </a:extLst>
          </p:cNvPr>
          <p:cNvSpPr>
            <a:spLocks noGrp="1"/>
          </p:cNvSpPr>
          <p:nvPr>
            <p:ph type="dt" sz="half" idx="10"/>
          </p:nvPr>
        </p:nvSpPr>
        <p:spPr/>
        <p:txBody>
          <a:bodyPr/>
          <a:lstStyle/>
          <a:p>
            <a:fld id="{DE563E21-5C12-4C40-9F39-494AD1B0B92C}" type="datetimeFigureOut">
              <a:t>11/3/24</a:t>
            </a:fld>
            <a:endParaRPr lang="en-US"/>
          </a:p>
        </p:txBody>
      </p:sp>
      <p:sp>
        <p:nvSpPr>
          <p:cNvPr id="5" name="Footer Placeholder 4">
            <a:extLst>
              <a:ext uri="{FF2B5EF4-FFF2-40B4-BE49-F238E27FC236}">
                <a16:creationId xmlns:a16="http://schemas.microsoft.com/office/drawing/2014/main" id="{8DA7A8D1-8F13-3E8C-2E1C-8CCE4613E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214E1-D946-251C-AB14-5376586F6410}"/>
              </a:ext>
            </a:extLst>
          </p:cNvPr>
          <p:cNvSpPr>
            <a:spLocks noGrp="1"/>
          </p:cNvSpPr>
          <p:nvPr>
            <p:ph type="sldNum" sz="quarter" idx="12"/>
          </p:nvPr>
        </p:nvSpPr>
        <p:spPr/>
        <p:txBody>
          <a:bodyPr/>
          <a:lstStyle/>
          <a:p>
            <a:fld id="{8AB72CFE-E9BB-F147-9793-95413AA49B22}" type="slidenum">
              <a:t>‹#›</a:t>
            </a:fld>
            <a:endParaRPr lang="en-US"/>
          </a:p>
        </p:txBody>
      </p:sp>
    </p:spTree>
    <p:extLst>
      <p:ext uri="{BB962C8B-B14F-4D97-AF65-F5344CB8AC3E}">
        <p14:creationId xmlns:p14="http://schemas.microsoft.com/office/powerpoint/2010/main" val="1989659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8655A-A2BF-39B9-325E-057D488C82C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6F1472-7193-6FB2-EDC9-81EB74FA5D8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5B7F09C-AA46-0BA0-3CD6-8359212280D0}"/>
              </a:ext>
            </a:extLst>
          </p:cNvPr>
          <p:cNvSpPr>
            <a:spLocks noGrp="1"/>
          </p:cNvSpPr>
          <p:nvPr>
            <p:ph type="dt" sz="half" idx="10"/>
          </p:nvPr>
        </p:nvSpPr>
        <p:spPr/>
        <p:txBody>
          <a:bodyPr/>
          <a:lstStyle/>
          <a:p>
            <a:fld id="{DE563E21-5C12-4C40-9F39-494AD1B0B92C}" type="datetimeFigureOut">
              <a:t>11/3/24</a:t>
            </a:fld>
            <a:endParaRPr lang="en-US"/>
          </a:p>
        </p:txBody>
      </p:sp>
      <p:sp>
        <p:nvSpPr>
          <p:cNvPr id="5" name="Footer Placeholder 4">
            <a:extLst>
              <a:ext uri="{FF2B5EF4-FFF2-40B4-BE49-F238E27FC236}">
                <a16:creationId xmlns:a16="http://schemas.microsoft.com/office/drawing/2014/main" id="{1CBD0462-BF56-A632-A792-74E402811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81B99-307A-3F3B-0C27-58FC840F5973}"/>
              </a:ext>
            </a:extLst>
          </p:cNvPr>
          <p:cNvSpPr>
            <a:spLocks noGrp="1"/>
          </p:cNvSpPr>
          <p:nvPr>
            <p:ph type="sldNum" sz="quarter" idx="12"/>
          </p:nvPr>
        </p:nvSpPr>
        <p:spPr/>
        <p:txBody>
          <a:bodyPr/>
          <a:lstStyle/>
          <a:p>
            <a:fld id="{8AB72CFE-E9BB-F147-9793-95413AA49B22}" type="slidenum">
              <a:t>‹#›</a:t>
            </a:fld>
            <a:endParaRPr lang="en-US"/>
          </a:p>
        </p:txBody>
      </p:sp>
    </p:spTree>
    <p:extLst>
      <p:ext uri="{BB962C8B-B14F-4D97-AF65-F5344CB8AC3E}">
        <p14:creationId xmlns:p14="http://schemas.microsoft.com/office/powerpoint/2010/main" val="322482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08C5-AB84-6DCF-1F02-CC6CC85C36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FA54AEA-130E-8B8C-F641-F3F6FA69CE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789C1E9-7BA0-C545-6D7E-66A50EAB33D7}"/>
              </a:ext>
            </a:extLst>
          </p:cNvPr>
          <p:cNvSpPr>
            <a:spLocks noGrp="1"/>
          </p:cNvSpPr>
          <p:nvPr>
            <p:ph type="dt" sz="half" idx="10"/>
          </p:nvPr>
        </p:nvSpPr>
        <p:spPr/>
        <p:txBody>
          <a:bodyPr/>
          <a:lstStyle/>
          <a:p>
            <a:fld id="{DE563E21-5C12-4C40-9F39-494AD1B0B92C}" type="datetimeFigureOut">
              <a:t>11/3/24</a:t>
            </a:fld>
            <a:endParaRPr lang="en-US"/>
          </a:p>
        </p:txBody>
      </p:sp>
      <p:sp>
        <p:nvSpPr>
          <p:cNvPr id="5" name="Footer Placeholder 4">
            <a:extLst>
              <a:ext uri="{FF2B5EF4-FFF2-40B4-BE49-F238E27FC236}">
                <a16:creationId xmlns:a16="http://schemas.microsoft.com/office/drawing/2014/main" id="{AFA8EE5D-0920-6EE7-92B9-2311AFF60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6BCE2-D057-0C26-0ACD-B8C98798179F}"/>
              </a:ext>
            </a:extLst>
          </p:cNvPr>
          <p:cNvSpPr>
            <a:spLocks noGrp="1"/>
          </p:cNvSpPr>
          <p:nvPr>
            <p:ph type="sldNum" sz="quarter" idx="12"/>
          </p:nvPr>
        </p:nvSpPr>
        <p:spPr/>
        <p:txBody>
          <a:bodyPr/>
          <a:lstStyle/>
          <a:p>
            <a:fld id="{8AB72CFE-E9BB-F147-9793-95413AA49B22}" type="slidenum">
              <a:t>‹#›</a:t>
            </a:fld>
            <a:endParaRPr lang="en-US"/>
          </a:p>
        </p:txBody>
      </p:sp>
    </p:spTree>
    <p:extLst>
      <p:ext uri="{BB962C8B-B14F-4D97-AF65-F5344CB8AC3E}">
        <p14:creationId xmlns:p14="http://schemas.microsoft.com/office/powerpoint/2010/main" val="3702037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3274-79CE-EAD3-45A3-840189438C3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D3B7738-CCE9-8199-7EB1-CFDE0ADAA8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3000F59-04F2-15FD-C0FE-090A7D1EA39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4C5D831-EC87-62EB-32F4-7BE2216EFCDC}"/>
              </a:ext>
            </a:extLst>
          </p:cNvPr>
          <p:cNvSpPr>
            <a:spLocks noGrp="1"/>
          </p:cNvSpPr>
          <p:nvPr>
            <p:ph type="dt" sz="half" idx="10"/>
          </p:nvPr>
        </p:nvSpPr>
        <p:spPr/>
        <p:txBody>
          <a:bodyPr/>
          <a:lstStyle/>
          <a:p>
            <a:fld id="{DE563E21-5C12-4C40-9F39-494AD1B0B92C}" type="datetimeFigureOut">
              <a:t>11/3/24</a:t>
            </a:fld>
            <a:endParaRPr lang="en-US"/>
          </a:p>
        </p:txBody>
      </p:sp>
      <p:sp>
        <p:nvSpPr>
          <p:cNvPr id="6" name="Footer Placeholder 5">
            <a:extLst>
              <a:ext uri="{FF2B5EF4-FFF2-40B4-BE49-F238E27FC236}">
                <a16:creationId xmlns:a16="http://schemas.microsoft.com/office/drawing/2014/main" id="{BEF751D7-414B-F716-D3D6-32C9089DF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1BE275-10C0-07EF-B530-849EB4698E00}"/>
              </a:ext>
            </a:extLst>
          </p:cNvPr>
          <p:cNvSpPr>
            <a:spLocks noGrp="1"/>
          </p:cNvSpPr>
          <p:nvPr>
            <p:ph type="sldNum" sz="quarter" idx="12"/>
          </p:nvPr>
        </p:nvSpPr>
        <p:spPr/>
        <p:txBody>
          <a:bodyPr/>
          <a:lstStyle/>
          <a:p>
            <a:fld id="{8AB72CFE-E9BB-F147-9793-95413AA49B22}" type="slidenum">
              <a:t>‹#›</a:t>
            </a:fld>
            <a:endParaRPr lang="en-US"/>
          </a:p>
        </p:txBody>
      </p:sp>
    </p:spTree>
    <p:extLst>
      <p:ext uri="{BB962C8B-B14F-4D97-AF65-F5344CB8AC3E}">
        <p14:creationId xmlns:p14="http://schemas.microsoft.com/office/powerpoint/2010/main" val="390428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A23A-FBE2-729F-A45C-9C21A9F33D1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AD42D59-DB1F-A495-007F-73CC12BF8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835BCB0-DC97-807A-BFB6-AE3EA4423F8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863D13F-AA18-6C03-07DB-E20319A14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9DC3B04-E57D-1B89-3347-3E6867E23FE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7C7E40C-B166-80E5-B901-0483E1A92747}"/>
              </a:ext>
            </a:extLst>
          </p:cNvPr>
          <p:cNvSpPr>
            <a:spLocks noGrp="1"/>
          </p:cNvSpPr>
          <p:nvPr>
            <p:ph type="dt" sz="half" idx="10"/>
          </p:nvPr>
        </p:nvSpPr>
        <p:spPr/>
        <p:txBody>
          <a:bodyPr/>
          <a:lstStyle/>
          <a:p>
            <a:fld id="{DE563E21-5C12-4C40-9F39-494AD1B0B92C}" type="datetimeFigureOut">
              <a:t>11/3/24</a:t>
            </a:fld>
            <a:endParaRPr lang="en-US"/>
          </a:p>
        </p:txBody>
      </p:sp>
      <p:sp>
        <p:nvSpPr>
          <p:cNvPr id="8" name="Footer Placeholder 7">
            <a:extLst>
              <a:ext uri="{FF2B5EF4-FFF2-40B4-BE49-F238E27FC236}">
                <a16:creationId xmlns:a16="http://schemas.microsoft.com/office/drawing/2014/main" id="{2D09FA27-F940-5055-35C6-1399987984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6F2B00-ECDB-4D18-085F-558269C25AC9}"/>
              </a:ext>
            </a:extLst>
          </p:cNvPr>
          <p:cNvSpPr>
            <a:spLocks noGrp="1"/>
          </p:cNvSpPr>
          <p:nvPr>
            <p:ph type="sldNum" sz="quarter" idx="12"/>
          </p:nvPr>
        </p:nvSpPr>
        <p:spPr/>
        <p:txBody>
          <a:bodyPr/>
          <a:lstStyle/>
          <a:p>
            <a:fld id="{8AB72CFE-E9BB-F147-9793-95413AA49B22}" type="slidenum">
              <a:t>‹#›</a:t>
            </a:fld>
            <a:endParaRPr lang="en-US"/>
          </a:p>
        </p:txBody>
      </p:sp>
    </p:spTree>
    <p:extLst>
      <p:ext uri="{BB962C8B-B14F-4D97-AF65-F5344CB8AC3E}">
        <p14:creationId xmlns:p14="http://schemas.microsoft.com/office/powerpoint/2010/main" val="1440524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7E87E-8C17-5166-C7E4-3B6FCC9B31E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FB0C6CF-D451-A47C-CC8E-6F8E1501C878}"/>
              </a:ext>
            </a:extLst>
          </p:cNvPr>
          <p:cNvSpPr>
            <a:spLocks noGrp="1"/>
          </p:cNvSpPr>
          <p:nvPr>
            <p:ph type="dt" sz="half" idx="10"/>
          </p:nvPr>
        </p:nvSpPr>
        <p:spPr/>
        <p:txBody>
          <a:bodyPr/>
          <a:lstStyle/>
          <a:p>
            <a:fld id="{DE563E21-5C12-4C40-9F39-494AD1B0B92C}" type="datetimeFigureOut">
              <a:t>11/3/24</a:t>
            </a:fld>
            <a:endParaRPr lang="en-US"/>
          </a:p>
        </p:txBody>
      </p:sp>
      <p:sp>
        <p:nvSpPr>
          <p:cNvPr id="4" name="Footer Placeholder 3">
            <a:extLst>
              <a:ext uri="{FF2B5EF4-FFF2-40B4-BE49-F238E27FC236}">
                <a16:creationId xmlns:a16="http://schemas.microsoft.com/office/drawing/2014/main" id="{1C4FC28E-386C-C93B-9481-3E8CD252F6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E6DE1B-8CD0-5BF7-45ED-264D5CAABF25}"/>
              </a:ext>
            </a:extLst>
          </p:cNvPr>
          <p:cNvSpPr>
            <a:spLocks noGrp="1"/>
          </p:cNvSpPr>
          <p:nvPr>
            <p:ph type="sldNum" sz="quarter" idx="12"/>
          </p:nvPr>
        </p:nvSpPr>
        <p:spPr/>
        <p:txBody>
          <a:bodyPr/>
          <a:lstStyle/>
          <a:p>
            <a:fld id="{8AB72CFE-E9BB-F147-9793-95413AA49B22}" type="slidenum">
              <a:t>‹#›</a:t>
            </a:fld>
            <a:endParaRPr lang="en-US"/>
          </a:p>
        </p:txBody>
      </p:sp>
    </p:spTree>
    <p:extLst>
      <p:ext uri="{BB962C8B-B14F-4D97-AF65-F5344CB8AC3E}">
        <p14:creationId xmlns:p14="http://schemas.microsoft.com/office/powerpoint/2010/main" val="1594640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DA154F-875E-5CE6-6B95-289F56B6CB5A}"/>
              </a:ext>
            </a:extLst>
          </p:cNvPr>
          <p:cNvSpPr>
            <a:spLocks noGrp="1"/>
          </p:cNvSpPr>
          <p:nvPr>
            <p:ph type="dt" sz="half" idx="10"/>
          </p:nvPr>
        </p:nvSpPr>
        <p:spPr/>
        <p:txBody>
          <a:bodyPr/>
          <a:lstStyle/>
          <a:p>
            <a:fld id="{DE563E21-5C12-4C40-9F39-494AD1B0B92C}" type="datetimeFigureOut">
              <a:t>11/3/24</a:t>
            </a:fld>
            <a:endParaRPr lang="en-US"/>
          </a:p>
        </p:txBody>
      </p:sp>
      <p:sp>
        <p:nvSpPr>
          <p:cNvPr id="3" name="Footer Placeholder 2">
            <a:extLst>
              <a:ext uri="{FF2B5EF4-FFF2-40B4-BE49-F238E27FC236}">
                <a16:creationId xmlns:a16="http://schemas.microsoft.com/office/drawing/2014/main" id="{009BF0CF-24C0-5C36-4B7D-F8BF2C7A85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68C7A7-A03A-E60D-C99C-ADF756F8146D}"/>
              </a:ext>
            </a:extLst>
          </p:cNvPr>
          <p:cNvSpPr>
            <a:spLocks noGrp="1"/>
          </p:cNvSpPr>
          <p:nvPr>
            <p:ph type="sldNum" sz="quarter" idx="12"/>
          </p:nvPr>
        </p:nvSpPr>
        <p:spPr/>
        <p:txBody>
          <a:bodyPr/>
          <a:lstStyle/>
          <a:p>
            <a:fld id="{8AB72CFE-E9BB-F147-9793-95413AA49B22}" type="slidenum">
              <a:t>‹#›</a:t>
            </a:fld>
            <a:endParaRPr lang="en-US"/>
          </a:p>
        </p:txBody>
      </p:sp>
    </p:spTree>
    <p:extLst>
      <p:ext uri="{BB962C8B-B14F-4D97-AF65-F5344CB8AC3E}">
        <p14:creationId xmlns:p14="http://schemas.microsoft.com/office/powerpoint/2010/main" val="237285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F4B8-22BC-7A69-C344-9CB04B0FB2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9407A0E-1CEC-1244-F774-2C2821FEFC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ADE87A7-A223-EBFD-807C-CEE3C26895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AE0E56-C09E-1DA9-130E-FBC26821342C}"/>
              </a:ext>
            </a:extLst>
          </p:cNvPr>
          <p:cNvSpPr>
            <a:spLocks noGrp="1"/>
          </p:cNvSpPr>
          <p:nvPr>
            <p:ph type="dt" sz="half" idx="10"/>
          </p:nvPr>
        </p:nvSpPr>
        <p:spPr/>
        <p:txBody>
          <a:bodyPr/>
          <a:lstStyle/>
          <a:p>
            <a:fld id="{DE563E21-5C12-4C40-9F39-494AD1B0B92C}" type="datetimeFigureOut">
              <a:t>11/3/24</a:t>
            </a:fld>
            <a:endParaRPr lang="en-US"/>
          </a:p>
        </p:txBody>
      </p:sp>
      <p:sp>
        <p:nvSpPr>
          <p:cNvPr id="6" name="Footer Placeholder 5">
            <a:extLst>
              <a:ext uri="{FF2B5EF4-FFF2-40B4-BE49-F238E27FC236}">
                <a16:creationId xmlns:a16="http://schemas.microsoft.com/office/drawing/2014/main" id="{823F6E3E-A795-68A5-4E17-F523205140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2924B-7834-C3D5-330A-1D6A26DEFDA2}"/>
              </a:ext>
            </a:extLst>
          </p:cNvPr>
          <p:cNvSpPr>
            <a:spLocks noGrp="1"/>
          </p:cNvSpPr>
          <p:nvPr>
            <p:ph type="sldNum" sz="quarter" idx="12"/>
          </p:nvPr>
        </p:nvSpPr>
        <p:spPr/>
        <p:txBody>
          <a:bodyPr/>
          <a:lstStyle/>
          <a:p>
            <a:fld id="{8AB72CFE-E9BB-F147-9793-95413AA49B22}" type="slidenum">
              <a:t>‹#›</a:t>
            </a:fld>
            <a:endParaRPr lang="en-US"/>
          </a:p>
        </p:txBody>
      </p:sp>
    </p:spTree>
    <p:extLst>
      <p:ext uri="{BB962C8B-B14F-4D97-AF65-F5344CB8AC3E}">
        <p14:creationId xmlns:p14="http://schemas.microsoft.com/office/powerpoint/2010/main" val="364416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12A7-6130-13A4-56C4-9E6DDDEDC6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E179E0A-DBAE-6FEA-E25E-10F83F1FA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CCBBD3-FC97-E53C-C59E-A8629D58C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2729E2-8DE4-5C05-F3FC-724C599303C8}"/>
              </a:ext>
            </a:extLst>
          </p:cNvPr>
          <p:cNvSpPr>
            <a:spLocks noGrp="1"/>
          </p:cNvSpPr>
          <p:nvPr>
            <p:ph type="dt" sz="half" idx="10"/>
          </p:nvPr>
        </p:nvSpPr>
        <p:spPr/>
        <p:txBody>
          <a:bodyPr/>
          <a:lstStyle/>
          <a:p>
            <a:fld id="{DE563E21-5C12-4C40-9F39-494AD1B0B92C}" type="datetimeFigureOut">
              <a:t>11/3/24</a:t>
            </a:fld>
            <a:endParaRPr lang="en-US"/>
          </a:p>
        </p:txBody>
      </p:sp>
      <p:sp>
        <p:nvSpPr>
          <p:cNvPr id="6" name="Footer Placeholder 5">
            <a:extLst>
              <a:ext uri="{FF2B5EF4-FFF2-40B4-BE49-F238E27FC236}">
                <a16:creationId xmlns:a16="http://schemas.microsoft.com/office/drawing/2014/main" id="{2B6BEF35-EE3D-03A5-022D-FAB4C9C0C2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1D1C1-B0A5-A649-5AB3-6F676A15DF7C}"/>
              </a:ext>
            </a:extLst>
          </p:cNvPr>
          <p:cNvSpPr>
            <a:spLocks noGrp="1"/>
          </p:cNvSpPr>
          <p:nvPr>
            <p:ph type="sldNum" sz="quarter" idx="12"/>
          </p:nvPr>
        </p:nvSpPr>
        <p:spPr/>
        <p:txBody>
          <a:bodyPr/>
          <a:lstStyle/>
          <a:p>
            <a:fld id="{8AB72CFE-E9BB-F147-9793-95413AA49B22}" type="slidenum">
              <a:t>‹#›</a:t>
            </a:fld>
            <a:endParaRPr lang="en-US"/>
          </a:p>
        </p:txBody>
      </p:sp>
    </p:spTree>
    <p:extLst>
      <p:ext uri="{BB962C8B-B14F-4D97-AF65-F5344CB8AC3E}">
        <p14:creationId xmlns:p14="http://schemas.microsoft.com/office/powerpoint/2010/main" val="3327706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1E8025-7A36-92FB-D652-EC89F3471E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4E92491-8D8B-0032-D3E1-FFB5CA18CA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C8EC8EE-CB8B-D8FD-8856-E116312920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63E21-5C12-4C40-9F39-494AD1B0B92C}" type="datetimeFigureOut">
              <a:t>11/3/24</a:t>
            </a:fld>
            <a:endParaRPr lang="en-US"/>
          </a:p>
        </p:txBody>
      </p:sp>
      <p:sp>
        <p:nvSpPr>
          <p:cNvPr id="5" name="Footer Placeholder 4">
            <a:extLst>
              <a:ext uri="{FF2B5EF4-FFF2-40B4-BE49-F238E27FC236}">
                <a16:creationId xmlns:a16="http://schemas.microsoft.com/office/drawing/2014/main" id="{7847C52D-633A-E921-3B1B-521789CCCB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054F93-5CF8-2CF1-4B41-D7FD279B7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72CFE-E9BB-F147-9793-95413AA49B22}" type="slidenum">
              <a:t>‹#›</a:t>
            </a:fld>
            <a:endParaRPr lang="en-US"/>
          </a:p>
        </p:txBody>
      </p:sp>
    </p:spTree>
    <p:extLst>
      <p:ext uri="{BB962C8B-B14F-4D97-AF65-F5344CB8AC3E}">
        <p14:creationId xmlns:p14="http://schemas.microsoft.com/office/powerpoint/2010/main" val="42007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dave@create.aau.d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axo.com/dk/hands-on-machine-learning-with-scikit-learn-keras-and-tensorflow_bog_9781098125974" TargetMode="External"/><Relationship Id="rId2" Type="http://schemas.openxmlformats.org/officeDocument/2006/relationships/hyperlink" Target="https://www.amazon.de/-/en/Aur%C3%A9lien-G%C3%A9ron/dp/1098125975/" TargetMode="External"/><Relationship Id="rId1" Type="http://schemas.openxmlformats.org/officeDocument/2006/relationships/slideLayout" Target="../slideLayouts/slideLayout2.xml"/><Relationship Id="rId5" Type="http://schemas.openxmlformats.org/officeDocument/2006/relationships/hyperlink" Target="https://github.com/ageron/handson-ml3/blob/main/10_neural_nets_with_keras.ipynb" TargetMode="External"/><Relationship Id="rId4" Type="http://schemas.openxmlformats.org/officeDocument/2006/relationships/hyperlink" Target="https://factumbooks.dk/?search_string=hands-on+machine+learning+with+scikit-lear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0030-751C-67AE-96F8-BE061970B0C9}"/>
              </a:ext>
            </a:extLst>
          </p:cNvPr>
          <p:cNvSpPr>
            <a:spLocks noGrp="1"/>
          </p:cNvSpPr>
          <p:nvPr>
            <p:ph type="ctrTitle"/>
          </p:nvPr>
        </p:nvSpPr>
        <p:spPr>
          <a:xfrm>
            <a:off x="1524000" y="2601119"/>
            <a:ext cx="9144000" cy="1655762"/>
          </a:xfrm>
        </p:spPr>
        <p:txBody>
          <a:bodyPr>
            <a:normAutofit fontScale="90000"/>
          </a:bodyPr>
          <a:lstStyle/>
          <a:p>
            <a:r>
              <a:rPr lang="en-US"/>
              <a:t>Introduction to</a:t>
            </a:r>
            <a:br>
              <a:rPr lang="en-US"/>
            </a:br>
            <a:r>
              <a:rPr lang="en-US"/>
              <a:t>Artificial Neural Networks</a:t>
            </a:r>
          </a:p>
        </p:txBody>
      </p:sp>
      <p:sp>
        <p:nvSpPr>
          <p:cNvPr id="3" name="Subtitle 2">
            <a:extLst>
              <a:ext uri="{FF2B5EF4-FFF2-40B4-BE49-F238E27FC236}">
                <a16:creationId xmlns:a16="http://schemas.microsoft.com/office/drawing/2014/main" id="{FD21EB8B-3403-EC20-B770-DF4E1ABE462C}"/>
              </a:ext>
            </a:extLst>
          </p:cNvPr>
          <p:cNvSpPr>
            <a:spLocks noGrp="1"/>
          </p:cNvSpPr>
          <p:nvPr>
            <p:ph type="subTitle" idx="1"/>
          </p:nvPr>
        </p:nvSpPr>
        <p:spPr>
          <a:xfrm>
            <a:off x="1527672" y="4736775"/>
            <a:ext cx="9144000" cy="1322502"/>
          </a:xfrm>
        </p:spPr>
        <p:txBody>
          <a:bodyPr>
            <a:normAutofit lnSpcReduction="10000"/>
          </a:bodyPr>
          <a:lstStyle/>
          <a:p>
            <a:r>
              <a:rPr lang="en-US"/>
              <a:t>David Meredith</a:t>
            </a:r>
          </a:p>
          <a:p>
            <a:r>
              <a:rPr lang="en-US">
                <a:hlinkClick r:id="rId2"/>
              </a:rPr>
              <a:t>dave@create.aau.dk</a:t>
            </a:r>
            <a:endParaRPr lang="en-US"/>
          </a:p>
          <a:p>
            <a:r>
              <a:rPr lang="en-US"/>
              <a:t>Aalborg University</a:t>
            </a:r>
          </a:p>
        </p:txBody>
      </p:sp>
      <p:pic>
        <p:nvPicPr>
          <p:cNvPr id="4" name="Picture 3">
            <a:extLst>
              <a:ext uri="{FF2B5EF4-FFF2-40B4-BE49-F238E27FC236}">
                <a16:creationId xmlns:a16="http://schemas.microsoft.com/office/drawing/2014/main" id="{3A89E2D2-8265-A882-9C43-789B3435F00E}"/>
              </a:ext>
            </a:extLst>
          </p:cNvPr>
          <p:cNvPicPr>
            <a:picLocks noChangeAspect="1"/>
          </p:cNvPicPr>
          <p:nvPr/>
        </p:nvPicPr>
        <p:blipFill>
          <a:blip r:embed="rId3"/>
          <a:stretch>
            <a:fillRect/>
          </a:stretch>
        </p:blipFill>
        <p:spPr>
          <a:xfrm>
            <a:off x="4834188" y="318586"/>
            <a:ext cx="2523623" cy="2282533"/>
          </a:xfrm>
          <a:prstGeom prst="rect">
            <a:avLst/>
          </a:prstGeom>
        </p:spPr>
      </p:pic>
    </p:spTree>
    <p:extLst>
      <p:ext uri="{BB962C8B-B14F-4D97-AF65-F5344CB8AC3E}">
        <p14:creationId xmlns:p14="http://schemas.microsoft.com/office/powerpoint/2010/main" val="1765273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996E-86F3-4D59-012C-69F4B82659F2}"/>
              </a:ext>
            </a:extLst>
          </p:cNvPr>
          <p:cNvSpPr>
            <a:spLocks noGrp="1"/>
          </p:cNvSpPr>
          <p:nvPr>
            <p:ph type="title"/>
          </p:nvPr>
        </p:nvSpPr>
        <p:spPr>
          <a:xfrm>
            <a:off x="838200" y="365126"/>
            <a:ext cx="10515600" cy="315912"/>
          </a:xfrm>
        </p:spPr>
        <p:txBody>
          <a:bodyPr>
            <a:normAutofit fontScale="90000"/>
          </a:bodyPr>
          <a:lstStyle/>
          <a:p>
            <a:r>
              <a:rPr lang="en-US"/>
              <a:t>Biological neurons</a:t>
            </a:r>
          </a:p>
        </p:txBody>
      </p:sp>
      <p:sp>
        <p:nvSpPr>
          <p:cNvPr id="3" name="Content Placeholder 2">
            <a:extLst>
              <a:ext uri="{FF2B5EF4-FFF2-40B4-BE49-F238E27FC236}">
                <a16:creationId xmlns:a16="http://schemas.microsoft.com/office/drawing/2014/main" id="{68A663B9-B15E-7D1F-86D7-F3B3041024E5}"/>
              </a:ext>
            </a:extLst>
          </p:cNvPr>
          <p:cNvSpPr>
            <a:spLocks noGrp="1"/>
          </p:cNvSpPr>
          <p:nvPr>
            <p:ph idx="1"/>
          </p:nvPr>
        </p:nvSpPr>
        <p:spPr>
          <a:xfrm>
            <a:off x="838200" y="4005072"/>
            <a:ext cx="10515600" cy="2629090"/>
          </a:xfrm>
        </p:spPr>
        <p:txBody>
          <a:bodyPr>
            <a:normAutofit fontScale="70000" lnSpcReduction="20000"/>
          </a:bodyPr>
          <a:lstStyle/>
          <a:p>
            <a:r>
              <a:rPr lang="en-US"/>
              <a:t>Biological neurons produce short electrical impulses called </a:t>
            </a:r>
            <a:r>
              <a:rPr lang="en-US" b="1" i="1"/>
              <a:t>action potentials</a:t>
            </a:r>
            <a:r>
              <a:rPr lang="en-US"/>
              <a:t> (APs)</a:t>
            </a:r>
          </a:p>
          <a:p>
            <a:r>
              <a:rPr lang="en-US"/>
              <a:t>APs travel along the axons and cause the synapses to release chemicals called </a:t>
            </a:r>
            <a:r>
              <a:rPr lang="en-US" b="1" i="1"/>
              <a:t>neurotransmitters</a:t>
            </a:r>
          </a:p>
          <a:p>
            <a:pPr lvl="1"/>
            <a:r>
              <a:rPr lang="en-US"/>
              <a:t>acetylcholine, norepinephrine, dopamine, gamma-aminobutyric acid (GABA), glutamate, serotonin, and histamine</a:t>
            </a:r>
          </a:p>
          <a:p>
            <a:r>
              <a:rPr lang="en-US"/>
              <a:t>These neurotransmitters are taken up by the dendrites and cell bodies of other neurons that interface with the axon’s synaptic terminals</a:t>
            </a:r>
          </a:p>
          <a:p>
            <a:r>
              <a:rPr lang="en-US"/>
              <a:t>If a neuron takes up a sufficient amount of neurotransmitters in its dendrites over a short enough period (a few milliseconds), this makes it </a:t>
            </a:r>
            <a:r>
              <a:rPr lang="en-US" b="1" i="1"/>
              <a:t>fire</a:t>
            </a:r>
            <a:r>
              <a:rPr lang="en-US"/>
              <a:t> its own electrical impulse (action potential)</a:t>
            </a:r>
          </a:p>
          <a:p>
            <a:pPr lvl="1"/>
            <a:r>
              <a:rPr lang="en-US"/>
              <a:t>Note that some neurotransmitters are </a:t>
            </a:r>
            <a:r>
              <a:rPr lang="en-US" b="1" i="1"/>
              <a:t>inhibitory</a:t>
            </a:r>
            <a:r>
              <a:rPr lang="en-US"/>
              <a:t>, meaning that they actually </a:t>
            </a:r>
            <a:r>
              <a:rPr lang="en-US" i="1"/>
              <a:t>inhibit</a:t>
            </a:r>
            <a:r>
              <a:rPr lang="en-US"/>
              <a:t> the receiving neuron from firing</a:t>
            </a:r>
          </a:p>
        </p:txBody>
      </p:sp>
      <p:pic>
        <p:nvPicPr>
          <p:cNvPr id="4" name="Picture 3">
            <a:extLst>
              <a:ext uri="{FF2B5EF4-FFF2-40B4-BE49-F238E27FC236}">
                <a16:creationId xmlns:a16="http://schemas.microsoft.com/office/drawing/2014/main" id="{68C4E768-E1EE-DC09-AA44-22FEE53948AB}"/>
              </a:ext>
            </a:extLst>
          </p:cNvPr>
          <p:cNvPicPr>
            <a:picLocks noChangeAspect="1"/>
          </p:cNvPicPr>
          <p:nvPr/>
        </p:nvPicPr>
        <p:blipFill>
          <a:blip r:embed="rId2"/>
          <a:stretch>
            <a:fillRect/>
          </a:stretch>
        </p:blipFill>
        <p:spPr>
          <a:xfrm>
            <a:off x="5830824" y="523082"/>
            <a:ext cx="5029200" cy="3149600"/>
          </a:xfrm>
          <a:prstGeom prst="rect">
            <a:avLst/>
          </a:prstGeom>
        </p:spPr>
      </p:pic>
    </p:spTree>
    <p:extLst>
      <p:ext uri="{BB962C8B-B14F-4D97-AF65-F5344CB8AC3E}">
        <p14:creationId xmlns:p14="http://schemas.microsoft.com/office/powerpoint/2010/main" val="3793970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2DED-9893-ED73-53A8-F27728F6D81B}"/>
              </a:ext>
            </a:extLst>
          </p:cNvPr>
          <p:cNvSpPr>
            <a:spLocks noGrp="1"/>
          </p:cNvSpPr>
          <p:nvPr>
            <p:ph type="title"/>
          </p:nvPr>
        </p:nvSpPr>
        <p:spPr/>
        <p:txBody>
          <a:bodyPr/>
          <a:lstStyle/>
          <a:p>
            <a:r>
              <a:rPr lang="en-US"/>
              <a:t>Biological neural networks (BNNs)</a:t>
            </a:r>
          </a:p>
        </p:txBody>
      </p:sp>
      <p:sp>
        <p:nvSpPr>
          <p:cNvPr id="3" name="Content Placeholder 2">
            <a:extLst>
              <a:ext uri="{FF2B5EF4-FFF2-40B4-BE49-F238E27FC236}">
                <a16:creationId xmlns:a16="http://schemas.microsoft.com/office/drawing/2014/main" id="{7C70E233-A21A-6735-F9D4-BD6EAD7FB1D8}"/>
              </a:ext>
            </a:extLst>
          </p:cNvPr>
          <p:cNvSpPr>
            <a:spLocks noGrp="1"/>
          </p:cNvSpPr>
          <p:nvPr>
            <p:ph idx="1"/>
          </p:nvPr>
        </p:nvSpPr>
        <p:spPr>
          <a:xfrm>
            <a:off x="838200" y="4174680"/>
            <a:ext cx="10515600" cy="2318195"/>
          </a:xfrm>
        </p:spPr>
        <p:txBody>
          <a:bodyPr>
            <a:normAutofit fontScale="92500" lnSpcReduction="20000"/>
          </a:bodyPr>
          <a:lstStyle/>
          <a:p>
            <a:r>
              <a:rPr lang="en-US"/>
              <a:t>The principle underlying the basic operation of single neuron seems to be fairly simple</a:t>
            </a:r>
          </a:p>
          <a:p>
            <a:pPr lvl="1"/>
            <a:r>
              <a:rPr lang="en-US"/>
              <a:t>Actually, what I’ve described is a gross simplification of what individual biological neurons actually do</a:t>
            </a:r>
          </a:p>
          <a:p>
            <a:r>
              <a:rPr lang="en-US"/>
              <a:t>But biological neurons are organised into complex, highly connected networks containing billions of neurons</a:t>
            </a:r>
          </a:p>
          <a:p>
            <a:r>
              <a:rPr lang="en-US"/>
              <a:t>This means that biological neurons can perform complex computations</a:t>
            </a:r>
          </a:p>
        </p:txBody>
      </p:sp>
      <p:pic>
        <p:nvPicPr>
          <p:cNvPr id="4" name="Picture 3">
            <a:extLst>
              <a:ext uri="{FF2B5EF4-FFF2-40B4-BE49-F238E27FC236}">
                <a16:creationId xmlns:a16="http://schemas.microsoft.com/office/drawing/2014/main" id="{C261CD10-C022-F96B-8AFD-409AAA31F22A}"/>
              </a:ext>
            </a:extLst>
          </p:cNvPr>
          <p:cNvPicPr>
            <a:picLocks noChangeAspect="1"/>
          </p:cNvPicPr>
          <p:nvPr/>
        </p:nvPicPr>
        <p:blipFill>
          <a:blip r:embed="rId2"/>
          <a:stretch>
            <a:fillRect/>
          </a:stretch>
        </p:blipFill>
        <p:spPr>
          <a:xfrm>
            <a:off x="2698750" y="1690688"/>
            <a:ext cx="6794500" cy="2273300"/>
          </a:xfrm>
          <a:prstGeom prst="rect">
            <a:avLst/>
          </a:prstGeom>
        </p:spPr>
      </p:pic>
    </p:spTree>
    <p:extLst>
      <p:ext uri="{BB962C8B-B14F-4D97-AF65-F5344CB8AC3E}">
        <p14:creationId xmlns:p14="http://schemas.microsoft.com/office/powerpoint/2010/main" val="843970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D33D-37CA-997D-F3D4-4CCC765C1A57}"/>
              </a:ext>
            </a:extLst>
          </p:cNvPr>
          <p:cNvSpPr>
            <a:spLocks noGrp="1"/>
          </p:cNvSpPr>
          <p:nvPr>
            <p:ph type="title"/>
          </p:nvPr>
        </p:nvSpPr>
        <p:spPr/>
        <p:txBody>
          <a:bodyPr/>
          <a:lstStyle/>
          <a:p>
            <a:r>
              <a:rPr lang="en-US"/>
              <a:t>Biological neural networks are organised into layers</a:t>
            </a:r>
          </a:p>
        </p:txBody>
      </p:sp>
      <p:sp>
        <p:nvSpPr>
          <p:cNvPr id="3" name="Content Placeholder 2">
            <a:extLst>
              <a:ext uri="{FF2B5EF4-FFF2-40B4-BE49-F238E27FC236}">
                <a16:creationId xmlns:a16="http://schemas.microsoft.com/office/drawing/2014/main" id="{6B18C6D5-A682-5C5C-A094-F7E0BB976568}"/>
              </a:ext>
            </a:extLst>
          </p:cNvPr>
          <p:cNvSpPr>
            <a:spLocks noGrp="1"/>
          </p:cNvSpPr>
          <p:nvPr>
            <p:ph idx="1"/>
          </p:nvPr>
        </p:nvSpPr>
        <p:spPr>
          <a:xfrm>
            <a:off x="838200" y="4297679"/>
            <a:ext cx="10515599" cy="1879283"/>
          </a:xfrm>
        </p:spPr>
        <p:txBody>
          <a:bodyPr>
            <a:normAutofit fontScale="77500" lnSpcReduction="20000"/>
          </a:bodyPr>
          <a:lstStyle/>
          <a:p>
            <a:r>
              <a:rPr lang="en-US"/>
              <a:t>Much research is still going on into the architectures of biological neural networks</a:t>
            </a:r>
          </a:p>
          <a:p>
            <a:r>
              <a:rPr lang="en-US"/>
              <a:t>One thing this research has shown is that BNNs in a brain are organised into consecutive </a:t>
            </a:r>
            <a:r>
              <a:rPr lang="en-US" b="1" i="1"/>
              <a:t>layers</a:t>
            </a:r>
            <a:r>
              <a:rPr lang="en-US"/>
              <a:t>, especially in the cerebral cortex (e.g., the striate cortext that deals with vision)</a:t>
            </a:r>
          </a:p>
          <a:p>
            <a:r>
              <a:rPr lang="en-US"/>
              <a:t>It seems that sensory input comes into one layer which then maps this input onto an output that is sent to the next layer, and so on</a:t>
            </a:r>
          </a:p>
          <a:p>
            <a:endParaRPr lang="en-US"/>
          </a:p>
        </p:txBody>
      </p:sp>
      <p:pic>
        <p:nvPicPr>
          <p:cNvPr id="4" name="Picture 3">
            <a:extLst>
              <a:ext uri="{FF2B5EF4-FFF2-40B4-BE49-F238E27FC236}">
                <a16:creationId xmlns:a16="http://schemas.microsoft.com/office/drawing/2014/main" id="{5B09DCF3-FCAF-F35B-93B9-55E5127DBE0E}"/>
              </a:ext>
            </a:extLst>
          </p:cNvPr>
          <p:cNvPicPr>
            <a:picLocks noChangeAspect="1"/>
          </p:cNvPicPr>
          <p:nvPr/>
        </p:nvPicPr>
        <p:blipFill>
          <a:blip r:embed="rId2"/>
          <a:stretch>
            <a:fillRect/>
          </a:stretch>
        </p:blipFill>
        <p:spPr>
          <a:xfrm>
            <a:off x="2698749" y="1690688"/>
            <a:ext cx="6794500" cy="2273300"/>
          </a:xfrm>
          <a:prstGeom prst="rect">
            <a:avLst/>
          </a:prstGeom>
        </p:spPr>
      </p:pic>
    </p:spTree>
    <p:extLst>
      <p:ext uri="{BB962C8B-B14F-4D97-AF65-F5344CB8AC3E}">
        <p14:creationId xmlns:p14="http://schemas.microsoft.com/office/powerpoint/2010/main" val="262271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B5F9-1002-6A63-75F0-101A78A64F20}"/>
              </a:ext>
            </a:extLst>
          </p:cNvPr>
          <p:cNvSpPr>
            <a:spLocks noGrp="1"/>
          </p:cNvSpPr>
          <p:nvPr>
            <p:ph type="title"/>
          </p:nvPr>
        </p:nvSpPr>
        <p:spPr>
          <a:xfrm>
            <a:off x="838200" y="365125"/>
            <a:ext cx="10515600" cy="366395"/>
          </a:xfrm>
        </p:spPr>
        <p:txBody>
          <a:bodyPr>
            <a:normAutofit fontScale="90000"/>
          </a:bodyPr>
          <a:lstStyle/>
          <a:p>
            <a:r>
              <a:rPr lang="en-US"/>
              <a:t>Logical computation with neurons</a:t>
            </a:r>
          </a:p>
        </p:txBody>
      </p:sp>
      <p:sp>
        <p:nvSpPr>
          <p:cNvPr id="3" name="Content Placeholder 2">
            <a:extLst>
              <a:ext uri="{FF2B5EF4-FFF2-40B4-BE49-F238E27FC236}">
                <a16:creationId xmlns:a16="http://schemas.microsoft.com/office/drawing/2014/main" id="{D3072E90-51F5-AAFD-0281-CFADE8A2D81A}"/>
              </a:ext>
            </a:extLst>
          </p:cNvPr>
          <p:cNvSpPr>
            <a:spLocks noGrp="1"/>
          </p:cNvSpPr>
          <p:nvPr>
            <p:ph idx="1"/>
          </p:nvPr>
        </p:nvSpPr>
        <p:spPr>
          <a:xfrm>
            <a:off x="838200" y="4192968"/>
            <a:ext cx="10515600" cy="2299907"/>
          </a:xfrm>
        </p:spPr>
        <p:txBody>
          <a:bodyPr>
            <a:normAutofit fontScale="55000" lnSpcReduction="20000"/>
          </a:bodyPr>
          <a:lstStyle/>
          <a:p>
            <a:r>
              <a:rPr lang="en-US"/>
              <a:t>McCulloch and Pitts proposed a very simple model of a neuron, which later become known as an </a:t>
            </a:r>
            <a:r>
              <a:rPr lang="en-US" b="1" i="1"/>
              <a:t>artificial neuron</a:t>
            </a:r>
            <a:endParaRPr lang="en-US"/>
          </a:p>
          <a:p>
            <a:r>
              <a:rPr lang="en-US"/>
              <a:t>In this model, each neuron has two or more binary inputs and one binary output</a:t>
            </a:r>
          </a:p>
          <a:p>
            <a:r>
              <a:rPr lang="en-US"/>
              <a:t>If the number of inputs activated is greater than some </a:t>
            </a:r>
            <a:r>
              <a:rPr lang="en-US" b="1" i="1"/>
              <a:t>threshold</a:t>
            </a:r>
            <a:r>
              <a:rPr lang="en-US"/>
              <a:t>, the neuron fires – it activates its output</a:t>
            </a:r>
          </a:p>
          <a:p>
            <a:r>
              <a:rPr lang="en-US"/>
              <a:t>Any logical expression can be computed using a small network built from such simple artificial neurons</a:t>
            </a:r>
          </a:p>
          <a:p>
            <a:r>
              <a:rPr lang="en-US"/>
              <a:t>For example, above we show a number of small networks for computing some basic logical expressions, assuming that the neuron C fires when it has two or more (excitatory) inputs</a:t>
            </a:r>
          </a:p>
          <a:p>
            <a:pPr lvl="1"/>
            <a:r>
              <a:rPr lang="en-US"/>
              <a:t>Note that in the fourth example, neuron B </a:t>
            </a:r>
            <a:r>
              <a:rPr lang="en-US" b="1" i="1"/>
              <a:t>inhibits</a:t>
            </a:r>
            <a:r>
              <a:rPr lang="en-US"/>
              <a:t> neuron C, cancelling out at least one of the inputs from A, so C only fires when B’s output is not active</a:t>
            </a:r>
          </a:p>
          <a:p>
            <a:r>
              <a:rPr lang="en-US"/>
              <a:t>Clearly, such simple networks can be combined to compute logical expressions of any complexity</a:t>
            </a:r>
          </a:p>
        </p:txBody>
      </p:sp>
      <p:pic>
        <p:nvPicPr>
          <p:cNvPr id="4" name="Picture 3">
            <a:extLst>
              <a:ext uri="{FF2B5EF4-FFF2-40B4-BE49-F238E27FC236}">
                <a16:creationId xmlns:a16="http://schemas.microsoft.com/office/drawing/2014/main" id="{65F00E03-A761-9D1F-F2C8-F8921D1E690F}"/>
              </a:ext>
            </a:extLst>
          </p:cNvPr>
          <p:cNvPicPr>
            <a:picLocks noChangeAspect="1"/>
          </p:cNvPicPr>
          <p:nvPr/>
        </p:nvPicPr>
        <p:blipFill>
          <a:blip r:embed="rId2"/>
          <a:stretch>
            <a:fillRect/>
          </a:stretch>
        </p:blipFill>
        <p:spPr>
          <a:xfrm>
            <a:off x="2209800" y="1169606"/>
            <a:ext cx="7772400" cy="2585275"/>
          </a:xfrm>
          <a:prstGeom prst="rect">
            <a:avLst/>
          </a:prstGeom>
        </p:spPr>
      </p:pic>
    </p:spTree>
    <p:extLst>
      <p:ext uri="{BB962C8B-B14F-4D97-AF65-F5344CB8AC3E}">
        <p14:creationId xmlns:p14="http://schemas.microsoft.com/office/powerpoint/2010/main" val="2437377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2AA8C-254A-7880-7514-9FD3928AEC0D}"/>
              </a:ext>
            </a:extLst>
          </p:cNvPr>
          <p:cNvSpPr>
            <a:spLocks noGrp="1"/>
          </p:cNvSpPr>
          <p:nvPr>
            <p:ph type="title"/>
          </p:nvPr>
        </p:nvSpPr>
        <p:spPr/>
        <p:txBody>
          <a:bodyPr/>
          <a:lstStyle/>
          <a:p>
            <a:r>
              <a:rPr lang="en-US"/>
              <a:t>The perceptron</a:t>
            </a:r>
          </a:p>
        </p:txBody>
      </p:sp>
      <p:sp>
        <p:nvSpPr>
          <p:cNvPr id="3" name="Content Placeholder 2">
            <a:extLst>
              <a:ext uri="{FF2B5EF4-FFF2-40B4-BE49-F238E27FC236}">
                <a16:creationId xmlns:a16="http://schemas.microsoft.com/office/drawing/2014/main" id="{7E0A0DBC-43AF-D8EC-AAAD-19195848FD1C}"/>
              </a:ext>
            </a:extLst>
          </p:cNvPr>
          <p:cNvSpPr>
            <a:spLocks noGrp="1"/>
          </p:cNvSpPr>
          <p:nvPr>
            <p:ph idx="1"/>
          </p:nvPr>
        </p:nvSpPr>
        <p:spPr>
          <a:xfrm>
            <a:off x="5481370" y="1825625"/>
            <a:ext cx="5872429" cy="4351338"/>
          </a:xfrm>
        </p:spPr>
        <p:txBody>
          <a:bodyPr>
            <a:normAutofit/>
          </a:bodyPr>
          <a:lstStyle/>
          <a:p>
            <a:r>
              <a:rPr lang="en-US"/>
              <a:t>The </a:t>
            </a:r>
            <a:r>
              <a:rPr lang="en-US" b="1" i="1"/>
              <a:t>perceptron</a:t>
            </a:r>
            <a:r>
              <a:rPr lang="en-US"/>
              <a:t> is a straightforward neural network architecture, invented by Frank Rosenblatt in 1957</a:t>
            </a:r>
          </a:p>
          <a:p>
            <a:r>
              <a:rPr lang="en-US"/>
              <a:t>It is based on a slightly more complicated model of a neuron than that of McCulloch and Pitts, called a </a:t>
            </a:r>
            <a:r>
              <a:rPr lang="en-US" b="1" i="1"/>
              <a:t>threshold logic unit</a:t>
            </a:r>
            <a:r>
              <a:rPr lang="en-US"/>
              <a:t> (TLU)</a:t>
            </a:r>
          </a:p>
          <a:p>
            <a:r>
              <a:rPr lang="en-US"/>
              <a:t>In a TLU, the inputs and outputs are </a:t>
            </a:r>
            <a:r>
              <a:rPr lang="en-US" i="1"/>
              <a:t>numbers</a:t>
            </a:r>
            <a:r>
              <a:rPr lang="en-US"/>
              <a:t>, rather than boolean values</a:t>
            </a:r>
          </a:p>
        </p:txBody>
      </p:sp>
      <p:pic>
        <p:nvPicPr>
          <p:cNvPr id="4" name="Picture 3">
            <a:extLst>
              <a:ext uri="{FF2B5EF4-FFF2-40B4-BE49-F238E27FC236}">
                <a16:creationId xmlns:a16="http://schemas.microsoft.com/office/drawing/2014/main" id="{8FEE5FAE-A903-46B1-30A3-2911B5B950C5}"/>
              </a:ext>
            </a:extLst>
          </p:cNvPr>
          <p:cNvPicPr>
            <a:picLocks noChangeAspect="1"/>
          </p:cNvPicPr>
          <p:nvPr/>
        </p:nvPicPr>
        <p:blipFill>
          <a:blip r:embed="rId2"/>
          <a:stretch>
            <a:fillRect/>
          </a:stretch>
        </p:blipFill>
        <p:spPr>
          <a:xfrm>
            <a:off x="490728" y="1825625"/>
            <a:ext cx="4990643" cy="3996804"/>
          </a:xfrm>
          <a:prstGeom prst="rect">
            <a:avLst/>
          </a:prstGeom>
        </p:spPr>
      </p:pic>
    </p:spTree>
    <p:extLst>
      <p:ext uri="{BB962C8B-B14F-4D97-AF65-F5344CB8AC3E}">
        <p14:creationId xmlns:p14="http://schemas.microsoft.com/office/powerpoint/2010/main" val="2203178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54D2-4928-9AC6-9E2E-E393A38BC0C1}"/>
              </a:ext>
            </a:extLst>
          </p:cNvPr>
          <p:cNvSpPr>
            <a:spLocks noGrp="1"/>
          </p:cNvSpPr>
          <p:nvPr>
            <p:ph type="title"/>
          </p:nvPr>
        </p:nvSpPr>
        <p:spPr>
          <a:xfrm>
            <a:off x="838200" y="365126"/>
            <a:ext cx="10515600" cy="411528"/>
          </a:xfrm>
        </p:spPr>
        <p:txBody>
          <a:bodyPr>
            <a:normAutofit fontScale="90000"/>
          </a:bodyPr>
          <a:lstStyle/>
          <a:p>
            <a:r>
              <a:rPr lang="en-US"/>
              <a:t>The threshold logic unit (TLU)</a:t>
            </a:r>
          </a:p>
        </p:txBody>
      </p:sp>
      <p:sp>
        <p:nvSpPr>
          <p:cNvPr id="3" name="Content Placeholder 2">
            <a:extLst>
              <a:ext uri="{FF2B5EF4-FFF2-40B4-BE49-F238E27FC236}">
                <a16:creationId xmlns:a16="http://schemas.microsoft.com/office/drawing/2014/main" id="{1294EE71-8BA3-93DF-6E0D-52274361B678}"/>
              </a:ext>
            </a:extLst>
          </p:cNvPr>
          <p:cNvSpPr>
            <a:spLocks noGrp="1"/>
          </p:cNvSpPr>
          <p:nvPr>
            <p:ph idx="1"/>
          </p:nvPr>
        </p:nvSpPr>
        <p:spPr>
          <a:xfrm>
            <a:off x="838200" y="4133089"/>
            <a:ext cx="10515600" cy="2451497"/>
          </a:xfrm>
        </p:spPr>
        <p:txBody>
          <a:bodyPr>
            <a:normAutofit fontScale="70000" lnSpcReduction="20000"/>
          </a:bodyPr>
          <a:lstStyle/>
          <a:p>
            <a:r>
              <a:rPr lang="en-US"/>
              <a:t>The TLU first computes a linear function of its inputs to get a value, </a:t>
            </a:r>
            <a:r>
              <a:rPr lang="en-US" i="1"/>
              <a:t>z</a:t>
            </a:r>
          </a:p>
          <a:p>
            <a:r>
              <a:rPr lang="en-US"/>
              <a:t>Each input, </a:t>
            </a:r>
            <a:r>
              <a:rPr lang="en-US" i="1"/>
              <a:t>x</a:t>
            </a:r>
            <a:r>
              <a:rPr lang="en-US" i="1" baseline="-25000"/>
              <a:t>i</a:t>
            </a:r>
            <a:r>
              <a:rPr lang="en-US"/>
              <a:t>, is multiplied by a </a:t>
            </a:r>
            <a:r>
              <a:rPr lang="en-US" b="1" i="1"/>
              <a:t>weight</a:t>
            </a:r>
            <a:r>
              <a:rPr lang="en-US"/>
              <a:t>, </a:t>
            </a:r>
            <a:r>
              <a:rPr lang="en-US" i="1"/>
              <a:t>w</a:t>
            </a:r>
            <a:r>
              <a:rPr lang="en-US" i="1" baseline="-25000"/>
              <a:t>i</a:t>
            </a:r>
          </a:p>
          <a:p>
            <a:r>
              <a:rPr lang="en-US"/>
              <a:t>The sum of the products of the weights and the input values is then added to a constant called the </a:t>
            </a:r>
            <a:r>
              <a:rPr lang="en-US" b="1" i="1"/>
              <a:t>bias</a:t>
            </a:r>
            <a:r>
              <a:rPr lang="en-US" b="1"/>
              <a:t>, </a:t>
            </a:r>
            <a:r>
              <a:rPr lang="en-US" i="1"/>
              <a:t>b</a:t>
            </a:r>
            <a:r>
              <a:rPr lang="en-US"/>
              <a:t>, to get </a:t>
            </a:r>
            <a:r>
              <a:rPr lang="en-US" i="1"/>
              <a:t>z </a:t>
            </a:r>
            <a:r>
              <a:rPr lang="en-US"/>
              <a:t>(see above)</a:t>
            </a:r>
          </a:p>
          <a:p>
            <a:pPr lvl="1"/>
            <a:r>
              <a:rPr lang="en-US" i="1"/>
              <a:t>This should look familiar!</a:t>
            </a:r>
          </a:p>
          <a:p>
            <a:r>
              <a:rPr lang="en-US" i="1"/>
              <a:t>z</a:t>
            </a:r>
            <a:r>
              <a:rPr lang="en-US"/>
              <a:t> is then given as input to a </a:t>
            </a:r>
            <a:r>
              <a:rPr lang="en-US" b="1" i="1"/>
              <a:t>step function</a:t>
            </a:r>
            <a:r>
              <a:rPr lang="en-US" b="1"/>
              <a:t> </a:t>
            </a:r>
            <a:r>
              <a:rPr lang="en-US"/>
              <a:t>which returns either 0 or 1 (or sometimes -1, 0 or 1)</a:t>
            </a:r>
          </a:p>
          <a:p>
            <a:r>
              <a:rPr lang="en-US"/>
              <a:t>Two common step functions are the </a:t>
            </a:r>
            <a:r>
              <a:rPr lang="en-US" b="1" i="1"/>
              <a:t>Heaviside function</a:t>
            </a:r>
            <a:r>
              <a:rPr lang="en-US"/>
              <a:t> and the </a:t>
            </a:r>
            <a:r>
              <a:rPr lang="en-US" b="1" i="1"/>
              <a:t>sign</a:t>
            </a:r>
            <a:r>
              <a:rPr lang="en-US"/>
              <a:t> (or </a:t>
            </a:r>
            <a:r>
              <a:rPr lang="en-US" b="1" i="1"/>
              <a:t>signum</a:t>
            </a:r>
            <a:r>
              <a:rPr lang="en-US"/>
              <a:t>) function (see above)</a:t>
            </a:r>
          </a:p>
          <a:p>
            <a:endParaRPr lang="en-US"/>
          </a:p>
        </p:txBody>
      </p:sp>
      <p:pic>
        <p:nvPicPr>
          <p:cNvPr id="4" name="Picture 3">
            <a:extLst>
              <a:ext uri="{FF2B5EF4-FFF2-40B4-BE49-F238E27FC236}">
                <a16:creationId xmlns:a16="http://schemas.microsoft.com/office/drawing/2014/main" id="{F90326B7-48B4-5609-8883-77B28B30A1EA}"/>
              </a:ext>
            </a:extLst>
          </p:cNvPr>
          <p:cNvPicPr>
            <a:picLocks noChangeAspect="1"/>
          </p:cNvPicPr>
          <p:nvPr/>
        </p:nvPicPr>
        <p:blipFill>
          <a:blip r:embed="rId2"/>
          <a:stretch>
            <a:fillRect/>
          </a:stretch>
        </p:blipFill>
        <p:spPr>
          <a:xfrm>
            <a:off x="7965605" y="2118056"/>
            <a:ext cx="3424166" cy="1018847"/>
          </a:xfrm>
          <a:prstGeom prst="rect">
            <a:avLst/>
          </a:prstGeom>
        </p:spPr>
      </p:pic>
      <p:pic>
        <p:nvPicPr>
          <p:cNvPr id="5" name="Picture 4">
            <a:extLst>
              <a:ext uri="{FF2B5EF4-FFF2-40B4-BE49-F238E27FC236}">
                <a16:creationId xmlns:a16="http://schemas.microsoft.com/office/drawing/2014/main" id="{8C2947EA-9D4D-90C9-195B-5F86DDF4979F}"/>
              </a:ext>
            </a:extLst>
          </p:cNvPr>
          <p:cNvPicPr>
            <a:picLocks noChangeAspect="1"/>
          </p:cNvPicPr>
          <p:nvPr/>
        </p:nvPicPr>
        <p:blipFill>
          <a:blip r:embed="rId3"/>
          <a:stretch>
            <a:fillRect/>
          </a:stretch>
        </p:blipFill>
        <p:spPr>
          <a:xfrm>
            <a:off x="4826368" y="2032234"/>
            <a:ext cx="2839251" cy="1364053"/>
          </a:xfrm>
          <a:prstGeom prst="rect">
            <a:avLst/>
          </a:prstGeom>
        </p:spPr>
      </p:pic>
      <p:pic>
        <p:nvPicPr>
          <p:cNvPr id="6" name="Picture 5">
            <a:extLst>
              <a:ext uri="{FF2B5EF4-FFF2-40B4-BE49-F238E27FC236}">
                <a16:creationId xmlns:a16="http://schemas.microsoft.com/office/drawing/2014/main" id="{8BE32005-E79A-FF15-6EF4-8C1A69C83723}"/>
              </a:ext>
            </a:extLst>
          </p:cNvPr>
          <p:cNvPicPr>
            <a:picLocks noChangeAspect="1"/>
          </p:cNvPicPr>
          <p:nvPr/>
        </p:nvPicPr>
        <p:blipFill>
          <a:blip r:embed="rId4"/>
          <a:stretch>
            <a:fillRect/>
          </a:stretch>
        </p:blipFill>
        <p:spPr>
          <a:xfrm>
            <a:off x="4842143" y="1144320"/>
            <a:ext cx="6261100" cy="533400"/>
          </a:xfrm>
          <a:prstGeom prst="rect">
            <a:avLst/>
          </a:prstGeom>
        </p:spPr>
      </p:pic>
      <p:pic>
        <p:nvPicPr>
          <p:cNvPr id="7" name="Picture 6">
            <a:extLst>
              <a:ext uri="{FF2B5EF4-FFF2-40B4-BE49-F238E27FC236}">
                <a16:creationId xmlns:a16="http://schemas.microsoft.com/office/drawing/2014/main" id="{7FD7DB31-181D-4588-C7A7-5A23E05A8FDB}"/>
              </a:ext>
            </a:extLst>
          </p:cNvPr>
          <p:cNvPicPr>
            <a:picLocks noChangeAspect="1"/>
          </p:cNvPicPr>
          <p:nvPr/>
        </p:nvPicPr>
        <p:blipFill>
          <a:blip r:embed="rId5"/>
          <a:stretch>
            <a:fillRect/>
          </a:stretch>
        </p:blipFill>
        <p:spPr>
          <a:xfrm>
            <a:off x="763400" y="1178157"/>
            <a:ext cx="3762981" cy="2662323"/>
          </a:xfrm>
          <a:prstGeom prst="rect">
            <a:avLst/>
          </a:prstGeom>
        </p:spPr>
      </p:pic>
    </p:spTree>
    <p:extLst>
      <p:ext uri="{BB962C8B-B14F-4D97-AF65-F5344CB8AC3E}">
        <p14:creationId xmlns:p14="http://schemas.microsoft.com/office/powerpoint/2010/main" val="946625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F3FA-862A-ED31-8C48-7CE1860C3D64}"/>
              </a:ext>
            </a:extLst>
          </p:cNvPr>
          <p:cNvSpPr>
            <a:spLocks noGrp="1"/>
          </p:cNvSpPr>
          <p:nvPr>
            <p:ph type="title"/>
          </p:nvPr>
        </p:nvSpPr>
        <p:spPr/>
        <p:txBody>
          <a:bodyPr/>
          <a:lstStyle/>
          <a:p>
            <a:r>
              <a:rPr lang="en-US"/>
              <a:t>A TLU can perform simple linear classification</a:t>
            </a:r>
          </a:p>
        </p:txBody>
      </p:sp>
      <p:sp>
        <p:nvSpPr>
          <p:cNvPr id="3" name="Content Placeholder 2">
            <a:extLst>
              <a:ext uri="{FF2B5EF4-FFF2-40B4-BE49-F238E27FC236}">
                <a16:creationId xmlns:a16="http://schemas.microsoft.com/office/drawing/2014/main" id="{53021281-FE54-7B71-96E9-6ACEFA0DFC08}"/>
              </a:ext>
            </a:extLst>
          </p:cNvPr>
          <p:cNvSpPr>
            <a:spLocks noGrp="1"/>
          </p:cNvSpPr>
          <p:nvPr>
            <p:ph idx="1"/>
          </p:nvPr>
        </p:nvSpPr>
        <p:spPr>
          <a:xfrm>
            <a:off x="5313178" y="1825625"/>
            <a:ext cx="6040622" cy="4351338"/>
          </a:xfrm>
        </p:spPr>
        <p:txBody>
          <a:bodyPr>
            <a:normAutofit fontScale="85000" lnSpcReduction="10000"/>
          </a:bodyPr>
          <a:lstStyle/>
          <a:p>
            <a:r>
              <a:rPr lang="en-US"/>
              <a:t>A TLU is almost like logistic regression, except that it uses a step function instead of the logistic function</a:t>
            </a:r>
          </a:p>
          <a:p>
            <a:r>
              <a:rPr lang="en-US"/>
              <a:t>As in logistic regression, the model parameters are the weights </a:t>
            </a:r>
            <a:r>
              <a:rPr lang="en-US" b="1"/>
              <a:t>w </a:t>
            </a:r>
            <a:r>
              <a:rPr lang="en-US"/>
              <a:t>and the bias, </a:t>
            </a:r>
            <a:r>
              <a:rPr lang="en-US" i="1"/>
              <a:t>b</a:t>
            </a:r>
          </a:p>
          <a:p>
            <a:r>
              <a:rPr lang="en-US"/>
              <a:t>A single TLU can perform simple linear binary classification – it computes a linear function of its inputs and if this exceeds a threshold, it outputs the positive class</a:t>
            </a:r>
          </a:p>
          <a:p>
            <a:r>
              <a:rPr lang="en-US"/>
              <a:t>For example, we could try to train a single TLU to classify irises based on petal length and width – in this case, we would need to find two weights and a bias</a:t>
            </a:r>
          </a:p>
        </p:txBody>
      </p:sp>
      <p:pic>
        <p:nvPicPr>
          <p:cNvPr id="5" name="Picture 4">
            <a:extLst>
              <a:ext uri="{FF2B5EF4-FFF2-40B4-BE49-F238E27FC236}">
                <a16:creationId xmlns:a16="http://schemas.microsoft.com/office/drawing/2014/main" id="{847D3401-D753-2FD2-1AE7-28DDB76DB5A6}"/>
              </a:ext>
            </a:extLst>
          </p:cNvPr>
          <p:cNvPicPr>
            <a:picLocks noChangeAspect="1"/>
          </p:cNvPicPr>
          <p:nvPr/>
        </p:nvPicPr>
        <p:blipFill>
          <a:blip r:embed="rId2"/>
          <a:stretch>
            <a:fillRect/>
          </a:stretch>
        </p:blipFill>
        <p:spPr>
          <a:xfrm>
            <a:off x="342776" y="2097838"/>
            <a:ext cx="4970402" cy="3516578"/>
          </a:xfrm>
          <a:prstGeom prst="rect">
            <a:avLst/>
          </a:prstGeom>
        </p:spPr>
      </p:pic>
    </p:spTree>
    <p:extLst>
      <p:ext uri="{BB962C8B-B14F-4D97-AF65-F5344CB8AC3E}">
        <p14:creationId xmlns:p14="http://schemas.microsoft.com/office/powerpoint/2010/main" val="233249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A15F-F5DF-102D-F72E-10CD9BB6A01C}"/>
              </a:ext>
            </a:extLst>
          </p:cNvPr>
          <p:cNvSpPr>
            <a:spLocks noGrp="1"/>
          </p:cNvSpPr>
          <p:nvPr>
            <p:ph type="title"/>
          </p:nvPr>
        </p:nvSpPr>
        <p:spPr/>
        <p:txBody>
          <a:bodyPr>
            <a:normAutofit/>
          </a:bodyPr>
          <a:lstStyle/>
          <a:p>
            <a:r>
              <a:rPr lang="en-US" sz="4000"/>
              <a:t>A perceptron has a fully connected layer of TLUs</a:t>
            </a:r>
          </a:p>
        </p:txBody>
      </p:sp>
      <p:sp>
        <p:nvSpPr>
          <p:cNvPr id="3" name="Content Placeholder 2">
            <a:extLst>
              <a:ext uri="{FF2B5EF4-FFF2-40B4-BE49-F238E27FC236}">
                <a16:creationId xmlns:a16="http://schemas.microsoft.com/office/drawing/2014/main" id="{CD567DC9-DDC0-1FBD-4D6C-2A3B17827918}"/>
              </a:ext>
            </a:extLst>
          </p:cNvPr>
          <p:cNvSpPr>
            <a:spLocks noGrp="1"/>
          </p:cNvSpPr>
          <p:nvPr>
            <p:ph idx="1"/>
          </p:nvPr>
        </p:nvSpPr>
        <p:spPr>
          <a:xfrm>
            <a:off x="5266944" y="1825625"/>
            <a:ext cx="6086856" cy="4667250"/>
          </a:xfrm>
        </p:spPr>
        <p:txBody>
          <a:bodyPr>
            <a:normAutofit fontScale="85000" lnSpcReduction="20000"/>
          </a:bodyPr>
          <a:lstStyle/>
          <a:p>
            <a:r>
              <a:rPr lang="en-US"/>
              <a:t>A </a:t>
            </a:r>
            <a:r>
              <a:rPr lang="en-US" b="1" i="1"/>
              <a:t>perceptron</a:t>
            </a:r>
            <a:r>
              <a:rPr lang="en-US"/>
              <a:t> consists of a single layer of TLUs in which each TLU is connected to all the inputs</a:t>
            </a:r>
          </a:p>
          <a:p>
            <a:r>
              <a:rPr lang="en-US"/>
              <a:t>Such a layer is called a </a:t>
            </a:r>
            <a:r>
              <a:rPr lang="en-US" b="1" i="1"/>
              <a:t>dense layer</a:t>
            </a:r>
            <a:r>
              <a:rPr lang="en-US"/>
              <a:t> or a </a:t>
            </a:r>
            <a:r>
              <a:rPr lang="en-US" b="1" i="1"/>
              <a:t>fully connected layer</a:t>
            </a:r>
            <a:endParaRPr lang="en-US"/>
          </a:p>
          <a:p>
            <a:r>
              <a:rPr lang="en-US"/>
              <a:t>The inputs themselves form the </a:t>
            </a:r>
            <a:r>
              <a:rPr lang="en-US" b="1" i="1"/>
              <a:t>input layer</a:t>
            </a:r>
          </a:p>
          <a:p>
            <a:r>
              <a:rPr lang="en-US"/>
              <a:t>The layer of TLUs produce the output, so this layer is also called the </a:t>
            </a:r>
            <a:r>
              <a:rPr lang="en-US" b="1" i="1"/>
              <a:t>output layer</a:t>
            </a:r>
          </a:p>
          <a:p>
            <a:r>
              <a:rPr lang="en-US"/>
              <a:t>The figure on the left shows a perceptron with two inputs and three outputs</a:t>
            </a:r>
          </a:p>
          <a:p>
            <a:r>
              <a:rPr lang="en-US"/>
              <a:t>A perceptron can perform multi-output classification – it can assign more than one label to an input (multilabel), and each label can be chosen from more than one set of possibilities (multiclass)</a:t>
            </a:r>
          </a:p>
        </p:txBody>
      </p:sp>
      <p:pic>
        <p:nvPicPr>
          <p:cNvPr id="4" name="Picture 3">
            <a:extLst>
              <a:ext uri="{FF2B5EF4-FFF2-40B4-BE49-F238E27FC236}">
                <a16:creationId xmlns:a16="http://schemas.microsoft.com/office/drawing/2014/main" id="{5B2D9719-6463-9A6C-CD91-B09233766300}"/>
              </a:ext>
            </a:extLst>
          </p:cNvPr>
          <p:cNvPicPr>
            <a:picLocks noChangeAspect="1"/>
          </p:cNvPicPr>
          <p:nvPr/>
        </p:nvPicPr>
        <p:blipFill>
          <a:blip r:embed="rId2"/>
          <a:stretch>
            <a:fillRect/>
          </a:stretch>
        </p:blipFill>
        <p:spPr>
          <a:xfrm>
            <a:off x="276301" y="2160848"/>
            <a:ext cx="4990643" cy="3996804"/>
          </a:xfrm>
          <a:prstGeom prst="rect">
            <a:avLst/>
          </a:prstGeom>
        </p:spPr>
      </p:pic>
    </p:spTree>
    <p:extLst>
      <p:ext uri="{BB962C8B-B14F-4D97-AF65-F5344CB8AC3E}">
        <p14:creationId xmlns:p14="http://schemas.microsoft.com/office/powerpoint/2010/main" val="3305451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88E8-1B3F-F5E4-5E28-E551EE349E8A}"/>
              </a:ext>
            </a:extLst>
          </p:cNvPr>
          <p:cNvSpPr>
            <a:spLocks noGrp="1"/>
          </p:cNvSpPr>
          <p:nvPr>
            <p:ph type="title"/>
          </p:nvPr>
        </p:nvSpPr>
        <p:spPr>
          <a:xfrm>
            <a:off x="838200" y="365126"/>
            <a:ext cx="10515600" cy="380160"/>
          </a:xfrm>
        </p:spPr>
        <p:txBody>
          <a:bodyPr>
            <a:normAutofit fontScale="90000"/>
          </a:bodyPr>
          <a:lstStyle/>
          <a:p>
            <a:r>
              <a:rPr lang="en-US" sz="4000"/>
              <a:t>Computing the outputs of a fully connected layer</a:t>
            </a:r>
          </a:p>
        </p:txBody>
      </p:sp>
      <p:sp>
        <p:nvSpPr>
          <p:cNvPr id="3" name="Content Placeholder 2">
            <a:extLst>
              <a:ext uri="{FF2B5EF4-FFF2-40B4-BE49-F238E27FC236}">
                <a16:creationId xmlns:a16="http://schemas.microsoft.com/office/drawing/2014/main" id="{6C77B77A-BCED-A2AC-E439-8628408EDD31}"/>
              </a:ext>
            </a:extLst>
          </p:cNvPr>
          <p:cNvSpPr>
            <a:spLocks noGrp="1"/>
          </p:cNvSpPr>
          <p:nvPr>
            <p:ph idx="1"/>
          </p:nvPr>
        </p:nvSpPr>
        <p:spPr>
          <a:xfrm>
            <a:off x="838200" y="1983035"/>
            <a:ext cx="10515600" cy="4193928"/>
          </a:xfrm>
        </p:spPr>
        <p:txBody>
          <a:bodyPr>
            <a:normAutofit lnSpcReduction="10000"/>
          </a:bodyPr>
          <a:lstStyle/>
          <a:p>
            <a:r>
              <a:rPr lang="en-US"/>
              <a:t>The outputs of a fully connected layer can be computed using the equation above</a:t>
            </a:r>
          </a:p>
          <a:p>
            <a:r>
              <a:rPr lang="en-US" b="1"/>
              <a:t>X</a:t>
            </a:r>
            <a:r>
              <a:rPr lang="en-US"/>
              <a:t> is the dataset of instances, where each column corresponds to a feature and each row corresponds to an instance</a:t>
            </a:r>
          </a:p>
          <a:p>
            <a:r>
              <a:rPr lang="en-US" b="1"/>
              <a:t>W</a:t>
            </a:r>
            <a:r>
              <a:rPr lang="en-US"/>
              <a:t> is the </a:t>
            </a:r>
            <a:r>
              <a:rPr lang="en-US" b="1" i="1"/>
              <a:t>weights matrix</a:t>
            </a:r>
            <a:r>
              <a:rPr lang="en-US"/>
              <a:t>: </a:t>
            </a:r>
          </a:p>
          <a:p>
            <a:pPr lvl="1"/>
            <a:r>
              <a:rPr lang="en-US"/>
              <a:t>each column gives the set of input feature weights for a single neuron</a:t>
            </a:r>
          </a:p>
          <a:p>
            <a:pPr lvl="1"/>
            <a:r>
              <a:rPr lang="en-US"/>
              <a:t>each row gives the weights over all the neurons for a single input feature</a:t>
            </a:r>
          </a:p>
          <a:p>
            <a:r>
              <a:rPr lang="en-US" b="1"/>
              <a:t>b</a:t>
            </a:r>
            <a:r>
              <a:rPr lang="en-US"/>
              <a:t> is the </a:t>
            </a:r>
            <a:r>
              <a:rPr lang="en-US" b="1" i="1"/>
              <a:t>bias vector</a:t>
            </a:r>
            <a:r>
              <a:rPr lang="en-US"/>
              <a:t>: it gives the bias for each neuron</a:t>
            </a:r>
          </a:p>
          <a:p>
            <a:r>
              <a:rPr lang="en-US"/>
              <a:t>The function, ɸ, is the </a:t>
            </a:r>
            <a:r>
              <a:rPr lang="en-US" b="1" i="1"/>
              <a:t>activation function</a:t>
            </a:r>
            <a:r>
              <a:rPr lang="en-US"/>
              <a:t>: in the case of a perceptron of TLUs, this will be a step function</a:t>
            </a:r>
          </a:p>
        </p:txBody>
      </p:sp>
      <p:pic>
        <p:nvPicPr>
          <p:cNvPr id="4" name="Picture 3">
            <a:extLst>
              <a:ext uri="{FF2B5EF4-FFF2-40B4-BE49-F238E27FC236}">
                <a16:creationId xmlns:a16="http://schemas.microsoft.com/office/drawing/2014/main" id="{57A444E8-78A9-8257-8840-0CEEF7016040}"/>
              </a:ext>
            </a:extLst>
          </p:cNvPr>
          <p:cNvPicPr>
            <a:picLocks noChangeAspect="1"/>
          </p:cNvPicPr>
          <p:nvPr/>
        </p:nvPicPr>
        <p:blipFill>
          <a:blip r:embed="rId2"/>
          <a:stretch>
            <a:fillRect/>
          </a:stretch>
        </p:blipFill>
        <p:spPr>
          <a:xfrm>
            <a:off x="4483100" y="1084760"/>
            <a:ext cx="3225800" cy="558800"/>
          </a:xfrm>
          <a:prstGeom prst="rect">
            <a:avLst/>
          </a:prstGeom>
        </p:spPr>
      </p:pic>
    </p:spTree>
    <p:extLst>
      <p:ext uri="{BB962C8B-B14F-4D97-AF65-F5344CB8AC3E}">
        <p14:creationId xmlns:p14="http://schemas.microsoft.com/office/powerpoint/2010/main" val="1680121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88E8-1B3F-F5E4-5E28-E551EE349E8A}"/>
              </a:ext>
            </a:extLst>
          </p:cNvPr>
          <p:cNvSpPr>
            <a:spLocks noGrp="1"/>
          </p:cNvSpPr>
          <p:nvPr>
            <p:ph type="title"/>
          </p:nvPr>
        </p:nvSpPr>
        <p:spPr>
          <a:xfrm>
            <a:off x="838200" y="365126"/>
            <a:ext cx="10515600" cy="380160"/>
          </a:xfrm>
        </p:spPr>
        <p:txBody>
          <a:bodyPr>
            <a:normAutofit fontScale="90000"/>
          </a:bodyPr>
          <a:lstStyle/>
          <a:p>
            <a:r>
              <a:rPr lang="en-US" sz="4000"/>
              <a:t>Computing the outputs of a fully connected layer</a:t>
            </a:r>
          </a:p>
        </p:txBody>
      </p:sp>
      <p:sp>
        <p:nvSpPr>
          <p:cNvPr id="3" name="Content Placeholder 2">
            <a:extLst>
              <a:ext uri="{FF2B5EF4-FFF2-40B4-BE49-F238E27FC236}">
                <a16:creationId xmlns:a16="http://schemas.microsoft.com/office/drawing/2014/main" id="{6C77B77A-BCED-A2AC-E439-8628408EDD31}"/>
              </a:ext>
            </a:extLst>
          </p:cNvPr>
          <p:cNvSpPr>
            <a:spLocks noGrp="1"/>
          </p:cNvSpPr>
          <p:nvPr>
            <p:ph idx="1"/>
          </p:nvPr>
        </p:nvSpPr>
        <p:spPr>
          <a:xfrm>
            <a:off x="838200" y="1983035"/>
            <a:ext cx="10515600" cy="4193928"/>
          </a:xfrm>
        </p:spPr>
        <p:txBody>
          <a:bodyPr>
            <a:normAutofit fontScale="92500" lnSpcReduction="10000"/>
          </a:bodyPr>
          <a:lstStyle/>
          <a:p>
            <a:r>
              <a:rPr lang="en-US"/>
              <a:t>Suppose we have </a:t>
            </a:r>
            <a:r>
              <a:rPr lang="en-US" i="1"/>
              <a:t>k</a:t>
            </a:r>
            <a:r>
              <a:rPr lang="en-US"/>
              <a:t> neurons, </a:t>
            </a:r>
            <a:r>
              <a:rPr lang="en-US" i="1"/>
              <a:t>m</a:t>
            </a:r>
            <a:r>
              <a:rPr lang="en-US"/>
              <a:t> instances, and </a:t>
            </a:r>
            <a:r>
              <a:rPr lang="en-US" i="1"/>
              <a:t>n</a:t>
            </a:r>
            <a:r>
              <a:rPr lang="en-US"/>
              <a:t> features (inputs)</a:t>
            </a:r>
          </a:p>
          <a:p>
            <a:r>
              <a:rPr lang="en-US"/>
              <a:t>The matrix multiplication </a:t>
            </a:r>
            <a:r>
              <a:rPr lang="en-US" b="1"/>
              <a:t>XW</a:t>
            </a:r>
            <a:r>
              <a:rPr lang="en-US"/>
              <a:t> multiplies the </a:t>
            </a:r>
            <a:r>
              <a:rPr lang="en-US" i="1"/>
              <a:t>m</a:t>
            </a:r>
            <a:r>
              <a:rPr lang="en-US"/>
              <a:t> x </a:t>
            </a:r>
            <a:r>
              <a:rPr lang="en-US" i="1"/>
              <a:t>n</a:t>
            </a:r>
            <a:r>
              <a:rPr lang="en-US"/>
              <a:t> input data matrix by the </a:t>
            </a:r>
            <a:r>
              <a:rPr lang="en-US" i="1"/>
              <a:t>n</a:t>
            </a:r>
            <a:r>
              <a:rPr lang="en-US"/>
              <a:t> x </a:t>
            </a:r>
            <a:r>
              <a:rPr lang="en-US" i="1"/>
              <a:t>k</a:t>
            </a:r>
            <a:r>
              <a:rPr lang="en-US"/>
              <a:t> weights matrix to produce a </a:t>
            </a:r>
            <a:r>
              <a:rPr lang="en-US" i="1"/>
              <a:t>m</a:t>
            </a:r>
            <a:r>
              <a:rPr lang="en-US"/>
              <a:t> x </a:t>
            </a:r>
            <a:r>
              <a:rPr lang="en-US" i="1"/>
              <a:t>k </a:t>
            </a:r>
            <a:r>
              <a:rPr lang="en-US"/>
              <a:t>matrix, where each row gives the outputs of all the neurons for a single input instance</a:t>
            </a:r>
          </a:p>
          <a:p>
            <a:r>
              <a:rPr lang="en-US"/>
              <a:t>We then add </a:t>
            </a:r>
            <a:r>
              <a:rPr lang="en-US" b="1"/>
              <a:t>b</a:t>
            </a:r>
            <a:r>
              <a:rPr lang="en-US"/>
              <a:t>, which is a row of </a:t>
            </a:r>
            <a:r>
              <a:rPr lang="en-US" i="1"/>
              <a:t>k </a:t>
            </a:r>
            <a:r>
              <a:rPr lang="en-US"/>
              <a:t>biases, one for each neuron</a:t>
            </a:r>
          </a:p>
          <a:p>
            <a:r>
              <a:rPr lang="en-US"/>
              <a:t>In math, we cannot add a 1 x k row vector to a </a:t>
            </a:r>
            <a:r>
              <a:rPr lang="en-US" i="1"/>
              <a:t>m</a:t>
            </a:r>
            <a:r>
              <a:rPr lang="en-US"/>
              <a:t> x </a:t>
            </a:r>
            <a:r>
              <a:rPr lang="en-US" i="1"/>
              <a:t>k</a:t>
            </a:r>
            <a:r>
              <a:rPr lang="en-US"/>
              <a:t> matrix, but in data science, we interpret this addition to mean that we “broadcast” the addition to all the rows in the matrix</a:t>
            </a:r>
          </a:p>
          <a:p>
            <a:pPr lvl="1"/>
            <a:r>
              <a:rPr lang="en-US"/>
              <a:t>i.e., we add </a:t>
            </a:r>
            <a:r>
              <a:rPr lang="en-US" b="1"/>
              <a:t>b</a:t>
            </a:r>
            <a:r>
              <a:rPr lang="en-US"/>
              <a:t> to every row in </a:t>
            </a:r>
            <a:r>
              <a:rPr lang="en-US" b="1"/>
              <a:t>XW</a:t>
            </a:r>
            <a:r>
              <a:rPr lang="en-US"/>
              <a:t> to produce a new </a:t>
            </a:r>
            <a:r>
              <a:rPr lang="en-US" i="1"/>
              <a:t>m</a:t>
            </a:r>
            <a:r>
              <a:rPr lang="en-US"/>
              <a:t> x </a:t>
            </a:r>
            <a:r>
              <a:rPr lang="en-US" i="1"/>
              <a:t>k</a:t>
            </a:r>
            <a:r>
              <a:rPr lang="en-US"/>
              <a:t> matrix</a:t>
            </a:r>
          </a:p>
          <a:p>
            <a:r>
              <a:rPr lang="en-US"/>
              <a:t>Note that the activation function, ɸ, is applied to every item in the resulting matrix to produce another </a:t>
            </a:r>
            <a:r>
              <a:rPr lang="en-US" i="1"/>
              <a:t>m</a:t>
            </a:r>
            <a:r>
              <a:rPr lang="en-US"/>
              <a:t> x </a:t>
            </a:r>
            <a:r>
              <a:rPr lang="en-US" i="1"/>
              <a:t>k</a:t>
            </a:r>
            <a:r>
              <a:rPr lang="en-US"/>
              <a:t> matrix</a:t>
            </a:r>
          </a:p>
          <a:p>
            <a:endParaRPr lang="en-US"/>
          </a:p>
          <a:p>
            <a:endParaRPr lang="en-US" b="1" i="1"/>
          </a:p>
        </p:txBody>
      </p:sp>
      <p:pic>
        <p:nvPicPr>
          <p:cNvPr id="4" name="Picture 3">
            <a:extLst>
              <a:ext uri="{FF2B5EF4-FFF2-40B4-BE49-F238E27FC236}">
                <a16:creationId xmlns:a16="http://schemas.microsoft.com/office/drawing/2014/main" id="{57A444E8-78A9-8257-8840-0CEEF7016040}"/>
              </a:ext>
            </a:extLst>
          </p:cNvPr>
          <p:cNvPicPr>
            <a:picLocks noChangeAspect="1"/>
          </p:cNvPicPr>
          <p:nvPr/>
        </p:nvPicPr>
        <p:blipFill>
          <a:blip r:embed="rId2"/>
          <a:stretch>
            <a:fillRect/>
          </a:stretch>
        </p:blipFill>
        <p:spPr>
          <a:xfrm>
            <a:off x="4483100" y="1084760"/>
            <a:ext cx="3225800" cy="558800"/>
          </a:xfrm>
          <a:prstGeom prst="rect">
            <a:avLst/>
          </a:prstGeom>
        </p:spPr>
      </p:pic>
    </p:spTree>
    <p:extLst>
      <p:ext uri="{BB962C8B-B14F-4D97-AF65-F5344CB8AC3E}">
        <p14:creationId xmlns:p14="http://schemas.microsoft.com/office/powerpoint/2010/main" val="2258461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CBBE-7D73-EA3A-A565-94D9448B0428}"/>
              </a:ext>
            </a:extLst>
          </p:cNvPr>
          <p:cNvSpPr>
            <a:spLocks noGrp="1"/>
          </p:cNvSpPr>
          <p:nvPr>
            <p:ph type="title"/>
          </p:nvPr>
        </p:nvSpPr>
        <p:spPr/>
        <p:txBody>
          <a:bodyPr/>
          <a:lstStyle/>
          <a:p>
            <a:r>
              <a:rPr lang="en-US"/>
              <a:t>Sources for this lecture</a:t>
            </a:r>
          </a:p>
        </p:txBody>
      </p:sp>
      <p:sp>
        <p:nvSpPr>
          <p:cNvPr id="3" name="Content Placeholder 2">
            <a:extLst>
              <a:ext uri="{FF2B5EF4-FFF2-40B4-BE49-F238E27FC236}">
                <a16:creationId xmlns:a16="http://schemas.microsoft.com/office/drawing/2014/main" id="{A05227E5-7862-9C2E-9615-86FBE834276D}"/>
              </a:ext>
            </a:extLst>
          </p:cNvPr>
          <p:cNvSpPr>
            <a:spLocks noGrp="1"/>
          </p:cNvSpPr>
          <p:nvPr>
            <p:ph idx="1"/>
          </p:nvPr>
        </p:nvSpPr>
        <p:spPr/>
        <p:txBody>
          <a:bodyPr/>
          <a:lstStyle/>
          <a:p>
            <a:r>
              <a:rPr lang="en-US"/>
              <a:t>Chapter 10 of </a:t>
            </a:r>
          </a:p>
          <a:p>
            <a:pPr lvl="1"/>
            <a:r>
              <a:rPr lang="en-US"/>
              <a:t>Géron, A. (2023). </a:t>
            </a:r>
            <a:r>
              <a:rPr lang="en-US" i="1"/>
              <a:t>Hands-On Machine Learning with Scikit-Learn, Keras &amp; TensorFlow. </a:t>
            </a:r>
            <a:r>
              <a:rPr lang="en-US"/>
              <a:t>(Third edition).</a:t>
            </a:r>
            <a:r>
              <a:rPr lang="en-US" i="1"/>
              <a:t> </a:t>
            </a:r>
            <a:r>
              <a:rPr lang="en-US"/>
              <a:t>O’Reilly. Available at </a:t>
            </a:r>
          </a:p>
          <a:p>
            <a:pPr lvl="2"/>
            <a:r>
              <a:rPr lang="en-US">
                <a:hlinkClick r:id="rId2"/>
              </a:rPr>
              <a:t>https://www.amazon.de/-/en/Aur%C3%A9lien-G%C3%A9ron/dp/1098125975/</a:t>
            </a:r>
            <a:endParaRPr lang="en-US"/>
          </a:p>
          <a:p>
            <a:pPr lvl="2"/>
            <a:r>
              <a:rPr lang="en-US">
                <a:hlinkClick r:id="rId3"/>
              </a:rPr>
              <a:t>https://www.saxo.com/dk/hands-on-machine-learning-with-scikit-learn-keras-and-tensorflow_bog_9781098125974</a:t>
            </a:r>
            <a:endParaRPr lang="en-US"/>
          </a:p>
          <a:p>
            <a:pPr lvl="2"/>
            <a:r>
              <a:rPr lang="en-US">
                <a:hlinkClick r:id="rId4"/>
              </a:rPr>
              <a:t>https://factumbooks.dk/?search_string=hands-on+machine+learning+with+scikit-learn</a:t>
            </a:r>
            <a:endParaRPr lang="en-US"/>
          </a:p>
          <a:p>
            <a:r>
              <a:rPr lang="en-US"/>
              <a:t>Jupyter Notebook for this lecture:</a:t>
            </a:r>
          </a:p>
          <a:p>
            <a:pPr lvl="1"/>
            <a:r>
              <a:rPr lang="en-US" sz="2000">
                <a:hlinkClick r:id="rId5"/>
              </a:rPr>
              <a:t>https://github.com/ageron/handson-ml3/blob/main/10_neural_nets_with_keras.ipynb</a:t>
            </a:r>
            <a:r>
              <a:rPr lang="en-US" sz="2000"/>
              <a:t> </a:t>
            </a:r>
          </a:p>
        </p:txBody>
      </p:sp>
    </p:spTree>
    <p:extLst>
      <p:ext uri="{BB962C8B-B14F-4D97-AF65-F5344CB8AC3E}">
        <p14:creationId xmlns:p14="http://schemas.microsoft.com/office/powerpoint/2010/main" val="362334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8430-8C2A-F76C-7F15-A60A5C7734A1}"/>
              </a:ext>
            </a:extLst>
          </p:cNvPr>
          <p:cNvSpPr>
            <a:spLocks noGrp="1"/>
          </p:cNvSpPr>
          <p:nvPr>
            <p:ph type="title"/>
          </p:nvPr>
        </p:nvSpPr>
        <p:spPr/>
        <p:txBody>
          <a:bodyPr/>
          <a:lstStyle/>
          <a:p>
            <a:r>
              <a:rPr lang="en-US"/>
              <a:t>Hebbian learning</a:t>
            </a:r>
          </a:p>
        </p:txBody>
      </p:sp>
      <p:sp>
        <p:nvSpPr>
          <p:cNvPr id="3" name="Content Placeholder 2">
            <a:extLst>
              <a:ext uri="{FF2B5EF4-FFF2-40B4-BE49-F238E27FC236}">
                <a16:creationId xmlns:a16="http://schemas.microsoft.com/office/drawing/2014/main" id="{830549E3-44B3-2681-2840-F4345447079C}"/>
              </a:ext>
            </a:extLst>
          </p:cNvPr>
          <p:cNvSpPr>
            <a:spLocks noGrp="1"/>
          </p:cNvSpPr>
          <p:nvPr>
            <p:ph idx="1"/>
          </p:nvPr>
        </p:nvSpPr>
        <p:spPr/>
        <p:txBody>
          <a:bodyPr/>
          <a:lstStyle/>
          <a:p>
            <a:r>
              <a:rPr lang="en-US"/>
              <a:t>Rosenblatt proposed a learning algorithm for a perceptron that is based on a rule proposed by Donald Hebb in 1949</a:t>
            </a:r>
          </a:p>
          <a:p>
            <a:r>
              <a:rPr lang="en-US"/>
              <a:t>Hebb’s rule is that if one neuron triggers another neuron often, then the connection between the two neurons grows stronger</a:t>
            </a:r>
          </a:p>
          <a:p>
            <a:r>
              <a:rPr lang="en-US"/>
              <a:t>Perceptrons are trained using a variant of this rule that takes into account the error made by the network when it makes a prediction</a:t>
            </a:r>
          </a:p>
          <a:p>
            <a:r>
              <a:rPr lang="en-US"/>
              <a:t>The perceptron learning rule reinforces connections that help to reduce error</a:t>
            </a:r>
          </a:p>
        </p:txBody>
      </p:sp>
    </p:spTree>
    <p:extLst>
      <p:ext uri="{BB962C8B-B14F-4D97-AF65-F5344CB8AC3E}">
        <p14:creationId xmlns:p14="http://schemas.microsoft.com/office/powerpoint/2010/main" val="4001518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D3F9E-2177-E1D5-1A5D-EEA271B27F5E}"/>
              </a:ext>
            </a:extLst>
          </p:cNvPr>
          <p:cNvSpPr>
            <a:spLocks noGrp="1"/>
          </p:cNvSpPr>
          <p:nvPr>
            <p:ph type="title"/>
          </p:nvPr>
        </p:nvSpPr>
        <p:spPr>
          <a:xfrm>
            <a:off x="838200" y="365126"/>
            <a:ext cx="10515600" cy="439106"/>
          </a:xfrm>
        </p:spPr>
        <p:txBody>
          <a:bodyPr>
            <a:normAutofit fontScale="90000"/>
          </a:bodyPr>
          <a:lstStyle/>
          <a:p>
            <a:r>
              <a:rPr lang="en-US"/>
              <a:t>Perceptron learning</a:t>
            </a:r>
          </a:p>
        </p:txBody>
      </p:sp>
      <p:sp>
        <p:nvSpPr>
          <p:cNvPr id="3" name="Content Placeholder 2">
            <a:extLst>
              <a:ext uri="{FF2B5EF4-FFF2-40B4-BE49-F238E27FC236}">
                <a16:creationId xmlns:a16="http://schemas.microsoft.com/office/drawing/2014/main" id="{BE4FEC7B-A3D2-1FA4-4DA9-E2063659C270}"/>
              </a:ext>
            </a:extLst>
          </p:cNvPr>
          <p:cNvSpPr>
            <a:spLocks noGrp="1"/>
          </p:cNvSpPr>
          <p:nvPr>
            <p:ph idx="1"/>
          </p:nvPr>
        </p:nvSpPr>
        <p:spPr>
          <a:xfrm>
            <a:off x="838200" y="3899971"/>
            <a:ext cx="10515600" cy="2276992"/>
          </a:xfrm>
        </p:spPr>
        <p:txBody>
          <a:bodyPr/>
          <a:lstStyle/>
          <a:p>
            <a:r>
              <a:rPr lang="en-US"/>
              <a:t>The perceptron is fed one training instance at a time</a:t>
            </a:r>
          </a:p>
          <a:p>
            <a:r>
              <a:rPr lang="en-US"/>
              <a:t>For each instance it makes a prediction</a:t>
            </a:r>
          </a:p>
          <a:p>
            <a:r>
              <a:rPr lang="en-US"/>
              <a:t>For each output neuron that makes an incorrect prediction, it reinforces the connection weights from the inputs that would have contributed to the correct prediction using the equation above</a:t>
            </a:r>
          </a:p>
        </p:txBody>
      </p:sp>
      <p:pic>
        <p:nvPicPr>
          <p:cNvPr id="5" name="Picture 4">
            <a:extLst>
              <a:ext uri="{FF2B5EF4-FFF2-40B4-BE49-F238E27FC236}">
                <a16:creationId xmlns:a16="http://schemas.microsoft.com/office/drawing/2014/main" id="{648FE443-131E-CA1A-D551-B6FE5AC9D629}"/>
              </a:ext>
            </a:extLst>
          </p:cNvPr>
          <p:cNvPicPr>
            <a:picLocks noChangeAspect="1"/>
          </p:cNvPicPr>
          <p:nvPr/>
        </p:nvPicPr>
        <p:blipFill>
          <a:blip r:embed="rId2"/>
          <a:stretch>
            <a:fillRect/>
          </a:stretch>
        </p:blipFill>
        <p:spPr>
          <a:xfrm>
            <a:off x="2209800" y="997818"/>
            <a:ext cx="7772400" cy="2796728"/>
          </a:xfrm>
          <a:prstGeom prst="rect">
            <a:avLst/>
          </a:prstGeom>
        </p:spPr>
      </p:pic>
    </p:spTree>
    <p:extLst>
      <p:ext uri="{BB962C8B-B14F-4D97-AF65-F5344CB8AC3E}">
        <p14:creationId xmlns:p14="http://schemas.microsoft.com/office/powerpoint/2010/main" val="349121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F499-432A-4A86-A4CF-4D503AF5E774}"/>
              </a:ext>
            </a:extLst>
          </p:cNvPr>
          <p:cNvSpPr>
            <a:spLocks noGrp="1"/>
          </p:cNvSpPr>
          <p:nvPr>
            <p:ph type="title"/>
          </p:nvPr>
        </p:nvSpPr>
        <p:spPr>
          <a:xfrm>
            <a:off x="485660" y="523081"/>
            <a:ext cx="10515600" cy="315913"/>
          </a:xfrm>
        </p:spPr>
        <p:txBody>
          <a:bodyPr>
            <a:normAutofit fontScale="90000"/>
          </a:bodyPr>
          <a:lstStyle/>
          <a:p>
            <a:r>
              <a:rPr lang="en-US"/>
              <a:t>Perceptron convergence theorem</a:t>
            </a:r>
          </a:p>
        </p:txBody>
      </p:sp>
      <p:sp>
        <p:nvSpPr>
          <p:cNvPr id="3" name="Content Placeholder 2">
            <a:extLst>
              <a:ext uri="{FF2B5EF4-FFF2-40B4-BE49-F238E27FC236}">
                <a16:creationId xmlns:a16="http://schemas.microsoft.com/office/drawing/2014/main" id="{CB32DA6A-A486-2EC5-5C27-8600278EE49D}"/>
              </a:ext>
            </a:extLst>
          </p:cNvPr>
          <p:cNvSpPr>
            <a:spLocks noGrp="1"/>
          </p:cNvSpPr>
          <p:nvPr>
            <p:ph idx="1"/>
          </p:nvPr>
        </p:nvSpPr>
        <p:spPr>
          <a:xfrm>
            <a:off x="838200" y="4109291"/>
            <a:ext cx="10515600" cy="2067671"/>
          </a:xfrm>
        </p:spPr>
        <p:txBody>
          <a:bodyPr>
            <a:normAutofit lnSpcReduction="10000"/>
          </a:bodyPr>
          <a:lstStyle/>
          <a:p>
            <a:r>
              <a:rPr lang="en-US"/>
              <a:t>The decision bounday of a TLU is linear, so perceptrons are incapable of learning complex patterns (like logistic regression classifiers)</a:t>
            </a:r>
          </a:p>
          <a:p>
            <a:r>
              <a:rPr lang="en-US"/>
              <a:t>If the training instances are linearly separable, then the perceptron training rule will converge to a solution – this is called the </a:t>
            </a:r>
            <a:r>
              <a:rPr lang="en-US" b="1" i="1"/>
              <a:t>perceptron convergence theorem</a:t>
            </a:r>
            <a:endParaRPr lang="en-US"/>
          </a:p>
        </p:txBody>
      </p:sp>
      <p:pic>
        <p:nvPicPr>
          <p:cNvPr id="4" name="Picture 3">
            <a:extLst>
              <a:ext uri="{FF2B5EF4-FFF2-40B4-BE49-F238E27FC236}">
                <a16:creationId xmlns:a16="http://schemas.microsoft.com/office/drawing/2014/main" id="{A8572613-8B66-1A3D-B68E-BC664010A959}"/>
              </a:ext>
            </a:extLst>
          </p:cNvPr>
          <p:cNvPicPr>
            <a:picLocks noChangeAspect="1"/>
          </p:cNvPicPr>
          <p:nvPr/>
        </p:nvPicPr>
        <p:blipFill>
          <a:blip r:embed="rId2"/>
          <a:stretch>
            <a:fillRect/>
          </a:stretch>
        </p:blipFill>
        <p:spPr>
          <a:xfrm>
            <a:off x="2209800" y="997818"/>
            <a:ext cx="7772400" cy="2796728"/>
          </a:xfrm>
          <a:prstGeom prst="rect">
            <a:avLst/>
          </a:prstGeom>
        </p:spPr>
      </p:pic>
    </p:spTree>
    <p:extLst>
      <p:ext uri="{BB962C8B-B14F-4D97-AF65-F5344CB8AC3E}">
        <p14:creationId xmlns:p14="http://schemas.microsoft.com/office/powerpoint/2010/main" val="1846215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BCE86-1AEB-A0D7-3771-C3881BE7259A}"/>
              </a:ext>
            </a:extLst>
          </p:cNvPr>
          <p:cNvSpPr>
            <a:spLocks noGrp="1"/>
          </p:cNvSpPr>
          <p:nvPr>
            <p:ph type="title"/>
          </p:nvPr>
        </p:nvSpPr>
        <p:spPr>
          <a:xfrm>
            <a:off x="838200" y="365125"/>
            <a:ext cx="10515600" cy="450123"/>
          </a:xfrm>
        </p:spPr>
        <p:txBody>
          <a:bodyPr>
            <a:normAutofit fontScale="90000"/>
          </a:bodyPr>
          <a:lstStyle/>
          <a:p>
            <a:r>
              <a:rPr lang="en-US"/>
              <a:t>Perceptrons in Scikit-Learn</a:t>
            </a:r>
          </a:p>
        </p:txBody>
      </p:sp>
      <p:sp>
        <p:nvSpPr>
          <p:cNvPr id="3" name="Content Placeholder 2">
            <a:extLst>
              <a:ext uri="{FF2B5EF4-FFF2-40B4-BE49-F238E27FC236}">
                <a16:creationId xmlns:a16="http://schemas.microsoft.com/office/drawing/2014/main" id="{02AA9561-DD94-5B84-3FE6-51C5D63AC6DA}"/>
              </a:ext>
            </a:extLst>
          </p:cNvPr>
          <p:cNvSpPr>
            <a:spLocks noGrp="1"/>
          </p:cNvSpPr>
          <p:nvPr>
            <p:ph idx="1"/>
          </p:nvPr>
        </p:nvSpPr>
        <p:spPr>
          <a:xfrm>
            <a:off x="506776" y="4297680"/>
            <a:ext cx="10847024" cy="2103121"/>
          </a:xfrm>
        </p:spPr>
        <p:txBody>
          <a:bodyPr>
            <a:normAutofit fontScale="92500" lnSpcReduction="10000"/>
          </a:bodyPr>
          <a:lstStyle/>
          <a:p>
            <a:r>
              <a:rPr lang="en-US"/>
              <a:t>Scikit-Learn provides a Perceptron class that can be used as shown above</a:t>
            </a:r>
          </a:p>
          <a:p>
            <a:r>
              <a:rPr lang="en-US"/>
              <a:t>When a perceptron finds a decision boundary that separates the classes, it stops learning</a:t>
            </a:r>
          </a:p>
          <a:p>
            <a:r>
              <a:rPr lang="en-US"/>
              <a:t>This can mean the decision boundary ends up being quite close to one of the classes (cf. SVM)</a:t>
            </a:r>
          </a:p>
          <a:p>
            <a:endParaRPr lang="en-US"/>
          </a:p>
        </p:txBody>
      </p:sp>
      <p:pic>
        <p:nvPicPr>
          <p:cNvPr id="4" name="Picture 3">
            <a:extLst>
              <a:ext uri="{FF2B5EF4-FFF2-40B4-BE49-F238E27FC236}">
                <a16:creationId xmlns:a16="http://schemas.microsoft.com/office/drawing/2014/main" id="{406DA516-7C15-BF1B-C713-99B0186B5095}"/>
              </a:ext>
            </a:extLst>
          </p:cNvPr>
          <p:cNvPicPr>
            <a:picLocks noChangeAspect="1"/>
          </p:cNvPicPr>
          <p:nvPr/>
        </p:nvPicPr>
        <p:blipFill>
          <a:blip r:embed="rId2"/>
          <a:stretch>
            <a:fillRect/>
          </a:stretch>
        </p:blipFill>
        <p:spPr>
          <a:xfrm>
            <a:off x="762000" y="1232790"/>
            <a:ext cx="4718923" cy="2425760"/>
          </a:xfrm>
          <a:prstGeom prst="rect">
            <a:avLst/>
          </a:prstGeom>
        </p:spPr>
      </p:pic>
      <p:pic>
        <p:nvPicPr>
          <p:cNvPr id="1026" name="Picture 2">
            <a:extLst>
              <a:ext uri="{FF2B5EF4-FFF2-40B4-BE49-F238E27FC236}">
                <a16:creationId xmlns:a16="http://schemas.microsoft.com/office/drawing/2014/main" id="{C5E626FD-B9D8-EB3C-D792-B3FDD7B1C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32790"/>
            <a:ext cx="5970224" cy="287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010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926BD-CCB5-7C26-8AD1-B7F555DE98B2}"/>
              </a:ext>
            </a:extLst>
          </p:cNvPr>
          <p:cNvSpPr>
            <a:spLocks noGrp="1"/>
          </p:cNvSpPr>
          <p:nvPr>
            <p:ph type="title"/>
          </p:nvPr>
        </p:nvSpPr>
        <p:spPr>
          <a:xfrm>
            <a:off x="838200" y="365125"/>
            <a:ext cx="10515600" cy="428089"/>
          </a:xfrm>
        </p:spPr>
        <p:txBody>
          <a:bodyPr>
            <a:normAutofit fontScale="90000"/>
          </a:bodyPr>
          <a:lstStyle/>
          <a:p>
            <a:r>
              <a:rPr lang="en-US"/>
              <a:t>Perceptrons in Scikit-Learn</a:t>
            </a:r>
          </a:p>
        </p:txBody>
      </p:sp>
      <p:sp>
        <p:nvSpPr>
          <p:cNvPr id="3" name="Content Placeholder 2">
            <a:extLst>
              <a:ext uri="{FF2B5EF4-FFF2-40B4-BE49-F238E27FC236}">
                <a16:creationId xmlns:a16="http://schemas.microsoft.com/office/drawing/2014/main" id="{F07122FB-9215-5D20-640C-691D64144593}"/>
              </a:ext>
            </a:extLst>
          </p:cNvPr>
          <p:cNvSpPr>
            <a:spLocks noGrp="1"/>
          </p:cNvSpPr>
          <p:nvPr>
            <p:ph idx="1"/>
          </p:nvPr>
        </p:nvSpPr>
        <p:spPr>
          <a:xfrm>
            <a:off x="838200" y="3238959"/>
            <a:ext cx="10515600" cy="2938004"/>
          </a:xfrm>
        </p:spPr>
        <p:txBody>
          <a:bodyPr>
            <a:normAutofit lnSpcReduction="10000"/>
          </a:bodyPr>
          <a:lstStyle/>
          <a:p>
            <a:r>
              <a:rPr lang="en-US"/>
              <a:t>Perceptron strongly resembles stochastic gradient descent</a:t>
            </a:r>
          </a:p>
          <a:p>
            <a:r>
              <a:rPr lang="en-US"/>
              <a:t>In fact, the Perceptron class is equivalent to using an SGDClassifier with the following hyperparameters:</a:t>
            </a:r>
          </a:p>
          <a:p>
            <a:pPr lvl="1"/>
            <a:r>
              <a:rPr lang="en-US"/>
              <a:t>loss=“perceptron”</a:t>
            </a:r>
          </a:p>
          <a:p>
            <a:pPr lvl="1"/>
            <a:r>
              <a:rPr lang="en-US"/>
              <a:t>learning_rate=“constant”</a:t>
            </a:r>
          </a:p>
          <a:p>
            <a:pPr lvl="1"/>
            <a:r>
              <a:rPr lang="en-US"/>
              <a:t>eta0=1 (the learning rate)</a:t>
            </a:r>
          </a:p>
          <a:p>
            <a:pPr lvl="1"/>
            <a:r>
              <a:rPr lang="en-US"/>
              <a:t>penalty=None (no regularization)</a:t>
            </a:r>
          </a:p>
        </p:txBody>
      </p:sp>
      <p:pic>
        <p:nvPicPr>
          <p:cNvPr id="4" name="Picture 3">
            <a:extLst>
              <a:ext uri="{FF2B5EF4-FFF2-40B4-BE49-F238E27FC236}">
                <a16:creationId xmlns:a16="http://schemas.microsoft.com/office/drawing/2014/main" id="{9DDBB845-22CB-FA32-7CBF-ED62D4D00683}"/>
              </a:ext>
            </a:extLst>
          </p:cNvPr>
          <p:cNvPicPr>
            <a:picLocks noChangeAspect="1"/>
          </p:cNvPicPr>
          <p:nvPr/>
        </p:nvPicPr>
        <p:blipFill>
          <a:blip r:embed="rId2"/>
          <a:stretch>
            <a:fillRect/>
          </a:stretch>
        </p:blipFill>
        <p:spPr>
          <a:xfrm>
            <a:off x="2413000" y="1184236"/>
            <a:ext cx="7366000" cy="1663700"/>
          </a:xfrm>
          <a:prstGeom prst="rect">
            <a:avLst/>
          </a:prstGeom>
        </p:spPr>
      </p:pic>
    </p:spTree>
    <p:extLst>
      <p:ext uri="{BB962C8B-B14F-4D97-AF65-F5344CB8AC3E}">
        <p14:creationId xmlns:p14="http://schemas.microsoft.com/office/powerpoint/2010/main" val="1720691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56CF-D662-5ACF-70D8-E211C929318F}"/>
              </a:ext>
            </a:extLst>
          </p:cNvPr>
          <p:cNvSpPr>
            <a:spLocks noGrp="1"/>
          </p:cNvSpPr>
          <p:nvPr>
            <p:ph type="title"/>
          </p:nvPr>
        </p:nvSpPr>
        <p:spPr>
          <a:xfrm>
            <a:off x="838200" y="365125"/>
            <a:ext cx="10515600" cy="567563"/>
          </a:xfrm>
        </p:spPr>
        <p:txBody>
          <a:bodyPr>
            <a:normAutofit fontScale="90000"/>
          </a:bodyPr>
          <a:lstStyle/>
          <a:p>
            <a:r>
              <a:rPr lang="en-US"/>
              <a:t>Limitations of perceptrons</a:t>
            </a:r>
          </a:p>
        </p:txBody>
      </p:sp>
      <p:sp>
        <p:nvSpPr>
          <p:cNvPr id="3" name="Content Placeholder 2">
            <a:extLst>
              <a:ext uri="{FF2B5EF4-FFF2-40B4-BE49-F238E27FC236}">
                <a16:creationId xmlns:a16="http://schemas.microsoft.com/office/drawing/2014/main" id="{70F4CFDE-9A20-5979-D423-611320FA3268}"/>
              </a:ext>
            </a:extLst>
          </p:cNvPr>
          <p:cNvSpPr>
            <a:spLocks noGrp="1"/>
          </p:cNvSpPr>
          <p:nvPr>
            <p:ph idx="1"/>
          </p:nvPr>
        </p:nvSpPr>
        <p:spPr>
          <a:xfrm>
            <a:off x="5577840" y="1115568"/>
            <a:ext cx="6071616" cy="5377307"/>
          </a:xfrm>
        </p:spPr>
        <p:txBody>
          <a:bodyPr>
            <a:normAutofit fontScale="92500" lnSpcReduction="20000"/>
          </a:bodyPr>
          <a:lstStyle/>
          <a:p>
            <a:r>
              <a:rPr lang="en-US"/>
              <a:t>In 1969, Minsky and Papert showed that perceptrons are incapable of solving some simple problems, such as the </a:t>
            </a:r>
            <a:r>
              <a:rPr lang="en-US" i="1"/>
              <a:t>exclusive OR</a:t>
            </a:r>
            <a:r>
              <a:rPr lang="en-US"/>
              <a:t> classification problem</a:t>
            </a:r>
          </a:p>
          <a:p>
            <a:r>
              <a:rPr lang="en-US"/>
              <a:t>This is actually true of all linear classification models (e.g., logistic regression classifiers), but some researchers expected more from perceptrons and were so disappointed that they stopped working with neural networks altogether</a:t>
            </a:r>
          </a:p>
          <a:p>
            <a:r>
              <a:rPr lang="en-US"/>
              <a:t>It turns out that some of these problems can readily be solved by </a:t>
            </a:r>
            <a:r>
              <a:rPr lang="en-US" i="1"/>
              <a:t>stacking multiple perceptrons</a:t>
            </a:r>
            <a:r>
              <a:rPr lang="en-US"/>
              <a:t>, to produce a </a:t>
            </a:r>
            <a:r>
              <a:rPr lang="en-US" b="1" i="1"/>
              <a:t>multilayer perceptron</a:t>
            </a:r>
            <a:r>
              <a:rPr lang="en-US"/>
              <a:t> (MLP)</a:t>
            </a:r>
          </a:p>
          <a:p>
            <a:r>
              <a:rPr lang="en-US"/>
              <a:t>For example the multilayer perceptron on the left solves the exclusive OR problem</a:t>
            </a:r>
          </a:p>
          <a:p>
            <a:endParaRPr lang="en-US"/>
          </a:p>
        </p:txBody>
      </p:sp>
      <p:pic>
        <p:nvPicPr>
          <p:cNvPr id="4" name="Picture 3">
            <a:extLst>
              <a:ext uri="{FF2B5EF4-FFF2-40B4-BE49-F238E27FC236}">
                <a16:creationId xmlns:a16="http://schemas.microsoft.com/office/drawing/2014/main" id="{74A508C0-93A1-C7B2-E601-A53DE9A3AEE6}"/>
              </a:ext>
            </a:extLst>
          </p:cNvPr>
          <p:cNvPicPr>
            <a:picLocks noChangeAspect="1"/>
          </p:cNvPicPr>
          <p:nvPr/>
        </p:nvPicPr>
        <p:blipFill>
          <a:blip r:embed="rId2"/>
          <a:stretch>
            <a:fillRect/>
          </a:stretch>
        </p:blipFill>
        <p:spPr>
          <a:xfrm>
            <a:off x="542544" y="1895862"/>
            <a:ext cx="4751832" cy="3569001"/>
          </a:xfrm>
          <a:prstGeom prst="rect">
            <a:avLst/>
          </a:prstGeom>
        </p:spPr>
      </p:pic>
    </p:spTree>
    <p:extLst>
      <p:ext uri="{BB962C8B-B14F-4D97-AF65-F5344CB8AC3E}">
        <p14:creationId xmlns:p14="http://schemas.microsoft.com/office/powerpoint/2010/main" val="547243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10F3-DABD-EA26-8A34-A04576BC060A}"/>
              </a:ext>
            </a:extLst>
          </p:cNvPr>
          <p:cNvSpPr>
            <a:spLocks noGrp="1"/>
          </p:cNvSpPr>
          <p:nvPr>
            <p:ph type="title"/>
          </p:nvPr>
        </p:nvSpPr>
        <p:spPr/>
        <p:txBody>
          <a:bodyPr/>
          <a:lstStyle/>
          <a:p>
            <a:r>
              <a:rPr lang="en-US"/>
              <a:t>Perceptrons vs. other types of model</a:t>
            </a:r>
          </a:p>
        </p:txBody>
      </p:sp>
      <p:sp>
        <p:nvSpPr>
          <p:cNvPr id="3" name="Content Placeholder 2">
            <a:extLst>
              <a:ext uri="{FF2B5EF4-FFF2-40B4-BE49-F238E27FC236}">
                <a16:creationId xmlns:a16="http://schemas.microsoft.com/office/drawing/2014/main" id="{769EC20E-D70B-311A-090E-9EA7E90EDF48}"/>
              </a:ext>
            </a:extLst>
          </p:cNvPr>
          <p:cNvSpPr>
            <a:spLocks noGrp="1"/>
          </p:cNvSpPr>
          <p:nvPr>
            <p:ph idx="1"/>
          </p:nvPr>
        </p:nvSpPr>
        <p:spPr/>
        <p:txBody>
          <a:bodyPr/>
          <a:lstStyle/>
          <a:p>
            <a:r>
              <a:rPr lang="en-US"/>
              <a:t>Logistic regression classifiers output a class probability, but perceptrons do not</a:t>
            </a:r>
          </a:p>
          <a:p>
            <a:r>
              <a:rPr lang="en-US"/>
              <a:t>Perceptrons don’t use any regularization by default and training stops as soon as there are no more prediction errors on the training set</a:t>
            </a:r>
          </a:p>
          <a:p>
            <a:r>
              <a:rPr lang="en-US"/>
              <a:t>So perceptrons do not usually generalize as well as logistic regression or a linear SVM classifier</a:t>
            </a:r>
          </a:p>
          <a:p>
            <a:r>
              <a:rPr lang="en-US"/>
              <a:t>However, perceptrons may train a bit faster</a:t>
            </a:r>
          </a:p>
        </p:txBody>
      </p:sp>
    </p:spTree>
    <p:extLst>
      <p:ext uri="{BB962C8B-B14F-4D97-AF65-F5344CB8AC3E}">
        <p14:creationId xmlns:p14="http://schemas.microsoft.com/office/powerpoint/2010/main" val="2844795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6366-7B64-0A2F-5CA5-4033EF99B99B}"/>
              </a:ext>
            </a:extLst>
          </p:cNvPr>
          <p:cNvSpPr>
            <a:spLocks noGrp="1"/>
          </p:cNvSpPr>
          <p:nvPr>
            <p:ph type="title"/>
          </p:nvPr>
        </p:nvSpPr>
        <p:spPr>
          <a:xfrm>
            <a:off x="838200" y="365125"/>
            <a:ext cx="10515600" cy="662781"/>
          </a:xfrm>
        </p:spPr>
        <p:txBody>
          <a:bodyPr>
            <a:normAutofit fontScale="90000"/>
          </a:bodyPr>
          <a:lstStyle/>
          <a:p>
            <a:r>
              <a:rPr lang="en-US"/>
              <a:t>Multilayer perceptrons</a:t>
            </a:r>
          </a:p>
        </p:txBody>
      </p:sp>
      <p:sp>
        <p:nvSpPr>
          <p:cNvPr id="3" name="Content Placeholder 2">
            <a:extLst>
              <a:ext uri="{FF2B5EF4-FFF2-40B4-BE49-F238E27FC236}">
                <a16:creationId xmlns:a16="http://schemas.microsoft.com/office/drawing/2014/main" id="{CE3D87DC-D04F-5B1B-7B11-8A497D20C380}"/>
              </a:ext>
            </a:extLst>
          </p:cNvPr>
          <p:cNvSpPr>
            <a:spLocks noGrp="1"/>
          </p:cNvSpPr>
          <p:nvPr>
            <p:ph idx="1"/>
          </p:nvPr>
        </p:nvSpPr>
        <p:spPr>
          <a:xfrm>
            <a:off x="5303520" y="1336913"/>
            <a:ext cx="6050280" cy="5048123"/>
          </a:xfrm>
        </p:spPr>
        <p:txBody>
          <a:bodyPr>
            <a:normAutofit fontScale="92500" lnSpcReduction="20000"/>
          </a:bodyPr>
          <a:lstStyle/>
          <a:p>
            <a:r>
              <a:rPr lang="en-US"/>
              <a:t>An MLP is composed of </a:t>
            </a:r>
          </a:p>
          <a:p>
            <a:pPr lvl="1"/>
            <a:r>
              <a:rPr lang="en-US"/>
              <a:t>an input layer</a:t>
            </a:r>
          </a:p>
          <a:p>
            <a:pPr lvl="1"/>
            <a:r>
              <a:rPr lang="en-US"/>
              <a:t>one or more layers of TLUs called </a:t>
            </a:r>
            <a:r>
              <a:rPr lang="en-US" b="1" i="1"/>
              <a:t>hidden layers</a:t>
            </a:r>
            <a:endParaRPr lang="en-US"/>
          </a:p>
          <a:p>
            <a:pPr lvl="1"/>
            <a:r>
              <a:rPr lang="en-US"/>
              <a:t>a final layer of TLUs called the </a:t>
            </a:r>
            <a:r>
              <a:rPr lang="en-US" b="1" i="1"/>
              <a:t>output layer</a:t>
            </a:r>
          </a:p>
          <a:p>
            <a:r>
              <a:rPr lang="en-US"/>
              <a:t>Layers close to the input layer are called </a:t>
            </a:r>
            <a:r>
              <a:rPr lang="en-US" b="1" i="1"/>
              <a:t>lower layers</a:t>
            </a:r>
            <a:endParaRPr lang="en-US"/>
          </a:p>
          <a:p>
            <a:r>
              <a:rPr lang="en-US"/>
              <a:t>Layers close to the output layer are called </a:t>
            </a:r>
            <a:r>
              <a:rPr lang="en-US" b="1" i="1"/>
              <a:t>upper layers</a:t>
            </a:r>
          </a:p>
          <a:p>
            <a:r>
              <a:rPr lang="en-US"/>
              <a:t>The signal flows from the input layer to the output layer, so this is called a </a:t>
            </a:r>
            <a:r>
              <a:rPr lang="en-US" b="1" i="1"/>
              <a:t>feedforward network</a:t>
            </a:r>
            <a:r>
              <a:rPr lang="en-US"/>
              <a:t> (FNN)</a:t>
            </a:r>
          </a:p>
          <a:p>
            <a:r>
              <a:rPr lang="en-US"/>
              <a:t>When an ANN contains a deep stack of hidden layers, it is called a </a:t>
            </a:r>
            <a:r>
              <a:rPr lang="en-US" b="1" i="1"/>
              <a:t>deep neural network</a:t>
            </a:r>
            <a:r>
              <a:rPr lang="en-US"/>
              <a:t> (DNN)</a:t>
            </a:r>
          </a:p>
        </p:txBody>
      </p:sp>
      <p:pic>
        <p:nvPicPr>
          <p:cNvPr id="4" name="Picture 3">
            <a:extLst>
              <a:ext uri="{FF2B5EF4-FFF2-40B4-BE49-F238E27FC236}">
                <a16:creationId xmlns:a16="http://schemas.microsoft.com/office/drawing/2014/main" id="{745AAEC3-CBF8-A0C6-E2DF-5EEB3D204348}"/>
              </a:ext>
            </a:extLst>
          </p:cNvPr>
          <p:cNvPicPr>
            <a:picLocks noChangeAspect="1"/>
          </p:cNvPicPr>
          <p:nvPr/>
        </p:nvPicPr>
        <p:blipFill>
          <a:blip r:embed="rId2"/>
          <a:stretch>
            <a:fillRect/>
          </a:stretch>
        </p:blipFill>
        <p:spPr>
          <a:xfrm>
            <a:off x="475742" y="1336913"/>
            <a:ext cx="4618017" cy="4184174"/>
          </a:xfrm>
          <a:prstGeom prst="rect">
            <a:avLst/>
          </a:prstGeom>
        </p:spPr>
      </p:pic>
    </p:spTree>
    <p:extLst>
      <p:ext uri="{BB962C8B-B14F-4D97-AF65-F5344CB8AC3E}">
        <p14:creationId xmlns:p14="http://schemas.microsoft.com/office/powerpoint/2010/main" val="2646346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CA12-B06F-8480-6F84-E6B5A3097108}"/>
              </a:ext>
            </a:extLst>
          </p:cNvPr>
          <p:cNvSpPr>
            <a:spLocks noGrp="1"/>
          </p:cNvSpPr>
          <p:nvPr>
            <p:ph type="title"/>
          </p:nvPr>
        </p:nvSpPr>
        <p:spPr/>
        <p:txBody>
          <a:bodyPr/>
          <a:lstStyle/>
          <a:p>
            <a:r>
              <a:rPr lang="en-US"/>
              <a:t>Training MLPs with backpropagation</a:t>
            </a:r>
          </a:p>
        </p:txBody>
      </p:sp>
      <p:sp>
        <p:nvSpPr>
          <p:cNvPr id="3" name="Content Placeholder 2">
            <a:extLst>
              <a:ext uri="{FF2B5EF4-FFF2-40B4-BE49-F238E27FC236}">
                <a16:creationId xmlns:a16="http://schemas.microsoft.com/office/drawing/2014/main" id="{AB4477F8-39A4-47DD-180B-BB9213CD48D5}"/>
              </a:ext>
            </a:extLst>
          </p:cNvPr>
          <p:cNvSpPr>
            <a:spLocks noGrp="1"/>
          </p:cNvSpPr>
          <p:nvPr>
            <p:ph idx="1"/>
          </p:nvPr>
        </p:nvSpPr>
        <p:spPr>
          <a:xfrm>
            <a:off x="5614416" y="1388125"/>
            <a:ext cx="5739384" cy="4788838"/>
          </a:xfrm>
        </p:spPr>
        <p:txBody>
          <a:bodyPr>
            <a:normAutofit lnSpcReduction="10000"/>
          </a:bodyPr>
          <a:lstStyle/>
          <a:p>
            <a:r>
              <a:rPr lang="en-US"/>
              <a:t>For many years, researchers struggled to find a way to train MLPs</a:t>
            </a:r>
          </a:p>
          <a:p>
            <a:r>
              <a:rPr lang="en-US"/>
              <a:t>In the 1960s, some researchers considered using gradient descent, which depends on computing the gradients of the model’s error with respect to the model parameters</a:t>
            </a:r>
          </a:p>
          <a:p>
            <a:r>
              <a:rPr lang="en-US"/>
              <a:t>It wasn’t clear at the time how to do this efficiently when a model contains so many parameters – especially with the computing resources that they had then</a:t>
            </a:r>
          </a:p>
        </p:txBody>
      </p:sp>
      <p:pic>
        <p:nvPicPr>
          <p:cNvPr id="4" name="Picture 3">
            <a:extLst>
              <a:ext uri="{FF2B5EF4-FFF2-40B4-BE49-F238E27FC236}">
                <a16:creationId xmlns:a16="http://schemas.microsoft.com/office/drawing/2014/main" id="{68FCBC3B-24CC-204C-B542-D25E6712C73E}"/>
              </a:ext>
            </a:extLst>
          </p:cNvPr>
          <p:cNvPicPr>
            <a:picLocks noChangeAspect="1"/>
          </p:cNvPicPr>
          <p:nvPr/>
        </p:nvPicPr>
        <p:blipFill>
          <a:blip r:embed="rId2"/>
          <a:stretch>
            <a:fillRect/>
          </a:stretch>
        </p:blipFill>
        <p:spPr>
          <a:xfrm>
            <a:off x="457454" y="1690688"/>
            <a:ext cx="4618017" cy="4184174"/>
          </a:xfrm>
          <a:prstGeom prst="rect">
            <a:avLst/>
          </a:prstGeom>
        </p:spPr>
      </p:pic>
    </p:spTree>
    <p:extLst>
      <p:ext uri="{BB962C8B-B14F-4D97-AF65-F5344CB8AC3E}">
        <p14:creationId xmlns:p14="http://schemas.microsoft.com/office/powerpoint/2010/main" val="1963620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151CC-A129-1689-97AB-B2706CAB4F96}"/>
              </a:ext>
            </a:extLst>
          </p:cNvPr>
          <p:cNvSpPr>
            <a:spLocks noGrp="1"/>
          </p:cNvSpPr>
          <p:nvPr>
            <p:ph type="title"/>
          </p:nvPr>
        </p:nvSpPr>
        <p:spPr>
          <a:xfrm>
            <a:off x="838200" y="365125"/>
            <a:ext cx="10515600" cy="750443"/>
          </a:xfrm>
        </p:spPr>
        <p:txBody>
          <a:bodyPr/>
          <a:lstStyle/>
          <a:p>
            <a:r>
              <a:rPr lang="en-US"/>
              <a:t>Training MLPs with backpropagation</a:t>
            </a:r>
          </a:p>
        </p:txBody>
      </p:sp>
      <p:sp>
        <p:nvSpPr>
          <p:cNvPr id="3" name="Content Placeholder 2">
            <a:extLst>
              <a:ext uri="{FF2B5EF4-FFF2-40B4-BE49-F238E27FC236}">
                <a16:creationId xmlns:a16="http://schemas.microsoft.com/office/drawing/2014/main" id="{CC41DB44-298C-F8DA-E221-9A36CBDBC073}"/>
              </a:ext>
            </a:extLst>
          </p:cNvPr>
          <p:cNvSpPr>
            <a:spLocks noGrp="1"/>
          </p:cNvSpPr>
          <p:nvPr>
            <p:ph idx="1"/>
          </p:nvPr>
        </p:nvSpPr>
        <p:spPr>
          <a:xfrm>
            <a:off x="5687568" y="1517904"/>
            <a:ext cx="5666232" cy="4974971"/>
          </a:xfrm>
        </p:spPr>
        <p:txBody>
          <a:bodyPr>
            <a:normAutofit fontScale="70000" lnSpcReduction="20000"/>
          </a:bodyPr>
          <a:lstStyle/>
          <a:p>
            <a:r>
              <a:rPr lang="en-US"/>
              <a:t>In 1970, Seppo Linnainmaa proposed a technique in his masters thesis to compute all the gradients automatically and efficiently</a:t>
            </a:r>
          </a:p>
          <a:p>
            <a:r>
              <a:rPr lang="en-US"/>
              <a:t>This method is called </a:t>
            </a:r>
            <a:r>
              <a:rPr lang="en-US" b="1" i="1"/>
              <a:t>reverse-mode automatic differentiation </a:t>
            </a:r>
            <a:r>
              <a:rPr lang="en-US"/>
              <a:t>(or </a:t>
            </a:r>
            <a:r>
              <a:rPr lang="en-US" b="1" i="1"/>
              <a:t>reverse-mode autodiff</a:t>
            </a:r>
            <a:r>
              <a:rPr lang="en-US"/>
              <a:t>)</a:t>
            </a:r>
            <a:endParaRPr lang="en-US" b="1" i="1"/>
          </a:p>
          <a:p>
            <a:r>
              <a:rPr lang="en-US"/>
              <a:t>With this method, it was possible to compute the gradients of the neural network’s error with regard to every model parameter with just one forward pass and one backward pass through the network</a:t>
            </a:r>
          </a:p>
          <a:p>
            <a:r>
              <a:rPr lang="en-US"/>
              <a:t>This allows the weights and biases to be tweaked to reduce the network’s error and the gradients can be used to perform a gradient descent step</a:t>
            </a:r>
          </a:p>
          <a:p>
            <a:r>
              <a:rPr lang="en-US"/>
              <a:t>If you repeat this process of computing the gradients and taking a gradient descent step, the error will gradually drop to a minimum</a:t>
            </a:r>
          </a:p>
          <a:p>
            <a:r>
              <a:rPr lang="en-US"/>
              <a:t>This combination of reverse-mode autodiff and gradient descent is called </a:t>
            </a:r>
            <a:r>
              <a:rPr lang="en-US" b="1" i="1"/>
              <a:t>backpropagation</a:t>
            </a:r>
            <a:r>
              <a:rPr lang="en-US"/>
              <a:t> (or </a:t>
            </a:r>
            <a:r>
              <a:rPr lang="en-US" b="1" i="1"/>
              <a:t>backprop</a:t>
            </a:r>
            <a:r>
              <a:rPr lang="en-US"/>
              <a:t>)</a:t>
            </a:r>
          </a:p>
          <a:p>
            <a:endParaRPr lang="en-US"/>
          </a:p>
        </p:txBody>
      </p:sp>
      <p:pic>
        <p:nvPicPr>
          <p:cNvPr id="4" name="Picture 3">
            <a:extLst>
              <a:ext uri="{FF2B5EF4-FFF2-40B4-BE49-F238E27FC236}">
                <a16:creationId xmlns:a16="http://schemas.microsoft.com/office/drawing/2014/main" id="{BC292B0E-E317-814C-F3DB-B392BAF17BF2}"/>
              </a:ext>
            </a:extLst>
          </p:cNvPr>
          <p:cNvPicPr>
            <a:picLocks noChangeAspect="1"/>
          </p:cNvPicPr>
          <p:nvPr/>
        </p:nvPicPr>
        <p:blipFill>
          <a:blip r:embed="rId2"/>
          <a:stretch>
            <a:fillRect/>
          </a:stretch>
        </p:blipFill>
        <p:spPr>
          <a:xfrm>
            <a:off x="585470" y="1517904"/>
            <a:ext cx="4618017" cy="4184174"/>
          </a:xfrm>
          <a:prstGeom prst="rect">
            <a:avLst/>
          </a:prstGeom>
        </p:spPr>
      </p:pic>
    </p:spTree>
    <p:extLst>
      <p:ext uri="{BB962C8B-B14F-4D97-AF65-F5344CB8AC3E}">
        <p14:creationId xmlns:p14="http://schemas.microsoft.com/office/powerpoint/2010/main" val="2625968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E3ADE-866A-1EF4-EF1E-64101A6749D5}"/>
              </a:ext>
            </a:extLst>
          </p:cNvPr>
          <p:cNvSpPr>
            <a:spLocks noGrp="1"/>
          </p:cNvSpPr>
          <p:nvPr>
            <p:ph type="title"/>
          </p:nvPr>
        </p:nvSpPr>
        <p:spPr/>
        <p:txBody>
          <a:bodyPr/>
          <a:lstStyle/>
          <a:p>
            <a:r>
              <a:rPr lang="en-US"/>
              <a:t>Artificial neural networks - ANNs</a:t>
            </a:r>
          </a:p>
        </p:txBody>
      </p:sp>
      <p:sp>
        <p:nvSpPr>
          <p:cNvPr id="3" name="Content Placeholder 2">
            <a:extLst>
              <a:ext uri="{FF2B5EF4-FFF2-40B4-BE49-F238E27FC236}">
                <a16:creationId xmlns:a16="http://schemas.microsoft.com/office/drawing/2014/main" id="{CB4F485F-4D62-D6B5-B3E9-3BAAEF23BDB9}"/>
              </a:ext>
            </a:extLst>
          </p:cNvPr>
          <p:cNvSpPr>
            <a:spLocks noGrp="1"/>
          </p:cNvSpPr>
          <p:nvPr>
            <p:ph idx="1"/>
          </p:nvPr>
        </p:nvSpPr>
        <p:spPr/>
        <p:txBody>
          <a:bodyPr>
            <a:normAutofit lnSpcReduction="10000"/>
          </a:bodyPr>
          <a:lstStyle/>
          <a:p>
            <a:r>
              <a:rPr lang="en-US"/>
              <a:t>Many technologies have been inspired by nature</a:t>
            </a:r>
          </a:p>
          <a:p>
            <a:pPr lvl="1"/>
            <a:r>
              <a:rPr lang="en-US"/>
              <a:t>Velcro was inspired by burdock plants</a:t>
            </a:r>
          </a:p>
          <a:p>
            <a:pPr lvl="1"/>
            <a:r>
              <a:rPr lang="en-US"/>
              <a:t>Birds inspired flying machines and aeroplanes</a:t>
            </a:r>
          </a:p>
          <a:p>
            <a:r>
              <a:rPr lang="en-US"/>
              <a:t>It is natural that we should be inspired by the brain to build thinking machines</a:t>
            </a:r>
          </a:p>
          <a:p>
            <a:r>
              <a:rPr lang="en-US" b="1" i="1"/>
              <a:t>Artificial neural networks</a:t>
            </a:r>
            <a:r>
              <a:rPr lang="en-US"/>
              <a:t> </a:t>
            </a:r>
            <a:r>
              <a:rPr lang="en-US" b="1"/>
              <a:t>(ANNs)</a:t>
            </a:r>
            <a:r>
              <a:rPr lang="en-US"/>
              <a:t> were inspired by the networks of neurons found in brains</a:t>
            </a:r>
          </a:p>
          <a:p>
            <a:r>
              <a:rPr lang="en-US"/>
              <a:t>However, the artificial neurons found in ANNs have evolved to be quite different from neurons in natural brains – even to the extent where some have suggested calling artificial neurons </a:t>
            </a:r>
            <a:r>
              <a:rPr lang="en-US" b="1" i="1"/>
              <a:t>units</a:t>
            </a:r>
            <a:r>
              <a:rPr lang="en-US"/>
              <a:t> instead of neurons</a:t>
            </a:r>
          </a:p>
        </p:txBody>
      </p:sp>
    </p:spTree>
    <p:extLst>
      <p:ext uri="{BB962C8B-B14F-4D97-AF65-F5344CB8AC3E}">
        <p14:creationId xmlns:p14="http://schemas.microsoft.com/office/powerpoint/2010/main" val="4116251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C906-932F-1AE5-E9AB-1AFF5FDCF0BF}"/>
              </a:ext>
            </a:extLst>
          </p:cNvPr>
          <p:cNvSpPr>
            <a:spLocks noGrp="1"/>
          </p:cNvSpPr>
          <p:nvPr>
            <p:ph type="title"/>
          </p:nvPr>
        </p:nvSpPr>
        <p:spPr>
          <a:xfrm>
            <a:off x="838200" y="365125"/>
            <a:ext cx="10515600" cy="514985"/>
          </a:xfrm>
        </p:spPr>
        <p:txBody>
          <a:bodyPr>
            <a:normAutofit fontScale="90000"/>
          </a:bodyPr>
          <a:lstStyle/>
          <a:p>
            <a:r>
              <a:rPr lang="en-US"/>
              <a:t>Backpropagation – the forward pass</a:t>
            </a:r>
          </a:p>
        </p:txBody>
      </p:sp>
      <p:sp>
        <p:nvSpPr>
          <p:cNvPr id="3" name="Content Placeholder 2">
            <a:extLst>
              <a:ext uri="{FF2B5EF4-FFF2-40B4-BE49-F238E27FC236}">
                <a16:creationId xmlns:a16="http://schemas.microsoft.com/office/drawing/2014/main" id="{C971F75F-41FF-92C6-61A4-60952EFE45DD}"/>
              </a:ext>
            </a:extLst>
          </p:cNvPr>
          <p:cNvSpPr>
            <a:spLocks noGrp="1"/>
          </p:cNvSpPr>
          <p:nvPr>
            <p:ph idx="1"/>
          </p:nvPr>
        </p:nvSpPr>
        <p:spPr>
          <a:xfrm>
            <a:off x="5632704" y="1152144"/>
            <a:ext cx="5943600" cy="5340731"/>
          </a:xfrm>
        </p:spPr>
        <p:txBody>
          <a:bodyPr>
            <a:normAutofit fontScale="77500" lnSpcReduction="20000"/>
          </a:bodyPr>
          <a:lstStyle/>
          <a:p>
            <a:r>
              <a:rPr lang="en-US"/>
              <a:t>Backpropagation handles one mini-batch at a time (e.g., 32 instances) and goes through the training set multiple times</a:t>
            </a:r>
          </a:p>
          <a:p>
            <a:r>
              <a:rPr lang="en-US"/>
              <a:t>Each pass through the training set is called an </a:t>
            </a:r>
            <a:r>
              <a:rPr lang="en-US" b="1" i="1"/>
              <a:t>epoch</a:t>
            </a:r>
          </a:p>
          <a:p>
            <a:r>
              <a:rPr lang="en-US"/>
              <a:t>Each mini-batch enters the network through the input layer</a:t>
            </a:r>
          </a:p>
          <a:p>
            <a:r>
              <a:rPr lang="en-US"/>
              <a:t>The outputs of the first hidden layer are computed for all instances in the mini-batch</a:t>
            </a:r>
          </a:p>
          <a:p>
            <a:r>
              <a:rPr lang="en-US"/>
              <a:t>These outputs are given as input to the second hidden layer which computes its outputs and so on to the output layer – this is the end of the </a:t>
            </a:r>
            <a:r>
              <a:rPr lang="en-US" b="1" i="1"/>
              <a:t>forward pass</a:t>
            </a:r>
            <a:endParaRPr lang="en-US"/>
          </a:p>
          <a:p>
            <a:r>
              <a:rPr lang="en-US"/>
              <a:t>The forward pass is the same as predicting the outputs for the mini-batch, except that all the intermediary neuron outputs are preserved – they are needed for the backward pass</a:t>
            </a:r>
          </a:p>
        </p:txBody>
      </p:sp>
      <p:pic>
        <p:nvPicPr>
          <p:cNvPr id="4" name="Picture 3">
            <a:extLst>
              <a:ext uri="{FF2B5EF4-FFF2-40B4-BE49-F238E27FC236}">
                <a16:creationId xmlns:a16="http://schemas.microsoft.com/office/drawing/2014/main" id="{0BD10B38-141B-564B-46D9-2BDD2A0E1F34}"/>
              </a:ext>
            </a:extLst>
          </p:cNvPr>
          <p:cNvPicPr>
            <a:picLocks noChangeAspect="1"/>
          </p:cNvPicPr>
          <p:nvPr/>
        </p:nvPicPr>
        <p:blipFill>
          <a:blip r:embed="rId2"/>
          <a:stretch>
            <a:fillRect/>
          </a:stretch>
        </p:blipFill>
        <p:spPr>
          <a:xfrm>
            <a:off x="615696" y="1519793"/>
            <a:ext cx="4618017" cy="4184174"/>
          </a:xfrm>
          <a:prstGeom prst="rect">
            <a:avLst/>
          </a:prstGeom>
        </p:spPr>
      </p:pic>
    </p:spTree>
    <p:extLst>
      <p:ext uri="{BB962C8B-B14F-4D97-AF65-F5344CB8AC3E}">
        <p14:creationId xmlns:p14="http://schemas.microsoft.com/office/powerpoint/2010/main" val="2508359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B709-E89C-CE37-9E9B-38C171C2F67B}"/>
              </a:ext>
            </a:extLst>
          </p:cNvPr>
          <p:cNvSpPr>
            <a:spLocks noGrp="1"/>
          </p:cNvSpPr>
          <p:nvPr>
            <p:ph type="title"/>
          </p:nvPr>
        </p:nvSpPr>
        <p:spPr/>
        <p:txBody>
          <a:bodyPr/>
          <a:lstStyle/>
          <a:p>
            <a:r>
              <a:rPr lang="en-US"/>
              <a:t>Backpropagation – the backward pass</a:t>
            </a:r>
          </a:p>
        </p:txBody>
      </p:sp>
      <p:sp>
        <p:nvSpPr>
          <p:cNvPr id="3" name="Content Placeholder 2">
            <a:extLst>
              <a:ext uri="{FF2B5EF4-FFF2-40B4-BE49-F238E27FC236}">
                <a16:creationId xmlns:a16="http://schemas.microsoft.com/office/drawing/2014/main" id="{A5E49CED-75E7-2B2E-5022-79C6D164B5AF}"/>
              </a:ext>
            </a:extLst>
          </p:cNvPr>
          <p:cNvSpPr>
            <a:spLocks noGrp="1"/>
          </p:cNvSpPr>
          <p:nvPr>
            <p:ph idx="1"/>
          </p:nvPr>
        </p:nvSpPr>
        <p:spPr>
          <a:xfrm>
            <a:off x="838200" y="1825625"/>
            <a:ext cx="10515600" cy="4667250"/>
          </a:xfrm>
        </p:spPr>
        <p:txBody>
          <a:bodyPr>
            <a:normAutofit fontScale="92500" lnSpcReduction="10000"/>
          </a:bodyPr>
          <a:lstStyle/>
          <a:p>
            <a:r>
              <a:rPr lang="en-US"/>
              <a:t>After the forward pass, the algorithm measures the network’s output error</a:t>
            </a:r>
          </a:p>
          <a:p>
            <a:r>
              <a:rPr lang="en-US"/>
              <a:t>Computes how much each weight and bias on the output layer contributes to the error</a:t>
            </a:r>
          </a:p>
          <a:p>
            <a:pPr lvl="1"/>
            <a:r>
              <a:rPr lang="en-US"/>
              <a:t>This is done by using the chain rule</a:t>
            </a:r>
          </a:p>
          <a:p>
            <a:r>
              <a:rPr lang="en-US"/>
              <a:t>Then measures how much of the error contributions came from each connection in the layer below, working backward until it reaches the input layer</a:t>
            </a:r>
          </a:p>
          <a:p>
            <a:r>
              <a:rPr lang="en-US"/>
              <a:t>This reverse pass efficiently measures the error gradient across all connection weights and unit biases by propagating the error gradient backward through the network</a:t>
            </a:r>
          </a:p>
          <a:p>
            <a:r>
              <a:rPr lang="en-US"/>
              <a:t>Finally, algorithm executes a gradient descent step that tweaks each weight and bias using the calculated error gradients</a:t>
            </a:r>
          </a:p>
        </p:txBody>
      </p:sp>
    </p:spTree>
    <p:extLst>
      <p:ext uri="{BB962C8B-B14F-4D97-AF65-F5344CB8AC3E}">
        <p14:creationId xmlns:p14="http://schemas.microsoft.com/office/powerpoint/2010/main" val="1348587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21D0-92B0-557E-5BF2-20AABE8CDF7A}"/>
              </a:ext>
            </a:extLst>
          </p:cNvPr>
          <p:cNvSpPr>
            <a:spLocks noGrp="1"/>
          </p:cNvSpPr>
          <p:nvPr>
            <p:ph type="title"/>
          </p:nvPr>
        </p:nvSpPr>
        <p:spPr/>
        <p:txBody>
          <a:bodyPr/>
          <a:lstStyle/>
          <a:p>
            <a:r>
              <a:rPr lang="en-US"/>
              <a:t>Backpropagation - initialization</a:t>
            </a:r>
          </a:p>
        </p:txBody>
      </p:sp>
      <p:sp>
        <p:nvSpPr>
          <p:cNvPr id="3" name="Content Placeholder 2">
            <a:extLst>
              <a:ext uri="{FF2B5EF4-FFF2-40B4-BE49-F238E27FC236}">
                <a16:creationId xmlns:a16="http://schemas.microsoft.com/office/drawing/2014/main" id="{D302E939-7F89-86A7-742A-73455C24FC45}"/>
              </a:ext>
            </a:extLst>
          </p:cNvPr>
          <p:cNvSpPr>
            <a:spLocks noGrp="1"/>
          </p:cNvSpPr>
          <p:nvPr>
            <p:ph idx="1"/>
          </p:nvPr>
        </p:nvSpPr>
        <p:spPr/>
        <p:txBody>
          <a:bodyPr/>
          <a:lstStyle/>
          <a:p>
            <a:r>
              <a:rPr lang="en-US"/>
              <a:t>All weights and biases have to be initialized randomly</a:t>
            </a:r>
          </a:p>
          <a:p>
            <a:r>
              <a:rPr lang="en-US"/>
              <a:t>If you initialize all weights and biases in a layer to zero, all weights and biases will remain the same as each other</a:t>
            </a:r>
          </a:p>
          <a:p>
            <a:pPr lvl="1"/>
            <a:r>
              <a:rPr lang="en-US"/>
              <a:t>This is equivalent to having just one neuron in a layer</a:t>
            </a:r>
          </a:p>
        </p:txBody>
      </p:sp>
    </p:spTree>
    <p:extLst>
      <p:ext uri="{BB962C8B-B14F-4D97-AF65-F5344CB8AC3E}">
        <p14:creationId xmlns:p14="http://schemas.microsoft.com/office/powerpoint/2010/main" val="2850305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C14B-634A-584A-897B-821A4C5F6AD5}"/>
              </a:ext>
            </a:extLst>
          </p:cNvPr>
          <p:cNvSpPr>
            <a:spLocks noGrp="1"/>
          </p:cNvSpPr>
          <p:nvPr>
            <p:ph type="title"/>
          </p:nvPr>
        </p:nvSpPr>
        <p:spPr>
          <a:xfrm>
            <a:off x="838200" y="365125"/>
            <a:ext cx="10515600" cy="366395"/>
          </a:xfrm>
        </p:spPr>
        <p:txBody>
          <a:bodyPr>
            <a:normAutofit fontScale="90000"/>
          </a:bodyPr>
          <a:lstStyle/>
          <a:p>
            <a:r>
              <a:rPr lang="en-US"/>
              <a:t>Backpropagation – activation functions</a:t>
            </a:r>
          </a:p>
        </p:txBody>
      </p:sp>
      <p:sp>
        <p:nvSpPr>
          <p:cNvPr id="3" name="Content Placeholder 2">
            <a:extLst>
              <a:ext uri="{FF2B5EF4-FFF2-40B4-BE49-F238E27FC236}">
                <a16:creationId xmlns:a16="http://schemas.microsoft.com/office/drawing/2014/main" id="{14B999BC-F32F-FA37-6001-DE1E6D498066}"/>
              </a:ext>
            </a:extLst>
          </p:cNvPr>
          <p:cNvSpPr>
            <a:spLocks noGrp="1"/>
          </p:cNvSpPr>
          <p:nvPr>
            <p:ph idx="1"/>
          </p:nvPr>
        </p:nvSpPr>
        <p:spPr>
          <a:xfrm>
            <a:off x="4000500" y="3079531"/>
            <a:ext cx="7353300" cy="3413344"/>
          </a:xfrm>
        </p:spPr>
        <p:txBody>
          <a:bodyPr>
            <a:normAutofit fontScale="77500" lnSpcReduction="20000"/>
          </a:bodyPr>
          <a:lstStyle/>
          <a:p>
            <a:r>
              <a:rPr lang="en-US"/>
              <a:t>You cannot use a step function with backpropagation because the activation should not have any flat plateaux</a:t>
            </a:r>
          </a:p>
          <a:p>
            <a:r>
              <a:rPr lang="en-US"/>
              <a:t>Rumelhart et al suggested using the </a:t>
            </a:r>
            <a:r>
              <a:rPr lang="en-US" b="1" i="1"/>
              <a:t>logistic function </a:t>
            </a:r>
            <a:r>
              <a:rPr lang="en-US"/>
              <a:t>instead (left top) (also called the </a:t>
            </a:r>
            <a:r>
              <a:rPr lang="en-US" b="1" i="1"/>
              <a:t>sigmoid function</a:t>
            </a:r>
            <a:r>
              <a:rPr lang="en-US"/>
              <a:t>)</a:t>
            </a:r>
          </a:p>
          <a:p>
            <a:pPr lvl="1"/>
            <a:r>
              <a:rPr lang="en-US"/>
              <a:t>This function has a well-defined non-zero gradient everywhere</a:t>
            </a:r>
          </a:p>
          <a:p>
            <a:r>
              <a:rPr lang="en-US"/>
              <a:t>Two other popular choices of activation function to use with backpropagation are</a:t>
            </a:r>
          </a:p>
          <a:p>
            <a:pPr lvl="1"/>
            <a:r>
              <a:rPr lang="en-US"/>
              <a:t>The </a:t>
            </a:r>
            <a:r>
              <a:rPr lang="en-US" b="1" i="1"/>
              <a:t>hyperbolic tangent function</a:t>
            </a:r>
            <a:r>
              <a:rPr lang="en-US"/>
              <a:t> (left middle): ranges from -1 to 1 so that a layer’s output tends to be centred around 0 at the beginning of training which can speed up convergence</a:t>
            </a:r>
          </a:p>
          <a:p>
            <a:pPr lvl="1"/>
            <a:r>
              <a:rPr lang="en-US"/>
              <a:t>The </a:t>
            </a:r>
            <a:r>
              <a:rPr lang="en-US" b="1" i="1"/>
              <a:t>rectified linear unit function</a:t>
            </a:r>
            <a:r>
              <a:rPr lang="en-US"/>
              <a:t> (left bottom): continuous, but not differentiable at z = 0, and gradient is 0 for z &lt; 0</a:t>
            </a:r>
          </a:p>
          <a:p>
            <a:pPr lvl="2"/>
            <a:r>
              <a:rPr lang="en-US"/>
              <a:t>Nevertheless, works well in practice and is the default choice</a:t>
            </a:r>
          </a:p>
        </p:txBody>
      </p:sp>
      <p:pic>
        <p:nvPicPr>
          <p:cNvPr id="4" name="Picture 3">
            <a:extLst>
              <a:ext uri="{FF2B5EF4-FFF2-40B4-BE49-F238E27FC236}">
                <a16:creationId xmlns:a16="http://schemas.microsoft.com/office/drawing/2014/main" id="{FD776908-849C-8B41-7F70-CCB05C52BBF0}"/>
              </a:ext>
            </a:extLst>
          </p:cNvPr>
          <p:cNvPicPr>
            <a:picLocks noChangeAspect="1"/>
          </p:cNvPicPr>
          <p:nvPr/>
        </p:nvPicPr>
        <p:blipFill>
          <a:blip r:embed="rId2"/>
          <a:stretch>
            <a:fillRect/>
          </a:stretch>
        </p:blipFill>
        <p:spPr>
          <a:xfrm>
            <a:off x="381508" y="1463040"/>
            <a:ext cx="3441700" cy="3975100"/>
          </a:xfrm>
          <a:prstGeom prst="rect">
            <a:avLst/>
          </a:prstGeom>
        </p:spPr>
      </p:pic>
      <p:pic>
        <p:nvPicPr>
          <p:cNvPr id="5" name="Picture 2">
            <a:extLst>
              <a:ext uri="{FF2B5EF4-FFF2-40B4-BE49-F238E27FC236}">
                <a16:creationId xmlns:a16="http://schemas.microsoft.com/office/drawing/2014/main" id="{FFB8C191-A288-CB71-5BF6-BAFFBC77C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598" y="839085"/>
            <a:ext cx="7982712" cy="213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077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01B1-7078-871A-7816-2AEC0C711506}"/>
              </a:ext>
            </a:extLst>
          </p:cNvPr>
          <p:cNvSpPr>
            <a:spLocks noGrp="1"/>
          </p:cNvSpPr>
          <p:nvPr>
            <p:ph type="title"/>
          </p:nvPr>
        </p:nvSpPr>
        <p:spPr>
          <a:xfrm>
            <a:off x="838200" y="365126"/>
            <a:ext cx="10515600" cy="770572"/>
          </a:xfrm>
        </p:spPr>
        <p:txBody>
          <a:bodyPr/>
          <a:lstStyle/>
          <a:p>
            <a:r>
              <a:rPr lang="en-US"/>
              <a:t>Activation functions</a:t>
            </a:r>
          </a:p>
        </p:txBody>
      </p:sp>
      <p:pic>
        <p:nvPicPr>
          <p:cNvPr id="4" name="Picture 3">
            <a:extLst>
              <a:ext uri="{FF2B5EF4-FFF2-40B4-BE49-F238E27FC236}">
                <a16:creationId xmlns:a16="http://schemas.microsoft.com/office/drawing/2014/main" id="{0EA4E4A5-1A0F-8D39-FCE2-A818341A68D9}"/>
              </a:ext>
            </a:extLst>
          </p:cNvPr>
          <p:cNvPicPr>
            <a:picLocks noChangeAspect="1"/>
          </p:cNvPicPr>
          <p:nvPr/>
        </p:nvPicPr>
        <p:blipFill>
          <a:blip r:embed="rId2"/>
          <a:stretch>
            <a:fillRect/>
          </a:stretch>
        </p:blipFill>
        <p:spPr>
          <a:xfrm>
            <a:off x="838200" y="2071952"/>
            <a:ext cx="2349903" cy="2714095"/>
          </a:xfrm>
          <a:prstGeom prst="rect">
            <a:avLst/>
          </a:prstGeom>
        </p:spPr>
      </p:pic>
      <p:pic>
        <p:nvPicPr>
          <p:cNvPr id="5" name="Picture 2">
            <a:extLst>
              <a:ext uri="{FF2B5EF4-FFF2-40B4-BE49-F238E27FC236}">
                <a16:creationId xmlns:a16="http://schemas.microsoft.com/office/drawing/2014/main" id="{9D8DED5C-D069-71C0-ACEC-725A4E70A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680" y="2329391"/>
            <a:ext cx="7982712" cy="213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094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CABB-CCD0-5DEE-602D-AE75EEF72FF7}"/>
              </a:ext>
            </a:extLst>
          </p:cNvPr>
          <p:cNvSpPr>
            <a:spLocks noGrp="1"/>
          </p:cNvSpPr>
          <p:nvPr>
            <p:ph type="title"/>
          </p:nvPr>
        </p:nvSpPr>
        <p:spPr/>
        <p:txBody>
          <a:bodyPr/>
          <a:lstStyle/>
          <a:p>
            <a:r>
              <a:rPr lang="en-US"/>
              <a:t>Activation functions</a:t>
            </a:r>
          </a:p>
        </p:txBody>
      </p:sp>
      <p:sp>
        <p:nvSpPr>
          <p:cNvPr id="3" name="Content Placeholder 2">
            <a:extLst>
              <a:ext uri="{FF2B5EF4-FFF2-40B4-BE49-F238E27FC236}">
                <a16:creationId xmlns:a16="http://schemas.microsoft.com/office/drawing/2014/main" id="{DF0E856B-23C6-55A7-1D43-4C3A061C658A}"/>
              </a:ext>
            </a:extLst>
          </p:cNvPr>
          <p:cNvSpPr>
            <a:spLocks noGrp="1"/>
          </p:cNvSpPr>
          <p:nvPr>
            <p:ph idx="1"/>
          </p:nvPr>
        </p:nvSpPr>
        <p:spPr>
          <a:xfrm>
            <a:off x="838200" y="3811078"/>
            <a:ext cx="10515600" cy="2681797"/>
          </a:xfrm>
        </p:spPr>
        <p:txBody>
          <a:bodyPr>
            <a:normAutofit fontScale="77500" lnSpcReduction="20000"/>
          </a:bodyPr>
          <a:lstStyle/>
          <a:p>
            <a:r>
              <a:rPr lang="en-US"/>
              <a:t>Why do we need activation functions?</a:t>
            </a:r>
          </a:p>
          <a:p>
            <a:r>
              <a:rPr lang="en-US"/>
              <a:t>If you don’t have activation functions, then each layer in the network is just a linear function</a:t>
            </a:r>
          </a:p>
          <a:p>
            <a:r>
              <a:rPr lang="en-US"/>
              <a:t>If you chain two linear functions, you just get another linear function</a:t>
            </a:r>
          </a:p>
          <a:p>
            <a:r>
              <a:rPr lang="en-US"/>
              <a:t>In other words, if you don’t introduce some non-linearity with the activation functions, the whole network will just be equivalent to a linear model and you won’t be able to fit data that arises from some complex non-linear process</a:t>
            </a:r>
          </a:p>
          <a:p>
            <a:r>
              <a:rPr lang="en-US"/>
              <a:t>Conversely, a DNN with non-linear activations can approximate any continuous function</a:t>
            </a:r>
          </a:p>
        </p:txBody>
      </p:sp>
      <p:pic>
        <p:nvPicPr>
          <p:cNvPr id="4" name="Picture 2">
            <a:extLst>
              <a:ext uri="{FF2B5EF4-FFF2-40B4-BE49-F238E27FC236}">
                <a16:creationId xmlns:a16="http://schemas.microsoft.com/office/drawing/2014/main" id="{E6C42591-B294-E8C3-76B3-C554101B8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845" y="1367291"/>
            <a:ext cx="8316310" cy="2222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655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8AFE-232F-7D5F-C39A-EEA0C7AB84CD}"/>
              </a:ext>
            </a:extLst>
          </p:cNvPr>
          <p:cNvSpPr>
            <a:spLocks noGrp="1"/>
          </p:cNvSpPr>
          <p:nvPr>
            <p:ph type="title"/>
          </p:nvPr>
        </p:nvSpPr>
        <p:spPr/>
        <p:txBody>
          <a:bodyPr/>
          <a:lstStyle/>
          <a:p>
            <a:r>
              <a:rPr lang="en-US"/>
              <a:t>Regression MLPs</a:t>
            </a:r>
          </a:p>
        </p:txBody>
      </p:sp>
      <p:sp>
        <p:nvSpPr>
          <p:cNvPr id="3" name="Content Placeholder 2">
            <a:extLst>
              <a:ext uri="{FF2B5EF4-FFF2-40B4-BE49-F238E27FC236}">
                <a16:creationId xmlns:a16="http://schemas.microsoft.com/office/drawing/2014/main" id="{4FBA5962-E8C6-51F2-8A36-47720ED03668}"/>
              </a:ext>
            </a:extLst>
          </p:cNvPr>
          <p:cNvSpPr>
            <a:spLocks noGrp="1"/>
          </p:cNvSpPr>
          <p:nvPr>
            <p:ph idx="1"/>
          </p:nvPr>
        </p:nvSpPr>
        <p:spPr>
          <a:xfrm>
            <a:off x="838200" y="4334255"/>
            <a:ext cx="10515600" cy="1842707"/>
          </a:xfrm>
        </p:spPr>
        <p:txBody>
          <a:bodyPr>
            <a:normAutofit fontScale="77500" lnSpcReduction="20000"/>
          </a:bodyPr>
          <a:lstStyle/>
          <a:p>
            <a:r>
              <a:rPr lang="en-US"/>
              <a:t>MLPs can be used for regression</a:t>
            </a:r>
          </a:p>
          <a:p>
            <a:r>
              <a:rPr lang="en-US"/>
              <a:t>If you want to predict just one value for each input instance, then you only need one neuron in the output layer</a:t>
            </a:r>
          </a:p>
          <a:p>
            <a:r>
              <a:rPr lang="en-US"/>
              <a:t>If you want to do multivariate regression (predict multiple values for each input instance), then you need one neuron per output value in the output layer</a:t>
            </a:r>
          </a:p>
          <a:p>
            <a:pPr lvl="1"/>
            <a:r>
              <a:rPr lang="en-US"/>
              <a:t>e.g., if your output is a 2D location, then you need two output neurons</a:t>
            </a:r>
          </a:p>
        </p:txBody>
      </p:sp>
      <p:pic>
        <p:nvPicPr>
          <p:cNvPr id="4" name="Picture 3">
            <a:extLst>
              <a:ext uri="{FF2B5EF4-FFF2-40B4-BE49-F238E27FC236}">
                <a16:creationId xmlns:a16="http://schemas.microsoft.com/office/drawing/2014/main" id="{7E61326F-0169-782C-0AB9-6B5B0C856F7E}"/>
              </a:ext>
            </a:extLst>
          </p:cNvPr>
          <p:cNvPicPr>
            <a:picLocks noChangeAspect="1"/>
          </p:cNvPicPr>
          <p:nvPr/>
        </p:nvPicPr>
        <p:blipFill>
          <a:blip r:embed="rId2"/>
          <a:stretch>
            <a:fillRect/>
          </a:stretch>
        </p:blipFill>
        <p:spPr>
          <a:xfrm>
            <a:off x="2209800" y="1483843"/>
            <a:ext cx="7772400" cy="2463850"/>
          </a:xfrm>
          <a:prstGeom prst="rect">
            <a:avLst/>
          </a:prstGeom>
        </p:spPr>
      </p:pic>
    </p:spTree>
    <p:extLst>
      <p:ext uri="{BB962C8B-B14F-4D97-AF65-F5344CB8AC3E}">
        <p14:creationId xmlns:p14="http://schemas.microsoft.com/office/powerpoint/2010/main" val="1059650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62A6-9945-B846-8CB2-461BC2EBB1FE}"/>
              </a:ext>
            </a:extLst>
          </p:cNvPr>
          <p:cNvSpPr>
            <a:spLocks noGrp="1"/>
          </p:cNvSpPr>
          <p:nvPr>
            <p:ph type="title"/>
          </p:nvPr>
        </p:nvSpPr>
        <p:spPr>
          <a:xfrm>
            <a:off x="838200" y="365126"/>
            <a:ext cx="10515600" cy="731838"/>
          </a:xfrm>
        </p:spPr>
        <p:txBody>
          <a:bodyPr/>
          <a:lstStyle/>
          <a:p>
            <a:r>
              <a:rPr lang="en-US"/>
              <a:t>MLPRegressor</a:t>
            </a:r>
          </a:p>
        </p:txBody>
      </p:sp>
      <p:sp>
        <p:nvSpPr>
          <p:cNvPr id="3" name="Content Placeholder 2">
            <a:extLst>
              <a:ext uri="{FF2B5EF4-FFF2-40B4-BE49-F238E27FC236}">
                <a16:creationId xmlns:a16="http://schemas.microsoft.com/office/drawing/2014/main" id="{D82A898B-8573-5A68-7F51-0ECD8516682E}"/>
              </a:ext>
            </a:extLst>
          </p:cNvPr>
          <p:cNvSpPr>
            <a:spLocks noGrp="1"/>
          </p:cNvSpPr>
          <p:nvPr>
            <p:ph idx="1"/>
          </p:nvPr>
        </p:nvSpPr>
        <p:spPr>
          <a:xfrm>
            <a:off x="7624318" y="694944"/>
            <a:ext cx="3729482" cy="5482019"/>
          </a:xfrm>
        </p:spPr>
        <p:txBody>
          <a:bodyPr>
            <a:normAutofit lnSpcReduction="10000"/>
          </a:bodyPr>
          <a:lstStyle/>
          <a:p>
            <a:r>
              <a:rPr lang="en-US"/>
              <a:t>Scikit-Learn’s MLPRegressor can be used to build and train MLPs</a:t>
            </a:r>
          </a:p>
          <a:p>
            <a:r>
              <a:rPr lang="en-US"/>
              <a:t>Example on left builds an MLP with three hidden layers, each with 50 neurons</a:t>
            </a:r>
          </a:p>
          <a:p>
            <a:r>
              <a:rPr lang="en-US"/>
              <a:t>The MLP is trained on a simplified version of the California housing dataset that only has numerical features and no missing values</a:t>
            </a:r>
          </a:p>
        </p:txBody>
      </p:sp>
      <p:pic>
        <p:nvPicPr>
          <p:cNvPr id="4" name="Picture 3">
            <a:extLst>
              <a:ext uri="{FF2B5EF4-FFF2-40B4-BE49-F238E27FC236}">
                <a16:creationId xmlns:a16="http://schemas.microsoft.com/office/drawing/2014/main" id="{6CB88E5E-0D51-8F33-DD5B-CABCBA913AB9}"/>
              </a:ext>
            </a:extLst>
          </p:cNvPr>
          <p:cNvPicPr>
            <a:picLocks noChangeAspect="1"/>
          </p:cNvPicPr>
          <p:nvPr/>
        </p:nvPicPr>
        <p:blipFill>
          <a:blip r:embed="rId2"/>
          <a:stretch>
            <a:fillRect/>
          </a:stretch>
        </p:blipFill>
        <p:spPr>
          <a:xfrm>
            <a:off x="398018" y="1461294"/>
            <a:ext cx="7226300" cy="5080000"/>
          </a:xfrm>
          <a:prstGeom prst="rect">
            <a:avLst/>
          </a:prstGeom>
        </p:spPr>
      </p:pic>
    </p:spTree>
    <p:extLst>
      <p:ext uri="{BB962C8B-B14F-4D97-AF65-F5344CB8AC3E}">
        <p14:creationId xmlns:p14="http://schemas.microsoft.com/office/powerpoint/2010/main" val="2580540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62A6-9945-B846-8CB2-461BC2EBB1FE}"/>
              </a:ext>
            </a:extLst>
          </p:cNvPr>
          <p:cNvSpPr>
            <a:spLocks noGrp="1"/>
          </p:cNvSpPr>
          <p:nvPr>
            <p:ph type="title"/>
          </p:nvPr>
        </p:nvSpPr>
        <p:spPr>
          <a:xfrm>
            <a:off x="838200" y="365126"/>
            <a:ext cx="10515600" cy="731838"/>
          </a:xfrm>
        </p:spPr>
        <p:txBody>
          <a:bodyPr/>
          <a:lstStyle/>
          <a:p>
            <a:r>
              <a:rPr lang="en-US"/>
              <a:t>MLPRegressor</a:t>
            </a:r>
          </a:p>
        </p:txBody>
      </p:sp>
      <p:sp>
        <p:nvSpPr>
          <p:cNvPr id="3" name="Content Placeholder 2">
            <a:extLst>
              <a:ext uri="{FF2B5EF4-FFF2-40B4-BE49-F238E27FC236}">
                <a16:creationId xmlns:a16="http://schemas.microsoft.com/office/drawing/2014/main" id="{D82A898B-8573-5A68-7F51-0ECD8516682E}"/>
              </a:ext>
            </a:extLst>
          </p:cNvPr>
          <p:cNvSpPr>
            <a:spLocks noGrp="1"/>
          </p:cNvSpPr>
          <p:nvPr>
            <p:ph idx="1"/>
          </p:nvPr>
        </p:nvSpPr>
        <p:spPr>
          <a:xfrm>
            <a:off x="7624318" y="1412874"/>
            <a:ext cx="3729482" cy="5080000"/>
          </a:xfrm>
        </p:spPr>
        <p:txBody>
          <a:bodyPr>
            <a:normAutofit/>
          </a:bodyPr>
          <a:lstStyle/>
          <a:p>
            <a:r>
              <a:rPr lang="en-US"/>
              <a:t>Starts by fetching and splitting the training data</a:t>
            </a:r>
          </a:p>
          <a:p>
            <a:r>
              <a:rPr lang="en-US"/>
              <a:t>Creates a pipeline to scale the input features before sending to the MLPRegressor</a:t>
            </a:r>
          </a:p>
          <a:p>
            <a:r>
              <a:rPr lang="en-US"/>
              <a:t>This is important when using MLP because they use gradient descent</a:t>
            </a:r>
          </a:p>
        </p:txBody>
      </p:sp>
      <p:pic>
        <p:nvPicPr>
          <p:cNvPr id="4" name="Picture 3">
            <a:extLst>
              <a:ext uri="{FF2B5EF4-FFF2-40B4-BE49-F238E27FC236}">
                <a16:creationId xmlns:a16="http://schemas.microsoft.com/office/drawing/2014/main" id="{6CB88E5E-0D51-8F33-DD5B-CABCBA913AB9}"/>
              </a:ext>
            </a:extLst>
          </p:cNvPr>
          <p:cNvPicPr>
            <a:picLocks noChangeAspect="1"/>
          </p:cNvPicPr>
          <p:nvPr/>
        </p:nvPicPr>
        <p:blipFill>
          <a:blip r:embed="rId2"/>
          <a:stretch>
            <a:fillRect/>
          </a:stretch>
        </p:blipFill>
        <p:spPr>
          <a:xfrm>
            <a:off x="398018" y="1461294"/>
            <a:ext cx="7226300" cy="5080000"/>
          </a:xfrm>
          <a:prstGeom prst="rect">
            <a:avLst/>
          </a:prstGeom>
        </p:spPr>
      </p:pic>
    </p:spTree>
    <p:extLst>
      <p:ext uri="{BB962C8B-B14F-4D97-AF65-F5344CB8AC3E}">
        <p14:creationId xmlns:p14="http://schemas.microsoft.com/office/powerpoint/2010/main" val="118258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62A6-9945-B846-8CB2-461BC2EBB1FE}"/>
              </a:ext>
            </a:extLst>
          </p:cNvPr>
          <p:cNvSpPr>
            <a:spLocks noGrp="1"/>
          </p:cNvSpPr>
          <p:nvPr>
            <p:ph type="title"/>
          </p:nvPr>
        </p:nvSpPr>
        <p:spPr>
          <a:xfrm>
            <a:off x="838200" y="365126"/>
            <a:ext cx="10515600" cy="731838"/>
          </a:xfrm>
        </p:spPr>
        <p:txBody>
          <a:bodyPr/>
          <a:lstStyle/>
          <a:p>
            <a:r>
              <a:rPr lang="en-US"/>
              <a:t>MLPRegressor</a:t>
            </a:r>
          </a:p>
        </p:txBody>
      </p:sp>
      <p:sp>
        <p:nvSpPr>
          <p:cNvPr id="3" name="Content Placeholder 2">
            <a:extLst>
              <a:ext uri="{FF2B5EF4-FFF2-40B4-BE49-F238E27FC236}">
                <a16:creationId xmlns:a16="http://schemas.microsoft.com/office/drawing/2014/main" id="{D82A898B-8573-5A68-7F51-0ECD8516682E}"/>
              </a:ext>
            </a:extLst>
          </p:cNvPr>
          <p:cNvSpPr>
            <a:spLocks noGrp="1"/>
          </p:cNvSpPr>
          <p:nvPr>
            <p:ph idx="1"/>
          </p:nvPr>
        </p:nvSpPr>
        <p:spPr>
          <a:xfrm>
            <a:off x="7624318" y="1412874"/>
            <a:ext cx="3729482" cy="5080000"/>
          </a:xfrm>
        </p:spPr>
        <p:txBody>
          <a:bodyPr>
            <a:normAutofit fontScale="92500" lnSpcReduction="10000"/>
          </a:bodyPr>
          <a:lstStyle/>
          <a:p>
            <a:r>
              <a:rPr lang="en-US"/>
              <a:t>Uses ReLU activation function and a variant of gradient descent called Adam (Adaptive Moment Estimation)</a:t>
            </a:r>
          </a:p>
          <a:p>
            <a:r>
              <a:rPr lang="en-US"/>
              <a:t>It also uses some l2 regularization (cf. ridge regression), which you can control with the alpha parameter</a:t>
            </a:r>
          </a:p>
          <a:p>
            <a:r>
              <a:rPr lang="en-US"/>
              <a:t>RMSE is 0.505 which compares with what you would get with a random forest classifier</a:t>
            </a:r>
          </a:p>
        </p:txBody>
      </p:sp>
      <p:pic>
        <p:nvPicPr>
          <p:cNvPr id="4" name="Picture 3">
            <a:extLst>
              <a:ext uri="{FF2B5EF4-FFF2-40B4-BE49-F238E27FC236}">
                <a16:creationId xmlns:a16="http://schemas.microsoft.com/office/drawing/2014/main" id="{6CB88E5E-0D51-8F33-DD5B-CABCBA913AB9}"/>
              </a:ext>
            </a:extLst>
          </p:cNvPr>
          <p:cNvPicPr>
            <a:picLocks noChangeAspect="1"/>
          </p:cNvPicPr>
          <p:nvPr/>
        </p:nvPicPr>
        <p:blipFill>
          <a:blip r:embed="rId2"/>
          <a:stretch>
            <a:fillRect/>
          </a:stretch>
        </p:blipFill>
        <p:spPr>
          <a:xfrm>
            <a:off x="398018" y="1461294"/>
            <a:ext cx="7226300" cy="5080000"/>
          </a:xfrm>
          <a:prstGeom prst="rect">
            <a:avLst/>
          </a:prstGeom>
        </p:spPr>
      </p:pic>
    </p:spTree>
    <p:extLst>
      <p:ext uri="{BB962C8B-B14F-4D97-AF65-F5344CB8AC3E}">
        <p14:creationId xmlns:p14="http://schemas.microsoft.com/office/powerpoint/2010/main" val="398974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2BEEA-1185-2C47-B7A8-11C414E4D130}"/>
              </a:ext>
            </a:extLst>
          </p:cNvPr>
          <p:cNvSpPr>
            <a:spLocks noGrp="1"/>
          </p:cNvSpPr>
          <p:nvPr>
            <p:ph type="title"/>
          </p:nvPr>
        </p:nvSpPr>
        <p:spPr/>
        <p:txBody>
          <a:bodyPr/>
          <a:lstStyle/>
          <a:p>
            <a:r>
              <a:rPr lang="en-US"/>
              <a:t>ANNs are at the core of deep learning</a:t>
            </a:r>
          </a:p>
        </p:txBody>
      </p:sp>
      <p:sp>
        <p:nvSpPr>
          <p:cNvPr id="3" name="Content Placeholder 2">
            <a:extLst>
              <a:ext uri="{FF2B5EF4-FFF2-40B4-BE49-F238E27FC236}">
                <a16:creationId xmlns:a16="http://schemas.microsoft.com/office/drawing/2014/main" id="{6EBF5C12-46A6-3DF5-22A3-AA2AB87B9F24}"/>
              </a:ext>
            </a:extLst>
          </p:cNvPr>
          <p:cNvSpPr>
            <a:spLocks noGrp="1"/>
          </p:cNvSpPr>
          <p:nvPr>
            <p:ph idx="1"/>
          </p:nvPr>
        </p:nvSpPr>
        <p:spPr/>
        <p:txBody>
          <a:bodyPr/>
          <a:lstStyle/>
          <a:p>
            <a:r>
              <a:rPr lang="en-US"/>
              <a:t>ANNs are at the core of </a:t>
            </a:r>
            <a:r>
              <a:rPr lang="en-US" b="1" i="1"/>
              <a:t>deep learning</a:t>
            </a:r>
          </a:p>
          <a:p>
            <a:r>
              <a:rPr lang="en-US"/>
              <a:t>ANNs are versatile, powerful and scalable and can be used to tackle very large and very complex machine learning tasks, such as classifying billions of images (e.g., Google Images) or powering speech recognition services (e.g., SIRI) or winning against world champions at Go (DeepMind’s AlphaGo)</a:t>
            </a:r>
          </a:p>
        </p:txBody>
      </p:sp>
    </p:spTree>
    <p:extLst>
      <p:ext uri="{BB962C8B-B14F-4D97-AF65-F5344CB8AC3E}">
        <p14:creationId xmlns:p14="http://schemas.microsoft.com/office/powerpoint/2010/main" val="2375246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62A6-9945-B846-8CB2-461BC2EBB1FE}"/>
              </a:ext>
            </a:extLst>
          </p:cNvPr>
          <p:cNvSpPr>
            <a:spLocks noGrp="1"/>
          </p:cNvSpPr>
          <p:nvPr>
            <p:ph type="title"/>
          </p:nvPr>
        </p:nvSpPr>
        <p:spPr>
          <a:xfrm>
            <a:off x="838200" y="365126"/>
            <a:ext cx="10515600" cy="731838"/>
          </a:xfrm>
        </p:spPr>
        <p:txBody>
          <a:bodyPr/>
          <a:lstStyle/>
          <a:p>
            <a:r>
              <a:rPr lang="en-US"/>
              <a:t>MLPRegressor</a:t>
            </a:r>
          </a:p>
        </p:txBody>
      </p:sp>
      <p:sp>
        <p:nvSpPr>
          <p:cNvPr id="3" name="Content Placeholder 2">
            <a:extLst>
              <a:ext uri="{FF2B5EF4-FFF2-40B4-BE49-F238E27FC236}">
                <a16:creationId xmlns:a16="http://schemas.microsoft.com/office/drawing/2014/main" id="{D82A898B-8573-5A68-7F51-0ECD8516682E}"/>
              </a:ext>
            </a:extLst>
          </p:cNvPr>
          <p:cNvSpPr>
            <a:spLocks noGrp="1"/>
          </p:cNvSpPr>
          <p:nvPr>
            <p:ph idx="1"/>
          </p:nvPr>
        </p:nvSpPr>
        <p:spPr>
          <a:xfrm>
            <a:off x="7624318" y="658368"/>
            <a:ext cx="3729482" cy="5834506"/>
          </a:xfrm>
        </p:spPr>
        <p:txBody>
          <a:bodyPr>
            <a:normAutofit fontScale="85000" lnSpcReduction="10000"/>
          </a:bodyPr>
          <a:lstStyle/>
          <a:p>
            <a:r>
              <a:rPr lang="en-US"/>
              <a:t>This MLP doesn’t use any activation function for the output layer, so it can output any value it wants</a:t>
            </a:r>
          </a:p>
          <a:p>
            <a:r>
              <a:rPr lang="en-US"/>
              <a:t>If you want to ensure that the output value is positive, then you should use ReLU or softplus as the activation layer for the output layer</a:t>
            </a:r>
          </a:p>
          <a:p>
            <a:r>
              <a:rPr lang="en-US"/>
              <a:t>softplus is a smoothed variant of ReLU – close to 0 when z is -ve and close to z when z is +ve</a:t>
            </a:r>
          </a:p>
          <a:p>
            <a:r>
              <a:rPr lang="en-US"/>
              <a:t>If you want to use activation functions in the output layer, you have to use Keras</a:t>
            </a:r>
          </a:p>
        </p:txBody>
      </p:sp>
      <p:pic>
        <p:nvPicPr>
          <p:cNvPr id="4" name="Picture 3">
            <a:extLst>
              <a:ext uri="{FF2B5EF4-FFF2-40B4-BE49-F238E27FC236}">
                <a16:creationId xmlns:a16="http://schemas.microsoft.com/office/drawing/2014/main" id="{6CB88E5E-0D51-8F33-DD5B-CABCBA913AB9}"/>
              </a:ext>
            </a:extLst>
          </p:cNvPr>
          <p:cNvPicPr>
            <a:picLocks noChangeAspect="1"/>
          </p:cNvPicPr>
          <p:nvPr/>
        </p:nvPicPr>
        <p:blipFill>
          <a:blip r:embed="rId2"/>
          <a:stretch>
            <a:fillRect/>
          </a:stretch>
        </p:blipFill>
        <p:spPr>
          <a:xfrm>
            <a:off x="398018" y="1461294"/>
            <a:ext cx="7226300" cy="5080000"/>
          </a:xfrm>
          <a:prstGeom prst="rect">
            <a:avLst/>
          </a:prstGeom>
        </p:spPr>
      </p:pic>
    </p:spTree>
    <p:extLst>
      <p:ext uri="{BB962C8B-B14F-4D97-AF65-F5344CB8AC3E}">
        <p14:creationId xmlns:p14="http://schemas.microsoft.com/office/powerpoint/2010/main" val="3763190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3A993-C095-3472-3DCF-176253DD1B53}"/>
              </a:ext>
            </a:extLst>
          </p:cNvPr>
          <p:cNvSpPr>
            <a:spLocks noGrp="1"/>
          </p:cNvSpPr>
          <p:nvPr>
            <p:ph type="title"/>
          </p:nvPr>
        </p:nvSpPr>
        <p:spPr/>
        <p:txBody>
          <a:bodyPr/>
          <a:lstStyle/>
          <a:p>
            <a:r>
              <a:rPr lang="en-US"/>
              <a:t>Summary of MLP regression</a:t>
            </a:r>
          </a:p>
        </p:txBody>
      </p:sp>
      <p:pic>
        <p:nvPicPr>
          <p:cNvPr id="4" name="Picture 3">
            <a:extLst>
              <a:ext uri="{FF2B5EF4-FFF2-40B4-BE49-F238E27FC236}">
                <a16:creationId xmlns:a16="http://schemas.microsoft.com/office/drawing/2014/main" id="{B953CE60-DE3D-09D8-52C4-B825977AE3BC}"/>
              </a:ext>
            </a:extLst>
          </p:cNvPr>
          <p:cNvPicPr>
            <a:picLocks noChangeAspect="1"/>
          </p:cNvPicPr>
          <p:nvPr/>
        </p:nvPicPr>
        <p:blipFill>
          <a:blip r:embed="rId2"/>
          <a:stretch>
            <a:fillRect/>
          </a:stretch>
        </p:blipFill>
        <p:spPr>
          <a:xfrm>
            <a:off x="1542388" y="2315005"/>
            <a:ext cx="9107224" cy="2886989"/>
          </a:xfrm>
          <a:prstGeom prst="rect">
            <a:avLst/>
          </a:prstGeom>
        </p:spPr>
      </p:pic>
    </p:spTree>
    <p:extLst>
      <p:ext uri="{BB962C8B-B14F-4D97-AF65-F5344CB8AC3E}">
        <p14:creationId xmlns:p14="http://schemas.microsoft.com/office/powerpoint/2010/main" val="2460763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44185-C6F0-2C57-B414-72B7110F3ABC}"/>
              </a:ext>
            </a:extLst>
          </p:cNvPr>
          <p:cNvSpPr>
            <a:spLocks noGrp="1"/>
          </p:cNvSpPr>
          <p:nvPr>
            <p:ph type="title"/>
          </p:nvPr>
        </p:nvSpPr>
        <p:spPr>
          <a:xfrm>
            <a:off x="838200" y="365125"/>
            <a:ext cx="10515600" cy="604139"/>
          </a:xfrm>
        </p:spPr>
        <p:txBody>
          <a:bodyPr>
            <a:normAutofit fontScale="90000"/>
          </a:bodyPr>
          <a:lstStyle/>
          <a:p>
            <a:r>
              <a:rPr lang="en-US"/>
              <a:t>Classification MLPs</a:t>
            </a:r>
          </a:p>
        </p:txBody>
      </p:sp>
      <p:sp>
        <p:nvSpPr>
          <p:cNvPr id="3" name="Content Placeholder 2">
            <a:extLst>
              <a:ext uri="{FF2B5EF4-FFF2-40B4-BE49-F238E27FC236}">
                <a16:creationId xmlns:a16="http://schemas.microsoft.com/office/drawing/2014/main" id="{53830B19-E9A1-2D45-D07E-432B17488DC1}"/>
              </a:ext>
            </a:extLst>
          </p:cNvPr>
          <p:cNvSpPr>
            <a:spLocks noGrp="1"/>
          </p:cNvSpPr>
          <p:nvPr>
            <p:ph idx="1"/>
          </p:nvPr>
        </p:nvSpPr>
        <p:spPr>
          <a:xfrm>
            <a:off x="5504688" y="365125"/>
            <a:ext cx="6199632" cy="6127749"/>
          </a:xfrm>
        </p:spPr>
        <p:txBody>
          <a:bodyPr>
            <a:normAutofit fontScale="85000" lnSpcReduction="20000"/>
          </a:bodyPr>
          <a:lstStyle/>
          <a:p>
            <a:r>
              <a:rPr lang="en-US"/>
              <a:t>MLPs can also be used for classification</a:t>
            </a:r>
          </a:p>
          <a:p>
            <a:r>
              <a:rPr lang="en-US"/>
              <a:t>For binary classification, use a sigmoid activation function that outputs a value between 0 and 1, if output &gt;= 0.5, assign the positive class</a:t>
            </a:r>
          </a:p>
          <a:p>
            <a:r>
              <a:rPr lang="en-US"/>
              <a:t>For multilabel binary tasks, use one output neuron per label</a:t>
            </a:r>
          </a:p>
          <a:p>
            <a:pPr lvl="1"/>
            <a:r>
              <a:rPr lang="en-US"/>
              <a:t>e.g., predicting simultaneously whether an email is ham/spam and urgent/non-urgent</a:t>
            </a:r>
          </a:p>
          <a:p>
            <a:r>
              <a:rPr lang="en-US"/>
              <a:t>For multiclass classification, use one output neuron per class and use the softmax function for the whole output layer </a:t>
            </a:r>
          </a:p>
          <a:p>
            <a:pPr lvl="1"/>
            <a:r>
              <a:rPr lang="en-US"/>
              <a:t>e.g., MNIST digit identification into one of 10 classes</a:t>
            </a:r>
          </a:p>
          <a:p>
            <a:pPr lvl="1"/>
            <a:r>
              <a:rPr lang="en-US"/>
              <a:t>see p. 170 in the textbook for details of the softmax function</a:t>
            </a:r>
          </a:p>
          <a:p>
            <a:r>
              <a:rPr lang="en-US"/>
              <a:t>Since we’re predicting probability distributions, it’s a good idea to use the cross-entropy loss function</a:t>
            </a:r>
          </a:p>
          <a:p>
            <a:pPr lvl="1"/>
            <a:r>
              <a:rPr lang="en-US"/>
              <a:t>see p. 171 in textbook for details</a:t>
            </a:r>
          </a:p>
        </p:txBody>
      </p:sp>
      <p:pic>
        <p:nvPicPr>
          <p:cNvPr id="4" name="Picture 3">
            <a:extLst>
              <a:ext uri="{FF2B5EF4-FFF2-40B4-BE49-F238E27FC236}">
                <a16:creationId xmlns:a16="http://schemas.microsoft.com/office/drawing/2014/main" id="{ACD414C8-5C7B-2553-BB96-574D376A1217}"/>
              </a:ext>
            </a:extLst>
          </p:cNvPr>
          <p:cNvPicPr>
            <a:picLocks noChangeAspect="1"/>
          </p:cNvPicPr>
          <p:nvPr/>
        </p:nvPicPr>
        <p:blipFill>
          <a:blip r:embed="rId2"/>
          <a:stretch>
            <a:fillRect/>
          </a:stretch>
        </p:blipFill>
        <p:spPr>
          <a:xfrm>
            <a:off x="487680" y="1408810"/>
            <a:ext cx="4932894" cy="4461638"/>
          </a:xfrm>
          <a:prstGeom prst="rect">
            <a:avLst/>
          </a:prstGeom>
        </p:spPr>
      </p:pic>
    </p:spTree>
    <p:extLst>
      <p:ext uri="{BB962C8B-B14F-4D97-AF65-F5344CB8AC3E}">
        <p14:creationId xmlns:p14="http://schemas.microsoft.com/office/powerpoint/2010/main" val="3599863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8CA7-96A4-D5C6-EF2D-9141419CA0B8}"/>
              </a:ext>
            </a:extLst>
          </p:cNvPr>
          <p:cNvSpPr>
            <a:spLocks noGrp="1"/>
          </p:cNvSpPr>
          <p:nvPr>
            <p:ph type="title"/>
          </p:nvPr>
        </p:nvSpPr>
        <p:spPr/>
        <p:txBody>
          <a:bodyPr/>
          <a:lstStyle/>
          <a:p>
            <a:r>
              <a:rPr lang="en-US"/>
              <a:t>Summary of MLP classification</a:t>
            </a:r>
          </a:p>
        </p:txBody>
      </p:sp>
      <p:pic>
        <p:nvPicPr>
          <p:cNvPr id="4" name="Picture 3">
            <a:extLst>
              <a:ext uri="{FF2B5EF4-FFF2-40B4-BE49-F238E27FC236}">
                <a16:creationId xmlns:a16="http://schemas.microsoft.com/office/drawing/2014/main" id="{CEFA7D7A-6A81-C33B-98F9-D7664E4F1B72}"/>
              </a:ext>
            </a:extLst>
          </p:cNvPr>
          <p:cNvPicPr>
            <a:picLocks noChangeAspect="1"/>
          </p:cNvPicPr>
          <p:nvPr/>
        </p:nvPicPr>
        <p:blipFill>
          <a:blip r:embed="rId2"/>
          <a:stretch>
            <a:fillRect/>
          </a:stretch>
        </p:blipFill>
        <p:spPr>
          <a:xfrm>
            <a:off x="578746" y="2553301"/>
            <a:ext cx="11034507" cy="2583076"/>
          </a:xfrm>
          <a:prstGeom prst="rect">
            <a:avLst/>
          </a:prstGeom>
        </p:spPr>
      </p:pic>
    </p:spTree>
    <p:extLst>
      <p:ext uri="{BB962C8B-B14F-4D97-AF65-F5344CB8AC3E}">
        <p14:creationId xmlns:p14="http://schemas.microsoft.com/office/powerpoint/2010/main" val="2511020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F0EA-33DC-69E2-5B4E-6DEC1C391239}"/>
              </a:ext>
            </a:extLst>
          </p:cNvPr>
          <p:cNvSpPr>
            <a:spLocks noGrp="1"/>
          </p:cNvSpPr>
          <p:nvPr>
            <p:ph type="title"/>
          </p:nvPr>
        </p:nvSpPr>
        <p:spPr/>
        <p:txBody>
          <a:bodyPr/>
          <a:lstStyle/>
          <a:p>
            <a:r>
              <a:rPr lang="en-US"/>
              <a:t>MLPClassifier in Scikit-Learn</a:t>
            </a:r>
          </a:p>
        </p:txBody>
      </p:sp>
      <p:sp>
        <p:nvSpPr>
          <p:cNvPr id="3" name="Content Placeholder 2">
            <a:extLst>
              <a:ext uri="{FF2B5EF4-FFF2-40B4-BE49-F238E27FC236}">
                <a16:creationId xmlns:a16="http://schemas.microsoft.com/office/drawing/2014/main" id="{7085E4EA-8C1A-7E98-19D1-977CBFB29FBF}"/>
              </a:ext>
            </a:extLst>
          </p:cNvPr>
          <p:cNvSpPr>
            <a:spLocks noGrp="1"/>
          </p:cNvSpPr>
          <p:nvPr>
            <p:ph idx="1"/>
          </p:nvPr>
        </p:nvSpPr>
        <p:spPr>
          <a:xfrm>
            <a:off x="6096000" y="2136521"/>
            <a:ext cx="5257800" cy="4040442"/>
          </a:xfrm>
        </p:spPr>
        <p:txBody>
          <a:bodyPr/>
          <a:lstStyle/>
          <a:p>
            <a:r>
              <a:rPr lang="en-US"/>
              <a:t>Scikit-Learn has an MLPClassifier class which is almost identical to the MLPRegressor except that it uses cross-entropy instead of MSE as the cost function</a:t>
            </a:r>
          </a:p>
          <a:p>
            <a:r>
              <a:rPr lang="en-US"/>
              <a:t>Example on left applies this class to the Iris dataset</a:t>
            </a:r>
          </a:p>
          <a:p>
            <a:r>
              <a:rPr lang="en-US"/>
              <a:t>Uses a single hidden layer with 5 neurons and scales the data first</a:t>
            </a:r>
          </a:p>
        </p:txBody>
      </p:sp>
      <p:pic>
        <p:nvPicPr>
          <p:cNvPr id="4" name="Picture 3">
            <a:extLst>
              <a:ext uri="{FF2B5EF4-FFF2-40B4-BE49-F238E27FC236}">
                <a16:creationId xmlns:a16="http://schemas.microsoft.com/office/drawing/2014/main" id="{6BDEA96A-9F09-C515-F15E-36749AA0DCD3}"/>
              </a:ext>
            </a:extLst>
          </p:cNvPr>
          <p:cNvPicPr>
            <a:picLocks noChangeAspect="1"/>
          </p:cNvPicPr>
          <p:nvPr/>
        </p:nvPicPr>
        <p:blipFill>
          <a:blip r:embed="rId2"/>
          <a:stretch>
            <a:fillRect/>
          </a:stretch>
        </p:blipFill>
        <p:spPr>
          <a:xfrm>
            <a:off x="469646" y="2136521"/>
            <a:ext cx="5479069" cy="3551047"/>
          </a:xfrm>
          <a:prstGeom prst="rect">
            <a:avLst/>
          </a:prstGeom>
        </p:spPr>
      </p:pic>
    </p:spTree>
    <p:extLst>
      <p:ext uri="{BB962C8B-B14F-4D97-AF65-F5344CB8AC3E}">
        <p14:creationId xmlns:p14="http://schemas.microsoft.com/office/powerpoint/2010/main" val="1015029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87B-276D-3362-6FF8-AD75D42EB975}"/>
              </a:ext>
            </a:extLst>
          </p:cNvPr>
          <p:cNvSpPr>
            <a:spLocks noGrp="1"/>
          </p:cNvSpPr>
          <p:nvPr>
            <p:ph type="title"/>
          </p:nvPr>
        </p:nvSpPr>
        <p:spPr>
          <a:xfrm>
            <a:off x="838200" y="365125"/>
            <a:ext cx="10515600" cy="604139"/>
          </a:xfrm>
        </p:spPr>
        <p:txBody>
          <a:bodyPr>
            <a:normAutofit fontScale="90000"/>
          </a:bodyPr>
          <a:lstStyle/>
          <a:p>
            <a:r>
              <a:rPr lang="en-US"/>
              <a:t>Implementing MLPs in Keras</a:t>
            </a:r>
          </a:p>
        </p:txBody>
      </p:sp>
      <p:sp>
        <p:nvSpPr>
          <p:cNvPr id="3" name="Content Placeholder 2">
            <a:extLst>
              <a:ext uri="{FF2B5EF4-FFF2-40B4-BE49-F238E27FC236}">
                <a16:creationId xmlns:a16="http://schemas.microsoft.com/office/drawing/2014/main" id="{EB56EC35-4BA2-558D-7A02-1C2563791436}"/>
              </a:ext>
            </a:extLst>
          </p:cNvPr>
          <p:cNvSpPr>
            <a:spLocks noGrp="1"/>
          </p:cNvSpPr>
          <p:nvPr>
            <p:ph idx="1"/>
          </p:nvPr>
        </p:nvSpPr>
        <p:spPr>
          <a:xfrm>
            <a:off x="6096000" y="1133856"/>
            <a:ext cx="5257800" cy="5359019"/>
          </a:xfrm>
        </p:spPr>
        <p:txBody>
          <a:bodyPr>
            <a:normAutofit fontScale="92500" lnSpcReduction="20000"/>
          </a:bodyPr>
          <a:lstStyle/>
          <a:p>
            <a:r>
              <a:rPr lang="en-US"/>
              <a:t>Keras is TensorFlow’s high-level deep learning API</a:t>
            </a:r>
          </a:p>
          <a:p>
            <a:r>
              <a:rPr lang="en-US"/>
              <a:t>It lets you build, train, evaluate and execute all sorts of neural networks</a:t>
            </a:r>
          </a:p>
          <a:p>
            <a:r>
              <a:rPr lang="en-US"/>
              <a:t>The original Keras library was developed by François Chollet and released in 2015</a:t>
            </a:r>
          </a:p>
          <a:p>
            <a:r>
              <a:rPr lang="en-US"/>
              <a:t>It quickly became very popular because of its elegant and intuitive design and flexibility</a:t>
            </a:r>
          </a:p>
          <a:p>
            <a:r>
              <a:rPr lang="en-US"/>
              <a:t>If you use Colab then Keras and TensorFlow are already installed</a:t>
            </a:r>
          </a:p>
          <a:p>
            <a:r>
              <a:rPr lang="en-US"/>
              <a:t>If you want to install them on your own machine, then following the instructions at https://homl.info/install</a:t>
            </a:r>
          </a:p>
        </p:txBody>
      </p:sp>
      <p:pic>
        <p:nvPicPr>
          <p:cNvPr id="4" name="Picture 3">
            <a:extLst>
              <a:ext uri="{FF2B5EF4-FFF2-40B4-BE49-F238E27FC236}">
                <a16:creationId xmlns:a16="http://schemas.microsoft.com/office/drawing/2014/main" id="{339B7D38-E988-CD4E-6F09-8BDD6619CE03}"/>
              </a:ext>
            </a:extLst>
          </p:cNvPr>
          <p:cNvPicPr>
            <a:picLocks noChangeAspect="1"/>
          </p:cNvPicPr>
          <p:nvPr/>
        </p:nvPicPr>
        <p:blipFill>
          <a:blip r:embed="rId2"/>
          <a:stretch>
            <a:fillRect/>
          </a:stretch>
        </p:blipFill>
        <p:spPr>
          <a:xfrm>
            <a:off x="493776" y="2502303"/>
            <a:ext cx="5114798" cy="2997981"/>
          </a:xfrm>
          <a:prstGeom prst="rect">
            <a:avLst/>
          </a:prstGeom>
        </p:spPr>
      </p:pic>
    </p:spTree>
    <p:extLst>
      <p:ext uri="{BB962C8B-B14F-4D97-AF65-F5344CB8AC3E}">
        <p14:creationId xmlns:p14="http://schemas.microsoft.com/office/powerpoint/2010/main" val="1213365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A637B-04F1-5B92-BDBC-ED2B7887A915}"/>
              </a:ext>
            </a:extLst>
          </p:cNvPr>
          <p:cNvSpPr>
            <a:spLocks noGrp="1"/>
          </p:cNvSpPr>
          <p:nvPr>
            <p:ph type="title"/>
          </p:nvPr>
        </p:nvSpPr>
        <p:spPr/>
        <p:txBody>
          <a:bodyPr/>
          <a:lstStyle/>
          <a:p>
            <a:r>
              <a:rPr lang="en-US"/>
              <a:t>Building an image classifier using the Sequential API</a:t>
            </a:r>
          </a:p>
        </p:txBody>
      </p:sp>
      <p:sp>
        <p:nvSpPr>
          <p:cNvPr id="3" name="Content Placeholder 2">
            <a:extLst>
              <a:ext uri="{FF2B5EF4-FFF2-40B4-BE49-F238E27FC236}">
                <a16:creationId xmlns:a16="http://schemas.microsoft.com/office/drawing/2014/main" id="{E7526E44-09F7-0501-8C3E-C5485FE22816}"/>
              </a:ext>
            </a:extLst>
          </p:cNvPr>
          <p:cNvSpPr>
            <a:spLocks noGrp="1"/>
          </p:cNvSpPr>
          <p:nvPr>
            <p:ph idx="1"/>
          </p:nvPr>
        </p:nvSpPr>
        <p:spPr>
          <a:xfrm>
            <a:off x="6346370" y="1825625"/>
            <a:ext cx="5007429" cy="4351338"/>
          </a:xfrm>
        </p:spPr>
        <p:txBody>
          <a:bodyPr>
            <a:normAutofit fontScale="92500" lnSpcReduction="20000"/>
          </a:bodyPr>
          <a:lstStyle/>
          <a:p>
            <a:r>
              <a:rPr lang="en-US"/>
              <a:t>We’ll use the Fashion MNIST dataset</a:t>
            </a:r>
          </a:p>
          <a:p>
            <a:r>
              <a:rPr lang="en-US"/>
              <a:t>This is a drop-in replacement for MNIST – exactly the same format as MNIST (70000 grayscale images, each 28 x 28, with 10 classes)</a:t>
            </a:r>
          </a:p>
          <a:p>
            <a:r>
              <a:rPr lang="en-US"/>
              <a:t>Images in Fashion represent items of clothing rather than digits</a:t>
            </a:r>
          </a:p>
          <a:p>
            <a:r>
              <a:rPr lang="en-US"/>
              <a:t>This makes the problem significantly harder than MNIST</a:t>
            </a:r>
          </a:p>
          <a:p>
            <a:pPr lvl="1"/>
            <a:r>
              <a:rPr lang="en-US"/>
              <a:t>A simple linear model reaches about 92% on MNIST but only 83% on Fashion</a:t>
            </a:r>
          </a:p>
        </p:txBody>
      </p:sp>
      <p:pic>
        <p:nvPicPr>
          <p:cNvPr id="5122" name="Picture 2">
            <a:extLst>
              <a:ext uri="{FF2B5EF4-FFF2-40B4-BE49-F238E27FC236}">
                <a16:creationId xmlns:a16="http://schemas.microsoft.com/office/drawing/2014/main" id="{C2454C1F-B316-767F-FA6A-95B3E58D1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5" y="2593721"/>
            <a:ext cx="5976257" cy="235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26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84EB0-AB9F-4F1B-F305-9772FE1446E4}"/>
              </a:ext>
            </a:extLst>
          </p:cNvPr>
          <p:cNvSpPr>
            <a:spLocks noGrp="1"/>
          </p:cNvSpPr>
          <p:nvPr>
            <p:ph type="title"/>
          </p:nvPr>
        </p:nvSpPr>
        <p:spPr/>
        <p:txBody>
          <a:bodyPr/>
          <a:lstStyle/>
          <a:p>
            <a:r>
              <a:rPr lang="en-US"/>
              <a:t>Using Keras to load the dataset</a:t>
            </a:r>
          </a:p>
        </p:txBody>
      </p:sp>
      <p:sp>
        <p:nvSpPr>
          <p:cNvPr id="3" name="Content Placeholder 2">
            <a:extLst>
              <a:ext uri="{FF2B5EF4-FFF2-40B4-BE49-F238E27FC236}">
                <a16:creationId xmlns:a16="http://schemas.microsoft.com/office/drawing/2014/main" id="{F4895165-21ED-AADA-8DDD-6E4D26A026F5}"/>
              </a:ext>
            </a:extLst>
          </p:cNvPr>
          <p:cNvSpPr>
            <a:spLocks noGrp="1"/>
          </p:cNvSpPr>
          <p:nvPr>
            <p:ph idx="1"/>
          </p:nvPr>
        </p:nvSpPr>
        <p:spPr>
          <a:xfrm>
            <a:off x="5747656" y="1825625"/>
            <a:ext cx="5606143" cy="4351338"/>
          </a:xfrm>
        </p:spPr>
        <p:txBody>
          <a:bodyPr/>
          <a:lstStyle/>
          <a:p>
            <a:r>
              <a:rPr lang="en-US"/>
              <a:t>Keras provides some utility functions to fetch and load common datasets, including Fashion MNIST</a:t>
            </a:r>
          </a:p>
          <a:p>
            <a:r>
              <a:rPr lang="en-US"/>
              <a:t>The dataset is already shuffled and split into a training set of 60k images and a test set of 10k images</a:t>
            </a:r>
          </a:p>
          <a:p>
            <a:r>
              <a:rPr lang="en-US"/>
              <a:t>We’ll hold out another 5k images for validation</a:t>
            </a:r>
          </a:p>
        </p:txBody>
      </p:sp>
      <p:pic>
        <p:nvPicPr>
          <p:cNvPr id="4" name="Picture 3">
            <a:extLst>
              <a:ext uri="{FF2B5EF4-FFF2-40B4-BE49-F238E27FC236}">
                <a16:creationId xmlns:a16="http://schemas.microsoft.com/office/drawing/2014/main" id="{EADD0F4F-695D-5EAD-FC79-3133CEC5E967}"/>
              </a:ext>
            </a:extLst>
          </p:cNvPr>
          <p:cNvPicPr>
            <a:picLocks noChangeAspect="1"/>
          </p:cNvPicPr>
          <p:nvPr/>
        </p:nvPicPr>
        <p:blipFill>
          <a:blip r:embed="rId2"/>
          <a:stretch>
            <a:fillRect/>
          </a:stretch>
        </p:blipFill>
        <p:spPr>
          <a:xfrm>
            <a:off x="233136" y="2796721"/>
            <a:ext cx="5264150" cy="1258581"/>
          </a:xfrm>
          <a:prstGeom prst="rect">
            <a:avLst/>
          </a:prstGeom>
        </p:spPr>
      </p:pic>
    </p:spTree>
    <p:extLst>
      <p:ext uri="{BB962C8B-B14F-4D97-AF65-F5344CB8AC3E}">
        <p14:creationId xmlns:p14="http://schemas.microsoft.com/office/powerpoint/2010/main" val="1854869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15838-FA9C-FE51-2601-F1F56973FAF2}"/>
              </a:ext>
            </a:extLst>
          </p:cNvPr>
          <p:cNvSpPr>
            <a:spLocks noGrp="1"/>
          </p:cNvSpPr>
          <p:nvPr>
            <p:ph type="title"/>
          </p:nvPr>
        </p:nvSpPr>
        <p:spPr/>
        <p:txBody>
          <a:bodyPr/>
          <a:lstStyle/>
          <a:p>
            <a:r>
              <a:rPr lang="en-US"/>
              <a:t>Using Keras to load the dataset</a:t>
            </a:r>
          </a:p>
        </p:txBody>
      </p:sp>
      <p:sp>
        <p:nvSpPr>
          <p:cNvPr id="3" name="Content Placeholder 2">
            <a:extLst>
              <a:ext uri="{FF2B5EF4-FFF2-40B4-BE49-F238E27FC236}">
                <a16:creationId xmlns:a16="http://schemas.microsoft.com/office/drawing/2014/main" id="{661CEF04-0175-9795-520C-BB3EB17B2D01}"/>
              </a:ext>
            </a:extLst>
          </p:cNvPr>
          <p:cNvSpPr>
            <a:spLocks noGrp="1"/>
          </p:cNvSpPr>
          <p:nvPr>
            <p:ph idx="1"/>
          </p:nvPr>
        </p:nvSpPr>
        <p:spPr>
          <a:xfrm>
            <a:off x="6770914" y="1825625"/>
            <a:ext cx="4582886" cy="4351338"/>
          </a:xfrm>
        </p:spPr>
        <p:txBody>
          <a:bodyPr>
            <a:normAutofit lnSpcReduction="10000"/>
          </a:bodyPr>
          <a:lstStyle/>
          <a:p>
            <a:r>
              <a:rPr lang="en-US"/>
              <a:t>In Fashion MNIST, each image is represented as a 28 x 28 array of uints</a:t>
            </a:r>
          </a:p>
          <a:p>
            <a:pPr lvl="1"/>
            <a:r>
              <a:rPr lang="en-US"/>
              <a:t>cf. MNIST digit dataset, where each image is a 1d array of 784 floats</a:t>
            </a:r>
          </a:p>
          <a:p>
            <a:r>
              <a:rPr lang="en-US"/>
              <a:t>We will actually scale the pixel intensities to values between 0 and 1 by dividing by 255.0</a:t>
            </a:r>
          </a:p>
          <a:p>
            <a:pPr lvl="1"/>
            <a:r>
              <a:rPr lang="en-US"/>
              <a:t>This also converts them to floats</a:t>
            </a:r>
          </a:p>
        </p:txBody>
      </p:sp>
      <p:pic>
        <p:nvPicPr>
          <p:cNvPr id="4" name="Picture 3">
            <a:extLst>
              <a:ext uri="{FF2B5EF4-FFF2-40B4-BE49-F238E27FC236}">
                <a16:creationId xmlns:a16="http://schemas.microsoft.com/office/drawing/2014/main" id="{0332E343-1A45-0C22-04D4-003E0DB4DE96}"/>
              </a:ext>
            </a:extLst>
          </p:cNvPr>
          <p:cNvPicPr>
            <a:picLocks noChangeAspect="1"/>
          </p:cNvPicPr>
          <p:nvPr/>
        </p:nvPicPr>
        <p:blipFill>
          <a:blip r:embed="rId2"/>
          <a:stretch>
            <a:fillRect/>
          </a:stretch>
        </p:blipFill>
        <p:spPr>
          <a:xfrm>
            <a:off x="1641928" y="1980293"/>
            <a:ext cx="1701800" cy="850900"/>
          </a:xfrm>
          <a:prstGeom prst="rect">
            <a:avLst/>
          </a:prstGeom>
        </p:spPr>
      </p:pic>
      <p:pic>
        <p:nvPicPr>
          <p:cNvPr id="5" name="Picture 4">
            <a:extLst>
              <a:ext uri="{FF2B5EF4-FFF2-40B4-BE49-F238E27FC236}">
                <a16:creationId xmlns:a16="http://schemas.microsoft.com/office/drawing/2014/main" id="{53829BC3-8788-1B37-5D86-41F4110AEA7F}"/>
              </a:ext>
            </a:extLst>
          </p:cNvPr>
          <p:cNvPicPr>
            <a:picLocks noChangeAspect="1"/>
          </p:cNvPicPr>
          <p:nvPr/>
        </p:nvPicPr>
        <p:blipFill>
          <a:blip r:embed="rId3"/>
          <a:stretch>
            <a:fillRect/>
          </a:stretch>
        </p:blipFill>
        <p:spPr>
          <a:xfrm>
            <a:off x="1641928" y="3124994"/>
            <a:ext cx="1612900" cy="876300"/>
          </a:xfrm>
          <a:prstGeom prst="rect">
            <a:avLst/>
          </a:prstGeom>
        </p:spPr>
      </p:pic>
      <p:pic>
        <p:nvPicPr>
          <p:cNvPr id="6" name="Picture 5">
            <a:extLst>
              <a:ext uri="{FF2B5EF4-FFF2-40B4-BE49-F238E27FC236}">
                <a16:creationId xmlns:a16="http://schemas.microsoft.com/office/drawing/2014/main" id="{233CA9A1-0229-91FB-02FC-4C7107148E5F}"/>
              </a:ext>
            </a:extLst>
          </p:cNvPr>
          <p:cNvPicPr>
            <a:picLocks noChangeAspect="1"/>
          </p:cNvPicPr>
          <p:nvPr/>
        </p:nvPicPr>
        <p:blipFill>
          <a:blip r:embed="rId4"/>
          <a:stretch>
            <a:fillRect/>
          </a:stretch>
        </p:blipFill>
        <p:spPr>
          <a:xfrm>
            <a:off x="623207" y="4775200"/>
            <a:ext cx="5984422" cy="422181"/>
          </a:xfrm>
          <a:prstGeom prst="rect">
            <a:avLst/>
          </a:prstGeom>
        </p:spPr>
      </p:pic>
    </p:spTree>
    <p:extLst>
      <p:ext uri="{BB962C8B-B14F-4D97-AF65-F5344CB8AC3E}">
        <p14:creationId xmlns:p14="http://schemas.microsoft.com/office/powerpoint/2010/main" val="981595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D174E-43C5-DB73-5E41-15847106DF70}"/>
              </a:ext>
            </a:extLst>
          </p:cNvPr>
          <p:cNvSpPr>
            <a:spLocks noGrp="1"/>
          </p:cNvSpPr>
          <p:nvPr>
            <p:ph type="title"/>
          </p:nvPr>
        </p:nvSpPr>
        <p:spPr/>
        <p:txBody>
          <a:bodyPr/>
          <a:lstStyle/>
          <a:p>
            <a:r>
              <a:rPr lang="en-US"/>
              <a:t>Using Keras to load the dataset</a:t>
            </a:r>
          </a:p>
        </p:txBody>
      </p:sp>
      <p:sp>
        <p:nvSpPr>
          <p:cNvPr id="3" name="Content Placeholder 2">
            <a:extLst>
              <a:ext uri="{FF2B5EF4-FFF2-40B4-BE49-F238E27FC236}">
                <a16:creationId xmlns:a16="http://schemas.microsoft.com/office/drawing/2014/main" id="{6B6AFFA5-2CD3-918B-9779-2EC70C702927}"/>
              </a:ext>
            </a:extLst>
          </p:cNvPr>
          <p:cNvSpPr>
            <a:spLocks noGrp="1"/>
          </p:cNvSpPr>
          <p:nvPr>
            <p:ph idx="1"/>
          </p:nvPr>
        </p:nvSpPr>
        <p:spPr>
          <a:xfrm>
            <a:off x="4713512" y="5094514"/>
            <a:ext cx="6858001" cy="1620950"/>
          </a:xfrm>
        </p:spPr>
        <p:txBody>
          <a:bodyPr>
            <a:normAutofit fontScale="70000" lnSpcReduction="20000"/>
          </a:bodyPr>
          <a:lstStyle/>
          <a:p>
            <a:r>
              <a:rPr lang="en-US"/>
              <a:t>You can plot an image using Matplotlib’s imshow() function</a:t>
            </a:r>
          </a:p>
          <a:p>
            <a:r>
              <a:rPr lang="en-US"/>
              <a:t>In the digit MNIST, the class label is just the number represented by the image</a:t>
            </a:r>
          </a:p>
          <a:p>
            <a:r>
              <a:rPr lang="en-US"/>
              <a:t>In Fashion MNIST, we need the list of class names in order to know what we are dealing with</a:t>
            </a:r>
          </a:p>
        </p:txBody>
      </p:sp>
      <p:pic>
        <p:nvPicPr>
          <p:cNvPr id="4" name="Picture 3">
            <a:extLst>
              <a:ext uri="{FF2B5EF4-FFF2-40B4-BE49-F238E27FC236}">
                <a16:creationId xmlns:a16="http://schemas.microsoft.com/office/drawing/2014/main" id="{ECFF7970-2FCB-67AB-1000-5F73EB5B0A4F}"/>
              </a:ext>
            </a:extLst>
          </p:cNvPr>
          <p:cNvPicPr>
            <a:picLocks noChangeAspect="1"/>
          </p:cNvPicPr>
          <p:nvPr/>
        </p:nvPicPr>
        <p:blipFill>
          <a:blip r:embed="rId2"/>
          <a:stretch>
            <a:fillRect/>
          </a:stretch>
        </p:blipFill>
        <p:spPr>
          <a:xfrm>
            <a:off x="838200" y="1472973"/>
            <a:ext cx="2884714" cy="3210407"/>
          </a:xfrm>
          <a:prstGeom prst="rect">
            <a:avLst/>
          </a:prstGeom>
        </p:spPr>
      </p:pic>
      <p:pic>
        <p:nvPicPr>
          <p:cNvPr id="5" name="Picture 4">
            <a:extLst>
              <a:ext uri="{FF2B5EF4-FFF2-40B4-BE49-F238E27FC236}">
                <a16:creationId xmlns:a16="http://schemas.microsoft.com/office/drawing/2014/main" id="{E2B109FD-D939-66EB-83EB-505570A2C6A5}"/>
              </a:ext>
            </a:extLst>
          </p:cNvPr>
          <p:cNvPicPr>
            <a:picLocks noChangeAspect="1"/>
          </p:cNvPicPr>
          <p:nvPr/>
        </p:nvPicPr>
        <p:blipFill>
          <a:blip r:embed="rId3"/>
          <a:stretch>
            <a:fillRect/>
          </a:stretch>
        </p:blipFill>
        <p:spPr>
          <a:xfrm>
            <a:off x="4278086" y="1472974"/>
            <a:ext cx="6858000" cy="711200"/>
          </a:xfrm>
          <a:prstGeom prst="rect">
            <a:avLst/>
          </a:prstGeom>
        </p:spPr>
      </p:pic>
      <p:pic>
        <p:nvPicPr>
          <p:cNvPr id="6" name="Picture 2">
            <a:extLst>
              <a:ext uri="{FF2B5EF4-FFF2-40B4-BE49-F238E27FC236}">
                <a16:creationId xmlns:a16="http://schemas.microsoft.com/office/drawing/2014/main" id="{0F56D060-DE82-4E08-29C3-44416487E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460044"/>
            <a:ext cx="5976257" cy="235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601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AF7D-1909-C138-3811-C8584DB02BA5}"/>
              </a:ext>
            </a:extLst>
          </p:cNvPr>
          <p:cNvSpPr>
            <a:spLocks noGrp="1"/>
          </p:cNvSpPr>
          <p:nvPr>
            <p:ph type="title"/>
          </p:nvPr>
        </p:nvSpPr>
        <p:spPr/>
        <p:txBody>
          <a:bodyPr/>
          <a:lstStyle/>
          <a:p>
            <a:r>
              <a:rPr lang="en-US"/>
              <a:t>In this lecture</a:t>
            </a:r>
          </a:p>
        </p:txBody>
      </p:sp>
      <p:sp>
        <p:nvSpPr>
          <p:cNvPr id="3" name="Content Placeholder 2">
            <a:extLst>
              <a:ext uri="{FF2B5EF4-FFF2-40B4-BE49-F238E27FC236}">
                <a16:creationId xmlns:a16="http://schemas.microsoft.com/office/drawing/2014/main" id="{AA2D5265-DC01-5389-B084-81B88469DE88}"/>
              </a:ext>
            </a:extLst>
          </p:cNvPr>
          <p:cNvSpPr>
            <a:spLocks noGrp="1"/>
          </p:cNvSpPr>
          <p:nvPr>
            <p:ph idx="1"/>
          </p:nvPr>
        </p:nvSpPr>
        <p:spPr>
          <a:xfrm>
            <a:off x="838200" y="1825625"/>
            <a:ext cx="10515600" cy="1997228"/>
          </a:xfrm>
        </p:spPr>
        <p:txBody>
          <a:bodyPr/>
          <a:lstStyle/>
          <a:p>
            <a:r>
              <a:rPr lang="en-US"/>
              <a:t>In this lecture, we will</a:t>
            </a:r>
          </a:p>
          <a:p>
            <a:pPr lvl="1"/>
            <a:r>
              <a:rPr lang="en-US"/>
              <a:t>introduce ANNs, starting with a tour of the very first ANN architectures and leading up to multilayer perceptrons</a:t>
            </a:r>
          </a:p>
          <a:p>
            <a:pPr lvl="1"/>
            <a:r>
              <a:rPr lang="en-US"/>
              <a:t>begin to look at how to implement neural networks in TensorFlow’s </a:t>
            </a:r>
            <a:r>
              <a:rPr lang="en-US" b="1" i="1"/>
              <a:t>Keras</a:t>
            </a:r>
            <a:r>
              <a:rPr lang="en-US"/>
              <a:t> API</a:t>
            </a:r>
          </a:p>
          <a:p>
            <a:pPr lvl="2"/>
            <a:r>
              <a:rPr lang="en-US"/>
              <a:t>Keras is a powerful and elegant API for building, training, evaluating and running ANNs</a:t>
            </a:r>
          </a:p>
        </p:txBody>
      </p:sp>
    </p:spTree>
    <p:extLst>
      <p:ext uri="{BB962C8B-B14F-4D97-AF65-F5344CB8AC3E}">
        <p14:creationId xmlns:p14="http://schemas.microsoft.com/office/powerpoint/2010/main" val="609191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2701-9B25-48BE-B9CF-3DB103C75C5F}"/>
              </a:ext>
            </a:extLst>
          </p:cNvPr>
          <p:cNvSpPr>
            <a:spLocks noGrp="1"/>
          </p:cNvSpPr>
          <p:nvPr>
            <p:ph type="title"/>
          </p:nvPr>
        </p:nvSpPr>
        <p:spPr>
          <a:xfrm>
            <a:off x="838200" y="365125"/>
            <a:ext cx="10515600" cy="396875"/>
          </a:xfrm>
        </p:spPr>
        <p:txBody>
          <a:bodyPr>
            <a:normAutofit fontScale="90000"/>
          </a:bodyPr>
          <a:lstStyle/>
          <a:p>
            <a:r>
              <a:rPr lang="en-US"/>
              <a:t>Creating the model using the Sequential API</a:t>
            </a:r>
          </a:p>
        </p:txBody>
      </p:sp>
      <p:sp>
        <p:nvSpPr>
          <p:cNvPr id="3" name="Content Placeholder 2">
            <a:extLst>
              <a:ext uri="{FF2B5EF4-FFF2-40B4-BE49-F238E27FC236}">
                <a16:creationId xmlns:a16="http://schemas.microsoft.com/office/drawing/2014/main" id="{C92907F8-3CBE-AB36-8860-6BD73494CD3D}"/>
              </a:ext>
            </a:extLst>
          </p:cNvPr>
          <p:cNvSpPr>
            <a:spLocks noGrp="1"/>
          </p:cNvSpPr>
          <p:nvPr>
            <p:ph idx="1"/>
          </p:nvPr>
        </p:nvSpPr>
        <p:spPr>
          <a:xfrm>
            <a:off x="838200" y="2670175"/>
            <a:ext cx="10515600" cy="3506788"/>
          </a:xfrm>
        </p:spPr>
        <p:txBody>
          <a:bodyPr>
            <a:normAutofit fontScale="92500" lnSpcReduction="20000"/>
          </a:bodyPr>
          <a:lstStyle/>
          <a:p>
            <a:r>
              <a:rPr lang="en-US"/>
              <a:t>We can build a classification MLP with two hidden layers using the code above</a:t>
            </a:r>
          </a:p>
          <a:p>
            <a:r>
              <a:rPr lang="en-US"/>
              <a:t>The first line just sets the random seed to make the results reproducible – this controls the random initialization of the network</a:t>
            </a:r>
          </a:p>
          <a:p>
            <a:r>
              <a:rPr lang="en-US"/>
              <a:t>The second line creates a Sequential model, which is the simplest type of model in Keras – it creates a network that consists of a single stack of layers, executed sequentially</a:t>
            </a:r>
          </a:p>
          <a:p>
            <a:r>
              <a:rPr lang="en-US"/>
              <a:t>The third line creates the Input layer and adds it to the model</a:t>
            </a:r>
          </a:p>
          <a:p>
            <a:pPr lvl="1"/>
            <a:r>
              <a:rPr lang="en-US"/>
              <a:t>We give the shape of this layer so that Keras can create a matrix of connection weights that has the same shape</a:t>
            </a:r>
          </a:p>
          <a:p>
            <a:endParaRPr lang="en-US"/>
          </a:p>
        </p:txBody>
      </p:sp>
      <p:pic>
        <p:nvPicPr>
          <p:cNvPr id="4" name="Picture 3">
            <a:extLst>
              <a:ext uri="{FF2B5EF4-FFF2-40B4-BE49-F238E27FC236}">
                <a16:creationId xmlns:a16="http://schemas.microsoft.com/office/drawing/2014/main" id="{F997626E-E86E-97A9-4F89-C7082473625C}"/>
              </a:ext>
            </a:extLst>
          </p:cNvPr>
          <p:cNvPicPr>
            <a:picLocks noChangeAspect="1"/>
          </p:cNvPicPr>
          <p:nvPr/>
        </p:nvPicPr>
        <p:blipFill>
          <a:blip r:embed="rId2"/>
          <a:stretch>
            <a:fillRect/>
          </a:stretch>
        </p:blipFill>
        <p:spPr>
          <a:xfrm>
            <a:off x="3136900" y="981075"/>
            <a:ext cx="5918200" cy="1689100"/>
          </a:xfrm>
          <a:prstGeom prst="rect">
            <a:avLst/>
          </a:prstGeom>
        </p:spPr>
      </p:pic>
    </p:spTree>
    <p:extLst>
      <p:ext uri="{BB962C8B-B14F-4D97-AF65-F5344CB8AC3E}">
        <p14:creationId xmlns:p14="http://schemas.microsoft.com/office/powerpoint/2010/main" val="3066894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2701-9B25-48BE-B9CF-3DB103C75C5F}"/>
              </a:ext>
            </a:extLst>
          </p:cNvPr>
          <p:cNvSpPr>
            <a:spLocks noGrp="1"/>
          </p:cNvSpPr>
          <p:nvPr>
            <p:ph type="title"/>
          </p:nvPr>
        </p:nvSpPr>
        <p:spPr>
          <a:xfrm>
            <a:off x="838200" y="365125"/>
            <a:ext cx="10515600" cy="396875"/>
          </a:xfrm>
        </p:spPr>
        <p:txBody>
          <a:bodyPr>
            <a:normAutofit fontScale="90000"/>
          </a:bodyPr>
          <a:lstStyle/>
          <a:p>
            <a:r>
              <a:rPr lang="en-US"/>
              <a:t>Creating the model using the Sequential API</a:t>
            </a:r>
          </a:p>
        </p:txBody>
      </p:sp>
      <p:sp>
        <p:nvSpPr>
          <p:cNvPr id="3" name="Content Placeholder 2">
            <a:extLst>
              <a:ext uri="{FF2B5EF4-FFF2-40B4-BE49-F238E27FC236}">
                <a16:creationId xmlns:a16="http://schemas.microsoft.com/office/drawing/2014/main" id="{C92907F8-3CBE-AB36-8860-6BD73494CD3D}"/>
              </a:ext>
            </a:extLst>
          </p:cNvPr>
          <p:cNvSpPr>
            <a:spLocks noGrp="1"/>
          </p:cNvSpPr>
          <p:nvPr>
            <p:ph idx="1"/>
          </p:nvPr>
        </p:nvSpPr>
        <p:spPr>
          <a:xfrm>
            <a:off x="838200" y="2670175"/>
            <a:ext cx="10515600" cy="3506788"/>
          </a:xfrm>
        </p:spPr>
        <p:txBody>
          <a:bodyPr>
            <a:normAutofit fontScale="92500" lnSpcReduction="10000"/>
          </a:bodyPr>
          <a:lstStyle/>
          <a:p>
            <a:r>
              <a:rPr lang="en-US"/>
              <a:t>In the fourth line, we add a Flatten layer</a:t>
            </a:r>
          </a:p>
          <a:p>
            <a:pPr lvl="1"/>
            <a:r>
              <a:rPr lang="en-US"/>
              <a:t>This converts each input image into a 1D array</a:t>
            </a:r>
          </a:p>
          <a:p>
            <a:r>
              <a:rPr lang="en-US"/>
              <a:t>In the fifth line, we add a Dense layer containing 300 neurons, using the ReLU activation function</a:t>
            </a:r>
          </a:p>
          <a:p>
            <a:pPr lvl="1"/>
            <a:r>
              <a:rPr lang="en-US"/>
              <a:t>Each dense layer manages its own matrix of connection weights and bias vector</a:t>
            </a:r>
          </a:p>
          <a:p>
            <a:pPr lvl="1"/>
            <a:r>
              <a:rPr lang="en-US"/>
              <a:t>When it receives some input, it computes the outputs using the equation above</a:t>
            </a:r>
          </a:p>
          <a:p>
            <a:r>
              <a:rPr lang="en-US"/>
              <a:t>In the sixth line, we add a second Dense layer with 100 neurons and in the last line, we add an output layer containing 10 neurons using the softmax activation function because we want the classes to be exclusive</a:t>
            </a:r>
          </a:p>
        </p:txBody>
      </p:sp>
      <p:pic>
        <p:nvPicPr>
          <p:cNvPr id="4" name="Picture 3">
            <a:extLst>
              <a:ext uri="{FF2B5EF4-FFF2-40B4-BE49-F238E27FC236}">
                <a16:creationId xmlns:a16="http://schemas.microsoft.com/office/drawing/2014/main" id="{F997626E-E86E-97A9-4F89-C7082473625C}"/>
              </a:ext>
            </a:extLst>
          </p:cNvPr>
          <p:cNvPicPr>
            <a:picLocks noChangeAspect="1"/>
          </p:cNvPicPr>
          <p:nvPr/>
        </p:nvPicPr>
        <p:blipFill>
          <a:blip r:embed="rId2"/>
          <a:stretch>
            <a:fillRect/>
          </a:stretch>
        </p:blipFill>
        <p:spPr>
          <a:xfrm>
            <a:off x="1184729" y="890133"/>
            <a:ext cx="5918200" cy="1689100"/>
          </a:xfrm>
          <a:prstGeom prst="rect">
            <a:avLst/>
          </a:prstGeom>
        </p:spPr>
      </p:pic>
      <p:pic>
        <p:nvPicPr>
          <p:cNvPr id="5" name="Picture 4">
            <a:extLst>
              <a:ext uri="{FF2B5EF4-FFF2-40B4-BE49-F238E27FC236}">
                <a16:creationId xmlns:a16="http://schemas.microsoft.com/office/drawing/2014/main" id="{1DF353EC-B789-6AFB-CEA6-8B4E7A8A859B}"/>
              </a:ext>
            </a:extLst>
          </p:cNvPr>
          <p:cNvPicPr>
            <a:picLocks noChangeAspect="1"/>
          </p:cNvPicPr>
          <p:nvPr/>
        </p:nvPicPr>
        <p:blipFill>
          <a:blip r:embed="rId3"/>
          <a:stretch>
            <a:fillRect/>
          </a:stretch>
        </p:blipFill>
        <p:spPr>
          <a:xfrm>
            <a:off x="7781471" y="1436687"/>
            <a:ext cx="3225800" cy="558800"/>
          </a:xfrm>
          <a:prstGeom prst="rect">
            <a:avLst/>
          </a:prstGeom>
        </p:spPr>
      </p:pic>
    </p:spTree>
    <p:extLst>
      <p:ext uri="{BB962C8B-B14F-4D97-AF65-F5344CB8AC3E}">
        <p14:creationId xmlns:p14="http://schemas.microsoft.com/office/powerpoint/2010/main" val="865265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D576-7019-056C-2FEB-E460B70532AF}"/>
              </a:ext>
            </a:extLst>
          </p:cNvPr>
          <p:cNvSpPr>
            <a:spLocks noGrp="1"/>
          </p:cNvSpPr>
          <p:nvPr>
            <p:ph type="title"/>
          </p:nvPr>
        </p:nvSpPr>
        <p:spPr/>
        <p:txBody>
          <a:bodyPr/>
          <a:lstStyle/>
          <a:p>
            <a:r>
              <a:rPr lang="en-US"/>
              <a:t>Creating the model using the Sequential API</a:t>
            </a:r>
          </a:p>
        </p:txBody>
      </p:sp>
      <p:sp>
        <p:nvSpPr>
          <p:cNvPr id="3" name="Content Placeholder 2">
            <a:extLst>
              <a:ext uri="{FF2B5EF4-FFF2-40B4-BE49-F238E27FC236}">
                <a16:creationId xmlns:a16="http://schemas.microsoft.com/office/drawing/2014/main" id="{5C140ABA-6F6A-D44B-1B54-8F6FE930C629}"/>
              </a:ext>
            </a:extLst>
          </p:cNvPr>
          <p:cNvSpPr>
            <a:spLocks noGrp="1"/>
          </p:cNvSpPr>
          <p:nvPr>
            <p:ph idx="1"/>
          </p:nvPr>
        </p:nvSpPr>
        <p:spPr>
          <a:xfrm>
            <a:off x="838200" y="3614057"/>
            <a:ext cx="10515600" cy="2562906"/>
          </a:xfrm>
        </p:spPr>
        <p:txBody>
          <a:bodyPr/>
          <a:lstStyle/>
          <a:p>
            <a:r>
              <a:rPr lang="en-US"/>
              <a:t>You can also create the network by passing a list of the layers to the Sequential constructor</a:t>
            </a:r>
          </a:p>
          <a:p>
            <a:r>
              <a:rPr lang="en-US"/>
              <a:t>In this case, you can drop the input layer and just specify the shape of the input to the first layer</a:t>
            </a:r>
          </a:p>
        </p:txBody>
      </p:sp>
      <p:pic>
        <p:nvPicPr>
          <p:cNvPr id="4" name="Picture 3">
            <a:extLst>
              <a:ext uri="{FF2B5EF4-FFF2-40B4-BE49-F238E27FC236}">
                <a16:creationId xmlns:a16="http://schemas.microsoft.com/office/drawing/2014/main" id="{8CE20938-9074-1E21-8326-5880A57FA8EE}"/>
              </a:ext>
            </a:extLst>
          </p:cNvPr>
          <p:cNvPicPr>
            <a:picLocks noChangeAspect="1"/>
          </p:cNvPicPr>
          <p:nvPr/>
        </p:nvPicPr>
        <p:blipFill>
          <a:blip r:embed="rId2"/>
          <a:stretch>
            <a:fillRect/>
          </a:stretch>
        </p:blipFill>
        <p:spPr>
          <a:xfrm>
            <a:off x="3524250" y="1821543"/>
            <a:ext cx="5143500" cy="1422400"/>
          </a:xfrm>
          <a:prstGeom prst="rect">
            <a:avLst/>
          </a:prstGeom>
        </p:spPr>
      </p:pic>
    </p:spTree>
    <p:extLst>
      <p:ext uri="{BB962C8B-B14F-4D97-AF65-F5344CB8AC3E}">
        <p14:creationId xmlns:p14="http://schemas.microsoft.com/office/powerpoint/2010/main" val="580065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A437-8E0F-787B-0A29-B72D338F4ACC}"/>
              </a:ext>
            </a:extLst>
          </p:cNvPr>
          <p:cNvSpPr>
            <a:spLocks noGrp="1"/>
          </p:cNvSpPr>
          <p:nvPr>
            <p:ph type="title"/>
          </p:nvPr>
        </p:nvSpPr>
        <p:spPr/>
        <p:txBody>
          <a:bodyPr/>
          <a:lstStyle/>
          <a:p>
            <a:r>
              <a:rPr lang="en-US"/>
              <a:t>Getting an overview of the network</a:t>
            </a:r>
          </a:p>
        </p:txBody>
      </p:sp>
      <p:sp>
        <p:nvSpPr>
          <p:cNvPr id="3" name="Content Placeholder 2">
            <a:extLst>
              <a:ext uri="{FF2B5EF4-FFF2-40B4-BE49-F238E27FC236}">
                <a16:creationId xmlns:a16="http://schemas.microsoft.com/office/drawing/2014/main" id="{3B34099B-CD79-BF97-92C8-EA3015086608}"/>
              </a:ext>
            </a:extLst>
          </p:cNvPr>
          <p:cNvSpPr>
            <a:spLocks noGrp="1"/>
          </p:cNvSpPr>
          <p:nvPr>
            <p:ph idx="1"/>
          </p:nvPr>
        </p:nvSpPr>
        <p:spPr>
          <a:xfrm>
            <a:off x="6306206" y="1914503"/>
            <a:ext cx="5047593" cy="4578372"/>
          </a:xfrm>
        </p:spPr>
        <p:txBody>
          <a:bodyPr>
            <a:normAutofit fontScale="77500" lnSpcReduction="20000"/>
          </a:bodyPr>
          <a:lstStyle/>
          <a:p>
            <a:r>
              <a:rPr lang="en-US"/>
              <a:t>You can get an overview of the network by using the model’s summary() method</a:t>
            </a:r>
          </a:p>
          <a:p>
            <a:r>
              <a:rPr lang="en-US"/>
              <a:t>This gives a table like the one on the left</a:t>
            </a:r>
          </a:p>
          <a:p>
            <a:r>
              <a:rPr lang="en-US"/>
              <a:t>Dense layers typically have a lot of parameters since every unit in the previous layer is connected to every unit in this layer</a:t>
            </a:r>
          </a:p>
          <a:p>
            <a:r>
              <a:rPr lang="en-US"/>
              <a:t>For example, the first dense layer has 300 x 784 + 300 = 235500 parameters</a:t>
            </a:r>
          </a:p>
          <a:p>
            <a:r>
              <a:rPr lang="en-US"/>
              <a:t>ANNs with dense layers are therefore extremely powerful and have a high risk of overfitting</a:t>
            </a:r>
          </a:p>
          <a:p>
            <a:r>
              <a:rPr lang="en-US"/>
              <a:t>Each layer is automatically given a unique name which allows you to merge models together without getting name conflicts</a:t>
            </a:r>
          </a:p>
        </p:txBody>
      </p:sp>
      <p:pic>
        <p:nvPicPr>
          <p:cNvPr id="4" name="Picture 3">
            <a:extLst>
              <a:ext uri="{FF2B5EF4-FFF2-40B4-BE49-F238E27FC236}">
                <a16:creationId xmlns:a16="http://schemas.microsoft.com/office/drawing/2014/main" id="{5C5305D5-F0FF-7820-7770-3CC0BDD73291}"/>
              </a:ext>
            </a:extLst>
          </p:cNvPr>
          <p:cNvPicPr>
            <a:picLocks noChangeAspect="1"/>
          </p:cNvPicPr>
          <p:nvPr/>
        </p:nvPicPr>
        <p:blipFill>
          <a:blip r:embed="rId2"/>
          <a:stretch>
            <a:fillRect/>
          </a:stretch>
        </p:blipFill>
        <p:spPr>
          <a:xfrm>
            <a:off x="341455" y="1914503"/>
            <a:ext cx="5740751" cy="3521447"/>
          </a:xfrm>
          <a:prstGeom prst="rect">
            <a:avLst/>
          </a:prstGeom>
        </p:spPr>
      </p:pic>
    </p:spTree>
    <p:extLst>
      <p:ext uri="{BB962C8B-B14F-4D97-AF65-F5344CB8AC3E}">
        <p14:creationId xmlns:p14="http://schemas.microsoft.com/office/powerpoint/2010/main" val="2920694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18B6-62AA-D8B4-184C-A0083A72C36E}"/>
              </a:ext>
            </a:extLst>
          </p:cNvPr>
          <p:cNvSpPr>
            <a:spLocks noGrp="1"/>
          </p:cNvSpPr>
          <p:nvPr>
            <p:ph type="title"/>
          </p:nvPr>
        </p:nvSpPr>
        <p:spPr/>
        <p:txBody>
          <a:bodyPr/>
          <a:lstStyle/>
          <a:p>
            <a:r>
              <a:rPr lang="en-US"/>
              <a:t>Getting an overview of the network</a:t>
            </a:r>
          </a:p>
        </p:txBody>
      </p:sp>
      <p:sp>
        <p:nvSpPr>
          <p:cNvPr id="3" name="Content Placeholder 2">
            <a:extLst>
              <a:ext uri="{FF2B5EF4-FFF2-40B4-BE49-F238E27FC236}">
                <a16:creationId xmlns:a16="http://schemas.microsoft.com/office/drawing/2014/main" id="{96FB0048-2709-53CE-4109-D4B1E5AA81F9}"/>
              </a:ext>
            </a:extLst>
          </p:cNvPr>
          <p:cNvSpPr>
            <a:spLocks noGrp="1"/>
          </p:cNvSpPr>
          <p:nvPr>
            <p:ph idx="1"/>
          </p:nvPr>
        </p:nvSpPr>
        <p:spPr>
          <a:xfrm>
            <a:off x="6003508" y="1825625"/>
            <a:ext cx="5350291" cy="4351338"/>
          </a:xfrm>
        </p:spPr>
        <p:txBody>
          <a:bodyPr/>
          <a:lstStyle/>
          <a:p>
            <a:r>
              <a:rPr lang="en-US"/>
              <a:t>You can also get a graphical visualization of the network using the tf.keras.utils.plot_model() method</a:t>
            </a:r>
          </a:p>
          <a:p>
            <a:r>
              <a:rPr lang="en-US"/>
              <a:t>Note that this gives a representation that is “upside down” compared with the ones we have been using so far, so that lower layers are nearer the top of the diagram</a:t>
            </a:r>
          </a:p>
        </p:txBody>
      </p:sp>
      <p:pic>
        <p:nvPicPr>
          <p:cNvPr id="7170" name="Picture 2">
            <a:extLst>
              <a:ext uri="{FF2B5EF4-FFF2-40B4-BE49-F238E27FC236}">
                <a16:creationId xmlns:a16="http://schemas.microsoft.com/office/drawing/2014/main" id="{68DED219-EA40-5037-AE6F-EE37D90A4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218" y="1891862"/>
            <a:ext cx="3639960" cy="418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263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F944C-17B8-FF7A-8F83-F828B30FB680}"/>
              </a:ext>
            </a:extLst>
          </p:cNvPr>
          <p:cNvSpPr>
            <a:spLocks noGrp="1"/>
          </p:cNvSpPr>
          <p:nvPr>
            <p:ph type="title"/>
          </p:nvPr>
        </p:nvSpPr>
        <p:spPr/>
        <p:txBody>
          <a:bodyPr/>
          <a:lstStyle/>
          <a:p>
            <a:r>
              <a:rPr lang="en-US"/>
              <a:t>Resetting Keras sessions</a:t>
            </a:r>
          </a:p>
        </p:txBody>
      </p:sp>
      <p:sp>
        <p:nvSpPr>
          <p:cNvPr id="3" name="Content Placeholder 2">
            <a:extLst>
              <a:ext uri="{FF2B5EF4-FFF2-40B4-BE49-F238E27FC236}">
                <a16:creationId xmlns:a16="http://schemas.microsoft.com/office/drawing/2014/main" id="{8E20AF7B-6B51-51E3-A80F-0BE2EF0927B5}"/>
              </a:ext>
            </a:extLst>
          </p:cNvPr>
          <p:cNvSpPr>
            <a:spLocks noGrp="1"/>
          </p:cNvSpPr>
          <p:nvPr>
            <p:ph idx="1"/>
          </p:nvPr>
        </p:nvSpPr>
        <p:spPr>
          <a:xfrm>
            <a:off x="5978284" y="1825625"/>
            <a:ext cx="5375516" cy="4351338"/>
          </a:xfrm>
        </p:spPr>
        <p:txBody>
          <a:bodyPr/>
          <a:lstStyle/>
          <a:p>
            <a:r>
              <a:rPr lang="en-US"/>
              <a:t>Global state managed by Keras is stored in a Keras session</a:t>
            </a:r>
          </a:p>
          <a:p>
            <a:r>
              <a:rPr lang="en-US"/>
              <a:t>You can clear the session by using the tf.keras.backend.clear_session() method</a:t>
            </a:r>
          </a:p>
          <a:p>
            <a:r>
              <a:rPr lang="en-US"/>
              <a:t>We did this on the left when we re-initialized the “model” variable</a:t>
            </a:r>
          </a:p>
        </p:txBody>
      </p:sp>
      <p:pic>
        <p:nvPicPr>
          <p:cNvPr id="4" name="Picture 3">
            <a:extLst>
              <a:ext uri="{FF2B5EF4-FFF2-40B4-BE49-F238E27FC236}">
                <a16:creationId xmlns:a16="http://schemas.microsoft.com/office/drawing/2014/main" id="{44ABE49A-1F23-9698-4A60-5539F8C7AB0D}"/>
              </a:ext>
            </a:extLst>
          </p:cNvPr>
          <p:cNvPicPr>
            <a:picLocks noChangeAspect="1"/>
          </p:cNvPicPr>
          <p:nvPr/>
        </p:nvPicPr>
        <p:blipFill>
          <a:blip r:embed="rId2"/>
          <a:stretch>
            <a:fillRect/>
          </a:stretch>
        </p:blipFill>
        <p:spPr>
          <a:xfrm>
            <a:off x="392321" y="1690688"/>
            <a:ext cx="5292156" cy="4008865"/>
          </a:xfrm>
          <a:prstGeom prst="rect">
            <a:avLst/>
          </a:prstGeom>
        </p:spPr>
      </p:pic>
    </p:spTree>
    <p:extLst>
      <p:ext uri="{BB962C8B-B14F-4D97-AF65-F5344CB8AC3E}">
        <p14:creationId xmlns:p14="http://schemas.microsoft.com/office/powerpoint/2010/main" val="9007947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199A-9660-6983-0D9D-6F7C732A4D1B}"/>
              </a:ext>
            </a:extLst>
          </p:cNvPr>
          <p:cNvSpPr>
            <a:spLocks noGrp="1"/>
          </p:cNvSpPr>
          <p:nvPr>
            <p:ph type="title"/>
          </p:nvPr>
        </p:nvSpPr>
        <p:spPr/>
        <p:txBody>
          <a:bodyPr/>
          <a:lstStyle/>
          <a:p>
            <a:r>
              <a:rPr lang="en-US"/>
              <a:t>Accessing model layers</a:t>
            </a:r>
          </a:p>
        </p:txBody>
      </p:sp>
      <p:sp>
        <p:nvSpPr>
          <p:cNvPr id="3" name="Content Placeholder 2">
            <a:extLst>
              <a:ext uri="{FF2B5EF4-FFF2-40B4-BE49-F238E27FC236}">
                <a16:creationId xmlns:a16="http://schemas.microsoft.com/office/drawing/2014/main" id="{2F90F4A4-11EB-09BC-B2E6-9438EB968A8A}"/>
              </a:ext>
            </a:extLst>
          </p:cNvPr>
          <p:cNvSpPr>
            <a:spLocks noGrp="1"/>
          </p:cNvSpPr>
          <p:nvPr>
            <p:ph idx="1"/>
          </p:nvPr>
        </p:nvSpPr>
        <p:spPr>
          <a:xfrm>
            <a:off x="5940446" y="1825625"/>
            <a:ext cx="5413353" cy="4351338"/>
          </a:xfrm>
        </p:spPr>
        <p:txBody>
          <a:bodyPr/>
          <a:lstStyle/>
          <a:p>
            <a:r>
              <a:rPr lang="en-US"/>
              <a:t>You can access the layers using either the layers attribute or the get_layer(layer_name) method</a:t>
            </a:r>
          </a:p>
          <a:p>
            <a:r>
              <a:rPr lang="en-US"/>
              <a:t>Once you have a layer, you can access its name and you can check its position in the network</a:t>
            </a:r>
          </a:p>
          <a:p>
            <a:endParaRPr lang="en-US"/>
          </a:p>
        </p:txBody>
      </p:sp>
      <p:pic>
        <p:nvPicPr>
          <p:cNvPr id="4" name="Picture 3">
            <a:extLst>
              <a:ext uri="{FF2B5EF4-FFF2-40B4-BE49-F238E27FC236}">
                <a16:creationId xmlns:a16="http://schemas.microsoft.com/office/drawing/2014/main" id="{A85C76C1-3C8D-A692-413A-57FAFBC99B61}"/>
              </a:ext>
            </a:extLst>
          </p:cNvPr>
          <p:cNvPicPr>
            <a:picLocks noChangeAspect="1"/>
          </p:cNvPicPr>
          <p:nvPr/>
        </p:nvPicPr>
        <p:blipFill>
          <a:blip r:embed="rId2"/>
          <a:stretch>
            <a:fillRect/>
          </a:stretch>
        </p:blipFill>
        <p:spPr>
          <a:xfrm>
            <a:off x="388927" y="2166144"/>
            <a:ext cx="5473700" cy="3670300"/>
          </a:xfrm>
          <a:prstGeom prst="rect">
            <a:avLst/>
          </a:prstGeom>
        </p:spPr>
      </p:pic>
    </p:spTree>
    <p:extLst>
      <p:ext uri="{BB962C8B-B14F-4D97-AF65-F5344CB8AC3E}">
        <p14:creationId xmlns:p14="http://schemas.microsoft.com/office/powerpoint/2010/main" val="3135327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EC987-4BA4-531D-B0CE-C6B4BEB4ADE8}"/>
              </a:ext>
            </a:extLst>
          </p:cNvPr>
          <p:cNvSpPr>
            <a:spLocks noGrp="1"/>
          </p:cNvSpPr>
          <p:nvPr>
            <p:ph type="title"/>
          </p:nvPr>
        </p:nvSpPr>
        <p:spPr/>
        <p:txBody>
          <a:bodyPr/>
          <a:lstStyle/>
          <a:p>
            <a:r>
              <a:rPr lang="en-US"/>
              <a:t>Accessing the weights and biases of a layer</a:t>
            </a:r>
          </a:p>
        </p:txBody>
      </p:sp>
      <p:sp>
        <p:nvSpPr>
          <p:cNvPr id="3" name="Content Placeholder 2">
            <a:extLst>
              <a:ext uri="{FF2B5EF4-FFF2-40B4-BE49-F238E27FC236}">
                <a16:creationId xmlns:a16="http://schemas.microsoft.com/office/drawing/2014/main" id="{F4FD75B6-F095-59FE-E082-C4F387B51E6A}"/>
              </a:ext>
            </a:extLst>
          </p:cNvPr>
          <p:cNvSpPr>
            <a:spLocks noGrp="1"/>
          </p:cNvSpPr>
          <p:nvPr>
            <p:ph idx="1"/>
          </p:nvPr>
        </p:nvSpPr>
        <p:spPr>
          <a:xfrm>
            <a:off x="5965672" y="1825625"/>
            <a:ext cx="5388128" cy="1932874"/>
          </a:xfrm>
        </p:spPr>
        <p:txBody>
          <a:bodyPr>
            <a:normAutofit fontScale="85000" lnSpcReduction="20000"/>
          </a:bodyPr>
          <a:lstStyle/>
          <a:p>
            <a:r>
              <a:rPr lang="en-US"/>
              <a:t>You can access the weights and biases of a layer by using the get_weights() and set_weights() methods</a:t>
            </a:r>
          </a:p>
          <a:p>
            <a:r>
              <a:rPr lang="en-US"/>
              <a:t>Note that, by default, the weights are randomly initialized and the biases are set to 0</a:t>
            </a:r>
          </a:p>
        </p:txBody>
      </p:sp>
      <p:pic>
        <p:nvPicPr>
          <p:cNvPr id="4" name="Picture 3">
            <a:extLst>
              <a:ext uri="{FF2B5EF4-FFF2-40B4-BE49-F238E27FC236}">
                <a16:creationId xmlns:a16="http://schemas.microsoft.com/office/drawing/2014/main" id="{266217E7-84B5-CD5E-6EB4-5F59333FD086}"/>
              </a:ext>
            </a:extLst>
          </p:cNvPr>
          <p:cNvPicPr>
            <a:picLocks noChangeAspect="1"/>
          </p:cNvPicPr>
          <p:nvPr/>
        </p:nvPicPr>
        <p:blipFill>
          <a:blip r:embed="rId2"/>
          <a:stretch>
            <a:fillRect/>
          </a:stretch>
        </p:blipFill>
        <p:spPr>
          <a:xfrm>
            <a:off x="435784" y="2071567"/>
            <a:ext cx="5298401" cy="3635550"/>
          </a:xfrm>
          <a:prstGeom prst="rect">
            <a:avLst/>
          </a:prstGeom>
        </p:spPr>
      </p:pic>
      <p:pic>
        <p:nvPicPr>
          <p:cNvPr id="5" name="Picture 4">
            <a:extLst>
              <a:ext uri="{FF2B5EF4-FFF2-40B4-BE49-F238E27FC236}">
                <a16:creationId xmlns:a16="http://schemas.microsoft.com/office/drawing/2014/main" id="{C217CE06-AD15-8C96-7D16-3577E699D198}"/>
              </a:ext>
            </a:extLst>
          </p:cNvPr>
          <p:cNvPicPr>
            <a:picLocks noChangeAspect="1"/>
          </p:cNvPicPr>
          <p:nvPr/>
        </p:nvPicPr>
        <p:blipFill>
          <a:blip r:embed="rId3"/>
          <a:stretch>
            <a:fillRect/>
          </a:stretch>
        </p:blipFill>
        <p:spPr>
          <a:xfrm>
            <a:off x="6457816" y="3758499"/>
            <a:ext cx="4169519" cy="2910796"/>
          </a:xfrm>
          <a:prstGeom prst="rect">
            <a:avLst/>
          </a:prstGeom>
        </p:spPr>
      </p:pic>
    </p:spTree>
    <p:extLst>
      <p:ext uri="{BB962C8B-B14F-4D97-AF65-F5344CB8AC3E}">
        <p14:creationId xmlns:p14="http://schemas.microsoft.com/office/powerpoint/2010/main" val="754207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05B3-3CAB-5EE4-9D22-086B5E0D624C}"/>
              </a:ext>
            </a:extLst>
          </p:cNvPr>
          <p:cNvSpPr>
            <a:spLocks noGrp="1"/>
          </p:cNvSpPr>
          <p:nvPr>
            <p:ph type="title"/>
          </p:nvPr>
        </p:nvSpPr>
        <p:spPr>
          <a:xfrm>
            <a:off x="838200" y="365126"/>
            <a:ext cx="10515600" cy="315912"/>
          </a:xfrm>
        </p:spPr>
        <p:txBody>
          <a:bodyPr>
            <a:normAutofit fontScale="90000"/>
          </a:bodyPr>
          <a:lstStyle/>
          <a:p>
            <a:r>
              <a:rPr lang="en-US"/>
              <a:t>Compiling the model</a:t>
            </a:r>
          </a:p>
        </p:txBody>
      </p:sp>
      <p:sp>
        <p:nvSpPr>
          <p:cNvPr id="3" name="Content Placeholder 2">
            <a:extLst>
              <a:ext uri="{FF2B5EF4-FFF2-40B4-BE49-F238E27FC236}">
                <a16:creationId xmlns:a16="http://schemas.microsoft.com/office/drawing/2014/main" id="{FDA22447-8DFF-01CC-6037-E3A372C644F5}"/>
              </a:ext>
            </a:extLst>
          </p:cNvPr>
          <p:cNvSpPr>
            <a:spLocks noGrp="1"/>
          </p:cNvSpPr>
          <p:nvPr>
            <p:ph idx="1"/>
          </p:nvPr>
        </p:nvSpPr>
        <p:spPr>
          <a:xfrm>
            <a:off x="838200" y="2012600"/>
            <a:ext cx="10515600" cy="4403999"/>
          </a:xfrm>
        </p:spPr>
        <p:txBody>
          <a:bodyPr>
            <a:normAutofit fontScale="92500" lnSpcReduction="10000"/>
          </a:bodyPr>
          <a:lstStyle/>
          <a:p>
            <a:r>
              <a:rPr lang="en-US"/>
              <a:t>Once the model has been constructed, you need to </a:t>
            </a:r>
            <a:r>
              <a:rPr lang="en-US" b="1" i="1"/>
              <a:t>compile </a:t>
            </a:r>
            <a:r>
              <a:rPr lang="en-US"/>
              <a:t>it using its compile() method (see above)</a:t>
            </a:r>
          </a:p>
          <a:p>
            <a:r>
              <a:rPr lang="en-US"/>
              <a:t>In the code above, we use</a:t>
            </a:r>
          </a:p>
          <a:p>
            <a:pPr lvl="1"/>
            <a:r>
              <a:rPr lang="en-US"/>
              <a:t>sparse_categorical_ crossentropy loss because the labels are ordinally encoded (from 0 to 9)</a:t>
            </a:r>
          </a:p>
          <a:p>
            <a:pPr lvl="2"/>
            <a:r>
              <a:rPr lang="en-US"/>
              <a:t>If they’d been one-hot encoded, we’d have used categorical_crossentropy instead</a:t>
            </a:r>
          </a:p>
          <a:p>
            <a:pPr lvl="1"/>
            <a:r>
              <a:rPr lang="en-US"/>
              <a:t>optimizer=“sgd” indicating that we will use stochastic gradient descent (i.e., backprop)</a:t>
            </a:r>
          </a:p>
          <a:p>
            <a:pPr lvl="2"/>
            <a:r>
              <a:rPr lang="en-US"/>
              <a:t>actually, we would usually use</a:t>
            </a:r>
            <a:br>
              <a:rPr lang="en-US"/>
            </a:br>
            <a:r>
              <a:rPr lang="en-US"/>
              <a:t>optimizer=tf.keras.optimizers.SGD(learning_rate=__???__)</a:t>
            </a:r>
            <a:br>
              <a:rPr lang="en-US"/>
            </a:br>
            <a:r>
              <a:rPr lang="en-US"/>
              <a:t>since we generally want to tune the learning rate</a:t>
            </a:r>
          </a:p>
          <a:p>
            <a:pPr lvl="2"/>
            <a:r>
              <a:rPr lang="en-US"/>
              <a:t>using sgd causes the learning_rate to default to 0.01</a:t>
            </a:r>
          </a:p>
          <a:p>
            <a:pPr lvl="1"/>
            <a:r>
              <a:rPr lang="en-US"/>
              <a:t>metrics=[“accuracy”] ensures the model also returns accuracy, which is useful to know</a:t>
            </a:r>
          </a:p>
          <a:p>
            <a:pPr lvl="1"/>
            <a:endParaRPr lang="en-US"/>
          </a:p>
        </p:txBody>
      </p:sp>
      <p:pic>
        <p:nvPicPr>
          <p:cNvPr id="5" name="Picture 4">
            <a:extLst>
              <a:ext uri="{FF2B5EF4-FFF2-40B4-BE49-F238E27FC236}">
                <a16:creationId xmlns:a16="http://schemas.microsoft.com/office/drawing/2014/main" id="{3D9DFAFF-7FC9-7EDA-F4F5-E8324AA23577}"/>
              </a:ext>
            </a:extLst>
          </p:cNvPr>
          <p:cNvPicPr>
            <a:picLocks noChangeAspect="1"/>
          </p:cNvPicPr>
          <p:nvPr/>
        </p:nvPicPr>
        <p:blipFill>
          <a:blip r:embed="rId2"/>
          <a:stretch>
            <a:fillRect/>
          </a:stretch>
        </p:blipFill>
        <p:spPr>
          <a:xfrm>
            <a:off x="3486150" y="1049064"/>
            <a:ext cx="5219700" cy="723900"/>
          </a:xfrm>
          <a:prstGeom prst="rect">
            <a:avLst/>
          </a:prstGeom>
        </p:spPr>
      </p:pic>
    </p:spTree>
    <p:extLst>
      <p:ext uri="{BB962C8B-B14F-4D97-AF65-F5344CB8AC3E}">
        <p14:creationId xmlns:p14="http://schemas.microsoft.com/office/powerpoint/2010/main" val="3786017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FBC5-5D8A-2027-A4DD-ADD092043047}"/>
              </a:ext>
            </a:extLst>
          </p:cNvPr>
          <p:cNvSpPr>
            <a:spLocks noGrp="1"/>
          </p:cNvSpPr>
          <p:nvPr>
            <p:ph type="title"/>
          </p:nvPr>
        </p:nvSpPr>
        <p:spPr>
          <a:xfrm>
            <a:off x="838200" y="365125"/>
            <a:ext cx="10515600" cy="360089"/>
          </a:xfrm>
        </p:spPr>
        <p:txBody>
          <a:bodyPr>
            <a:normAutofit fontScale="90000"/>
          </a:bodyPr>
          <a:lstStyle/>
          <a:p>
            <a:r>
              <a:rPr lang="en-US"/>
              <a:t>Training and evaluating the model</a:t>
            </a:r>
          </a:p>
        </p:txBody>
      </p:sp>
      <p:sp>
        <p:nvSpPr>
          <p:cNvPr id="3" name="Content Placeholder 2">
            <a:extLst>
              <a:ext uri="{FF2B5EF4-FFF2-40B4-BE49-F238E27FC236}">
                <a16:creationId xmlns:a16="http://schemas.microsoft.com/office/drawing/2014/main" id="{70BE058F-0AD1-CA20-9A33-A9B29FEF31E7}"/>
              </a:ext>
            </a:extLst>
          </p:cNvPr>
          <p:cNvSpPr>
            <a:spLocks noGrp="1"/>
          </p:cNvSpPr>
          <p:nvPr>
            <p:ph idx="1"/>
          </p:nvPr>
        </p:nvSpPr>
        <p:spPr>
          <a:xfrm>
            <a:off x="466659" y="3429000"/>
            <a:ext cx="11212435" cy="3160986"/>
          </a:xfrm>
        </p:spPr>
        <p:txBody>
          <a:bodyPr>
            <a:normAutofit fontScale="70000" lnSpcReduction="20000"/>
          </a:bodyPr>
          <a:lstStyle/>
          <a:p>
            <a:r>
              <a:rPr lang="en-US"/>
              <a:t>You train the model as usual by calling its fit() method</a:t>
            </a:r>
          </a:p>
          <a:p>
            <a:r>
              <a:rPr lang="en-US"/>
              <a:t>Example above trains for 30 epochs</a:t>
            </a:r>
          </a:p>
          <a:p>
            <a:r>
              <a:rPr lang="en-US"/>
              <a:t>If the validation accuracy is much less than the training set accuracy, then model has probably overfitted</a:t>
            </a:r>
          </a:p>
          <a:p>
            <a:pPr lvl="1"/>
            <a:r>
              <a:rPr lang="en-US"/>
              <a:t>or there could be a bug or a data mismatch between the training and validation sets</a:t>
            </a:r>
          </a:p>
          <a:p>
            <a:r>
              <a:rPr lang="en-US"/>
              <a:t>On the left, it shows the number of mini-batches processed per epoch</a:t>
            </a:r>
          </a:p>
          <a:p>
            <a:r>
              <a:rPr lang="en-US"/>
              <a:t>By default, the batch size is 32, so in this case, the algorithm processes 1718 x 32 + 1 x 28 = 55000 instances – that is, one complete pass over the whole dataset on each epoch</a:t>
            </a:r>
          </a:p>
          <a:p>
            <a:r>
              <a:rPr lang="en-US"/>
              <a:t>Note that validation accuracy and loss are computed at the end of an epoch, while training loss and accuracy are averages </a:t>
            </a:r>
            <a:r>
              <a:rPr lang="en-US" i="1"/>
              <a:t>over </a:t>
            </a:r>
            <a:r>
              <a:rPr lang="en-US"/>
              <a:t>the epoch – so validation scores can be better than training scores</a:t>
            </a:r>
          </a:p>
        </p:txBody>
      </p:sp>
      <p:pic>
        <p:nvPicPr>
          <p:cNvPr id="4" name="Picture 3">
            <a:extLst>
              <a:ext uri="{FF2B5EF4-FFF2-40B4-BE49-F238E27FC236}">
                <a16:creationId xmlns:a16="http://schemas.microsoft.com/office/drawing/2014/main" id="{85D99034-1D55-7925-6CF4-6F84989825A7}"/>
              </a:ext>
            </a:extLst>
          </p:cNvPr>
          <p:cNvPicPr>
            <a:picLocks noChangeAspect="1"/>
          </p:cNvPicPr>
          <p:nvPr/>
        </p:nvPicPr>
        <p:blipFill>
          <a:blip r:embed="rId2"/>
          <a:stretch>
            <a:fillRect/>
          </a:stretch>
        </p:blipFill>
        <p:spPr>
          <a:xfrm>
            <a:off x="4338670" y="1164990"/>
            <a:ext cx="7456162" cy="1254094"/>
          </a:xfrm>
          <a:prstGeom prst="rect">
            <a:avLst/>
          </a:prstGeom>
        </p:spPr>
      </p:pic>
      <p:pic>
        <p:nvPicPr>
          <p:cNvPr id="5" name="Picture 4">
            <a:extLst>
              <a:ext uri="{FF2B5EF4-FFF2-40B4-BE49-F238E27FC236}">
                <a16:creationId xmlns:a16="http://schemas.microsoft.com/office/drawing/2014/main" id="{ABB2B9A6-BE99-12C7-02D3-CE396D8FE9B6}"/>
              </a:ext>
            </a:extLst>
          </p:cNvPr>
          <p:cNvPicPr>
            <a:picLocks noChangeAspect="1"/>
          </p:cNvPicPr>
          <p:nvPr/>
        </p:nvPicPr>
        <p:blipFill>
          <a:blip r:embed="rId3"/>
          <a:stretch>
            <a:fillRect/>
          </a:stretch>
        </p:blipFill>
        <p:spPr>
          <a:xfrm>
            <a:off x="4338670" y="2589978"/>
            <a:ext cx="7456162" cy="361337"/>
          </a:xfrm>
          <a:prstGeom prst="rect">
            <a:avLst/>
          </a:prstGeom>
        </p:spPr>
      </p:pic>
      <p:pic>
        <p:nvPicPr>
          <p:cNvPr id="8194" name="Picture 2">
            <a:extLst>
              <a:ext uri="{FF2B5EF4-FFF2-40B4-BE49-F238E27FC236}">
                <a16:creationId xmlns:a16="http://schemas.microsoft.com/office/drawing/2014/main" id="{C15DB00F-E85F-E862-6847-9595D995B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37" y="968744"/>
            <a:ext cx="3810082" cy="234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088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7907-BC62-1849-D8A9-060C5896698C}"/>
              </a:ext>
            </a:extLst>
          </p:cNvPr>
          <p:cNvSpPr>
            <a:spLocks noGrp="1"/>
          </p:cNvSpPr>
          <p:nvPr>
            <p:ph type="title"/>
          </p:nvPr>
        </p:nvSpPr>
        <p:spPr/>
        <p:txBody>
          <a:bodyPr/>
          <a:lstStyle/>
          <a:p>
            <a:r>
              <a:rPr lang="en-US"/>
              <a:t>From biological to artificial neurons</a:t>
            </a:r>
          </a:p>
        </p:txBody>
      </p:sp>
      <p:sp>
        <p:nvSpPr>
          <p:cNvPr id="3" name="Content Placeholder 2">
            <a:extLst>
              <a:ext uri="{FF2B5EF4-FFF2-40B4-BE49-F238E27FC236}">
                <a16:creationId xmlns:a16="http://schemas.microsoft.com/office/drawing/2014/main" id="{6F8F490E-0927-CC1C-43C7-4EF05A947EFF}"/>
              </a:ext>
            </a:extLst>
          </p:cNvPr>
          <p:cNvSpPr>
            <a:spLocks noGrp="1"/>
          </p:cNvSpPr>
          <p:nvPr>
            <p:ph idx="1"/>
          </p:nvPr>
        </p:nvSpPr>
        <p:spPr>
          <a:xfrm>
            <a:off x="5780314" y="1825625"/>
            <a:ext cx="5573486" cy="4351338"/>
          </a:xfrm>
        </p:spPr>
        <p:txBody>
          <a:bodyPr>
            <a:normAutofit fontScale="92500" lnSpcReduction="20000"/>
          </a:bodyPr>
          <a:lstStyle/>
          <a:p>
            <a:r>
              <a:rPr lang="en-US"/>
              <a:t>ANNs were first introduced in 1943 by Warren McCulloch and Walter Pitts in their paper, “A logical calculus of ideas immanent in nervous activity”</a:t>
            </a:r>
          </a:p>
          <a:p>
            <a:r>
              <a:rPr lang="en-US"/>
              <a:t>McCulloch and Pitts proposed a simplified computational model of how biological neurons might work together in animal brains to perform complex computations using </a:t>
            </a:r>
            <a:r>
              <a:rPr lang="en-US" i="1"/>
              <a:t>propositional logic</a:t>
            </a:r>
            <a:endParaRPr lang="en-US" b="1"/>
          </a:p>
          <a:p>
            <a:r>
              <a:rPr lang="en-US"/>
              <a:t>Since then, many other architectures have been proposed for neural networks</a:t>
            </a:r>
          </a:p>
        </p:txBody>
      </p:sp>
      <p:pic>
        <p:nvPicPr>
          <p:cNvPr id="4" name="Picture 3">
            <a:extLst>
              <a:ext uri="{FF2B5EF4-FFF2-40B4-BE49-F238E27FC236}">
                <a16:creationId xmlns:a16="http://schemas.microsoft.com/office/drawing/2014/main" id="{58BDB386-0D66-8E49-E9C1-8D07E5257E1E}"/>
              </a:ext>
            </a:extLst>
          </p:cNvPr>
          <p:cNvPicPr>
            <a:picLocks noChangeAspect="1"/>
          </p:cNvPicPr>
          <p:nvPr/>
        </p:nvPicPr>
        <p:blipFill>
          <a:blip r:embed="rId2"/>
          <a:stretch>
            <a:fillRect/>
          </a:stretch>
        </p:blipFill>
        <p:spPr>
          <a:xfrm>
            <a:off x="1436913" y="1690688"/>
            <a:ext cx="3145971" cy="1970204"/>
          </a:xfrm>
          <a:prstGeom prst="rect">
            <a:avLst/>
          </a:prstGeom>
        </p:spPr>
      </p:pic>
      <p:pic>
        <p:nvPicPr>
          <p:cNvPr id="5" name="Picture 4">
            <a:extLst>
              <a:ext uri="{FF2B5EF4-FFF2-40B4-BE49-F238E27FC236}">
                <a16:creationId xmlns:a16="http://schemas.microsoft.com/office/drawing/2014/main" id="{BF2B4188-6E5B-453B-6829-05D90503C346}"/>
              </a:ext>
            </a:extLst>
          </p:cNvPr>
          <p:cNvPicPr>
            <a:picLocks noChangeAspect="1"/>
          </p:cNvPicPr>
          <p:nvPr/>
        </p:nvPicPr>
        <p:blipFill>
          <a:blip r:embed="rId3"/>
          <a:stretch>
            <a:fillRect/>
          </a:stretch>
        </p:blipFill>
        <p:spPr>
          <a:xfrm>
            <a:off x="2341176" y="4182209"/>
            <a:ext cx="1359965" cy="1970205"/>
          </a:xfrm>
          <a:prstGeom prst="rect">
            <a:avLst/>
          </a:prstGeom>
        </p:spPr>
      </p:pic>
    </p:spTree>
    <p:extLst>
      <p:ext uri="{BB962C8B-B14F-4D97-AF65-F5344CB8AC3E}">
        <p14:creationId xmlns:p14="http://schemas.microsoft.com/office/powerpoint/2010/main" val="19981300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CA52-02E9-183B-AA5B-DB70265A76D6}"/>
              </a:ext>
            </a:extLst>
          </p:cNvPr>
          <p:cNvSpPr>
            <a:spLocks noGrp="1"/>
          </p:cNvSpPr>
          <p:nvPr>
            <p:ph type="title"/>
          </p:nvPr>
        </p:nvSpPr>
        <p:spPr/>
        <p:txBody>
          <a:bodyPr/>
          <a:lstStyle/>
          <a:p>
            <a:r>
              <a:rPr lang="en-US"/>
              <a:t>Plotting the learning history</a:t>
            </a:r>
          </a:p>
        </p:txBody>
      </p:sp>
      <p:sp>
        <p:nvSpPr>
          <p:cNvPr id="3" name="Content Placeholder 2">
            <a:extLst>
              <a:ext uri="{FF2B5EF4-FFF2-40B4-BE49-F238E27FC236}">
                <a16:creationId xmlns:a16="http://schemas.microsoft.com/office/drawing/2014/main" id="{2446C661-8642-72BA-2687-56DAD2A3C0D7}"/>
              </a:ext>
            </a:extLst>
          </p:cNvPr>
          <p:cNvSpPr>
            <a:spLocks noGrp="1"/>
          </p:cNvSpPr>
          <p:nvPr>
            <p:ph idx="1"/>
          </p:nvPr>
        </p:nvSpPr>
        <p:spPr>
          <a:xfrm>
            <a:off x="6022429" y="1825625"/>
            <a:ext cx="5621456" cy="4351338"/>
          </a:xfrm>
        </p:spPr>
        <p:txBody>
          <a:bodyPr>
            <a:normAutofit lnSpcReduction="10000"/>
          </a:bodyPr>
          <a:lstStyle/>
          <a:p>
            <a:r>
              <a:rPr lang="en-US"/>
              <a:t>The fit() method returns a History object that contains the history parameters (history.params), the list of epochs (history.epochs) and a dictionary, history.history, containing the loss and extra metrics at the end of each epoch</a:t>
            </a:r>
          </a:p>
          <a:p>
            <a:r>
              <a:rPr lang="en-US"/>
              <a:t>You can use this dictionary to create a Pandas DataFrame and then call its plot() method to get learning curves like on the left</a:t>
            </a:r>
          </a:p>
        </p:txBody>
      </p:sp>
      <p:pic>
        <p:nvPicPr>
          <p:cNvPr id="4" name="Picture 3">
            <a:extLst>
              <a:ext uri="{FF2B5EF4-FFF2-40B4-BE49-F238E27FC236}">
                <a16:creationId xmlns:a16="http://schemas.microsoft.com/office/drawing/2014/main" id="{D5A35348-1B48-3723-71E1-08FD94E07D20}"/>
              </a:ext>
            </a:extLst>
          </p:cNvPr>
          <p:cNvPicPr>
            <a:picLocks noChangeAspect="1"/>
          </p:cNvPicPr>
          <p:nvPr/>
        </p:nvPicPr>
        <p:blipFill>
          <a:blip r:embed="rId2"/>
          <a:stretch>
            <a:fillRect/>
          </a:stretch>
        </p:blipFill>
        <p:spPr>
          <a:xfrm>
            <a:off x="319514" y="1471405"/>
            <a:ext cx="5567728" cy="4765434"/>
          </a:xfrm>
          <a:prstGeom prst="rect">
            <a:avLst/>
          </a:prstGeom>
        </p:spPr>
      </p:pic>
    </p:spTree>
    <p:extLst>
      <p:ext uri="{BB962C8B-B14F-4D97-AF65-F5344CB8AC3E}">
        <p14:creationId xmlns:p14="http://schemas.microsoft.com/office/powerpoint/2010/main" val="99958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E402-4D82-20FE-EE2C-FAFDD6FFD427}"/>
              </a:ext>
            </a:extLst>
          </p:cNvPr>
          <p:cNvSpPr>
            <a:spLocks noGrp="1"/>
          </p:cNvSpPr>
          <p:nvPr>
            <p:ph type="title"/>
          </p:nvPr>
        </p:nvSpPr>
        <p:spPr/>
        <p:txBody>
          <a:bodyPr/>
          <a:lstStyle/>
          <a:p>
            <a:r>
              <a:rPr lang="en-US"/>
              <a:t>Tracking accuracy and loss</a:t>
            </a:r>
          </a:p>
        </p:txBody>
      </p:sp>
      <p:sp>
        <p:nvSpPr>
          <p:cNvPr id="3" name="Content Placeholder 2">
            <a:extLst>
              <a:ext uri="{FF2B5EF4-FFF2-40B4-BE49-F238E27FC236}">
                <a16:creationId xmlns:a16="http://schemas.microsoft.com/office/drawing/2014/main" id="{58C4EF91-A49A-8668-33B5-592B05BEC6AC}"/>
              </a:ext>
            </a:extLst>
          </p:cNvPr>
          <p:cNvSpPr>
            <a:spLocks noGrp="1"/>
          </p:cNvSpPr>
          <p:nvPr>
            <p:ph idx="1"/>
          </p:nvPr>
        </p:nvSpPr>
        <p:spPr>
          <a:xfrm>
            <a:off x="5656668" y="1825625"/>
            <a:ext cx="5697132" cy="4351338"/>
          </a:xfrm>
        </p:spPr>
        <p:txBody>
          <a:bodyPr>
            <a:normAutofit fontScale="85000" lnSpcReduction="10000"/>
          </a:bodyPr>
          <a:lstStyle/>
          <a:p>
            <a:r>
              <a:rPr lang="en-US"/>
              <a:t>Both training and validation accuracies increased steadily over the training, while training and validation loss decreased</a:t>
            </a:r>
          </a:p>
          <a:p>
            <a:r>
              <a:rPr lang="en-US"/>
              <a:t>Validation loss is still going down, which suggests there is still some training to be done</a:t>
            </a:r>
          </a:p>
          <a:p>
            <a:r>
              <a:rPr lang="en-US"/>
              <a:t>You can do this just by calling fit() again, since Keras just continues training where it left off</a:t>
            </a:r>
          </a:p>
          <a:p>
            <a:r>
              <a:rPr lang="en-US"/>
              <a:t>You should be able to reach about 89.8% accuracy on the validation set and 100% on the training set in this case</a:t>
            </a:r>
          </a:p>
        </p:txBody>
      </p:sp>
      <p:pic>
        <p:nvPicPr>
          <p:cNvPr id="10242" name="Picture 2">
            <a:extLst>
              <a:ext uri="{FF2B5EF4-FFF2-40B4-BE49-F238E27FC236}">
                <a16:creationId xmlns:a16="http://schemas.microsoft.com/office/drawing/2014/main" id="{4DD797D6-A4C1-5FFC-B752-0F98ADA58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59" y="1943100"/>
            <a:ext cx="5393209" cy="331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381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0791-8F98-693A-0EAE-8D219F61E984}"/>
              </a:ext>
            </a:extLst>
          </p:cNvPr>
          <p:cNvSpPr>
            <a:spLocks noGrp="1"/>
          </p:cNvSpPr>
          <p:nvPr>
            <p:ph type="title"/>
          </p:nvPr>
        </p:nvSpPr>
        <p:spPr>
          <a:xfrm>
            <a:off x="838200" y="365126"/>
            <a:ext cx="10515600" cy="574500"/>
          </a:xfrm>
        </p:spPr>
        <p:txBody>
          <a:bodyPr>
            <a:normAutofit fontScale="90000"/>
          </a:bodyPr>
          <a:lstStyle/>
          <a:p>
            <a:r>
              <a:rPr lang="en-US"/>
              <a:t>Tuning hyperparameters</a:t>
            </a:r>
          </a:p>
        </p:txBody>
      </p:sp>
      <p:sp>
        <p:nvSpPr>
          <p:cNvPr id="3" name="Content Placeholder 2">
            <a:extLst>
              <a:ext uri="{FF2B5EF4-FFF2-40B4-BE49-F238E27FC236}">
                <a16:creationId xmlns:a16="http://schemas.microsoft.com/office/drawing/2014/main" id="{3BF860E8-9678-47AE-7155-11C12CBD5767}"/>
              </a:ext>
            </a:extLst>
          </p:cNvPr>
          <p:cNvSpPr>
            <a:spLocks noGrp="1"/>
          </p:cNvSpPr>
          <p:nvPr>
            <p:ph idx="1"/>
          </p:nvPr>
        </p:nvSpPr>
        <p:spPr>
          <a:xfrm>
            <a:off x="838200" y="1485089"/>
            <a:ext cx="10515600" cy="4351338"/>
          </a:xfrm>
        </p:spPr>
        <p:txBody>
          <a:bodyPr>
            <a:normAutofit fontScale="92500" lnSpcReduction="20000"/>
          </a:bodyPr>
          <a:lstStyle/>
          <a:p>
            <a:r>
              <a:rPr lang="en-US"/>
              <a:t>If you are not happy with performance, you can go back and tune hyperparameters</a:t>
            </a:r>
          </a:p>
          <a:p>
            <a:r>
              <a:rPr lang="en-US"/>
              <a:t>First try tuning the learning rate</a:t>
            </a:r>
          </a:p>
          <a:p>
            <a:r>
              <a:rPr lang="en-US"/>
              <a:t>If that doesn’t help, try another optimizer</a:t>
            </a:r>
          </a:p>
          <a:p>
            <a:pPr lvl="1"/>
            <a:r>
              <a:rPr lang="en-US"/>
              <a:t>Always retune learning rate after changing any hyperparameter</a:t>
            </a:r>
          </a:p>
          <a:p>
            <a:r>
              <a:rPr lang="en-US"/>
              <a:t>You can then go on to try tuning other hyperparameters such as the number of layers, the number of neurons in each layer, and the types of activation function to use in the hidden layers</a:t>
            </a:r>
          </a:p>
          <a:p>
            <a:r>
              <a:rPr lang="en-US"/>
              <a:t>You can also modify the batch size using the batch_size parameter of the fit() method (the default size is 32)</a:t>
            </a:r>
          </a:p>
          <a:p>
            <a:r>
              <a:rPr lang="en-US"/>
              <a:t>When you’re satisfied with your model, test it on the test set before deploying in production – you can do this using the evaluate() method</a:t>
            </a:r>
          </a:p>
          <a:p>
            <a:pPr lvl="1"/>
            <a:endParaRPr lang="en-US"/>
          </a:p>
        </p:txBody>
      </p:sp>
      <p:pic>
        <p:nvPicPr>
          <p:cNvPr id="4" name="Picture 3">
            <a:extLst>
              <a:ext uri="{FF2B5EF4-FFF2-40B4-BE49-F238E27FC236}">
                <a16:creationId xmlns:a16="http://schemas.microsoft.com/office/drawing/2014/main" id="{CE291294-A748-907C-D337-C137C8F56F32}"/>
              </a:ext>
            </a:extLst>
          </p:cNvPr>
          <p:cNvPicPr>
            <a:picLocks noChangeAspect="1"/>
          </p:cNvPicPr>
          <p:nvPr/>
        </p:nvPicPr>
        <p:blipFill>
          <a:blip r:embed="rId2"/>
          <a:stretch>
            <a:fillRect/>
          </a:stretch>
        </p:blipFill>
        <p:spPr>
          <a:xfrm>
            <a:off x="2209800" y="5767940"/>
            <a:ext cx="7772400" cy="724934"/>
          </a:xfrm>
          <a:prstGeom prst="rect">
            <a:avLst/>
          </a:prstGeom>
        </p:spPr>
      </p:pic>
    </p:spTree>
    <p:extLst>
      <p:ext uri="{BB962C8B-B14F-4D97-AF65-F5344CB8AC3E}">
        <p14:creationId xmlns:p14="http://schemas.microsoft.com/office/powerpoint/2010/main" val="37977484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B6306-304A-051D-716B-5C8DEA451529}"/>
              </a:ext>
            </a:extLst>
          </p:cNvPr>
          <p:cNvSpPr>
            <a:spLocks noGrp="1"/>
          </p:cNvSpPr>
          <p:nvPr>
            <p:ph type="title"/>
          </p:nvPr>
        </p:nvSpPr>
        <p:spPr>
          <a:xfrm>
            <a:off x="838200" y="365125"/>
            <a:ext cx="10515600" cy="744767"/>
          </a:xfrm>
        </p:spPr>
        <p:txBody>
          <a:bodyPr/>
          <a:lstStyle/>
          <a:p>
            <a:r>
              <a:rPr lang="en-US"/>
              <a:t>Using the model to make predictions</a:t>
            </a:r>
          </a:p>
        </p:txBody>
      </p:sp>
      <p:sp>
        <p:nvSpPr>
          <p:cNvPr id="3" name="Content Placeholder 2">
            <a:extLst>
              <a:ext uri="{FF2B5EF4-FFF2-40B4-BE49-F238E27FC236}">
                <a16:creationId xmlns:a16="http://schemas.microsoft.com/office/drawing/2014/main" id="{62CD51D7-48CC-D52F-3944-9004073BF02E}"/>
              </a:ext>
            </a:extLst>
          </p:cNvPr>
          <p:cNvSpPr>
            <a:spLocks noGrp="1"/>
          </p:cNvSpPr>
          <p:nvPr>
            <p:ph idx="1"/>
          </p:nvPr>
        </p:nvSpPr>
        <p:spPr>
          <a:xfrm>
            <a:off x="838200" y="4401731"/>
            <a:ext cx="10515600" cy="2257621"/>
          </a:xfrm>
        </p:spPr>
        <p:txBody>
          <a:bodyPr>
            <a:normAutofit fontScale="77500" lnSpcReduction="20000"/>
          </a:bodyPr>
          <a:lstStyle/>
          <a:p>
            <a:r>
              <a:rPr lang="en-US"/>
              <a:t>We can use the model’s predict() method to make predictions on new instances</a:t>
            </a:r>
          </a:p>
          <a:p>
            <a:r>
              <a:rPr lang="en-US"/>
              <a:t>Above we “predict” the output for the first three members in the test set</a:t>
            </a:r>
          </a:p>
          <a:p>
            <a:r>
              <a:rPr lang="en-US"/>
              <a:t>The model predicts a probability for each class, like the predict_proba() method in Scikit-Learn classifiers</a:t>
            </a:r>
          </a:p>
          <a:p>
            <a:r>
              <a:rPr lang="en-US"/>
              <a:t>For the first instance, the model predicts a probability of 96% that the instance is in class 9 (ankle boot), 2% that it is in class 7 (sneaker) and 1% that it is in class 5 (sandal)</a:t>
            </a:r>
          </a:p>
          <a:p>
            <a:r>
              <a:rPr lang="en-US"/>
              <a:t>You can just get the highest-rated class by using the argmax function, as shown</a:t>
            </a:r>
          </a:p>
          <a:p>
            <a:endParaRPr lang="en-US"/>
          </a:p>
        </p:txBody>
      </p:sp>
      <p:pic>
        <p:nvPicPr>
          <p:cNvPr id="4" name="Picture 3">
            <a:extLst>
              <a:ext uri="{FF2B5EF4-FFF2-40B4-BE49-F238E27FC236}">
                <a16:creationId xmlns:a16="http://schemas.microsoft.com/office/drawing/2014/main" id="{65D4405A-4D10-309A-C1BB-AAE91CB5497B}"/>
              </a:ext>
            </a:extLst>
          </p:cNvPr>
          <p:cNvPicPr>
            <a:picLocks noChangeAspect="1"/>
          </p:cNvPicPr>
          <p:nvPr/>
        </p:nvPicPr>
        <p:blipFill>
          <a:blip r:embed="rId2"/>
          <a:stretch>
            <a:fillRect/>
          </a:stretch>
        </p:blipFill>
        <p:spPr>
          <a:xfrm>
            <a:off x="5732342" y="1303589"/>
            <a:ext cx="5854744" cy="1531575"/>
          </a:xfrm>
          <a:prstGeom prst="rect">
            <a:avLst/>
          </a:prstGeom>
        </p:spPr>
      </p:pic>
      <p:pic>
        <p:nvPicPr>
          <p:cNvPr id="11266" name="Picture 2">
            <a:extLst>
              <a:ext uri="{FF2B5EF4-FFF2-40B4-BE49-F238E27FC236}">
                <a16:creationId xmlns:a16="http://schemas.microsoft.com/office/drawing/2014/main" id="{A28273FD-42AE-8732-3FA0-8973A53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42" y="1726148"/>
            <a:ext cx="5283200" cy="1892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8EBDE4B-29AF-DEB7-19A4-D92909215694}"/>
              </a:ext>
            </a:extLst>
          </p:cNvPr>
          <p:cNvPicPr>
            <a:picLocks noChangeAspect="1"/>
          </p:cNvPicPr>
          <p:nvPr/>
        </p:nvPicPr>
        <p:blipFill>
          <a:blip r:embed="rId4"/>
          <a:stretch>
            <a:fillRect/>
          </a:stretch>
        </p:blipFill>
        <p:spPr>
          <a:xfrm>
            <a:off x="5732342" y="2878034"/>
            <a:ext cx="4237070" cy="1397137"/>
          </a:xfrm>
          <a:prstGeom prst="rect">
            <a:avLst/>
          </a:prstGeom>
        </p:spPr>
      </p:pic>
    </p:spTree>
    <p:extLst>
      <p:ext uri="{BB962C8B-B14F-4D97-AF65-F5344CB8AC3E}">
        <p14:creationId xmlns:p14="http://schemas.microsoft.com/office/powerpoint/2010/main" val="661229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805C-8C83-FB8D-BB45-304651FC95EB}"/>
              </a:ext>
            </a:extLst>
          </p:cNvPr>
          <p:cNvSpPr>
            <a:spLocks noGrp="1"/>
          </p:cNvSpPr>
          <p:nvPr>
            <p:ph type="title"/>
          </p:nvPr>
        </p:nvSpPr>
        <p:spPr>
          <a:xfrm>
            <a:off x="398168" y="259467"/>
            <a:ext cx="10515600" cy="315912"/>
          </a:xfrm>
        </p:spPr>
        <p:txBody>
          <a:bodyPr>
            <a:normAutofit fontScale="90000"/>
          </a:bodyPr>
          <a:lstStyle/>
          <a:p>
            <a:r>
              <a:rPr lang="en-US" sz="3200"/>
              <a:t>Building a regression MLP using the Sequential API</a:t>
            </a:r>
          </a:p>
        </p:txBody>
      </p:sp>
      <p:sp>
        <p:nvSpPr>
          <p:cNvPr id="3" name="Content Placeholder 2">
            <a:extLst>
              <a:ext uri="{FF2B5EF4-FFF2-40B4-BE49-F238E27FC236}">
                <a16:creationId xmlns:a16="http://schemas.microsoft.com/office/drawing/2014/main" id="{5183E2E8-60AB-9DBB-9C0D-D9BB173030F4}"/>
              </a:ext>
            </a:extLst>
          </p:cNvPr>
          <p:cNvSpPr>
            <a:spLocks noGrp="1"/>
          </p:cNvSpPr>
          <p:nvPr>
            <p:ph idx="1"/>
          </p:nvPr>
        </p:nvSpPr>
        <p:spPr>
          <a:xfrm>
            <a:off x="5801710" y="788276"/>
            <a:ext cx="6154858" cy="5686096"/>
          </a:xfrm>
        </p:spPr>
        <p:txBody>
          <a:bodyPr>
            <a:normAutofit fontScale="92500" lnSpcReduction="20000"/>
          </a:bodyPr>
          <a:lstStyle/>
          <a:p>
            <a:r>
              <a:rPr lang="en-US"/>
              <a:t>Let’s tackle the California housing price problem by building the same MLP as earlier, but this time in Keras</a:t>
            </a:r>
          </a:p>
          <a:p>
            <a:r>
              <a:rPr lang="en-US"/>
              <a:t>This MLP had three hidden layers, each with 50 neurons</a:t>
            </a:r>
          </a:p>
          <a:p>
            <a:r>
              <a:rPr lang="en-US"/>
              <a:t>This is very similar to doing classification, except now we only have a single output neuron which predicts a price</a:t>
            </a:r>
          </a:p>
          <a:p>
            <a:r>
              <a:rPr lang="en-US"/>
              <a:t>Other differences are</a:t>
            </a:r>
          </a:p>
          <a:p>
            <a:pPr lvl="1"/>
            <a:r>
              <a:rPr lang="en-US"/>
              <a:t>uses no activation function on the output layer</a:t>
            </a:r>
          </a:p>
          <a:p>
            <a:pPr lvl="1"/>
            <a:r>
              <a:rPr lang="en-US"/>
              <a:t>loss function is mean squared error</a:t>
            </a:r>
          </a:p>
          <a:p>
            <a:pPr lvl="1"/>
            <a:r>
              <a:rPr lang="en-US"/>
              <a:t>metric is RMSE</a:t>
            </a:r>
          </a:p>
          <a:p>
            <a:pPr lvl="1"/>
            <a:r>
              <a:rPr lang="en-US"/>
              <a:t>we’re using Adam optimizer</a:t>
            </a:r>
          </a:p>
          <a:p>
            <a:pPr lvl="1"/>
            <a:r>
              <a:rPr lang="en-US"/>
              <a:t>We don’t need a Flatten layer – instead we use a Normalization layer</a:t>
            </a:r>
          </a:p>
          <a:p>
            <a:pPr lvl="2"/>
            <a:r>
              <a:rPr lang="en-US"/>
              <a:t>This does the same thing as Scikit-Learn’s StandardScaler – note that it must be fitted using its adapt method before training the model</a:t>
            </a:r>
          </a:p>
        </p:txBody>
      </p:sp>
      <p:pic>
        <p:nvPicPr>
          <p:cNvPr id="4" name="Picture 3">
            <a:extLst>
              <a:ext uri="{FF2B5EF4-FFF2-40B4-BE49-F238E27FC236}">
                <a16:creationId xmlns:a16="http://schemas.microsoft.com/office/drawing/2014/main" id="{C11F5BB3-5ED1-0FC7-5530-E839A8D429DE}"/>
              </a:ext>
            </a:extLst>
          </p:cNvPr>
          <p:cNvPicPr>
            <a:picLocks noChangeAspect="1"/>
          </p:cNvPicPr>
          <p:nvPr/>
        </p:nvPicPr>
        <p:blipFill>
          <a:blip r:embed="rId2"/>
          <a:stretch>
            <a:fillRect/>
          </a:stretch>
        </p:blipFill>
        <p:spPr>
          <a:xfrm>
            <a:off x="295519" y="1132553"/>
            <a:ext cx="5491828" cy="2680012"/>
          </a:xfrm>
          <a:prstGeom prst="rect">
            <a:avLst/>
          </a:prstGeom>
        </p:spPr>
      </p:pic>
      <p:pic>
        <p:nvPicPr>
          <p:cNvPr id="7" name="Picture 6">
            <a:extLst>
              <a:ext uri="{FF2B5EF4-FFF2-40B4-BE49-F238E27FC236}">
                <a16:creationId xmlns:a16="http://schemas.microsoft.com/office/drawing/2014/main" id="{927090C2-0449-298F-E006-03946105BF52}"/>
              </a:ext>
            </a:extLst>
          </p:cNvPr>
          <p:cNvPicPr>
            <a:picLocks noChangeAspect="1"/>
          </p:cNvPicPr>
          <p:nvPr/>
        </p:nvPicPr>
        <p:blipFill>
          <a:blip r:embed="rId3"/>
          <a:stretch>
            <a:fillRect/>
          </a:stretch>
        </p:blipFill>
        <p:spPr>
          <a:xfrm>
            <a:off x="295519" y="4104727"/>
            <a:ext cx="2636867" cy="1612473"/>
          </a:xfrm>
          <a:prstGeom prst="rect">
            <a:avLst/>
          </a:prstGeom>
        </p:spPr>
      </p:pic>
    </p:spTree>
    <p:extLst>
      <p:ext uri="{BB962C8B-B14F-4D97-AF65-F5344CB8AC3E}">
        <p14:creationId xmlns:p14="http://schemas.microsoft.com/office/powerpoint/2010/main" val="2188461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05914-AF90-303C-C137-4133A3B51FE5}"/>
              </a:ext>
            </a:extLst>
          </p:cNvPr>
          <p:cNvSpPr>
            <a:spLocks noGrp="1"/>
          </p:cNvSpPr>
          <p:nvPr>
            <p:ph type="title"/>
          </p:nvPr>
        </p:nvSpPr>
        <p:spPr>
          <a:xfrm>
            <a:off x="838200" y="365125"/>
            <a:ext cx="10515600" cy="366395"/>
          </a:xfrm>
        </p:spPr>
        <p:txBody>
          <a:bodyPr>
            <a:normAutofit fontScale="90000"/>
          </a:bodyPr>
          <a:lstStyle/>
          <a:p>
            <a:r>
              <a:rPr lang="en-US" sz="3600"/>
              <a:t>Building complex models using the Functional API</a:t>
            </a:r>
          </a:p>
        </p:txBody>
      </p:sp>
      <p:sp>
        <p:nvSpPr>
          <p:cNvPr id="3" name="Content Placeholder 2">
            <a:extLst>
              <a:ext uri="{FF2B5EF4-FFF2-40B4-BE49-F238E27FC236}">
                <a16:creationId xmlns:a16="http://schemas.microsoft.com/office/drawing/2014/main" id="{F0472F3E-2E51-B652-D7D5-B8A2B08B95D9}"/>
              </a:ext>
            </a:extLst>
          </p:cNvPr>
          <p:cNvSpPr>
            <a:spLocks noGrp="1"/>
          </p:cNvSpPr>
          <p:nvPr>
            <p:ph idx="1"/>
          </p:nvPr>
        </p:nvSpPr>
        <p:spPr>
          <a:xfrm>
            <a:off x="7535916" y="982663"/>
            <a:ext cx="4163849" cy="5510212"/>
          </a:xfrm>
        </p:spPr>
        <p:txBody>
          <a:bodyPr>
            <a:normAutofit lnSpcReduction="10000"/>
          </a:bodyPr>
          <a:lstStyle/>
          <a:p>
            <a:r>
              <a:rPr lang="en-US"/>
              <a:t>The Sequential API assumes your neural network consists of a single sequence of layers that are executed one after the other, with the inputs to each layer coming only from the previous layer</a:t>
            </a:r>
          </a:p>
          <a:p>
            <a:r>
              <a:rPr lang="en-US"/>
              <a:t>The Keras </a:t>
            </a:r>
            <a:r>
              <a:rPr lang="en-US" b="1" i="1"/>
              <a:t>Functional API </a:t>
            </a:r>
            <a:r>
              <a:rPr lang="en-US"/>
              <a:t>allows you to build networks with more complicated topologies or with multiple inputs and outputs</a:t>
            </a:r>
          </a:p>
        </p:txBody>
      </p:sp>
      <p:pic>
        <p:nvPicPr>
          <p:cNvPr id="4" name="Picture 3">
            <a:extLst>
              <a:ext uri="{FF2B5EF4-FFF2-40B4-BE49-F238E27FC236}">
                <a16:creationId xmlns:a16="http://schemas.microsoft.com/office/drawing/2014/main" id="{A8EDA5EA-69B6-C7DC-D36B-AECCEAD604DB}"/>
              </a:ext>
            </a:extLst>
          </p:cNvPr>
          <p:cNvPicPr>
            <a:picLocks noChangeAspect="1"/>
          </p:cNvPicPr>
          <p:nvPr/>
        </p:nvPicPr>
        <p:blipFill>
          <a:blip r:embed="rId2"/>
          <a:stretch>
            <a:fillRect/>
          </a:stretch>
        </p:blipFill>
        <p:spPr>
          <a:xfrm>
            <a:off x="492234" y="982663"/>
            <a:ext cx="2946400" cy="5194300"/>
          </a:xfrm>
          <a:prstGeom prst="rect">
            <a:avLst/>
          </a:prstGeom>
        </p:spPr>
      </p:pic>
      <p:pic>
        <p:nvPicPr>
          <p:cNvPr id="5" name="Picture 4">
            <a:extLst>
              <a:ext uri="{FF2B5EF4-FFF2-40B4-BE49-F238E27FC236}">
                <a16:creationId xmlns:a16="http://schemas.microsoft.com/office/drawing/2014/main" id="{2F986E38-FEEB-4083-8A4A-FD8FA59FB196}"/>
              </a:ext>
            </a:extLst>
          </p:cNvPr>
          <p:cNvPicPr>
            <a:picLocks noChangeAspect="1"/>
          </p:cNvPicPr>
          <p:nvPr/>
        </p:nvPicPr>
        <p:blipFill>
          <a:blip r:embed="rId3"/>
          <a:stretch>
            <a:fillRect/>
          </a:stretch>
        </p:blipFill>
        <p:spPr>
          <a:xfrm>
            <a:off x="3785449" y="982663"/>
            <a:ext cx="3403652" cy="5194300"/>
          </a:xfrm>
          <a:prstGeom prst="rect">
            <a:avLst/>
          </a:prstGeom>
        </p:spPr>
      </p:pic>
    </p:spTree>
    <p:extLst>
      <p:ext uri="{BB962C8B-B14F-4D97-AF65-F5344CB8AC3E}">
        <p14:creationId xmlns:p14="http://schemas.microsoft.com/office/powerpoint/2010/main" val="26803167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55B9F-D790-F152-D5C2-D61ECFCC97B4}"/>
              </a:ext>
            </a:extLst>
          </p:cNvPr>
          <p:cNvSpPr>
            <a:spLocks noGrp="1"/>
          </p:cNvSpPr>
          <p:nvPr>
            <p:ph type="title"/>
          </p:nvPr>
        </p:nvSpPr>
        <p:spPr>
          <a:xfrm>
            <a:off x="838200" y="365126"/>
            <a:ext cx="10515600" cy="617538"/>
          </a:xfrm>
        </p:spPr>
        <p:txBody>
          <a:bodyPr>
            <a:normAutofit fontScale="90000"/>
          </a:bodyPr>
          <a:lstStyle/>
          <a:p>
            <a:r>
              <a:rPr lang="en-US"/>
              <a:t>Wide and deep models</a:t>
            </a:r>
          </a:p>
        </p:txBody>
      </p:sp>
      <p:sp>
        <p:nvSpPr>
          <p:cNvPr id="3" name="Content Placeholder 2">
            <a:extLst>
              <a:ext uri="{FF2B5EF4-FFF2-40B4-BE49-F238E27FC236}">
                <a16:creationId xmlns:a16="http://schemas.microsoft.com/office/drawing/2014/main" id="{534A1E76-0E4E-6B42-67D6-D7C81737D2F1}"/>
              </a:ext>
            </a:extLst>
          </p:cNvPr>
          <p:cNvSpPr>
            <a:spLocks noGrp="1"/>
          </p:cNvSpPr>
          <p:nvPr>
            <p:ph idx="1"/>
          </p:nvPr>
        </p:nvSpPr>
        <p:spPr>
          <a:xfrm>
            <a:off x="3815255" y="1355834"/>
            <a:ext cx="7538545" cy="5137041"/>
          </a:xfrm>
        </p:spPr>
        <p:txBody>
          <a:bodyPr>
            <a:normAutofit/>
          </a:bodyPr>
          <a:lstStyle/>
          <a:p>
            <a:r>
              <a:rPr lang="en-US"/>
              <a:t>In a Sequential API, the input data can only reach the output after being passed through the hidden layers</a:t>
            </a:r>
          </a:p>
          <a:p>
            <a:r>
              <a:rPr lang="en-US"/>
              <a:t>This can distort simple patterns in the input data and prevent the network from learning simple rules</a:t>
            </a:r>
          </a:p>
          <a:p>
            <a:r>
              <a:rPr lang="en-US"/>
              <a:t>A </a:t>
            </a:r>
            <a:r>
              <a:rPr lang="en-US" b="1" i="1"/>
              <a:t>Wide and Deep</a:t>
            </a:r>
            <a:r>
              <a:rPr lang="en-US"/>
              <a:t> network (Cheng et al, 2016) allows the network to learn both deep patterns and simple patterns</a:t>
            </a:r>
          </a:p>
          <a:p>
            <a:r>
              <a:rPr lang="en-US"/>
              <a:t>It does this by connecting all or part of the inputs directly to the output layer</a:t>
            </a:r>
          </a:p>
        </p:txBody>
      </p:sp>
      <p:pic>
        <p:nvPicPr>
          <p:cNvPr id="4" name="Picture 3">
            <a:extLst>
              <a:ext uri="{FF2B5EF4-FFF2-40B4-BE49-F238E27FC236}">
                <a16:creationId xmlns:a16="http://schemas.microsoft.com/office/drawing/2014/main" id="{C05D3A3B-C4FA-447C-6FAD-637FD7051DC5}"/>
              </a:ext>
            </a:extLst>
          </p:cNvPr>
          <p:cNvPicPr>
            <a:picLocks noChangeAspect="1"/>
          </p:cNvPicPr>
          <p:nvPr/>
        </p:nvPicPr>
        <p:blipFill>
          <a:blip r:embed="rId2"/>
          <a:stretch>
            <a:fillRect/>
          </a:stretch>
        </p:blipFill>
        <p:spPr>
          <a:xfrm>
            <a:off x="492234" y="982663"/>
            <a:ext cx="2946400" cy="5194300"/>
          </a:xfrm>
          <a:prstGeom prst="rect">
            <a:avLst/>
          </a:prstGeom>
        </p:spPr>
      </p:pic>
    </p:spTree>
    <p:extLst>
      <p:ext uri="{BB962C8B-B14F-4D97-AF65-F5344CB8AC3E}">
        <p14:creationId xmlns:p14="http://schemas.microsoft.com/office/powerpoint/2010/main" val="8943713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ED5F-A08E-778E-3D30-D2292BFCF516}"/>
              </a:ext>
            </a:extLst>
          </p:cNvPr>
          <p:cNvSpPr>
            <a:spLocks noGrp="1"/>
          </p:cNvSpPr>
          <p:nvPr>
            <p:ph type="title"/>
          </p:nvPr>
        </p:nvSpPr>
        <p:spPr/>
        <p:txBody>
          <a:bodyPr/>
          <a:lstStyle/>
          <a:p>
            <a:r>
              <a:rPr lang="en-US"/>
              <a:t>Wide &amp; Deep Model to tackle California Housing problem</a:t>
            </a:r>
          </a:p>
        </p:txBody>
      </p:sp>
      <p:sp>
        <p:nvSpPr>
          <p:cNvPr id="3" name="Content Placeholder 2">
            <a:extLst>
              <a:ext uri="{FF2B5EF4-FFF2-40B4-BE49-F238E27FC236}">
                <a16:creationId xmlns:a16="http://schemas.microsoft.com/office/drawing/2014/main" id="{5AD48D95-64BA-4CC3-137C-76E344ED879A}"/>
              </a:ext>
            </a:extLst>
          </p:cNvPr>
          <p:cNvSpPr>
            <a:spLocks noGrp="1"/>
          </p:cNvSpPr>
          <p:nvPr>
            <p:ph idx="1"/>
          </p:nvPr>
        </p:nvSpPr>
        <p:spPr>
          <a:xfrm>
            <a:off x="8071945" y="1417434"/>
            <a:ext cx="3721226" cy="4720229"/>
          </a:xfrm>
        </p:spPr>
        <p:txBody>
          <a:bodyPr>
            <a:normAutofit fontScale="70000" lnSpcReduction="20000"/>
          </a:bodyPr>
          <a:lstStyle/>
          <a:p>
            <a:r>
              <a:rPr lang="en-US"/>
              <a:t>On the left we’ve built a wide and deep model to tackle the California housing problem</a:t>
            </a:r>
          </a:p>
          <a:p>
            <a:r>
              <a:rPr lang="en-US"/>
              <a:t>In the first 5 lines, we construct the layers</a:t>
            </a:r>
          </a:p>
          <a:p>
            <a:r>
              <a:rPr lang="en-US"/>
              <a:t>In the next 6 lines, we link the layers together by specifying the inputs and outputs of each layer</a:t>
            </a:r>
          </a:p>
          <a:p>
            <a:r>
              <a:rPr lang="en-US"/>
              <a:t>In the final line we construct the model, pointing at its inputs and the outputs</a:t>
            </a:r>
          </a:p>
          <a:p>
            <a:r>
              <a:rPr lang="en-US"/>
              <a:t>As before, once you’ve constructed the model, you need to compile it, adapt the normalization layer, fit the model, evaluate it and use it to make predictions</a:t>
            </a:r>
          </a:p>
        </p:txBody>
      </p:sp>
      <p:pic>
        <p:nvPicPr>
          <p:cNvPr id="4" name="Picture 3">
            <a:extLst>
              <a:ext uri="{FF2B5EF4-FFF2-40B4-BE49-F238E27FC236}">
                <a16:creationId xmlns:a16="http://schemas.microsoft.com/office/drawing/2014/main" id="{6FF434D1-68A1-F103-C16C-AA9910B6C175}"/>
              </a:ext>
            </a:extLst>
          </p:cNvPr>
          <p:cNvPicPr>
            <a:picLocks noChangeAspect="1"/>
          </p:cNvPicPr>
          <p:nvPr/>
        </p:nvPicPr>
        <p:blipFill>
          <a:blip r:embed="rId2"/>
          <a:stretch>
            <a:fillRect/>
          </a:stretch>
        </p:blipFill>
        <p:spPr>
          <a:xfrm>
            <a:off x="311369" y="2371396"/>
            <a:ext cx="5418834" cy="2812306"/>
          </a:xfrm>
          <a:prstGeom prst="rect">
            <a:avLst/>
          </a:prstGeom>
        </p:spPr>
      </p:pic>
      <p:pic>
        <p:nvPicPr>
          <p:cNvPr id="5" name="Picture 4">
            <a:extLst>
              <a:ext uri="{FF2B5EF4-FFF2-40B4-BE49-F238E27FC236}">
                <a16:creationId xmlns:a16="http://schemas.microsoft.com/office/drawing/2014/main" id="{00F68F84-797D-ADF4-A735-F2BAF8547E8B}"/>
              </a:ext>
            </a:extLst>
          </p:cNvPr>
          <p:cNvPicPr>
            <a:picLocks noChangeAspect="1"/>
          </p:cNvPicPr>
          <p:nvPr/>
        </p:nvPicPr>
        <p:blipFill>
          <a:blip r:embed="rId3"/>
          <a:stretch>
            <a:fillRect/>
          </a:stretch>
        </p:blipFill>
        <p:spPr>
          <a:xfrm>
            <a:off x="5906885" y="2024861"/>
            <a:ext cx="1988378" cy="3505374"/>
          </a:xfrm>
          <a:prstGeom prst="rect">
            <a:avLst/>
          </a:prstGeom>
        </p:spPr>
      </p:pic>
    </p:spTree>
    <p:extLst>
      <p:ext uri="{BB962C8B-B14F-4D97-AF65-F5344CB8AC3E}">
        <p14:creationId xmlns:p14="http://schemas.microsoft.com/office/powerpoint/2010/main" val="1631863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AABB-24EF-9FE4-94CB-8AF384C4DEFF}"/>
              </a:ext>
            </a:extLst>
          </p:cNvPr>
          <p:cNvSpPr>
            <a:spLocks noGrp="1"/>
          </p:cNvSpPr>
          <p:nvPr>
            <p:ph type="title"/>
          </p:nvPr>
        </p:nvSpPr>
        <p:spPr>
          <a:xfrm>
            <a:off x="838200" y="365126"/>
            <a:ext cx="10515600" cy="397926"/>
          </a:xfrm>
        </p:spPr>
        <p:txBody>
          <a:bodyPr>
            <a:normAutofit fontScale="90000"/>
          </a:bodyPr>
          <a:lstStyle/>
          <a:p>
            <a:r>
              <a:rPr lang="en-US" sz="3200"/>
              <a:t>Sending different inputs through different paths</a:t>
            </a:r>
          </a:p>
        </p:txBody>
      </p:sp>
      <p:sp>
        <p:nvSpPr>
          <p:cNvPr id="3" name="Content Placeholder 2">
            <a:extLst>
              <a:ext uri="{FF2B5EF4-FFF2-40B4-BE49-F238E27FC236}">
                <a16:creationId xmlns:a16="http://schemas.microsoft.com/office/drawing/2014/main" id="{863ABC69-C45C-E96C-CBBF-314C685E975C}"/>
              </a:ext>
            </a:extLst>
          </p:cNvPr>
          <p:cNvSpPr>
            <a:spLocks noGrp="1"/>
          </p:cNvSpPr>
          <p:nvPr>
            <p:ph idx="1"/>
          </p:nvPr>
        </p:nvSpPr>
        <p:spPr>
          <a:xfrm>
            <a:off x="357701" y="3947687"/>
            <a:ext cx="7304339" cy="2705362"/>
          </a:xfrm>
        </p:spPr>
        <p:txBody>
          <a:bodyPr>
            <a:normAutofit fontScale="77500" lnSpcReduction="20000"/>
          </a:bodyPr>
          <a:lstStyle/>
          <a:p>
            <a:r>
              <a:rPr lang="en-US"/>
              <a:t>Suppose we want to send some features through the wide path and some features through the deep path</a:t>
            </a:r>
          </a:p>
          <a:p>
            <a:r>
              <a:rPr lang="en-US"/>
              <a:t>The code above implements the topology on the right</a:t>
            </a:r>
          </a:p>
          <a:p>
            <a:r>
              <a:rPr lang="en-US"/>
              <a:t>Note that we construct each Dense layer and define its input and output as we go along</a:t>
            </a:r>
          </a:p>
          <a:p>
            <a:r>
              <a:rPr lang="en-US"/>
              <a:t>Note that we use the tf.keras.layers.concatenate() method instead of constructing a Concatenate layer</a:t>
            </a:r>
          </a:p>
          <a:p>
            <a:r>
              <a:rPr lang="en-US"/>
              <a:t>Note that we now need to specify an array of two inputs</a:t>
            </a:r>
          </a:p>
        </p:txBody>
      </p:sp>
      <p:pic>
        <p:nvPicPr>
          <p:cNvPr id="4" name="Picture 3">
            <a:extLst>
              <a:ext uri="{FF2B5EF4-FFF2-40B4-BE49-F238E27FC236}">
                <a16:creationId xmlns:a16="http://schemas.microsoft.com/office/drawing/2014/main" id="{A606E74D-67A3-1254-5295-0F61810375E9}"/>
              </a:ext>
            </a:extLst>
          </p:cNvPr>
          <p:cNvPicPr>
            <a:picLocks noChangeAspect="1"/>
          </p:cNvPicPr>
          <p:nvPr/>
        </p:nvPicPr>
        <p:blipFill>
          <a:blip r:embed="rId2"/>
          <a:stretch>
            <a:fillRect/>
          </a:stretch>
        </p:blipFill>
        <p:spPr>
          <a:xfrm>
            <a:off x="357701" y="1026165"/>
            <a:ext cx="7213600" cy="2565400"/>
          </a:xfrm>
          <a:prstGeom prst="rect">
            <a:avLst/>
          </a:prstGeom>
        </p:spPr>
      </p:pic>
      <p:pic>
        <p:nvPicPr>
          <p:cNvPr id="5" name="Picture 4">
            <a:extLst>
              <a:ext uri="{FF2B5EF4-FFF2-40B4-BE49-F238E27FC236}">
                <a16:creationId xmlns:a16="http://schemas.microsoft.com/office/drawing/2014/main" id="{214E6925-7451-7ECE-0EF7-B1D4EF78C667}"/>
              </a:ext>
            </a:extLst>
          </p:cNvPr>
          <p:cNvPicPr>
            <a:picLocks noChangeAspect="1"/>
          </p:cNvPicPr>
          <p:nvPr/>
        </p:nvPicPr>
        <p:blipFill>
          <a:blip r:embed="rId3"/>
          <a:stretch>
            <a:fillRect/>
          </a:stretch>
        </p:blipFill>
        <p:spPr>
          <a:xfrm>
            <a:off x="8084180" y="1026165"/>
            <a:ext cx="3403652" cy="5194300"/>
          </a:xfrm>
          <a:prstGeom prst="rect">
            <a:avLst/>
          </a:prstGeom>
        </p:spPr>
      </p:pic>
    </p:spTree>
    <p:extLst>
      <p:ext uri="{BB962C8B-B14F-4D97-AF65-F5344CB8AC3E}">
        <p14:creationId xmlns:p14="http://schemas.microsoft.com/office/powerpoint/2010/main" val="3123861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F7251-DC10-FE8C-436A-0217C85EF167}"/>
              </a:ext>
            </a:extLst>
          </p:cNvPr>
          <p:cNvSpPr>
            <a:spLocks noGrp="1"/>
          </p:cNvSpPr>
          <p:nvPr>
            <p:ph type="title"/>
          </p:nvPr>
        </p:nvSpPr>
        <p:spPr>
          <a:xfrm>
            <a:off x="838200" y="365125"/>
            <a:ext cx="10515600" cy="577653"/>
          </a:xfrm>
        </p:spPr>
        <p:txBody>
          <a:bodyPr>
            <a:normAutofit fontScale="90000"/>
          </a:bodyPr>
          <a:lstStyle/>
          <a:p>
            <a:r>
              <a:rPr lang="en-US"/>
              <a:t>Compiling and training a functional model</a:t>
            </a:r>
          </a:p>
        </p:txBody>
      </p:sp>
      <p:sp>
        <p:nvSpPr>
          <p:cNvPr id="3" name="Content Placeholder 2">
            <a:extLst>
              <a:ext uri="{FF2B5EF4-FFF2-40B4-BE49-F238E27FC236}">
                <a16:creationId xmlns:a16="http://schemas.microsoft.com/office/drawing/2014/main" id="{C2252EF5-7EFA-BD98-814A-6ECE18ACDA2C}"/>
              </a:ext>
            </a:extLst>
          </p:cNvPr>
          <p:cNvSpPr>
            <a:spLocks noGrp="1"/>
          </p:cNvSpPr>
          <p:nvPr>
            <p:ph idx="1"/>
          </p:nvPr>
        </p:nvSpPr>
        <p:spPr>
          <a:xfrm>
            <a:off x="838200" y="3827869"/>
            <a:ext cx="6316082" cy="2349094"/>
          </a:xfrm>
        </p:spPr>
        <p:txBody>
          <a:bodyPr>
            <a:normAutofit fontScale="92500" lnSpcReduction="10000"/>
          </a:bodyPr>
          <a:lstStyle/>
          <a:p>
            <a:r>
              <a:rPr lang="en-US"/>
              <a:t>When we fit such a multi-input model, we must pass a pair of matrices, one per input: (X_train_wide, X_train_deep)</a:t>
            </a:r>
          </a:p>
          <a:p>
            <a:pPr lvl="1"/>
            <a:r>
              <a:rPr lang="en-US"/>
              <a:t>Same goes for validation and test data</a:t>
            </a:r>
          </a:p>
          <a:p>
            <a:r>
              <a:rPr lang="en-US"/>
              <a:t>Remember to adapt </a:t>
            </a:r>
            <a:r>
              <a:rPr lang="en-US" i="1"/>
              <a:t>both</a:t>
            </a:r>
            <a:r>
              <a:rPr lang="en-US"/>
              <a:t> normalization layers before fitting!</a:t>
            </a:r>
          </a:p>
        </p:txBody>
      </p:sp>
      <p:pic>
        <p:nvPicPr>
          <p:cNvPr id="4" name="Picture 3">
            <a:extLst>
              <a:ext uri="{FF2B5EF4-FFF2-40B4-BE49-F238E27FC236}">
                <a16:creationId xmlns:a16="http://schemas.microsoft.com/office/drawing/2014/main" id="{094058D4-9DA4-D886-E2B9-74824B3D6A36}"/>
              </a:ext>
            </a:extLst>
          </p:cNvPr>
          <p:cNvPicPr>
            <a:picLocks noChangeAspect="1"/>
          </p:cNvPicPr>
          <p:nvPr/>
        </p:nvPicPr>
        <p:blipFill>
          <a:blip r:embed="rId2"/>
          <a:stretch>
            <a:fillRect/>
          </a:stretch>
        </p:blipFill>
        <p:spPr>
          <a:xfrm>
            <a:off x="838200" y="1084994"/>
            <a:ext cx="6316082" cy="2528463"/>
          </a:xfrm>
          <a:prstGeom prst="rect">
            <a:avLst/>
          </a:prstGeom>
        </p:spPr>
      </p:pic>
      <p:pic>
        <p:nvPicPr>
          <p:cNvPr id="5" name="Picture 4">
            <a:extLst>
              <a:ext uri="{FF2B5EF4-FFF2-40B4-BE49-F238E27FC236}">
                <a16:creationId xmlns:a16="http://schemas.microsoft.com/office/drawing/2014/main" id="{31B50DA8-DCF7-2D0C-5356-38F3B9CF383C}"/>
              </a:ext>
            </a:extLst>
          </p:cNvPr>
          <p:cNvPicPr>
            <a:picLocks noChangeAspect="1"/>
          </p:cNvPicPr>
          <p:nvPr/>
        </p:nvPicPr>
        <p:blipFill>
          <a:blip r:embed="rId3"/>
          <a:stretch>
            <a:fillRect/>
          </a:stretch>
        </p:blipFill>
        <p:spPr>
          <a:xfrm>
            <a:off x="8084180" y="1026165"/>
            <a:ext cx="3403652" cy="5194300"/>
          </a:xfrm>
          <a:prstGeom prst="rect">
            <a:avLst/>
          </a:prstGeom>
        </p:spPr>
      </p:pic>
    </p:spTree>
    <p:extLst>
      <p:ext uri="{BB962C8B-B14F-4D97-AF65-F5344CB8AC3E}">
        <p14:creationId xmlns:p14="http://schemas.microsoft.com/office/powerpoint/2010/main" val="691584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CD7B-FE24-FBFF-2A4D-1A6A0E433952}"/>
              </a:ext>
            </a:extLst>
          </p:cNvPr>
          <p:cNvSpPr>
            <a:spLocks noGrp="1"/>
          </p:cNvSpPr>
          <p:nvPr>
            <p:ph type="title"/>
          </p:nvPr>
        </p:nvSpPr>
        <p:spPr/>
        <p:txBody>
          <a:bodyPr/>
          <a:lstStyle/>
          <a:p>
            <a:r>
              <a:rPr lang="en-US"/>
              <a:t>The early progress of ANNs</a:t>
            </a:r>
          </a:p>
        </p:txBody>
      </p:sp>
      <p:sp>
        <p:nvSpPr>
          <p:cNvPr id="3" name="Content Placeholder 2">
            <a:extLst>
              <a:ext uri="{FF2B5EF4-FFF2-40B4-BE49-F238E27FC236}">
                <a16:creationId xmlns:a16="http://schemas.microsoft.com/office/drawing/2014/main" id="{A2B656C1-D3F2-E61C-624E-BB042E210C8E}"/>
              </a:ext>
            </a:extLst>
          </p:cNvPr>
          <p:cNvSpPr>
            <a:spLocks noGrp="1"/>
          </p:cNvSpPr>
          <p:nvPr>
            <p:ph idx="1"/>
          </p:nvPr>
        </p:nvSpPr>
        <p:spPr>
          <a:xfrm>
            <a:off x="5671456" y="1825625"/>
            <a:ext cx="5682343" cy="4351338"/>
          </a:xfrm>
        </p:spPr>
        <p:txBody>
          <a:bodyPr>
            <a:normAutofit fontScale="77500" lnSpcReduction="20000"/>
          </a:bodyPr>
          <a:lstStyle/>
          <a:p>
            <a:r>
              <a:rPr lang="en-US"/>
              <a:t>The early success of ANNs led to widespread belief that we would soon be able to build truly intelligent machines</a:t>
            </a:r>
          </a:p>
          <a:p>
            <a:r>
              <a:rPr lang="en-US"/>
              <a:t>However, in the 1960s, it became clear that there were some difficult problems to solve before this would be possible, so funding for ANN research went elsewhere</a:t>
            </a:r>
          </a:p>
          <a:p>
            <a:r>
              <a:rPr lang="en-US"/>
              <a:t>In the 1980s, new architectures were invented and better training techniques were developed, which sparked a renewed interest in ANNs – or </a:t>
            </a:r>
            <a:r>
              <a:rPr lang="en-US" b="1" i="1"/>
              <a:t>connectionism</a:t>
            </a:r>
            <a:r>
              <a:rPr lang="en-US"/>
              <a:t>, the study of neural networks</a:t>
            </a:r>
          </a:p>
          <a:p>
            <a:r>
              <a:rPr lang="en-US"/>
              <a:t>However, progress was slow and other ML techniques (e.g., SVMs) were advancing more quickly and seemed to have a more solid theoretical foundation</a:t>
            </a:r>
          </a:p>
        </p:txBody>
      </p:sp>
      <p:pic>
        <p:nvPicPr>
          <p:cNvPr id="4" name="Picture 3">
            <a:extLst>
              <a:ext uri="{FF2B5EF4-FFF2-40B4-BE49-F238E27FC236}">
                <a16:creationId xmlns:a16="http://schemas.microsoft.com/office/drawing/2014/main" id="{C9D98045-99F2-56AC-7A56-A282D12D204C}"/>
              </a:ext>
            </a:extLst>
          </p:cNvPr>
          <p:cNvPicPr>
            <a:picLocks noChangeAspect="1"/>
          </p:cNvPicPr>
          <p:nvPr/>
        </p:nvPicPr>
        <p:blipFill>
          <a:blip r:embed="rId2"/>
          <a:stretch>
            <a:fillRect/>
          </a:stretch>
        </p:blipFill>
        <p:spPr>
          <a:xfrm>
            <a:off x="277583" y="2308678"/>
            <a:ext cx="5372100" cy="2654300"/>
          </a:xfrm>
          <a:prstGeom prst="rect">
            <a:avLst/>
          </a:prstGeom>
        </p:spPr>
      </p:pic>
    </p:spTree>
    <p:extLst>
      <p:ext uri="{BB962C8B-B14F-4D97-AF65-F5344CB8AC3E}">
        <p14:creationId xmlns:p14="http://schemas.microsoft.com/office/powerpoint/2010/main" val="22763643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5528-98C5-C7BC-C884-D6B07A2044BF}"/>
              </a:ext>
            </a:extLst>
          </p:cNvPr>
          <p:cNvSpPr>
            <a:spLocks noGrp="1"/>
          </p:cNvSpPr>
          <p:nvPr>
            <p:ph type="title"/>
          </p:nvPr>
        </p:nvSpPr>
        <p:spPr/>
        <p:txBody>
          <a:bodyPr/>
          <a:lstStyle/>
          <a:p>
            <a:r>
              <a:rPr lang="en-US"/>
              <a:t>Use cases for multiple </a:t>
            </a:r>
            <a:r>
              <a:rPr lang="en-US" i="1"/>
              <a:t>outputs</a:t>
            </a:r>
          </a:p>
        </p:txBody>
      </p:sp>
      <p:sp>
        <p:nvSpPr>
          <p:cNvPr id="3" name="Content Placeholder 2">
            <a:extLst>
              <a:ext uri="{FF2B5EF4-FFF2-40B4-BE49-F238E27FC236}">
                <a16:creationId xmlns:a16="http://schemas.microsoft.com/office/drawing/2014/main" id="{09809613-BC8A-AFF9-DABA-A5BA8FBD87A5}"/>
              </a:ext>
            </a:extLst>
          </p:cNvPr>
          <p:cNvSpPr>
            <a:spLocks noGrp="1"/>
          </p:cNvSpPr>
          <p:nvPr>
            <p:ph idx="1"/>
          </p:nvPr>
        </p:nvSpPr>
        <p:spPr>
          <a:xfrm>
            <a:off x="3877002" y="1825624"/>
            <a:ext cx="7476797" cy="4785383"/>
          </a:xfrm>
        </p:spPr>
        <p:txBody>
          <a:bodyPr>
            <a:normAutofit fontScale="92500" lnSpcReduction="10000"/>
          </a:bodyPr>
          <a:lstStyle/>
          <a:p>
            <a:r>
              <a:rPr lang="en-US"/>
              <a:t>There are many situations where you might want multiple </a:t>
            </a:r>
            <a:r>
              <a:rPr lang="en-US" i="1"/>
              <a:t>outputs</a:t>
            </a:r>
          </a:p>
          <a:p>
            <a:pPr lvl="1"/>
            <a:r>
              <a:rPr lang="en-US"/>
              <a:t>You may want to locate and classify the main object in a picture – this is both a regression task and a classification task</a:t>
            </a:r>
          </a:p>
          <a:p>
            <a:pPr lvl="1"/>
            <a:r>
              <a:rPr lang="en-US"/>
              <a:t>You may have multiple tasks to perform on the same data</a:t>
            </a:r>
          </a:p>
          <a:p>
            <a:pPr lvl="2"/>
            <a:r>
              <a:rPr lang="en-US"/>
              <a:t>You can get better results by training the </a:t>
            </a:r>
            <a:r>
              <a:rPr lang="en-US" i="1"/>
              <a:t>same </a:t>
            </a:r>
            <a:r>
              <a:rPr lang="en-US"/>
              <a:t>neural network model to carry out all the tasks than by training a separate model for each task</a:t>
            </a:r>
          </a:p>
          <a:p>
            <a:pPr lvl="2"/>
            <a:r>
              <a:rPr lang="en-US"/>
              <a:t>e.g., a model for </a:t>
            </a:r>
            <a:r>
              <a:rPr lang="en-US" i="1"/>
              <a:t>multitask classification</a:t>
            </a:r>
            <a:r>
              <a:rPr lang="en-US"/>
              <a:t> on images of faces might classify both a person’s facial expression and whether or not they are wearing glasses</a:t>
            </a:r>
          </a:p>
          <a:p>
            <a:pPr lvl="1"/>
            <a:r>
              <a:rPr lang="en-US"/>
              <a:t>You may want to make sure that part of tne network outputs something useful on its own without relying on the rest of the network – this can also work as a regularization technique</a:t>
            </a:r>
          </a:p>
        </p:txBody>
      </p:sp>
      <p:pic>
        <p:nvPicPr>
          <p:cNvPr id="4" name="Picture 3">
            <a:extLst>
              <a:ext uri="{FF2B5EF4-FFF2-40B4-BE49-F238E27FC236}">
                <a16:creationId xmlns:a16="http://schemas.microsoft.com/office/drawing/2014/main" id="{EBC4C519-3D64-681D-8C07-B6288AB57DB7}"/>
              </a:ext>
            </a:extLst>
          </p:cNvPr>
          <p:cNvPicPr>
            <a:picLocks noChangeAspect="1"/>
          </p:cNvPicPr>
          <p:nvPr/>
        </p:nvPicPr>
        <p:blipFill>
          <a:blip r:embed="rId2"/>
          <a:stretch>
            <a:fillRect/>
          </a:stretch>
        </p:blipFill>
        <p:spPr>
          <a:xfrm>
            <a:off x="600403" y="1825625"/>
            <a:ext cx="3276600" cy="4013200"/>
          </a:xfrm>
          <a:prstGeom prst="rect">
            <a:avLst/>
          </a:prstGeom>
        </p:spPr>
      </p:pic>
    </p:spTree>
    <p:extLst>
      <p:ext uri="{BB962C8B-B14F-4D97-AF65-F5344CB8AC3E}">
        <p14:creationId xmlns:p14="http://schemas.microsoft.com/office/powerpoint/2010/main" val="799420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25AB-C994-C827-4BB8-18836940FFA5}"/>
              </a:ext>
            </a:extLst>
          </p:cNvPr>
          <p:cNvSpPr>
            <a:spLocks noGrp="1"/>
          </p:cNvSpPr>
          <p:nvPr>
            <p:ph type="title"/>
          </p:nvPr>
        </p:nvSpPr>
        <p:spPr>
          <a:xfrm>
            <a:off x="838200" y="365125"/>
            <a:ext cx="10515600" cy="412641"/>
          </a:xfrm>
        </p:spPr>
        <p:txBody>
          <a:bodyPr>
            <a:normAutofit fontScale="90000"/>
          </a:bodyPr>
          <a:lstStyle/>
          <a:p>
            <a:r>
              <a:rPr lang="en-US"/>
              <a:t>Adding an extra output</a:t>
            </a:r>
          </a:p>
        </p:txBody>
      </p:sp>
      <p:sp>
        <p:nvSpPr>
          <p:cNvPr id="3" name="Content Placeholder 2">
            <a:extLst>
              <a:ext uri="{FF2B5EF4-FFF2-40B4-BE49-F238E27FC236}">
                <a16:creationId xmlns:a16="http://schemas.microsoft.com/office/drawing/2014/main" id="{96A44085-EC72-E454-21BB-468218C52520}"/>
              </a:ext>
            </a:extLst>
          </p:cNvPr>
          <p:cNvSpPr>
            <a:spLocks noGrp="1"/>
          </p:cNvSpPr>
          <p:nvPr>
            <p:ph idx="1"/>
          </p:nvPr>
        </p:nvSpPr>
        <p:spPr>
          <a:xfrm>
            <a:off x="357354" y="3373929"/>
            <a:ext cx="6117018" cy="2803034"/>
          </a:xfrm>
        </p:spPr>
        <p:txBody>
          <a:bodyPr/>
          <a:lstStyle/>
          <a:p>
            <a:r>
              <a:rPr lang="en-US"/>
              <a:t>Adding an extra output is straightforward using the Functional API</a:t>
            </a:r>
          </a:p>
          <a:p>
            <a:r>
              <a:rPr lang="en-US"/>
              <a:t>We just connect it to the appropriate layer (see aux_output) and add it to the list of outputs of the model</a:t>
            </a:r>
          </a:p>
        </p:txBody>
      </p:sp>
      <p:pic>
        <p:nvPicPr>
          <p:cNvPr id="4" name="Picture 3">
            <a:extLst>
              <a:ext uri="{FF2B5EF4-FFF2-40B4-BE49-F238E27FC236}">
                <a16:creationId xmlns:a16="http://schemas.microsoft.com/office/drawing/2014/main" id="{F62AF1C6-2831-1DA2-02E4-35B8D42CBB0B}"/>
              </a:ext>
            </a:extLst>
          </p:cNvPr>
          <p:cNvPicPr>
            <a:picLocks noChangeAspect="1"/>
          </p:cNvPicPr>
          <p:nvPr/>
        </p:nvPicPr>
        <p:blipFill>
          <a:blip r:embed="rId2"/>
          <a:stretch>
            <a:fillRect/>
          </a:stretch>
        </p:blipFill>
        <p:spPr>
          <a:xfrm>
            <a:off x="7894583" y="1422400"/>
            <a:ext cx="3276600" cy="4013200"/>
          </a:xfrm>
          <a:prstGeom prst="rect">
            <a:avLst/>
          </a:prstGeom>
        </p:spPr>
      </p:pic>
      <p:pic>
        <p:nvPicPr>
          <p:cNvPr id="6" name="Picture 5">
            <a:extLst>
              <a:ext uri="{FF2B5EF4-FFF2-40B4-BE49-F238E27FC236}">
                <a16:creationId xmlns:a16="http://schemas.microsoft.com/office/drawing/2014/main" id="{DB92170C-560C-5186-1DE5-46F0E560A51B}"/>
              </a:ext>
            </a:extLst>
          </p:cNvPr>
          <p:cNvPicPr>
            <a:picLocks noChangeAspect="1"/>
          </p:cNvPicPr>
          <p:nvPr/>
        </p:nvPicPr>
        <p:blipFill>
          <a:blip r:embed="rId3"/>
          <a:stretch>
            <a:fillRect/>
          </a:stretch>
        </p:blipFill>
        <p:spPr>
          <a:xfrm>
            <a:off x="704195" y="935818"/>
            <a:ext cx="5002922" cy="2329454"/>
          </a:xfrm>
          <a:prstGeom prst="rect">
            <a:avLst/>
          </a:prstGeom>
        </p:spPr>
      </p:pic>
    </p:spTree>
    <p:extLst>
      <p:ext uri="{BB962C8B-B14F-4D97-AF65-F5344CB8AC3E}">
        <p14:creationId xmlns:p14="http://schemas.microsoft.com/office/powerpoint/2010/main" val="9900878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4CC0-4C8A-5861-81A8-E55AD5509D30}"/>
              </a:ext>
            </a:extLst>
          </p:cNvPr>
          <p:cNvSpPr>
            <a:spLocks noGrp="1"/>
          </p:cNvSpPr>
          <p:nvPr>
            <p:ph type="title"/>
          </p:nvPr>
        </p:nvSpPr>
        <p:spPr/>
        <p:txBody>
          <a:bodyPr/>
          <a:lstStyle/>
          <a:p>
            <a:r>
              <a:rPr lang="en-US"/>
              <a:t>Compiling and training a multi-output model</a:t>
            </a:r>
          </a:p>
        </p:txBody>
      </p:sp>
      <p:sp>
        <p:nvSpPr>
          <p:cNvPr id="3" name="Content Placeholder 2">
            <a:extLst>
              <a:ext uri="{FF2B5EF4-FFF2-40B4-BE49-F238E27FC236}">
                <a16:creationId xmlns:a16="http://schemas.microsoft.com/office/drawing/2014/main" id="{12B02EB3-FDA0-3DDF-83D9-D3DC25279C76}"/>
              </a:ext>
            </a:extLst>
          </p:cNvPr>
          <p:cNvSpPr>
            <a:spLocks noGrp="1"/>
          </p:cNvSpPr>
          <p:nvPr>
            <p:ph idx="1"/>
          </p:nvPr>
        </p:nvSpPr>
        <p:spPr>
          <a:xfrm>
            <a:off x="838200" y="2701159"/>
            <a:ext cx="10515600" cy="3475804"/>
          </a:xfrm>
        </p:spPr>
        <p:txBody>
          <a:bodyPr/>
          <a:lstStyle/>
          <a:p>
            <a:r>
              <a:rPr lang="en-US"/>
              <a:t>Each output needs its own loss function, so you need to provide a tuple of two loss functions when you compile</a:t>
            </a:r>
          </a:p>
          <a:p>
            <a:r>
              <a:rPr lang="en-US"/>
              <a:t>By default, Keras will add up the losses of the different outputs during training and give them equal weight</a:t>
            </a:r>
          </a:p>
          <a:p>
            <a:r>
              <a:rPr lang="en-US"/>
              <a:t>Here, the aux_output is only used for regularization – the main output should be given much more weight – we set this using the loss_weights hyperparameter:</a:t>
            </a:r>
          </a:p>
          <a:p>
            <a:pPr lvl="1"/>
            <a:r>
              <a:rPr lang="en-US"/>
              <a:t>loss_weights = (0.9, 0.1)</a:t>
            </a:r>
          </a:p>
        </p:txBody>
      </p:sp>
      <p:pic>
        <p:nvPicPr>
          <p:cNvPr id="4" name="Picture 3">
            <a:extLst>
              <a:ext uri="{FF2B5EF4-FFF2-40B4-BE49-F238E27FC236}">
                <a16:creationId xmlns:a16="http://schemas.microsoft.com/office/drawing/2014/main" id="{7E6BDD9D-E11E-9D92-5340-DF1C8229D213}"/>
              </a:ext>
            </a:extLst>
          </p:cNvPr>
          <p:cNvPicPr>
            <a:picLocks noChangeAspect="1"/>
          </p:cNvPicPr>
          <p:nvPr/>
        </p:nvPicPr>
        <p:blipFill>
          <a:blip r:embed="rId2"/>
          <a:stretch>
            <a:fillRect/>
          </a:stretch>
        </p:blipFill>
        <p:spPr>
          <a:xfrm>
            <a:off x="2209800" y="1616623"/>
            <a:ext cx="7772400" cy="765939"/>
          </a:xfrm>
          <a:prstGeom prst="rect">
            <a:avLst/>
          </a:prstGeom>
        </p:spPr>
      </p:pic>
    </p:spTree>
    <p:extLst>
      <p:ext uri="{BB962C8B-B14F-4D97-AF65-F5344CB8AC3E}">
        <p14:creationId xmlns:p14="http://schemas.microsoft.com/office/powerpoint/2010/main" val="2545494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9DAF7-0FA3-B778-301D-CF4A06A99F52}"/>
              </a:ext>
            </a:extLst>
          </p:cNvPr>
          <p:cNvSpPr>
            <a:spLocks noGrp="1"/>
          </p:cNvSpPr>
          <p:nvPr>
            <p:ph type="title"/>
          </p:nvPr>
        </p:nvSpPr>
        <p:spPr/>
        <p:txBody>
          <a:bodyPr/>
          <a:lstStyle/>
          <a:p>
            <a:r>
              <a:rPr lang="en-US"/>
              <a:t>Compiling and training a multi-output model</a:t>
            </a:r>
          </a:p>
        </p:txBody>
      </p:sp>
      <p:sp>
        <p:nvSpPr>
          <p:cNvPr id="3" name="Content Placeholder 2">
            <a:extLst>
              <a:ext uri="{FF2B5EF4-FFF2-40B4-BE49-F238E27FC236}">
                <a16:creationId xmlns:a16="http://schemas.microsoft.com/office/drawing/2014/main" id="{CF6FE751-0648-FC39-6FC3-B92C3FAF32CA}"/>
              </a:ext>
            </a:extLst>
          </p:cNvPr>
          <p:cNvSpPr>
            <a:spLocks noGrp="1"/>
          </p:cNvSpPr>
          <p:nvPr>
            <p:ph idx="1"/>
          </p:nvPr>
        </p:nvSpPr>
        <p:spPr>
          <a:xfrm>
            <a:off x="838200" y="3342291"/>
            <a:ext cx="10515600" cy="2834672"/>
          </a:xfrm>
        </p:spPr>
        <p:txBody>
          <a:bodyPr/>
          <a:lstStyle/>
          <a:p>
            <a:r>
              <a:rPr lang="en-US"/>
              <a:t>When we train the model, we need to provide target labels for each output</a:t>
            </a:r>
          </a:p>
          <a:p>
            <a:r>
              <a:rPr lang="en-US"/>
              <a:t>So we provide the tuple (y_train, y_train) and (y_valid, y_valid) in the code above – both outputs are trying to predict the same thing</a:t>
            </a:r>
          </a:p>
        </p:txBody>
      </p:sp>
      <p:pic>
        <p:nvPicPr>
          <p:cNvPr id="4" name="Picture 3">
            <a:extLst>
              <a:ext uri="{FF2B5EF4-FFF2-40B4-BE49-F238E27FC236}">
                <a16:creationId xmlns:a16="http://schemas.microsoft.com/office/drawing/2014/main" id="{F2FBD5A4-36CC-F764-0D47-D44306924169}"/>
              </a:ext>
            </a:extLst>
          </p:cNvPr>
          <p:cNvPicPr>
            <a:picLocks noChangeAspect="1"/>
          </p:cNvPicPr>
          <p:nvPr/>
        </p:nvPicPr>
        <p:blipFill>
          <a:blip r:embed="rId2"/>
          <a:stretch>
            <a:fillRect/>
          </a:stretch>
        </p:blipFill>
        <p:spPr>
          <a:xfrm>
            <a:off x="2622550" y="1690688"/>
            <a:ext cx="6946900" cy="1422400"/>
          </a:xfrm>
          <a:prstGeom prst="rect">
            <a:avLst/>
          </a:prstGeom>
        </p:spPr>
      </p:pic>
    </p:spTree>
    <p:extLst>
      <p:ext uri="{BB962C8B-B14F-4D97-AF65-F5344CB8AC3E}">
        <p14:creationId xmlns:p14="http://schemas.microsoft.com/office/powerpoint/2010/main" val="25876381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C204-F1CA-4634-C0C3-5A3AFB25804D}"/>
              </a:ext>
            </a:extLst>
          </p:cNvPr>
          <p:cNvSpPr>
            <a:spLocks noGrp="1"/>
          </p:cNvSpPr>
          <p:nvPr>
            <p:ph type="title"/>
          </p:nvPr>
        </p:nvSpPr>
        <p:spPr/>
        <p:txBody>
          <a:bodyPr/>
          <a:lstStyle/>
          <a:p>
            <a:r>
              <a:rPr lang="en-US"/>
              <a:t>Evaluating a multi-output model</a:t>
            </a:r>
          </a:p>
        </p:txBody>
      </p:sp>
      <p:sp>
        <p:nvSpPr>
          <p:cNvPr id="3" name="Content Placeholder 2">
            <a:extLst>
              <a:ext uri="{FF2B5EF4-FFF2-40B4-BE49-F238E27FC236}">
                <a16:creationId xmlns:a16="http://schemas.microsoft.com/office/drawing/2014/main" id="{35D29968-155F-6C9E-35B0-B0B1E34D847B}"/>
              </a:ext>
            </a:extLst>
          </p:cNvPr>
          <p:cNvSpPr>
            <a:spLocks noGrp="1"/>
          </p:cNvSpPr>
          <p:nvPr>
            <p:ph idx="1"/>
          </p:nvPr>
        </p:nvSpPr>
        <p:spPr>
          <a:xfrm>
            <a:off x="838200" y="3878318"/>
            <a:ext cx="10515600" cy="2007476"/>
          </a:xfrm>
        </p:spPr>
        <p:txBody>
          <a:bodyPr/>
          <a:lstStyle/>
          <a:p>
            <a:r>
              <a:rPr lang="en-US"/>
              <a:t>When we evaluate a multi-output model, the evaluate method returns the weighted sum of the losses, the loss for each output and the error metric for each output</a:t>
            </a:r>
          </a:p>
          <a:p>
            <a:r>
              <a:rPr lang="en-US"/>
              <a:t>Similarly the predict() method returns the predictions for each output</a:t>
            </a:r>
          </a:p>
        </p:txBody>
      </p:sp>
      <p:pic>
        <p:nvPicPr>
          <p:cNvPr id="4" name="Picture 3">
            <a:extLst>
              <a:ext uri="{FF2B5EF4-FFF2-40B4-BE49-F238E27FC236}">
                <a16:creationId xmlns:a16="http://schemas.microsoft.com/office/drawing/2014/main" id="{376D6A95-A742-3674-46DB-1341E346517F}"/>
              </a:ext>
            </a:extLst>
          </p:cNvPr>
          <p:cNvPicPr>
            <a:picLocks noChangeAspect="1"/>
          </p:cNvPicPr>
          <p:nvPr/>
        </p:nvPicPr>
        <p:blipFill>
          <a:blip r:embed="rId2"/>
          <a:stretch>
            <a:fillRect/>
          </a:stretch>
        </p:blipFill>
        <p:spPr>
          <a:xfrm>
            <a:off x="2209800" y="1890172"/>
            <a:ext cx="7772400" cy="555171"/>
          </a:xfrm>
          <a:prstGeom prst="rect">
            <a:avLst/>
          </a:prstGeom>
        </p:spPr>
      </p:pic>
      <p:pic>
        <p:nvPicPr>
          <p:cNvPr id="5" name="Picture 4">
            <a:extLst>
              <a:ext uri="{FF2B5EF4-FFF2-40B4-BE49-F238E27FC236}">
                <a16:creationId xmlns:a16="http://schemas.microsoft.com/office/drawing/2014/main" id="{BA15A071-66D7-B62E-4D5E-6E1906C0B5BE}"/>
              </a:ext>
            </a:extLst>
          </p:cNvPr>
          <p:cNvPicPr>
            <a:picLocks noChangeAspect="1"/>
          </p:cNvPicPr>
          <p:nvPr/>
        </p:nvPicPr>
        <p:blipFill>
          <a:blip r:embed="rId3"/>
          <a:stretch>
            <a:fillRect/>
          </a:stretch>
        </p:blipFill>
        <p:spPr>
          <a:xfrm>
            <a:off x="2851150" y="2793530"/>
            <a:ext cx="6489700" cy="368300"/>
          </a:xfrm>
          <a:prstGeom prst="rect">
            <a:avLst/>
          </a:prstGeom>
        </p:spPr>
      </p:pic>
    </p:spTree>
    <p:extLst>
      <p:ext uri="{BB962C8B-B14F-4D97-AF65-F5344CB8AC3E}">
        <p14:creationId xmlns:p14="http://schemas.microsoft.com/office/powerpoint/2010/main" val="7576351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1E67-E22B-5392-8501-17F0001ABB85}"/>
              </a:ext>
            </a:extLst>
          </p:cNvPr>
          <p:cNvSpPr>
            <a:spLocks noGrp="1"/>
          </p:cNvSpPr>
          <p:nvPr>
            <p:ph type="title"/>
          </p:nvPr>
        </p:nvSpPr>
        <p:spPr>
          <a:xfrm>
            <a:off x="838200" y="365126"/>
            <a:ext cx="10515600" cy="507234"/>
          </a:xfrm>
        </p:spPr>
        <p:txBody>
          <a:bodyPr>
            <a:normAutofit fontScale="90000"/>
          </a:bodyPr>
          <a:lstStyle/>
          <a:p>
            <a:r>
              <a:rPr lang="en-US" sz="4000"/>
              <a:t>Using Subclassing API to build dynamic models</a:t>
            </a:r>
          </a:p>
        </p:txBody>
      </p:sp>
      <p:sp>
        <p:nvSpPr>
          <p:cNvPr id="3" name="Content Placeholder 2">
            <a:extLst>
              <a:ext uri="{FF2B5EF4-FFF2-40B4-BE49-F238E27FC236}">
                <a16:creationId xmlns:a16="http://schemas.microsoft.com/office/drawing/2014/main" id="{30CDE3E8-16DE-AB9B-A902-6EA599E4C425}"/>
              </a:ext>
            </a:extLst>
          </p:cNvPr>
          <p:cNvSpPr>
            <a:spLocks noGrp="1"/>
          </p:cNvSpPr>
          <p:nvPr>
            <p:ph idx="1"/>
          </p:nvPr>
        </p:nvSpPr>
        <p:spPr/>
        <p:txBody>
          <a:bodyPr/>
          <a:lstStyle/>
          <a:p>
            <a:r>
              <a:rPr lang="en-US"/>
              <a:t>The models you create using the sequential and functional APIs are </a:t>
            </a:r>
            <a:r>
              <a:rPr lang="en-US" i="1"/>
              <a:t>static</a:t>
            </a:r>
            <a:r>
              <a:rPr lang="en-US"/>
              <a:t> – you build the model from its layers and then exactly the same process is applied to every instance you give to the model</a:t>
            </a:r>
          </a:p>
          <a:p>
            <a:r>
              <a:rPr lang="en-US"/>
              <a:t>This has many advantages:</a:t>
            </a:r>
          </a:p>
          <a:p>
            <a:pPr lvl="1"/>
            <a:r>
              <a:rPr lang="en-US"/>
              <a:t>the model can be saved, cloned and shared</a:t>
            </a:r>
          </a:p>
          <a:p>
            <a:pPr lvl="1"/>
            <a:r>
              <a:rPr lang="en-US"/>
              <a:t>its structure can be displayed and analysed</a:t>
            </a:r>
          </a:p>
          <a:p>
            <a:pPr lvl="1"/>
            <a:r>
              <a:rPr lang="en-US"/>
              <a:t>the framework can infer shapes and check types and catch errors early</a:t>
            </a:r>
          </a:p>
          <a:p>
            <a:pPr lvl="1"/>
            <a:r>
              <a:rPr lang="en-US"/>
              <a:t>it’s straightforward to debug</a:t>
            </a:r>
          </a:p>
          <a:p>
            <a:r>
              <a:rPr lang="en-US"/>
              <a:t>But what if you want to involve loops, or varying data shapes or conditional branching or other dynamic behaviours?</a:t>
            </a:r>
          </a:p>
        </p:txBody>
      </p:sp>
    </p:spTree>
    <p:extLst>
      <p:ext uri="{BB962C8B-B14F-4D97-AF65-F5344CB8AC3E}">
        <p14:creationId xmlns:p14="http://schemas.microsoft.com/office/powerpoint/2010/main" val="263304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A026-E688-9D9B-670D-F08CD2BAFA8D}"/>
              </a:ext>
            </a:extLst>
          </p:cNvPr>
          <p:cNvSpPr>
            <a:spLocks noGrp="1"/>
          </p:cNvSpPr>
          <p:nvPr>
            <p:ph type="title"/>
          </p:nvPr>
        </p:nvSpPr>
        <p:spPr/>
        <p:txBody>
          <a:bodyPr/>
          <a:lstStyle/>
          <a:p>
            <a:r>
              <a:rPr lang="en-US"/>
              <a:t>Using the Subclassing API</a:t>
            </a:r>
          </a:p>
        </p:txBody>
      </p:sp>
      <p:sp>
        <p:nvSpPr>
          <p:cNvPr id="3" name="Content Placeholder 2">
            <a:extLst>
              <a:ext uri="{FF2B5EF4-FFF2-40B4-BE49-F238E27FC236}">
                <a16:creationId xmlns:a16="http://schemas.microsoft.com/office/drawing/2014/main" id="{940345A2-FB7E-1495-0161-3624E99E1D33}"/>
              </a:ext>
            </a:extLst>
          </p:cNvPr>
          <p:cNvSpPr>
            <a:spLocks noGrp="1"/>
          </p:cNvSpPr>
          <p:nvPr>
            <p:ph idx="1"/>
          </p:nvPr>
        </p:nvSpPr>
        <p:spPr>
          <a:xfrm>
            <a:off x="5854261" y="1568737"/>
            <a:ext cx="5938345" cy="4608226"/>
          </a:xfrm>
        </p:spPr>
        <p:txBody>
          <a:bodyPr>
            <a:normAutofit fontScale="77500" lnSpcReduction="20000"/>
          </a:bodyPr>
          <a:lstStyle/>
          <a:p>
            <a:r>
              <a:rPr lang="en-US"/>
              <a:t>If you want to build dynamic models, then you’ll need to use the Subclassing API</a:t>
            </a:r>
          </a:p>
          <a:p>
            <a:r>
              <a:rPr lang="en-US"/>
              <a:t>Example on the left uses this API to build the multi-output model we just looked at</a:t>
            </a:r>
          </a:p>
          <a:p>
            <a:r>
              <a:rPr lang="en-US"/>
              <a:t>We define our own subclass of the keras.Model class</a:t>
            </a:r>
          </a:p>
          <a:p>
            <a:r>
              <a:rPr lang="en-US"/>
              <a:t>In its constructor, we define properties corresponding to the different layers</a:t>
            </a:r>
          </a:p>
          <a:p>
            <a:r>
              <a:rPr lang="en-US"/>
              <a:t>We then specify how the layers are applied in the call() method</a:t>
            </a:r>
          </a:p>
          <a:p>
            <a:r>
              <a:rPr lang="en-US"/>
              <a:t>Here, the call() method just connects the layers together as before</a:t>
            </a:r>
          </a:p>
          <a:p>
            <a:r>
              <a:rPr lang="en-US"/>
              <a:t>But, in principle, the call() method could involve any code at all, so it allows you to build models that have loops, conditional execution etc.</a:t>
            </a:r>
          </a:p>
          <a:p>
            <a:endParaRPr lang="en-US"/>
          </a:p>
        </p:txBody>
      </p:sp>
      <p:pic>
        <p:nvPicPr>
          <p:cNvPr id="4" name="Picture 3">
            <a:extLst>
              <a:ext uri="{FF2B5EF4-FFF2-40B4-BE49-F238E27FC236}">
                <a16:creationId xmlns:a16="http://schemas.microsoft.com/office/drawing/2014/main" id="{5373B9DD-CE30-1CE4-15E4-FA8D094737A3}"/>
              </a:ext>
            </a:extLst>
          </p:cNvPr>
          <p:cNvPicPr>
            <a:picLocks noChangeAspect="1"/>
          </p:cNvPicPr>
          <p:nvPr/>
        </p:nvPicPr>
        <p:blipFill>
          <a:blip r:embed="rId2"/>
          <a:stretch>
            <a:fillRect/>
          </a:stretch>
        </p:blipFill>
        <p:spPr>
          <a:xfrm>
            <a:off x="308741" y="1568737"/>
            <a:ext cx="5346532" cy="3720525"/>
          </a:xfrm>
          <a:prstGeom prst="rect">
            <a:avLst/>
          </a:prstGeom>
        </p:spPr>
      </p:pic>
    </p:spTree>
    <p:extLst>
      <p:ext uri="{BB962C8B-B14F-4D97-AF65-F5344CB8AC3E}">
        <p14:creationId xmlns:p14="http://schemas.microsoft.com/office/powerpoint/2010/main" val="27129179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A926-848E-C951-CD6D-517EC69D0A33}"/>
              </a:ext>
            </a:extLst>
          </p:cNvPr>
          <p:cNvSpPr>
            <a:spLocks noGrp="1"/>
          </p:cNvSpPr>
          <p:nvPr>
            <p:ph type="title"/>
          </p:nvPr>
        </p:nvSpPr>
        <p:spPr>
          <a:xfrm>
            <a:off x="838200" y="365126"/>
            <a:ext cx="10515600" cy="315912"/>
          </a:xfrm>
        </p:spPr>
        <p:txBody>
          <a:bodyPr>
            <a:normAutofit fontScale="90000"/>
          </a:bodyPr>
          <a:lstStyle/>
          <a:p>
            <a:r>
              <a:rPr lang="en-US"/>
              <a:t>Saving and restoring a model</a:t>
            </a:r>
          </a:p>
        </p:txBody>
      </p:sp>
      <p:sp>
        <p:nvSpPr>
          <p:cNvPr id="3" name="Content Placeholder 2">
            <a:extLst>
              <a:ext uri="{FF2B5EF4-FFF2-40B4-BE49-F238E27FC236}">
                <a16:creationId xmlns:a16="http://schemas.microsoft.com/office/drawing/2014/main" id="{4E31424B-CEA0-12B6-FE4E-6507836A7BA6}"/>
              </a:ext>
            </a:extLst>
          </p:cNvPr>
          <p:cNvSpPr>
            <a:spLocks noGrp="1"/>
          </p:cNvSpPr>
          <p:nvPr>
            <p:ph idx="1"/>
          </p:nvPr>
        </p:nvSpPr>
        <p:spPr>
          <a:xfrm>
            <a:off x="6095999" y="1123777"/>
            <a:ext cx="5770179" cy="5053186"/>
          </a:xfrm>
        </p:spPr>
        <p:txBody>
          <a:bodyPr/>
          <a:lstStyle/>
          <a:p>
            <a:r>
              <a:rPr lang="en-US"/>
              <a:t>Saving a Keras model is as simple as calling the model’s save() method</a:t>
            </a:r>
          </a:p>
          <a:p>
            <a:r>
              <a:rPr lang="en-US"/>
              <a:t>If you set save_format to “tf”, it saves the model using TensorFlow’s SavedModel format</a:t>
            </a:r>
          </a:p>
          <a:p>
            <a:pPr lvl="1"/>
            <a:r>
              <a:rPr lang="en-US"/>
              <a:t>this is directory containing several files and subdirectories</a:t>
            </a:r>
          </a:p>
          <a:p>
            <a:r>
              <a:rPr lang="en-US"/>
              <a:t>The </a:t>
            </a:r>
            <a:r>
              <a:rPr lang="en-US" i="1"/>
              <a:t>saved_model.pb</a:t>
            </a:r>
            <a:r>
              <a:rPr lang="en-US"/>
              <a:t> file contains the model’s architecture and logic – this can be used for deployment without exposing your source code</a:t>
            </a:r>
          </a:p>
        </p:txBody>
      </p:sp>
      <p:pic>
        <p:nvPicPr>
          <p:cNvPr id="4" name="Picture 3">
            <a:extLst>
              <a:ext uri="{FF2B5EF4-FFF2-40B4-BE49-F238E27FC236}">
                <a16:creationId xmlns:a16="http://schemas.microsoft.com/office/drawing/2014/main" id="{B2B42160-9845-B599-3BF4-D2C049DCCCB6}"/>
              </a:ext>
            </a:extLst>
          </p:cNvPr>
          <p:cNvPicPr>
            <a:picLocks noChangeAspect="1"/>
          </p:cNvPicPr>
          <p:nvPr/>
        </p:nvPicPr>
        <p:blipFill>
          <a:blip r:embed="rId2"/>
          <a:stretch>
            <a:fillRect/>
          </a:stretch>
        </p:blipFill>
        <p:spPr>
          <a:xfrm>
            <a:off x="325821" y="1126405"/>
            <a:ext cx="5657082" cy="5053186"/>
          </a:xfrm>
          <a:prstGeom prst="rect">
            <a:avLst/>
          </a:prstGeom>
        </p:spPr>
      </p:pic>
    </p:spTree>
    <p:extLst>
      <p:ext uri="{BB962C8B-B14F-4D97-AF65-F5344CB8AC3E}">
        <p14:creationId xmlns:p14="http://schemas.microsoft.com/office/powerpoint/2010/main" val="42568552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A926-848E-C951-CD6D-517EC69D0A33}"/>
              </a:ext>
            </a:extLst>
          </p:cNvPr>
          <p:cNvSpPr>
            <a:spLocks noGrp="1"/>
          </p:cNvSpPr>
          <p:nvPr>
            <p:ph type="title"/>
          </p:nvPr>
        </p:nvSpPr>
        <p:spPr>
          <a:xfrm>
            <a:off x="838200" y="365126"/>
            <a:ext cx="10515600" cy="315912"/>
          </a:xfrm>
        </p:spPr>
        <p:txBody>
          <a:bodyPr>
            <a:normAutofit fontScale="90000"/>
          </a:bodyPr>
          <a:lstStyle/>
          <a:p>
            <a:r>
              <a:rPr lang="en-US"/>
              <a:t>Saving and restoring a model</a:t>
            </a:r>
          </a:p>
        </p:txBody>
      </p:sp>
      <p:sp>
        <p:nvSpPr>
          <p:cNvPr id="3" name="Content Placeholder 2">
            <a:extLst>
              <a:ext uri="{FF2B5EF4-FFF2-40B4-BE49-F238E27FC236}">
                <a16:creationId xmlns:a16="http://schemas.microsoft.com/office/drawing/2014/main" id="{4E31424B-CEA0-12B6-FE4E-6507836A7BA6}"/>
              </a:ext>
            </a:extLst>
          </p:cNvPr>
          <p:cNvSpPr>
            <a:spLocks noGrp="1"/>
          </p:cNvSpPr>
          <p:nvPr>
            <p:ph idx="1"/>
          </p:nvPr>
        </p:nvSpPr>
        <p:spPr>
          <a:xfrm>
            <a:off x="6095999" y="1123777"/>
            <a:ext cx="5770179" cy="5053186"/>
          </a:xfrm>
        </p:spPr>
        <p:txBody>
          <a:bodyPr>
            <a:normAutofit fontScale="92500" lnSpcReduction="20000"/>
          </a:bodyPr>
          <a:lstStyle/>
          <a:p>
            <a:r>
              <a:rPr lang="en-US"/>
              <a:t>The </a:t>
            </a:r>
            <a:r>
              <a:rPr lang="en-US" i="1"/>
              <a:t>keras_metadata.pb</a:t>
            </a:r>
            <a:r>
              <a:rPr lang="en-US"/>
              <a:t> file contains extra information required by Keras</a:t>
            </a:r>
          </a:p>
          <a:p>
            <a:r>
              <a:rPr lang="en-US"/>
              <a:t>The </a:t>
            </a:r>
            <a:r>
              <a:rPr lang="en-US" i="1"/>
              <a:t>variables</a:t>
            </a:r>
            <a:r>
              <a:rPr lang="en-US"/>
              <a:t> subdirectory contains all the parameter values, including connection weights, biases, normalization statistics, optimizer’s parameters, possibly split across several files</a:t>
            </a:r>
          </a:p>
          <a:p>
            <a:r>
              <a:rPr lang="en-US"/>
              <a:t>The </a:t>
            </a:r>
            <a:r>
              <a:rPr lang="en-US" i="1"/>
              <a:t>assets</a:t>
            </a:r>
            <a:r>
              <a:rPr lang="en-US"/>
              <a:t> directory may contain extra files, such as data samples, feature names, class names, etc.</a:t>
            </a:r>
          </a:p>
          <a:p>
            <a:r>
              <a:rPr lang="en-US"/>
              <a:t>Since the optimizer is saved with its state, you can continue training after re-loading and it will start where it left off</a:t>
            </a:r>
          </a:p>
        </p:txBody>
      </p:sp>
      <p:pic>
        <p:nvPicPr>
          <p:cNvPr id="4" name="Picture 3">
            <a:extLst>
              <a:ext uri="{FF2B5EF4-FFF2-40B4-BE49-F238E27FC236}">
                <a16:creationId xmlns:a16="http://schemas.microsoft.com/office/drawing/2014/main" id="{B2B42160-9845-B599-3BF4-D2C049DCCCB6}"/>
              </a:ext>
            </a:extLst>
          </p:cNvPr>
          <p:cNvPicPr>
            <a:picLocks noChangeAspect="1"/>
          </p:cNvPicPr>
          <p:nvPr/>
        </p:nvPicPr>
        <p:blipFill>
          <a:blip r:embed="rId2"/>
          <a:stretch>
            <a:fillRect/>
          </a:stretch>
        </p:blipFill>
        <p:spPr>
          <a:xfrm>
            <a:off x="325821" y="1126405"/>
            <a:ext cx="5657082" cy="5053186"/>
          </a:xfrm>
          <a:prstGeom prst="rect">
            <a:avLst/>
          </a:prstGeom>
        </p:spPr>
      </p:pic>
    </p:spTree>
    <p:extLst>
      <p:ext uri="{BB962C8B-B14F-4D97-AF65-F5344CB8AC3E}">
        <p14:creationId xmlns:p14="http://schemas.microsoft.com/office/powerpoint/2010/main" val="20939206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A926-848E-C951-CD6D-517EC69D0A33}"/>
              </a:ext>
            </a:extLst>
          </p:cNvPr>
          <p:cNvSpPr>
            <a:spLocks noGrp="1"/>
          </p:cNvSpPr>
          <p:nvPr>
            <p:ph type="title"/>
          </p:nvPr>
        </p:nvSpPr>
        <p:spPr>
          <a:xfrm>
            <a:off x="838200" y="365126"/>
            <a:ext cx="10515600" cy="315912"/>
          </a:xfrm>
        </p:spPr>
        <p:txBody>
          <a:bodyPr>
            <a:normAutofit fontScale="90000"/>
          </a:bodyPr>
          <a:lstStyle/>
          <a:p>
            <a:r>
              <a:rPr lang="en-US"/>
              <a:t>Saving and restoring a model</a:t>
            </a:r>
          </a:p>
        </p:txBody>
      </p:sp>
      <p:sp>
        <p:nvSpPr>
          <p:cNvPr id="3" name="Content Placeholder 2">
            <a:extLst>
              <a:ext uri="{FF2B5EF4-FFF2-40B4-BE49-F238E27FC236}">
                <a16:creationId xmlns:a16="http://schemas.microsoft.com/office/drawing/2014/main" id="{4E31424B-CEA0-12B6-FE4E-6507836A7BA6}"/>
              </a:ext>
            </a:extLst>
          </p:cNvPr>
          <p:cNvSpPr>
            <a:spLocks noGrp="1"/>
          </p:cNvSpPr>
          <p:nvPr>
            <p:ph idx="1"/>
          </p:nvPr>
        </p:nvSpPr>
        <p:spPr>
          <a:xfrm>
            <a:off x="6095999" y="1123776"/>
            <a:ext cx="5770179" cy="5466209"/>
          </a:xfrm>
        </p:spPr>
        <p:txBody>
          <a:bodyPr>
            <a:normAutofit fontScale="85000" lnSpcReduction="10000"/>
          </a:bodyPr>
          <a:lstStyle/>
          <a:p>
            <a:r>
              <a:rPr lang="en-US"/>
              <a:t>Typically, you will make a script to tring the model and save it and then another script (or web service) that loads the model, evaluates it and uses it to make predictions</a:t>
            </a:r>
          </a:p>
          <a:p>
            <a:r>
              <a:rPr lang="en-US"/>
              <a:t>Loading the model is done using the load_model() method</a:t>
            </a:r>
          </a:p>
          <a:p>
            <a:r>
              <a:rPr lang="en-US"/>
              <a:t>You can also use save_weights() and load_weights() to save and load just the weights rather than the whole model</a:t>
            </a:r>
          </a:p>
          <a:p>
            <a:r>
              <a:rPr lang="en-US"/>
              <a:t>While training a large and complex model that takes a long time to train, it’s a good idea to save snapshots of the model periodically during the training</a:t>
            </a:r>
          </a:p>
          <a:p>
            <a:r>
              <a:rPr lang="en-US"/>
              <a:t>How do you do this? You need to be able to tell the fit() method to save checkpoints – you can do this using </a:t>
            </a:r>
            <a:r>
              <a:rPr lang="en-US" b="1" i="1"/>
              <a:t>callbacks</a:t>
            </a:r>
            <a:endParaRPr lang="en-US" b="1"/>
          </a:p>
        </p:txBody>
      </p:sp>
      <p:pic>
        <p:nvPicPr>
          <p:cNvPr id="4" name="Picture 3">
            <a:extLst>
              <a:ext uri="{FF2B5EF4-FFF2-40B4-BE49-F238E27FC236}">
                <a16:creationId xmlns:a16="http://schemas.microsoft.com/office/drawing/2014/main" id="{B2B42160-9845-B599-3BF4-D2C049DCCCB6}"/>
              </a:ext>
            </a:extLst>
          </p:cNvPr>
          <p:cNvPicPr>
            <a:picLocks noChangeAspect="1"/>
          </p:cNvPicPr>
          <p:nvPr/>
        </p:nvPicPr>
        <p:blipFill>
          <a:blip r:embed="rId2"/>
          <a:stretch>
            <a:fillRect/>
          </a:stretch>
        </p:blipFill>
        <p:spPr>
          <a:xfrm>
            <a:off x="325821" y="1126405"/>
            <a:ext cx="5657082" cy="5053186"/>
          </a:xfrm>
          <a:prstGeom prst="rect">
            <a:avLst/>
          </a:prstGeom>
        </p:spPr>
      </p:pic>
    </p:spTree>
    <p:extLst>
      <p:ext uri="{BB962C8B-B14F-4D97-AF65-F5344CB8AC3E}">
        <p14:creationId xmlns:p14="http://schemas.microsoft.com/office/powerpoint/2010/main" val="378416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4F0D-A7BA-6B12-202F-81984125EA7A}"/>
              </a:ext>
            </a:extLst>
          </p:cNvPr>
          <p:cNvSpPr>
            <a:spLocks noGrp="1"/>
          </p:cNvSpPr>
          <p:nvPr>
            <p:ph type="title"/>
          </p:nvPr>
        </p:nvSpPr>
        <p:spPr/>
        <p:txBody>
          <a:bodyPr/>
          <a:lstStyle/>
          <a:p>
            <a:r>
              <a:rPr lang="en-US"/>
              <a:t>The third wave of neural networks</a:t>
            </a:r>
          </a:p>
        </p:txBody>
      </p:sp>
      <p:sp>
        <p:nvSpPr>
          <p:cNvPr id="3" name="Content Placeholder 2">
            <a:extLst>
              <a:ext uri="{FF2B5EF4-FFF2-40B4-BE49-F238E27FC236}">
                <a16:creationId xmlns:a16="http://schemas.microsoft.com/office/drawing/2014/main" id="{36A84CD8-8758-1D4A-87BF-CB4FE33E1C07}"/>
              </a:ext>
            </a:extLst>
          </p:cNvPr>
          <p:cNvSpPr>
            <a:spLocks noGrp="1"/>
          </p:cNvSpPr>
          <p:nvPr>
            <p:ph idx="1"/>
          </p:nvPr>
        </p:nvSpPr>
        <p:spPr>
          <a:xfrm>
            <a:off x="838200" y="1432193"/>
            <a:ext cx="10515600" cy="5060682"/>
          </a:xfrm>
        </p:spPr>
        <p:txBody>
          <a:bodyPr>
            <a:normAutofit fontScale="92500" lnSpcReduction="10000"/>
          </a:bodyPr>
          <a:lstStyle/>
          <a:p>
            <a:r>
              <a:rPr lang="en-US"/>
              <a:t>We are now in a third wave of interest in ANNs, that seems to be here to stay</a:t>
            </a:r>
          </a:p>
          <a:p>
            <a:r>
              <a:rPr lang="en-US"/>
              <a:t>We believe this wave will continue, unlike the previous two, because</a:t>
            </a:r>
          </a:p>
          <a:p>
            <a:pPr lvl="1"/>
            <a:r>
              <a:rPr lang="en-US"/>
              <a:t>there is now a huge quantity of data available to train neural networks</a:t>
            </a:r>
          </a:p>
          <a:p>
            <a:pPr lvl="1"/>
            <a:r>
              <a:rPr lang="en-US"/>
              <a:t>ANNs frequently outperform other methods on large and complex problems</a:t>
            </a:r>
          </a:p>
          <a:p>
            <a:pPr lvl="1"/>
            <a:r>
              <a:rPr lang="en-US"/>
              <a:t>the tremendous increase in computing power makes it possible to train ANNs in a reasonable amount of time</a:t>
            </a:r>
          </a:p>
          <a:p>
            <a:pPr lvl="1"/>
            <a:r>
              <a:rPr lang="en-US"/>
              <a:t>cloud platforms make this computing power available to everyone</a:t>
            </a:r>
          </a:p>
          <a:p>
            <a:pPr lvl="1"/>
            <a:r>
              <a:rPr lang="en-US"/>
              <a:t>training algorithms have been improved</a:t>
            </a:r>
          </a:p>
          <a:p>
            <a:pPr lvl="1"/>
            <a:r>
              <a:rPr lang="en-US"/>
              <a:t>some theoretical obstacles to progress in the 1990s turned out to be fairly benign and could be overcome in practice</a:t>
            </a:r>
          </a:p>
          <a:p>
            <a:pPr lvl="2"/>
            <a:r>
              <a:rPr lang="en-US"/>
              <a:t>e.g., many thought in the 1990s that ANNs were doomed to be stuck in local optima, but this turns out not to be a big problem in practice, especially for larger neural networks, as the local optima often perform almost as well as the global optimum</a:t>
            </a:r>
          </a:p>
          <a:p>
            <a:pPr lvl="1"/>
            <a:r>
              <a:rPr lang="en-US"/>
              <a:t>ANNs have entered a virtuous circle of funding and progress</a:t>
            </a:r>
          </a:p>
        </p:txBody>
      </p:sp>
    </p:spTree>
    <p:extLst>
      <p:ext uri="{BB962C8B-B14F-4D97-AF65-F5344CB8AC3E}">
        <p14:creationId xmlns:p14="http://schemas.microsoft.com/office/powerpoint/2010/main" val="18958389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8EA5-BB93-2226-75C3-6A9990FAB8F9}"/>
              </a:ext>
            </a:extLst>
          </p:cNvPr>
          <p:cNvSpPr>
            <a:spLocks noGrp="1"/>
          </p:cNvSpPr>
          <p:nvPr>
            <p:ph type="title"/>
          </p:nvPr>
        </p:nvSpPr>
        <p:spPr/>
        <p:txBody>
          <a:bodyPr/>
          <a:lstStyle/>
          <a:p>
            <a:r>
              <a:rPr lang="en-US"/>
              <a:t>Using callbacks</a:t>
            </a:r>
          </a:p>
        </p:txBody>
      </p:sp>
      <p:sp>
        <p:nvSpPr>
          <p:cNvPr id="3" name="Content Placeholder 2">
            <a:extLst>
              <a:ext uri="{FF2B5EF4-FFF2-40B4-BE49-F238E27FC236}">
                <a16:creationId xmlns:a16="http://schemas.microsoft.com/office/drawing/2014/main" id="{313AA601-5DB5-36A3-65BA-FFC16615BA82}"/>
              </a:ext>
            </a:extLst>
          </p:cNvPr>
          <p:cNvSpPr>
            <a:spLocks noGrp="1"/>
          </p:cNvSpPr>
          <p:nvPr>
            <p:ph idx="1"/>
          </p:nvPr>
        </p:nvSpPr>
        <p:spPr>
          <a:xfrm>
            <a:off x="838200" y="1604908"/>
            <a:ext cx="10515600" cy="3250872"/>
          </a:xfrm>
        </p:spPr>
        <p:txBody>
          <a:bodyPr>
            <a:normAutofit fontScale="92500" lnSpcReduction="10000"/>
          </a:bodyPr>
          <a:lstStyle/>
          <a:p>
            <a:r>
              <a:rPr lang="en-US"/>
              <a:t>The fit() method accepts a </a:t>
            </a:r>
            <a:r>
              <a:rPr lang="en-US" i="1"/>
              <a:t>callbacks </a:t>
            </a:r>
            <a:r>
              <a:rPr lang="en-US"/>
              <a:t>argument, that lets you specify a list of objects that Keras will call at various points during the training</a:t>
            </a:r>
          </a:p>
          <a:p>
            <a:r>
              <a:rPr lang="en-US"/>
              <a:t>You can specify callbacks to execute</a:t>
            </a:r>
          </a:p>
          <a:p>
            <a:pPr lvl="1"/>
            <a:r>
              <a:rPr lang="en-US"/>
              <a:t>before and after training</a:t>
            </a:r>
          </a:p>
          <a:p>
            <a:pPr lvl="1"/>
            <a:r>
              <a:rPr lang="en-US"/>
              <a:t>before and after each epoch</a:t>
            </a:r>
          </a:p>
          <a:p>
            <a:pPr lvl="1"/>
            <a:r>
              <a:rPr lang="en-US"/>
              <a:t>before and after processing each mini-batch</a:t>
            </a:r>
          </a:p>
          <a:p>
            <a:r>
              <a:rPr lang="en-US"/>
              <a:t>For example, the ModelCheckpoint callback saves checkpoints of your model at regular intervals during training (by default, at the end of each epoch)</a:t>
            </a:r>
          </a:p>
        </p:txBody>
      </p:sp>
      <p:pic>
        <p:nvPicPr>
          <p:cNvPr id="4" name="Picture 3">
            <a:extLst>
              <a:ext uri="{FF2B5EF4-FFF2-40B4-BE49-F238E27FC236}">
                <a16:creationId xmlns:a16="http://schemas.microsoft.com/office/drawing/2014/main" id="{476D9F96-D729-D49F-7CF8-3A7F4216FA8A}"/>
              </a:ext>
            </a:extLst>
          </p:cNvPr>
          <p:cNvPicPr>
            <a:picLocks noChangeAspect="1"/>
          </p:cNvPicPr>
          <p:nvPr/>
        </p:nvPicPr>
        <p:blipFill>
          <a:blip r:embed="rId2"/>
          <a:stretch>
            <a:fillRect/>
          </a:stretch>
        </p:blipFill>
        <p:spPr>
          <a:xfrm>
            <a:off x="2451100" y="5070475"/>
            <a:ext cx="7289800" cy="1422400"/>
          </a:xfrm>
          <a:prstGeom prst="rect">
            <a:avLst/>
          </a:prstGeom>
        </p:spPr>
      </p:pic>
    </p:spTree>
    <p:extLst>
      <p:ext uri="{BB962C8B-B14F-4D97-AF65-F5344CB8AC3E}">
        <p14:creationId xmlns:p14="http://schemas.microsoft.com/office/powerpoint/2010/main" val="30960577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84CD-43D5-F2A6-A18A-EF1D4CAF2691}"/>
              </a:ext>
            </a:extLst>
          </p:cNvPr>
          <p:cNvSpPr>
            <a:spLocks noGrp="1"/>
          </p:cNvSpPr>
          <p:nvPr>
            <p:ph type="title"/>
          </p:nvPr>
        </p:nvSpPr>
        <p:spPr/>
        <p:txBody>
          <a:bodyPr/>
          <a:lstStyle/>
          <a:p>
            <a:r>
              <a:rPr lang="en-US"/>
              <a:t>Early stopping with callbacks</a:t>
            </a:r>
          </a:p>
        </p:txBody>
      </p:sp>
      <p:sp>
        <p:nvSpPr>
          <p:cNvPr id="3" name="Content Placeholder 2">
            <a:extLst>
              <a:ext uri="{FF2B5EF4-FFF2-40B4-BE49-F238E27FC236}">
                <a16:creationId xmlns:a16="http://schemas.microsoft.com/office/drawing/2014/main" id="{5A823E21-7B52-A8F2-4419-A4E8A4A3CF7A}"/>
              </a:ext>
            </a:extLst>
          </p:cNvPr>
          <p:cNvSpPr>
            <a:spLocks noGrp="1"/>
          </p:cNvSpPr>
          <p:nvPr>
            <p:ph idx="1"/>
          </p:nvPr>
        </p:nvSpPr>
        <p:spPr>
          <a:xfrm>
            <a:off x="838200" y="3289738"/>
            <a:ext cx="10515600" cy="3352799"/>
          </a:xfrm>
        </p:spPr>
        <p:txBody>
          <a:bodyPr>
            <a:normAutofit fontScale="62500" lnSpcReduction="20000"/>
          </a:bodyPr>
          <a:lstStyle/>
          <a:p>
            <a:r>
              <a:rPr lang="en-US"/>
              <a:t>If you use a validation set during training, you can set save_best_only=True when creating the ModelCheckpoint callback</a:t>
            </a:r>
          </a:p>
          <a:p>
            <a:r>
              <a:rPr lang="en-US"/>
              <a:t>This will then only save your model when it performs better on the validation set than any other model so far</a:t>
            </a:r>
          </a:p>
          <a:p>
            <a:r>
              <a:rPr lang="en-US"/>
              <a:t>This provides and alternative to early stopping: you can just let your model train for as long as you like and then take the best model so far</a:t>
            </a:r>
          </a:p>
          <a:p>
            <a:r>
              <a:rPr lang="en-US"/>
              <a:t>Another way to implement early stopping is to use the EarlyStopping callback – this will interrupt training when it registers no progress on the validation set for a number of epochs (defined by the </a:t>
            </a:r>
            <a:r>
              <a:rPr lang="en-US" i="1"/>
              <a:t>patience</a:t>
            </a:r>
            <a:r>
              <a:rPr lang="en-US"/>
              <a:t> argument)</a:t>
            </a:r>
          </a:p>
          <a:p>
            <a:r>
              <a:rPr lang="en-US"/>
              <a:t>If you set restore_best_weights=True, it will then roll back to the best model at the end of the training</a:t>
            </a:r>
          </a:p>
          <a:p>
            <a:r>
              <a:rPr lang="en-US"/>
              <a:t>You can combine both callbacks to get periodic checkpoints and implement early stopping (see above)</a:t>
            </a:r>
          </a:p>
          <a:p>
            <a:r>
              <a:rPr lang="en-US"/>
              <a:t>Number of epochs can be set quite high, as the training will stop automatically</a:t>
            </a:r>
          </a:p>
        </p:txBody>
      </p:sp>
      <p:pic>
        <p:nvPicPr>
          <p:cNvPr id="4" name="Picture 3">
            <a:extLst>
              <a:ext uri="{FF2B5EF4-FFF2-40B4-BE49-F238E27FC236}">
                <a16:creationId xmlns:a16="http://schemas.microsoft.com/office/drawing/2014/main" id="{DEF02D38-93D2-C104-0699-4033F803DB77}"/>
              </a:ext>
            </a:extLst>
          </p:cNvPr>
          <p:cNvPicPr>
            <a:picLocks noChangeAspect="1"/>
          </p:cNvPicPr>
          <p:nvPr/>
        </p:nvPicPr>
        <p:blipFill>
          <a:blip r:embed="rId2"/>
          <a:stretch>
            <a:fillRect/>
          </a:stretch>
        </p:blipFill>
        <p:spPr>
          <a:xfrm>
            <a:off x="2209800" y="1652058"/>
            <a:ext cx="7772400" cy="1417766"/>
          </a:xfrm>
          <a:prstGeom prst="rect">
            <a:avLst/>
          </a:prstGeom>
        </p:spPr>
      </p:pic>
    </p:spTree>
    <p:extLst>
      <p:ext uri="{BB962C8B-B14F-4D97-AF65-F5344CB8AC3E}">
        <p14:creationId xmlns:p14="http://schemas.microsoft.com/office/powerpoint/2010/main" val="3114690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BFD6-BDC6-C67F-C108-DBF895798F4E}"/>
              </a:ext>
            </a:extLst>
          </p:cNvPr>
          <p:cNvSpPr>
            <a:spLocks noGrp="1"/>
          </p:cNvSpPr>
          <p:nvPr>
            <p:ph type="title"/>
          </p:nvPr>
        </p:nvSpPr>
        <p:spPr>
          <a:xfrm>
            <a:off x="838200" y="365125"/>
            <a:ext cx="10515600" cy="348107"/>
          </a:xfrm>
        </p:spPr>
        <p:txBody>
          <a:bodyPr>
            <a:normAutofit fontScale="90000"/>
          </a:bodyPr>
          <a:lstStyle/>
          <a:p>
            <a:r>
              <a:rPr lang="en-US"/>
              <a:t>Biological neurons</a:t>
            </a:r>
          </a:p>
        </p:txBody>
      </p:sp>
      <p:sp>
        <p:nvSpPr>
          <p:cNvPr id="3" name="Content Placeholder 2">
            <a:extLst>
              <a:ext uri="{FF2B5EF4-FFF2-40B4-BE49-F238E27FC236}">
                <a16:creationId xmlns:a16="http://schemas.microsoft.com/office/drawing/2014/main" id="{45B4FC17-5CD0-5986-3850-30427BF02D32}"/>
              </a:ext>
            </a:extLst>
          </p:cNvPr>
          <p:cNvSpPr>
            <a:spLocks noGrp="1"/>
          </p:cNvSpPr>
          <p:nvPr>
            <p:ph idx="1"/>
          </p:nvPr>
        </p:nvSpPr>
        <p:spPr>
          <a:xfrm>
            <a:off x="838200" y="4340657"/>
            <a:ext cx="10515600" cy="2334464"/>
          </a:xfrm>
        </p:spPr>
        <p:txBody>
          <a:bodyPr>
            <a:normAutofit fontScale="85000" lnSpcReduction="20000"/>
          </a:bodyPr>
          <a:lstStyle/>
          <a:p>
            <a:r>
              <a:rPr lang="en-US"/>
              <a:t>A biological neuron consists of a </a:t>
            </a:r>
            <a:r>
              <a:rPr lang="en-US" b="1" i="1"/>
              <a:t>cell body</a:t>
            </a:r>
            <a:r>
              <a:rPr lang="en-US"/>
              <a:t> containing the nucleus and other organelles and many branching extensions called </a:t>
            </a:r>
            <a:r>
              <a:rPr lang="en-US" b="1" i="1"/>
              <a:t>dendrites</a:t>
            </a:r>
            <a:endParaRPr lang="en-US"/>
          </a:p>
          <a:p>
            <a:r>
              <a:rPr lang="en-US"/>
              <a:t>It also has one, typically much longer extension called an </a:t>
            </a:r>
            <a:r>
              <a:rPr lang="en-US" b="1" i="1"/>
              <a:t>axon</a:t>
            </a:r>
            <a:r>
              <a:rPr lang="en-US"/>
              <a:t> which can be up to 10s of thousands of times longer than the cell body</a:t>
            </a:r>
          </a:p>
          <a:p>
            <a:r>
              <a:rPr lang="en-US"/>
              <a:t>At its end, the axon splits into many branches called </a:t>
            </a:r>
            <a:r>
              <a:rPr lang="en-US" b="1" i="1"/>
              <a:t>telodendria</a:t>
            </a:r>
          </a:p>
          <a:p>
            <a:r>
              <a:rPr lang="en-US"/>
              <a:t>At the tip of each telodendrion is a </a:t>
            </a:r>
            <a:r>
              <a:rPr lang="en-US" b="1" i="1"/>
              <a:t>synapse</a:t>
            </a:r>
            <a:r>
              <a:rPr lang="en-US"/>
              <a:t> which interfaces with the dendrites (or cell bodies) of other neurons</a:t>
            </a:r>
          </a:p>
        </p:txBody>
      </p:sp>
      <p:pic>
        <p:nvPicPr>
          <p:cNvPr id="5" name="Picture 4">
            <a:extLst>
              <a:ext uri="{FF2B5EF4-FFF2-40B4-BE49-F238E27FC236}">
                <a16:creationId xmlns:a16="http://schemas.microsoft.com/office/drawing/2014/main" id="{B6E17226-83AE-091B-3406-CB6103BDAEBD}"/>
              </a:ext>
            </a:extLst>
          </p:cNvPr>
          <p:cNvPicPr>
            <a:picLocks noChangeAspect="1"/>
          </p:cNvPicPr>
          <p:nvPr/>
        </p:nvPicPr>
        <p:blipFill>
          <a:blip r:embed="rId2"/>
          <a:stretch>
            <a:fillRect/>
          </a:stretch>
        </p:blipFill>
        <p:spPr>
          <a:xfrm>
            <a:off x="3581400" y="1070737"/>
            <a:ext cx="5029200" cy="3149600"/>
          </a:xfrm>
          <a:prstGeom prst="rect">
            <a:avLst/>
          </a:prstGeom>
        </p:spPr>
      </p:pic>
    </p:spTree>
    <p:extLst>
      <p:ext uri="{BB962C8B-B14F-4D97-AF65-F5344CB8AC3E}">
        <p14:creationId xmlns:p14="http://schemas.microsoft.com/office/powerpoint/2010/main" val="3315333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2713</TotalTime>
  <Words>6874</Words>
  <Application>Microsoft Macintosh PowerPoint</Application>
  <PresentationFormat>Widescreen</PresentationFormat>
  <Paragraphs>442</Paragraphs>
  <Slides>81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Calibri</vt:lpstr>
      <vt:lpstr>Calibri Light</vt:lpstr>
      <vt:lpstr>Office Theme</vt:lpstr>
      <vt:lpstr>Introduction to Artificial Neural Networks</vt:lpstr>
      <vt:lpstr>Sources for this lecture</vt:lpstr>
      <vt:lpstr>Artificial neural networks - ANNs</vt:lpstr>
      <vt:lpstr>ANNs are at the core of deep learning</vt:lpstr>
      <vt:lpstr>In this lecture</vt:lpstr>
      <vt:lpstr>From biological to artificial neurons</vt:lpstr>
      <vt:lpstr>The early progress of ANNs</vt:lpstr>
      <vt:lpstr>The third wave of neural networks</vt:lpstr>
      <vt:lpstr>Biological neurons</vt:lpstr>
      <vt:lpstr>Biological neurons</vt:lpstr>
      <vt:lpstr>Biological neural networks (BNNs)</vt:lpstr>
      <vt:lpstr>Biological neural networks are organised into layers</vt:lpstr>
      <vt:lpstr>Logical computation with neurons</vt:lpstr>
      <vt:lpstr>The perceptron</vt:lpstr>
      <vt:lpstr>The threshold logic unit (TLU)</vt:lpstr>
      <vt:lpstr>A TLU can perform simple linear classification</vt:lpstr>
      <vt:lpstr>A perceptron has a fully connected layer of TLUs</vt:lpstr>
      <vt:lpstr>Computing the outputs of a fully connected layer</vt:lpstr>
      <vt:lpstr>Computing the outputs of a fully connected layer</vt:lpstr>
      <vt:lpstr>Hebbian learning</vt:lpstr>
      <vt:lpstr>Perceptron learning</vt:lpstr>
      <vt:lpstr>Perceptron convergence theorem</vt:lpstr>
      <vt:lpstr>Perceptrons in Scikit-Learn</vt:lpstr>
      <vt:lpstr>Perceptrons in Scikit-Learn</vt:lpstr>
      <vt:lpstr>Limitations of perceptrons</vt:lpstr>
      <vt:lpstr>Perceptrons vs. other types of model</vt:lpstr>
      <vt:lpstr>Multilayer perceptrons</vt:lpstr>
      <vt:lpstr>Training MLPs with backpropagation</vt:lpstr>
      <vt:lpstr>Training MLPs with backpropagation</vt:lpstr>
      <vt:lpstr>Backpropagation – the forward pass</vt:lpstr>
      <vt:lpstr>Backpropagation – the backward pass</vt:lpstr>
      <vt:lpstr>Backpropagation - initialization</vt:lpstr>
      <vt:lpstr>Backpropagation – activation functions</vt:lpstr>
      <vt:lpstr>Activation functions</vt:lpstr>
      <vt:lpstr>Activation functions</vt:lpstr>
      <vt:lpstr>Regression MLPs</vt:lpstr>
      <vt:lpstr>MLPRegressor</vt:lpstr>
      <vt:lpstr>MLPRegressor</vt:lpstr>
      <vt:lpstr>MLPRegressor</vt:lpstr>
      <vt:lpstr>MLPRegressor</vt:lpstr>
      <vt:lpstr>Summary of MLP regression</vt:lpstr>
      <vt:lpstr>Classification MLPs</vt:lpstr>
      <vt:lpstr>Summary of MLP classification</vt:lpstr>
      <vt:lpstr>MLPClassifier in Scikit-Learn</vt:lpstr>
      <vt:lpstr>Implementing MLPs in Keras</vt:lpstr>
      <vt:lpstr>Building an image classifier using the Sequential API</vt:lpstr>
      <vt:lpstr>Using Keras to load the dataset</vt:lpstr>
      <vt:lpstr>Using Keras to load the dataset</vt:lpstr>
      <vt:lpstr>Using Keras to load the dataset</vt:lpstr>
      <vt:lpstr>Creating the model using the Sequential API</vt:lpstr>
      <vt:lpstr>Creating the model using the Sequential API</vt:lpstr>
      <vt:lpstr>Creating the model using the Sequential API</vt:lpstr>
      <vt:lpstr>Getting an overview of the network</vt:lpstr>
      <vt:lpstr>Getting an overview of the network</vt:lpstr>
      <vt:lpstr>Resetting Keras sessions</vt:lpstr>
      <vt:lpstr>Accessing model layers</vt:lpstr>
      <vt:lpstr>Accessing the weights and biases of a layer</vt:lpstr>
      <vt:lpstr>Compiling the model</vt:lpstr>
      <vt:lpstr>Training and evaluating the model</vt:lpstr>
      <vt:lpstr>Plotting the learning history</vt:lpstr>
      <vt:lpstr>Tracking accuracy and loss</vt:lpstr>
      <vt:lpstr>Tuning hyperparameters</vt:lpstr>
      <vt:lpstr>Using the model to make predictions</vt:lpstr>
      <vt:lpstr>Building a regression MLP using the Sequential API</vt:lpstr>
      <vt:lpstr>Building complex models using the Functional API</vt:lpstr>
      <vt:lpstr>Wide and deep models</vt:lpstr>
      <vt:lpstr>Wide &amp; Deep Model to tackle California Housing problem</vt:lpstr>
      <vt:lpstr>Sending different inputs through different paths</vt:lpstr>
      <vt:lpstr>Compiling and training a functional model</vt:lpstr>
      <vt:lpstr>Use cases for multiple outputs</vt:lpstr>
      <vt:lpstr>Adding an extra output</vt:lpstr>
      <vt:lpstr>Compiling and training a multi-output model</vt:lpstr>
      <vt:lpstr>Compiling and training a multi-output model</vt:lpstr>
      <vt:lpstr>Evaluating a multi-output model</vt:lpstr>
      <vt:lpstr>Using Subclassing API to build dynamic models</vt:lpstr>
      <vt:lpstr>Using the Subclassing API</vt:lpstr>
      <vt:lpstr>Saving and restoring a model</vt:lpstr>
      <vt:lpstr>Saving and restoring a model</vt:lpstr>
      <vt:lpstr>Saving and restoring a model</vt:lpstr>
      <vt:lpstr>Using callbacks</vt:lpstr>
      <vt:lpstr>Early stopping with callbacks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Neural Networks with Keras</dc:title>
  <dc:creator>David Meredith</dc:creator>
  <cp:lastModifiedBy>David Meredith</cp:lastModifiedBy>
  <cp:revision>123</cp:revision>
  <dcterms:created xsi:type="dcterms:W3CDTF">2023-11-14T14:47:25Z</dcterms:created>
  <dcterms:modified xsi:type="dcterms:W3CDTF">2024-11-03T21:08:16Z</dcterms:modified>
</cp:coreProperties>
</file>