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03"/>
    <p:restoredTop sz="96327"/>
  </p:normalViewPr>
  <p:slideViewPr>
    <p:cSldViewPr snapToGrid="0">
      <p:cViewPr varScale="1">
        <p:scale>
          <a:sx n="160" d="100"/>
          <a:sy n="160" d="100"/>
        </p:scale>
        <p:origin x="53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47227-65E7-9A62-1FB0-8A5BB0EE1E6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0FECE67-AF6D-FC19-0ECE-1DF0F4A5AA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CD50D1EF-54B9-F446-E5C9-A734E9FB3038}"/>
              </a:ext>
            </a:extLst>
          </p:cNvPr>
          <p:cNvSpPr>
            <a:spLocks noGrp="1"/>
          </p:cNvSpPr>
          <p:nvPr>
            <p:ph type="dt" sz="half" idx="10"/>
          </p:nvPr>
        </p:nvSpPr>
        <p:spPr/>
        <p:txBody>
          <a:bodyPr/>
          <a:lstStyle/>
          <a:p>
            <a:fld id="{110F2E6A-2104-5A48-A0AB-C7E72CE3C372}" type="datetimeFigureOut">
              <a:t>10/31/24</a:t>
            </a:fld>
            <a:endParaRPr lang="en-US"/>
          </a:p>
        </p:txBody>
      </p:sp>
      <p:sp>
        <p:nvSpPr>
          <p:cNvPr id="5" name="Footer Placeholder 4">
            <a:extLst>
              <a:ext uri="{FF2B5EF4-FFF2-40B4-BE49-F238E27FC236}">
                <a16:creationId xmlns:a16="http://schemas.microsoft.com/office/drawing/2014/main" id="{8F504030-493D-1850-F5C3-1E495EC3F5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690D39-A7F0-DD87-F075-4DFC88EC349D}"/>
              </a:ext>
            </a:extLst>
          </p:cNvPr>
          <p:cNvSpPr>
            <a:spLocks noGrp="1"/>
          </p:cNvSpPr>
          <p:nvPr>
            <p:ph type="sldNum" sz="quarter" idx="12"/>
          </p:nvPr>
        </p:nvSpPr>
        <p:spPr/>
        <p:txBody>
          <a:bodyPr/>
          <a:lstStyle/>
          <a:p>
            <a:fld id="{5DA54AB8-B14A-CF4E-9931-5A8B1F1B8907}" type="slidenum">
              <a:t>‹#›</a:t>
            </a:fld>
            <a:endParaRPr lang="en-US"/>
          </a:p>
        </p:txBody>
      </p:sp>
    </p:spTree>
    <p:extLst>
      <p:ext uri="{BB962C8B-B14F-4D97-AF65-F5344CB8AC3E}">
        <p14:creationId xmlns:p14="http://schemas.microsoft.com/office/powerpoint/2010/main" val="3918441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0F10C-D822-05F4-712F-C7320C5C76E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2B8656A-8E91-9809-2799-2B9124B8826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1653EEC-F465-4CA7-1C87-75EAF0392051}"/>
              </a:ext>
            </a:extLst>
          </p:cNvPr>
          <p:cNvSpPr>
            <a:spLocks noGrp="1"/>
          </p:cNvSpPr>
          <p:nvPr>
            <p:ph type="dt" sz="half" idx="10"/>
          </p:nvPr>
        </p:nvSpPr>
        <p:spPr/>
        <p:txBody>
          <a:bodyPr/>
          <a:lstStyle/>
          <a:p>
            <a:fld id="{110F2E6A-2104-5A48-A0AB-C7E72CE3C372}" type="datetimeFigureOut">
              <a:t>10/31/24</a:t>
            </a:fld>
            <a:endParaRPr lang="en-US"/>
          </a:p>
        </p:txBody>
      </p:sp>
      <p:sp>
        <p:nvSpPr>
          <p:cNvPr id="5" name="Footer Placeholder 4">
            <a:extLst>
              <a:ext uri="{FF2B5EF4-FFF2-40B4-BE49-F238E27FC236}">
                <a16:creationId xmlns:a16="http://schemas.microsoft.com/office/drawing/2014/main" id="{9DF94FFE-BE6F-3F88-F2B2-6A8BEC5FE9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7A87EE-8822-B934-7D21-745F12339EDE}"/>
              </a:ext>
            </a:extLst>
          </p:cNvPr>
          <p:cNvSpPr>
            <a:spLocks noGrp="1"/>
          </p:cNvSpPr>
          <p:nvPr>
            <p:ph type="sldNum" sz="quarter" idx="12"/>
          </p:nvPr>
        </p:nvSpPr>
        <p:spPr/>
        <p:txBody>
          <a:bodyPr/>
          <a:lstStyle/>
          <a:p>
            <a:fld id="{5DA54AB8-B14A-CF4E-9931-5A8B1F1B8907}" type="slidenum">
              <a:t>‹#›</a:t>
            </a:fld>
            <a:endParaRPr lang="en-US"/>
          </a:p>
        </p:txBody>
      </p:sp>
    </p:spTree>
    <p:extLst>
      <p:ext uri="{BB962C8B-B14F-4D97-AF65-F5344CB8AC3E}">
        <p14:creationId xmlns:p14="http://schemas.microsoft.com/office/powerpoint/2010/main" val="2056791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417C46-4FD4-54F1-BB59-2236920D71C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68CEDD5-DC22-A860-FBB7-F6A0BD9D740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4C1A78C-D473-24EE-08CC-92551E1FC324}"/>
              </a:ext>
            </a:extLst>
          </p:cNvPr>
          <p:cNvSpPr>
            <a:spLocks noGrp="1"/>
          </p:cNvSpPr>
          <p:nvPr>
            <p:ph type="dt" sz="half" idx="10"/>
          </p:nvPr>
        </p:nvSpPr>
        <p:spPr/>
        <p:txBody>
          <a:bodyPr/>
          <a:lstStyle/>
          <a:p>
            <a:fld id="{110F2E6A-2104-5A48-A0AB-C7E72CE3C372}" type="datetimeFigureOut">
              <a:t>10/31/24</a:t>
            </a:fld>
            <a:endParaRPr lang="en-US"/>
          </a:p>
        </p:txBody>
      </p:sp>
      <p:sp>
        <p:nvSpPr>
          <p:cNvPr id="5" name="Footer Placeholder 4">
            <a:extLst>
              <a:ext uri="{FF2B5EF4-FFF2-40B4-BE49-F238E27FC236}">
                <a16:creationId xmlns:a16="http://schemas.microsoft.com/office/drawing/2014/main" id="{43D931B3-6DA7-7E2C-8425-17BDC99F01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3EC8C5-E6EA-1BF4-A43A-D51A3760F0E7}"/>
              </a:ext>
            </a:extLst>
          </p:cNvPr>
          <p:cNvSpPr>
            <a:spLocks noGrp="1"/>
          </p:cNvSpPr>
          <p:nvPr>
            <p:ph type="sldNum" sz="quarter" idx="12"/>
          </p:nvPr>
        </p:nvSpPr>
        <p:spPr/>
        <p:txBody>
          <a:bodyPr/>
          <a:lstStyle/>
          <a:p>
            <a:fld id="{5DA54AB8-B14A-CF4E-9931-5A8B1F1B8907}" type="slidenum">
              <a:t>‹#›</a:t>
            </a:fld>
            <a:endParaRPr lang="en-US"/>
          </a:p>
        </p:txBody>
      </p:sp>
    </p:spTree>
    <p:extLst>
      <p:ext uri="{BB962C8B-B14F-4D97-AF65-F5344CB8AC3E}">
        <p14:creationId xmlns:p14="http://schemas.microsoft.com/office/powerpoint/2010/main" val="133251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7F51C-3D40-2F71-0B3F-6EA4C5D325C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82EA5FE-8BC8-134B-A79C-DFAFF492864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7A7E1E6-D153-288E-D5CD-DD4FFA8BD6BF}"/>
              </a:ext>
            </a:extLst>
          </p:cNvPr>
          <p:cNvSpPr>
            <a:spLocks noGrp="1"/>
          </p:cNvSpPr>
          <p:nvPr>
            <p:ph type="dt" sz="half" idx="10"/>
          </p:nvPr>
        </p:nvSpPr>
        <p:spPr/>
        <p:txBody>
          <a:bodyPr/>
          <a:lstStyle/>
          <a:p>
            <a:fld id="{110F2E6A-2104-5A48-A0AB-C7E72CE3C372}" type="datetimeFigureOut">
              <a:t>10/31/24</a:t>
            </a:fld>
            <a:endParaRPr lang="en-US"/>
          </a:p>
        </p:txBody>
      </p:sp>
      <p:sp>
        <p:nvSpPr>
          <p:cNvPr id="5" name="Footer Placeholder 4">
            <a:extLst>
              <a:ext uri="{FF2B5EF4-FFF2-40B4-BE49-F238E27FC236}">
                <a16:creationId xmlns:a16="http://schemas.microsoft.com/office/drawing/2014/main" id="{960FDAE1-FD19-D209-E277-8E3CC26937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123C18-F355-11CE-CCED-7BD707827ADC}"/>
              </a:ext>
            </a:extLst>
          </p:cNvPr>
          <p:cNvSpPr>
            <a:spLocks noGrp="1"/>
          </p:cNvSpPr>
          <p:nvPr>
            <p:ph type="sldNum" sz="quarter" idx="12"/>
          </p:nvPr>
        </p:nvSpPr>
        <p:spPr/>
        <p:txBody>
          <a:bodyPr/>
          <a:lstStyle/>
          <a:p>
            <a:fld id="{5DA54AB8-B14A-CF4E-9931-5A8B1F1B8907}" type="slidenum">
              <a:t>‹#›</a:t>
            </a:fld>
            <a:endParaRPr lang="en-US"/>
          </a:p>
        </p:txBody>
      </p:sp>
    </p:spTree>
    <p:extLst>
      <p:ext uri="{BB962C8B-B14F-4D97-AF65-F5344CB8AC3E}">
        <p14:creationId xmlns:p14="http://schemas.microsoft.com/office/powerpoint/2010/main" val="1386999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5AAD2-08E9-1345-17EB-C1688F8FCA6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DEDC2F7-CFAD-CAFF-C0C9-BECE700CA7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E50D57A-435C-BC75-21A4-13ABA26A6CB5}"/>
              </a:ext>
            </a:extLst>
          </p:cNvPr>
          <p:cNvSpPr>
            <a:spLocks noGrp="1"/>
          </p:cNvSpPr>
          <p:nvPr>
            <p:ph type="dt" sz="half" idx="10"/>
          </p:nvPr>
        </p:nvSpPr>
        <p:spPr/>
        <p:txBody>
          <a:bodyPr/>
          <a:lstStyle/>
          <a:p>
            <a:fld id="{110F2E6A-2104-5A48-A0AB-C7E72CE3C372}" type="datetimeFigureOut">
              <a:t>10/31/24</a:t>
            </a:fld>
            <a:endParaRPr lang="en-US"/>
          </a:p>
        </p:txBody>
      </p:sp>
      <p:sp>
        <p:nvSpPr>
          <p:cNvPr id="5" name="Footer Placeholder 4">
            <a:extLst>
              <a:ext uri="{FF2B5EF4-FFF2-40B4-BE49-F238E27FC236}">
                <a16:creationId xmlns:a16="http://schemas.microsoft.com/office/drawing/2014/main" id="{0C2597CE-042A-F1CA-1DDD-9FF5E70C8D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A3851E-34BF-1900-A648-933FADC4B9C7}"/>
              </a:ext>
            </a:extLst>
          </p:cNvPr>
          <p:cNvSpPr>
            <a:spLocks noGrp="1"/>
          </p:cNvSpPr>
          <p:nvPr>
            <p:ph type="sldNum" sz="quarter" idx="12"/>
          </p:nvPr>
        </p:nvSpPr>
        <p:spPr/>
        <p:txBody>
          <a:bodyPr/>
          <a:lstStyle/>
          <a:p>
            <a:fld id="{5DA54AB8-B14A-CF4E-9931-5A8B1F1B8907}" type="slidenum">
              <a:t>‹#›</a:t>
            </a:fld>
            <a:endParaRPr lang="en-US"/>
          </a:p>
        </p:txBody>
      </p:sp>
    </p:spTree>
    <p:extLst>
      <p:ext uri="{BB962C8B-B14F-4D97-AF65-F5344CB8AC3E}">
        <p14:creationId xmlns:p14="http://schemas.microsoft.com/office/powerpoint/2010/main" val="1878719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743EB-5F15-02EB-2FB1-D13171213D5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85AF441-9C9F-74CD-4C87-36392F4F18E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B4C9506-423F-2A50-16EA-D96B73BCA02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1C13AD1-2574-4DD0-3A38-A9948EE3465B}"/>
              </a:ext>
            </a:extLst>
          </p:cNvPr>
          <p:cNvSpPr>
            <a:spLocks noGrp="1"/>
          </p:cNvSpPr>
          <p:nvPr>
            <p:ph type="dt" sz="half" idx="10"/>
          </p:nvPr>
        </p:nvSpPr>
        <p:spPr/>
        <p:txBody>
          <a:bodyPr/>
          <a:lstStyle/>
          <a:p>
            <a:fld id="{110F2E6A-2104-5A48-A0AB-C7E72CE3C372}" type="datetimeFigureOut">
              <a:t>10/31/24</a:t>
            </a:fld>
            <a:endParaRPr lang="en-US"/>
          </a:p>
        </p:txBody>
      </p:sp>
      <p:sp>
        <p:nvSpPr>
          <p:cNvPr id="6" name="Footer Placeholder 5">
            <a:extLst>
              <a:ext uri="{FF2B5EF4-FFF2-40B4-BE49-F238E27FC236}">
                <a16:creationId xmlns:a16="http://schemas.microsoft.com/office/drawing/2014/main" id="{162968D6-6570-A5BB-92F5-84EEE3A3D2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470BF1-1E29-43DF-0B79-8B2943F3BDE5}"/>
              </a:ext>
            </a:extLst>
          </p:cNvPr>
          <p:cNvSpPr>
            <a:spLocks noGrp="1"/>
          </p:cNvSpPr>
          <p:nvPr>
            <p:ph type="sldNum" sz="quarter" idx="12"/>
          </p:nvPr>
        </p:nvSpPr>
        <p:spPr/>
        <p:txBody>
          <a:bodyPr/>
          <a:lstStyle/>
          <a:p>
            <a:fld id="{5DA54AB8-B14A-CF4E-9931-5A8B1F1B8907}" type="slidenum">
              <a:t>‹#›</a:t>
            </a:fld>
            <a:endParaRPr lang="en-US"/>
          </a:p>
        </p:txBody>
      </p:sp>
    </p:spTree>
    <p:extLst>
      <p:ext uri="{BB962C8B-B14F-4D97-AF65-F5344CB8AC3E}">
        <p14:creationId xmlns:p14="http://schemas.microsoft.com/office/powerpoint/2010/main" val="3784599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845C3-20DA-DA75-DA20-3F2E0AC0ECE2}"/>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9B6B70B-9D82-8D21-64B3-C68AF55A11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10255C8-45FD-23B4-B989-963F223B173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E9F0455A-E6C3-7DB7-1B36-C0A32DA7E6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39A673F-DB7D-9C0B-CD54-003E98B99DC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A0870F06-58BB-21A8-AAF3-03A703F39110}"/>
              </a:ext>
            </a:extLst>
          </p:cNvPr>
          <p:cNvSpPr>
            <a:spLocks noGrp="1"/>
          </p:cNvSpPr>
          <p:nvPr>
            <p:ph type="dt" sz="half" idx="10"/>
          </p:nvPr>
        </p:nvSpPr>
        <p:spPr/>
        <p:txBody>
          <a:bodyPr/>
          <a:lstStyle/>
          <a:p>
            <a:fld id="{110F2E6A-2104-5A48-A0AB-C7E72CE3C372}" type="datetimeFigureOut">
              <a:t>10/31/24</a:t>
            </a:fld>
            <a:endParaRPr lang="en-US"/>
          </a:p>
        </p:txBody>
      </p:sp>
      <p:sp>
        <p:nvSpPr>
          <p:cNvPr id="8" name="Footer Placeholder 7">
            <a:extLst>
              <a:ext uri="{FF2B5EF4-FFF2-40B4-BE49-F238E27FC236}">
                <a16:creationId xmlns:a16="http://schemas.microsoft.com/office/drawing/2014/main" id="{033212E4-6633-1449-C3D9-4FF579E2616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B739886-E667-C80F-6AD0-22E279493D02}"/>
              </a:ext>
            </a:extLst>
          </p:cNvPr>
          <p:cNvSpPr>
            <a:spLocks noGrp="1"/>
          </p:cNvSpPr>
          <p:nvPr>
            <p:ph type="sldNum" sz="quarter" idx="12"/>
          </p:nvPr>
        </p:nvSpPr>
        <p:spPr/>
        <p:txBody>
          <a:bodyPr/>
          <a:lstStyle/>
          <a:p>
            <a:fld id="{5DA54AB8-B14A-CF4E-9931-5A8B1F1B8907}" type="slidenum">
              <a:t>‹#›</a:t>
            </a:fld>
            <a:endParaRPr lang="en-US"/>
          </a:p>
        </p:txBody>
      </p:sp>
    </p:spTree>
    <p:extLst>
      <p:ext uri="{BB962C8B-B14F-4D97-AF65-F5344CB8AC3E}">
        <p14:creationId xmlns:p14="http://schemas.microsoft.com/office/powerpoint/2010/main" val="2253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80A82-4871-2B33-D51B-9A5D7176143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659FAC6-8BBA-351B-6C18-A7B481039170}"/>
              </a:ext>
            </a:extLst>
          </p:cNvPr>
          <p:cNvSpPr>
            <a:spLocks noGrp="1"/>
          </p:cNvSpPr>
          <p:nvPr>
            <p:ph type="dt" sz="half" idx="10"/>
          </p:nvPr>
        </p:nvSpPr>
        <p:spPr/>
        <p:txBody>
          <a:bodyPr/>
          <a:lstStyle/>
          <a:p>
            <a:fld id="{110F2E6A-2104-5A48-A0AB-C7E72CE3C372}" type="datetimeFigureOut">
              <a:t>10/31/24</a:t>
            </a:fld>
            <a:endParaRPr lang="en-US"/>
          </a:p>
        </p:txBody>
      </p:sp>
      <p:sp>
        <p:nvSpPr>
          <p:cNvPr id="4" name="Footer Placeholder 3">
            <a:extLst>
              <a:ext uri="{FF2B5EF4-FFF2-40B4-BE49-F238E27FC236}">
                <a16:creationId xmlns:a16="http://schemas.microsoft.com/office/drawing/2014/main" id="{C9B25F84-CD45-DE88-1036-76D98C435E6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9295EA1-933C-E324-B1A1-6808F293D628}"/>
              </a:ext>
            </a:extLst>
          </p:cNvPr>
          <p:cNvSpPr>
            <a:spLocks noGrp="1"/>
          </p:cNvSpPr>
          <p:nvPr>
            <p:ph type="sldNum" sz="quarter" idx="12"/>
          </p:nvPr>
        </p:nvSpPr>
        <p:spPr/>
        <p:txBody>
          <a:bodyPr/>
          <a:lstStyle/>
          <a:p>
            <a:fld id="{5DA54AB8-B14A-CF4E-9931-5A8B1F1B8907}" type="slidenum">
              <a:t>‹#›</a:t>
            </a:fld>
            <a:endParaRPr lang="en-US"/>
          </a:p>
        </p:txBody>
      </p:sp>
    </p:spTree>
    <p:extLst>
      <p:ext uri="{BB962C8B-B14F-4D97-AF65-F5344CB8AC3E}">
        <p14:creationId xmlns:p14="http://schemas.microsoft.com/office/powerpoint/2010/main" val="2585532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DE8857-531E-6776-3A58-5E7AAD30FD53}"/>
              </a:ext>
            </a:extLst>
          </p:cNvPr>
          <p:cNvSpPr>
            <a:spLocks noGrp="1"/>
          </p:cNvSpPr>
          <p:nvPr>
            <p:ph type="dt" sz="half" idx="10"/>
          </p:nvPr>
        </p:nvSpPr>
        <p:spPr/>
        <p:txBody>
          <a:bodyPr/>
          <a:lstStyle/>
          <a:p>
            <a:fld id="{110F2E6A-2104-5A48-A0AB-C7E72CE3C372}" type="datetimeFigureOut">
              <a:t>10/31/24</a:t>
            </a:fld>
            <a:endParaRPr lang="en-US"/>
          </a:p>
        </p:txBody>
      </p:sp>
      <p:sp>
        <p:nvSpPr>
          <p:cNvPr id="3" name="Footer Placeholder 2">
            <a:extLst>
              <a:ext uri="{FF2B5EF4-FFF2-40B4-BE49-F238E27FC236}">
                <a16:creationId xmlns:a16="http://schemas.microsoft.com/office/drawing/2014/main" id="{264C45E2-9E52-078E-27BC-18A8F3EDD61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F75CFC-825B-E690-2805-83EE3437E201}"/>
              </a:ext>
            </a:extLst>
          </p:cNvPr>
          <p:cNvSpPr>
            <a:spLocks noGrp="1"/>
          </p:cNvSpPr>
          <p:nvPr>
            <p:ph type="sldNum" sz="quarter" idx="12"/>
          </p:nvPr>
        </p:nvSpPr>
        <p:spPr/>
        <p:txBody>
          <a:bodyPr/>
          <a:lstStyle/>
          <a:p>
            <a:fld id="{5DA54AB8-B14A-CF4E-9931-5A8B1F1B8907}" type="slidenum">
              <a:t>‹#›</a:t>
            </a:fld>
            <a:endParaRPr lang="en-US"/>
          </a:p>
        </p:txBody>
      </p:sp>
    </p:spTree>
    <p:extLst>
      <p:ext uri="{BB962C8B-B14F-4D97-AF65-F5344CB8AC3E}">
        <p14:creationId xmlns:p14="http://schemas.microsoft.com/office/powerpoint/2010/main" val="1680397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1D9D5-D31B-A217-D4AC-191985FA0E1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456B79E8-C4C3-F38C-6045-85C214D839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AD1464F9-5E05-B99F-6FC2-D6E93A9897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1CCE9EB-0973-9EDC-4956-F24CF291FCCA}"/>
              </a:ext>
            </a:extLst>
          </p:cNvPr>
          <p:cNvSpPr>
            <a:spLocks noGrp="1"/>
          </p:cNvSpPr>
          <p:nvPr>
            <p:ph type="dt" sz="half" idx="10"/>
          </p:nvPr>
        </p:nvSpPr>
        <p:spPr/>
        <p:txBody>
          <a:bodyPr/>
          <a:lstStyle/>
          <a:p>
            <a:fld id="{110F2E6A-2104-5A48-A0AB-C7E72CE3C372}" type="datetimeFigureOut">
              <a:t>10/31/24</a:t>
            </a:fld>
            <a:endParaRPr lang="en-US"/>
          </a:p>
        </p:txBody>
      </p:sp>
      <p:sp>
        <p:nvSpPr>
          <p:cNvPr id="6" name="Footer Placeholder 5">
            <a:extLst>
              <a:ext uri="{FF2B5EF4-FFF2-40B4-BE49-F238E27FC236}">
                <a16:creationId xmlns:a16="http://schemas.microsoft.com/office/drawing/2014/main" id="{FE4F4E71-3543-962A-5CE3-26837F1017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30F992-A43C-B9E5-0F3B-4E79B8E9CFA0}"/>
              </a:ext>
            </a:extLst>
          </p:cNvPr>
          <p:cNvSpPr>
            <a:spLocks noGrp="1"/>
          </p:cNvSpPr>
          <p:nvPr>
            <p:ph type="sldNum" sz="quarter" idx="12"/>
          </p:nvPr>
        </p:nvSpPr>
        <p:spPr/>
        <p:txBody>
          <a:bodyPr/>
          <a:lstStyle/>
          <a:p>
            <a:fld id="{5DA54AB8-B14A-CF4E-9931-5A8B1F1B8907}" type="slidenum">
              <a:t>‹#›</a:t>
            </a:fld>
            <a:endParaRPr lang="en-US"/>
          </a:p>
        </p:txBody>
      </p:sp>
    </p:spTree>
    <p:extLst>
      <p:ext uri="{BB962C8B-B14F-4D97-AF65-F5344CB8AC3E}">
        <p14:creationId xmlns:p14="http://schemas.microsoft.com/office/powerpoint/2010/main" val="295856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FC278-CBD0-7A7F-38A6-A7D9C59136F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1E808BC-5B1B-E446-A491-DA1A231E56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EEC3FD-21EA-DE86-25A8-D314AAC613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F74129D-7E7F-B63C-EDC6-705F8647E42E}"/>
              </a:ext>
            </a:extLst>
          </p:cNvPr>
          <p:cNvSpPr>
            <a:spLocks noGrp="1"/>
          </p:cNvSpPr>
          <p:nvPr>
            <p:ph type="dt" sz="half" idx="10"/>
          </p:nvPr>
        </p:nvSpPr>
        <p:spPr/>
        <p:txBody>
          <a:bodyPr/>
          <a:lstStyle/>
          <a:p>
            <a:fld id="{110F2E6A-2104-5A48-A0AB-C7E72CE3C372}" type="datetimeFigureOut">
              <a:t>10/31/24</a:t>
            </a:fld>
            <a:endParaRPr lang="en-US"/>
          </a:p>
        </p:txBody>
      </p:sp>
      <p:sp>
        <p:nvSpPr>
          <p:cNvPr id="6" name="Footer Placeholder 5">
            <a:extLst>
              <a:ext uri="{FF2B5EF4-FFF2-40B4-BE49-F238E27FC236}">
                <a16:creationId xmlns:a16="http://schemas.microsoft.com/office/drawing/2014/main" id="{C43DDB73-99DF-3D72-283A-4A3CA6E307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B83F81-BC65-980C-9904-D909184963FA}"/>
              </a:ext>
            </a:extLst>
          </p:cNvPr>
          <p:cNvSpPr>
            <a:spLocks noGrp="1"/>
          </p:cNvSpPr>
          <p:nvPr>
            <p:ph type="sldNum" sz="quarter" idx="12"/>
          </p:nvPr>
        </p:nvSpPr>
        <p:spPr/>
        <p:txBody>
          <a:bodyPr/>
          <a:lstStyle/>
          <a:p>
            <a:fld id="{5DA54AB8-B14A-CF4E-9931-5A8B1F1B8907}" type="slidenum">
              <a:t>‹#›</a:t>
            </a:fld>
            <a:endParaRPr lang="en-US"/>
          </a:p>
        </p:txBody>
      </p:sp>
    </p:spTree>
    <p:extLst>
      <p:ext uri="{BB962C8B-B14F-4D97-AF65-F5344CB8AC3E}">
        <p14:creationId xmlns:p14="http://schemas.microsoft.com/office/powerpoint/2010/main" val="3168422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0898F7-88A3-30FD-F223-C815BC3F96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28A853E-3D61-8C37-2C1A-B213427169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DBF1250-677A-A4CC-2BFF-EF85DED1D1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0F2E6A-2104-5A48-A0AB-C7E72CE3C372}" type="datetimeFigureOut">
              <a:t>10/31/24</a:t>
            </a:fld>
            <a:endParaRPr lang="en-US"/>
          </a:p>
        </p:txBody>
      </p:sp>
      <p:sp>
        <p:nvSpPr>
          <p:cNvPr id="5" name="Footer Placeholder 4">
            <a:extLst>
              <a:ext uri="{FF2B5EF4-FFF2-40B4-BE49-F238E27FC236}">
                <a16:creationId xmlns:a16="http://schemas.microsoft.com/office/drawing/2014/main" id="{3A31AF9B-C801-5CE4-DC0E-611ADF88A5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4F9979D-7FBC-8C1E-B837-FC8D6A6A6E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A54AB8-B14A-CF4E-9931-5A8B1F1B8907}" type="slidenum">
              <a:t>‹#›</a:t>
            </a:fld>
            <a:endParaRPr lang="en-US"/>
          </a:p>
        </p:txBody>
      </p:sp>
    </p:spTree>
    <p:extLst>
      <p:ext uri="{BB962C8B-B14F-4D97-AF65-F5344CB8AC3E}">
        <p14:creationId xmlns:p14="http://schemas.microsoft.com/office/powerpoint/2010/main" val="2205948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dave@create.aau.d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saxo.com/dk/hands-on-machine-learning-with-scikit-learn-keras-and-tensorflow_bog_9781098125974" TargetMode="External"/><Relationship Id="rId2" Type="http://schemas.openxmlformats.org/officeDocument/2006/relationships/hyperlink" Target="https://www.amazon.de/-/en/Aur%C3%A9lien-G%C3%A9ron/dp/1098125975/" TargetMode="External"/><Relationship Id="rId1" Type="http://schemas.openxmlformats.org/officeDocument/2006/relationships/slideLayout" Target="../slideLayouts/slideLayout2.xml"/><Relationship Id="rId5" Type="http://schemas.openxmlformats.org/officeDocument/2006/relationships/hyperlink" Target="https://github.com/ageron/handson-ml3/blob/main/09_unsupervised_learning.ipynb" TargetMode="External"/><Relationship Id="rId4" Type="http://schemas.openxmlformats.org/officeDocument/2006/relationships/hyperlink" Target="https://factumbooks.dk/?search_string=hands-on+machine+learning+with+scikit-learn"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395EE-F1B4-34A6-0D7A-5CAF46C57100}"/>
              </a:ext>
            </a:extLst>
          </p:cNvPr>
          <p:cNvSpPr>
            <a:spLocks noGrp="1"/>
          </p:cNvSpPr>
          <p:nvPr>
            <p:ph type="ctrTitle"/>
          </p:nvPr>
        </p:nvSpPr>
        <p:spPr>
          <a:xfrm>
            <a:off x="1524000" y="2743200"/>
            <a:ext cx="9144000" cy="1691673"/>
          </a:xfrm>
        </p:spPr>
        <p:txBody>
          <a:bodyPr>
            <a:normAutofit fontScale="90000"/>
          </a:bodyPr>
          <a:lstStyle/>
          <a:p>
            <a:r>
              <a:rPr lang="en-US"/>
              <a:t>Unsupervised Learning Techniques</a:t>
            </a:r>
          </a:p>
        </p:txBody>
      </p:sp>
      <p:sp>
        <p:nvSpPr>
          <p:cNvPr id="3" name="Subtitle 2">
            <a:extLst>
              <a:ext uri="{FF2B5EF4-FFF2-40B4-BE49-F238E27FC236}">
                <a16:creationId xmlns:a16="http://schemas.microsoft.com/office/drawing/2014/main" id="{405D3756-1D3E-2331-92B0-F20FD91B962F}"/>
              </a:ext>
            </a:extLst>
          </p:cNvPr>
          <p:cNvSpPr>
            <a:spLocks noGrp="1"/>
          </p:cNvSpPr>
          <p:nvPr>
            <p:ph type="subTitle" idx="1"/>
          </p:nvPr>
        </p:nvSpPr>
        <p:spPr>
          <a:xfrm>
            <a:off x="1524000" y="4886433"/>
            <a:ext cx="9144000" cy="1379483"/>
          </a:xfrm>
        </p:spPr>
        <p:txBody>
          <a:bodyPr/>
          <a:lstStyle/>
          <a:p>
            <a:r>
              <a:rPr lang="en-US"/>
              <a:t>David Meredith</a:t>
            </a:r>
          </a:p>
          <a:p>
            <a:r>
              <a:rPr lang="en-US">
                <a:hlinkClick r:id="rId2"/>
              </a:rPr>
              <a:t>dave@create.aau.dk</a:t>
            </a:r>
            <a:endParaRPr lang="en-US"/>
          </a:p>
          <a:p>
            <a:r>
              <a:rPr lang="en-US"/>
              <a:t>Aalborg University</a:t>
            </a:r>
          </a:p>
        </p:txBody>
      </p:sp>
      <p:pic>
        <p:nvPicPr>
          <p:cNvPr id="4" name="Picture 2">
            <a:extLst>
              <a:ext uri="{FF2B5EF4-FFF2-40B4-BE49-F238E27FC236}">
                <a16:creationId xmlns:a16="http://schemas.microsoft.com/office/drawing/2014/main" id="{9564DEC8-DF79-C318-90ED-5C30D5ECEA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9816" y="491920"/>
            <a:ext cx="4852367" cy="2360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686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5A61C-09D8-8612-E938-61CA8349650E}"/>
              </a:ext>
            </a:extLst>
          </p:cNvPr>
          <p:cNvSpPr>
            <a:spLocks noGrp="1"/>
          </p:cNvSpPr>
          <p:nvPr>
            <p:ph type="title"/>
          </p:nvPr>
        </p:nvSpPr>
        <p:spPr>
          <a:xfrm>
            <a:off x="838200" y="365125"/>
            <a:ext cx="10515600" cy="201405"/>
          </a:xfrm>
        </p:spPr>
        <p:txBody>
          <a:bodyPr>
            <a:normAutofit fontScale="90000"/>
          </a:bodyPr>
          <a:lstStyle/>
          <a:p>
            <a:r>
              <a:rPr lang="en-US" i="1"/>
              <a:t>k</a:t>
            </a:r>
            <a:r>
              <a:rPr lang="en-US"/>
              <a:t>-means decision boundaries</a:t>
            </a:r>
            <a:endParaRPr lang="en-US" i="1"/>
          </a:p>
        </p:txBody>
      </p:sp>
      <p:sp>
        <p:nvSpPr>
          <p:cNvPr id="3" name="Content Placeholder 2">
            <a:extLst>
              <a:ext uri="{FF2B5EF4-FFF2-40B4-BE49-F238E27FC236}">
                <a16:creationId xmlns:a16="http://schemas.microsoft.com/office/drawing/2014/main" id="{0CEC4903-A335-6CA5-A19C-D7593577FE21}"/>
              </a:ext>
            </a:extLst>
          </p:cNvPr>
          <p:cNvSpPr>
            <a:spLocks noGrp="1"/>
          </p:cNvSpPr>
          <p:nvPr>
            <p:ph idx="1"/>
          </p:nvPr>
        </p:nvSpPr>
        <p:spPr>
          <a:xfrm>
            <a:off x="838200" y="3319670"/>
            <a:ext cx="10515600" cy="2857293"/>
          </a:xfrm>
        </p:spPr>
        <p:txBody>
          <a:bodyPr>
            <a:normAutofit fontScale="77500" lnSpcReduction="20000"/>
          </a:bodyPr>
          <a:lstStyle/>
          <a:p>
            <a:r>
              <a:rPr lang="en-US"/>
              <a:t>If you plot the decision boundaries of a </a:t>
            </a:r>
            <a:r>
              <a:rPr lang="en-US" i="1"/>
              <a:t>k</a:t>
            </a:r>
            <a:r>
              <a:rPr lang="en-US"/>
              <a:t>-means model, then you get a Voronoi tesselation (above left) with each centroid marked with an </a:t>
            </a:r>
            <a:r>
              <a:rPr lang="en-US" i="1"/>
              <a:t>x</a:t>
            </a:r>
          </a:p>
          <a:p>
            <a:r>
              <a:rPr lang="en-US"/>
              <a:t>Assigning each instance to a single cluster is called </a:t>
            </a:r>
            <a:r>
              <a:rPr lang="en-US" b="1" i="1"/>
              <a:t>hard clustering</a:t>
            </a:r>
            <a:endParaRPr lang="en-US"/>
          </a:p>
          <a:p>
            <a:r>
              <a:rPr lang="en-US"/>
              <a:t>Instead, you can assign a vector to each instance giving the distance of that instance from each centroid (above right) – this is called </a:t>
            </a:r>
            <a:r>
              <a:rPr lang="en-US" b="1" i="1"/>
              <a:t>soft clustering</a:t>
            </a:r>
          </a:p>
          <a:p>
            <a:pPr lvl="1"/>
            <a:r>
              <a:rPr lang="en-US"/>
              <a:t>You can do this using the transform() method</a:t>
            </a:r>
          </a:p>
          <a:p>
            <a:pPr lvl="1"/>
            <a:r>
              <a:rPr lang="en-US"/>
              <a:t>If you transform the whole dataset in this way, then you end up with a </a:t>
            </a:r>
            <a:r>
              <a:rPr lang="en-US" i="1"/>
              <a:t>k</a:t>
            </a:r>
            <a:r>
              <a:rPr lang="en-US"/>
              <a:t>-dimensional dataset – this can be an efficient non-linear dimensionality reduction technique</a:t>
            </a:r>
          </a:p>
          <a:p>
            <a:pPr lvl="1"/>
            <a:r>
              <a:rPr lang="en-US"/>
              <a:t>You can also add the extra centroid distance vectors to the original data and increase the number of features</a:t>
            </a:r>
          </a:p>
          <a:p>
            <a:endParaRPr lang="en-US"/>
          </a:p>
        </p:txBody>
      </p:sp>
      <p:pic>
        <p:nvPicPr>
          <p:cNvPr id="3074" name="Picture 2">
            <a:extLst>
              <a:ext uri="{FF2B5EF4-FFF2-40B4-BE49-F238E27FC236}">
                <a16:creationId xmlns:a16="http://schemas.microsoft.com/office/drawing/2014/main" id="{EC1134A4-76C8-3AC0-D0F7-0A94CBBC32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781" y="959059"/>
            <a:ext cx="4852367" cy="23606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60262A3-FB73-E2C5-A84E-AF26E9D1361D}"/>
              </a:ext>
            </a:extLst>
          </p:cNvPr>
          <p:cNvPicPr>
            <a:picLocks noChangeAspect="1"/>
          </p:cNvPicPr>
          <p:nvPr/>
        </p:nvPicPr>
        <p:blipFill>
          <a:blip r:embed="rId3"/>
          <a:stretch>
            <a:fillRect/>
          </a:stretch>
        </p:blipFill>
        <p:spPr>
          <a:xfrm>
            <a:off x="6461263" y="1415465"/>
            <a:ext cx="4000500" cy="1447800"/>
          </a:xfrm>
          <a:prstGeom prst="rect">
            <a:avLst/>
          </a:prstGeom>
        </p:spPr>
      </p:pic>
    </p:spTree>
    <p:extLst>
      <p:ext uri="{BB962C8B-B14F-4D97-AF65-F5344CB8AC3E}">
        <p14:creationId xmlns:p14="http://schemas.microsoft.com/office/powerpoint/2010/main" val="2535485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7868F-FE18-FE8E-FB3D-673AD6B1273E}"/>
              </a:ext>
            </a:extLst>
          </p:cNvPr>
          <p:cNvSpPr>
            <a:spLocks noGrp="1"/>
          </p:cNvSpPr>
          <p:nvPr>
            <p:ph type="title"/>
          </p:nvPr>
        </p:nvSpPr>
        <p:spPr>
          <a:xfrm>
            <a:off x="838200" y="365126"/>
            <a:ext cx="10515600" cy="315912"/>
          </a:xfrm>
        </p:spPr>
        <p:txBody>
          <a:bodyPr>
            <a:normAutofit fontScale="90000"/>
          </a:bodyPr>
          <a:lstStyle/>
          <a:p>
            <a:r>
              <a:rPr lang="en-US" i="1"/>
              <a:t>k-</a:t>
            </a:r>
            <a:r>
              <a:rPr lang="en-US"/>
              <a:t>means algorithm</a:t>
            </a:r>
            <a:endParaRPr lang="en-US" i="1"/>
          </a:p>
        </p:txBody>
      </p:sp>
      <p:sp>
        <p:nvSpPr>
          <p:cNvPr id="3" name="Content Placeholder 2">
            <a:extLst>
              <a:ext uri="{FF2B5EF4-FFF2-40B4-BE49-F238E27FC236}">
                <a16:creationId xmlns:a16="http://schemas.microsoft.com/office/drawing/2014/main" id="{E4C7B68C-5E44-FB88-F367-8BA3FAC11725}"/>
              </a:ext>
            </a:extLst>
          </p:cNvPr>
          <p:cNvSpPr>
            <a:spLocks noGrp="1"/>
          </p:cNvSpPr>
          <p:nvPr>
            <p:ph idx="1"/>
          </p:nvPr>
        </p:nvSpPr>
        <p:spPr>
          <a:xfrm>
            <a:off x="5655364" y="1043609"/>
            <a:ext cx="5698435" cy="5449264"/>
          </a:xfrm>
        </p:spPr>
        <p:txBody>
          <a:bodyPr>
            <a:normAutofit fontScale="85000" lnSpcReduction="20000"/>
          </a:bodyPr>
          <a:lstStyle/>
          <a:p>
            <a:r>
              <a:rPr lang="en-US"/>
              <a:t>Figure on the left illustrates the process of training a </a:t>
            </a:r>
            <a:r>
              <a:rPr lang="en-US" i="1"/>
              <a:t>k</a:t>
            </a:r>
            <a:r>
              <a:rPr lang="en-US"/>
              <a:t>-means model</a:t>
            </a:r>
          </a:p>
          <a:p>
            <a:r>
              <a:rPr lang="en-US"/>
              <a:t>The process is as follows:</a:t>
            </a:r>
          </a:p>
          <a:p>
            <a:pPr lvl="1"/>
            <a:r>
              <a:rPr lang="en-US"/>
              <a:t>Start by assigning </a:t>
            </a:r>
            <a:r>
              <a:rPr lang="en-US" i="1"/>
              <a:t>k</a:t>
            </a:r>
            <a:r>
              <a:rPr lang="en-US"/>
              <a:t> centroids </a:t>
            </a:r>
            <a:r>
              <a:rPr lang="en-US" i="1"/>
              <a:t>at random</a:t>
            </a:r>
            <a:endParaRPr lang="en-US"/>
          </a:p>
          <a:p>
            <a:pPr lvl="1"/>
            <a:r>
              <a:rPr lang="en-US"/>
              <a:t>Then label each instance with its nearest centroid</a:t>
            </a:r>
          </a:p>
          <a:p>
            <a:pPr lvl="1"/>
            <a:r>
              <a:rPr lang="en-US"/>
              <a:t>Then move each centroid so that it is at the centroid of the instances that are labelled with it</a:t>
            </a:r>
          </a:p>
          <a:p>
            <a:pPr lvl="1"/>
            <a:r>
              <a:rPr lang="en-US"/>
              <a:t>Repeat until the centroids stop moving</a:t>
            </a:r>
          </a:p>
          <a:p>
            <a:r>
              <a:rPr lang="en-US"/>
              <a:t>The algorithm is guaranteed to converge because the mean squared distances from the instances to their nearest centroids can only go down and cannot go negative</a:t>
            </a:r>
          </a:p>
          <a:p>
            <a:r>
              <a:rPr lang="en-US"/>
              <a:t>In example on left, after just three iterations, the clustering appears almost optimal!</a:t>
            </a:r>
          </a:p>
          <a:p>
            <a:r>
              <a:rPr lang="en-US" i="1"/>
              <a:t>k</a:t>
            </a:r>
            <a:r>
              <a:rPr lang="en-US"/>
              <a:t>-means is typically one of the fastest clustering algorithms</a:t>
            </a:r>
            <a:endParaRPr lang="en-US" i="1"/>
          </a:p>
        </p:txBody>
      </p:sp>
      <p:pic>
        <p:nvPicPr>
          <p:cNvPr id="4098" name="Picture 2">
            <a:extLst>
              <a:ext uri="{FF2B5EF4-FFF2-40B4-BE49-F238E27FC236}">
                <a16:creationId xmlns:a16="http://schemas.microsoft.com/office/drawing/2014/main" id="{2CA0F080-7322-2F32-D911-8653F89D8C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07" y="1616419"/>
            <a:ext cx="5417411" cy="4303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931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31560-A471-AA82-9CA0-37CAD5E06DB5}"/>
              </a:ext>
            </a:extLst>
          </p:cNvPr>
          <p:cNvSpPr>
            <a:spLocks noGrp="1"/>
          </p:cNvSpPr>
          <p:nvPr>
            <p:ph type="title"/>
          </p:nvPr>
        </p:nvSpPr>
        <p:spPr>
          <a:xfrm>
            <a:off x="838200" y="365126"/>
            <a:ext cx="10515600" cy="315912"/>
          </a:xfrm>
        </p:spPr>
        <p:txBody>
          <a:bodyPr>
            <a:normAutofit fontScale="90000"/>
          </a:bodyPr>
          <a:lstStyle/>
          <a:p>
            <a:r>
              <a:rPr lang="en-US" i="1"/>
              <a:t>k</a:t>
            </a:r>
            <a:r>
              <a:rPr lang="en-US"/>
              <a:t>-means algorithm – suboptimal solutions</a:t>
            </a:r>
            <a:endParaRPr lang="en-US" i="1"/>
          </a:p>
        </p:txBody>
      </p:sp>
      <p:sp>
        <p:nvSpPr>
          <p:cNvPr id="3" name="Content Placeholder 2">
            <a:extLst>
              <a:ext uri="{FF2B5EF4-FFF2-40B4-BE49-F238E27FC236}">
                <a16:creationId xmlns:a16="http://schemas.microsoft.com/office/drawing/2014/main" id="{4AB55AF3-12DD-B863-B983-CB431C0B7092}"/>
              </a:ext>
            </a:extLst>
          </p:cNvPr>
          <p:cNvSpPr>
            <a:spLocks noGrp="1"/>
          </p:cNvSpPr>
          <p:nvPr>
            <p:ph idx="1"/>
          </p:nvPr>
        </p:nvSpPr>
        <p:spPr>
          <a:xfrm>
            <a:off x="838200" y="4231929"/>
            <a:ext cx="10515600" cy="2251006"/>
          </a:xfrm>
        </p:spPr>
        <p:txBody>
          <a:bodyPr/>
          <a:lstStyle/>
          <a:p>
            <a:r>
              <a:rPr lang="en-US"/>
              <a:t>The algorithm is guaranteed to converge, but not necessarily to the globally optimal solution</a:t>
            </a:r>
          </a:p>
          <a:p>
            <a:r>
              <a:rPr lang="en-US"/>
              <a:t>If you are unlucky with your initial choice of random centroids, the algorithm can converge to a local optimum (see above)</a:t>
            </a:r>
          </a:p>
        </p:txBody>
      </p:sp>
      <p:pic>
        <p:nvPicPr>
          <p:cNvPr id="6146" name="Picture 2">
            <a:extLst>
              <a:ext uri="{FF2B5EF4-FFF2-40B4-BE49-F238E27FC236}">
                <a16:creationId xmlns:a16="http://schemas.microsoft.com/office/drawing/2014/main" id="{FD9868F4-4C8C-BF8E-14E6-313255F134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8274" y="1108532"/>
            <a:ext cx="9995452" cy="3035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8311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E38EE-D93C-1E05-1CAC-600AFF633F6E}"/>
              </a:ext>
            </a:extLst>
          </p:cNvPr>
          <p:cNvSpPr>
            <a:spLocks noGrp="1"/>
          </p:cNvSpPr>
          <p:nvPr>
            <p:ph type="title"/>
          </p:nvPr>
        </p:nvSpPr>
        <p:spPr>
          <a:xfrm>
            <a:off x="838200" y="365126"/>
            <a:ext cx="10515600" cy="315911"/>
          </a:xfrm>
        </p:spPr>
        <p:txBody>
          <a:bodyPr>
            <a:normAutofit fontScale="90000"/>
          </a:bodyPr>
          <a:lstStyle/>
          <a:p>
            <a:r>
              <a:rPr lang="en-US" i="1"/>
              <a:t>k</a:t>
            </a:r>
            <a:r>
              <a:rPr lang="en-US"/>
              <a:t>-means – Centroid initialization methods</a:t>
            </a:r>
            <a:endParaRPr lang="en-US" i="1"/>
          </a:p>
        </p:txBody>
      </p:sp>
      <p:sp>
        <p:nvSpPr>
          <p:cNvPr id="3" name="Content Placeholder 2">
            <a:extLst>
              <a:ext uri="{FF2B5EF4-FFF2-40B4-BE49-F238E27FC236}">
                <a16:creationId xmlns:a16="http://schemas.microsoft.com/office/drawing/2014/main" id="{13EAB49F-9BC1-EDB2-BEC0-B9DFE68B54E6}"/>
              </a:ext>
            </a:extLst>
          </p:cNvPr>
          <p:cNvSpPr>
            <a:spLocks noGrp="1"/>
          </p:cNvSpPr>
          <p:nvPr>
            <p:ph idx="1"/>
          </p:nvPr>
        </p:nvSpPr>
        <p:spPr>
          <a:xfrm>
            <a:off x="838200" y="4204251"/>
            <a:ext cx="10515600" cy="1972711"/>
          </a:xfrm>
        </p:spPr>
        <p:txBody>
          <a:bodyPr/>
          <a:lstStyle/>
          <a:p>
            <a:r>
              <a:rPr lang="en-US"/>
              <a:t>If you know roughly where you want the centroids to be, then you can specify the positions of the initial centroids as a parameter when constructing the KMeans object (see above)</a:t>
            </a:r>
          </a:p>
          <a:p>
            <a:pPr lvl="1"/>
            <a:r>
              <a:rPr lang="en-US"/>
              <a:t>you should also set n_init=1 which ensures that only one run is made on the given set of initial centroids</a:t>
            </a:r>
          </a:p>
        </p:txBody>
      </p:sp>
      <p:pic>
        <p:nvPicPr>
          <p:cNvPr id="4" name="Picture 3">
            <a:extLst>
              <a:ext uri="{FF2B5EF4-FFF2-40B4-BE49-F238E27FC236}">
                <a16:creationId xmlns:a16="http://schemas.microsoft.com/office/drawing/2014/main" id="{2E89B310-8398-FB25-F8D5-E705E529D06C}"/>
              </a:ext>
            </a:extLst>
          </p:cNvPr>
          <p:cNvPicPr>
            <a:picLocks noChangeAspect="1"/>
          </p:cNvPicPr>
          <p:nvPr/>
        </p:nvPicPr>
        <p:blipFill>
          <a:blip r:embed="rId2"/>
          <a:stretch>
            <a:fillRect/>
          </a:stretch>
        </p:blipFill>
        <p:spPr>
          <a:xfrm>
            <a:off x="2565400" y="1101725"/>
            <a:ext cx="7061200" cy="723900"/>
          </a:xfrm>
          <a:prstGeom prst="rect">
            <a:avLst/>
          </a:prstGeom>
        </p:spPr>
      </p:pic>
      <p:pic>
        <p:nvPicPr>
          <p:cNvPr id="7170" name="Picture 2">
            <a:extLst>
              <a:ext uri="{FF2B5EF4-FFF2-40B4-BE49-F238E27FC236}">
                <a16:creationId xmlns:a16="http://schemas.microsoft.com/office/drawing/2014/main" id="{20F6C46D-39D8-DC2D-C591-58A9E5DC4D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8392" y="1840477"/>
            <a:ext cx="4455215" cy="2438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3328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7CAC0-386D-34A4-35F2-8653281AF5F4}"/>
              </a:ext>
            </a:extLst>
          </p:cNvPr>
          <p:cNvSpPr>
            <a:spLocks noGrp="1"/>
          </p:cNvSpPr>
          <p:nvPr>
            <p:ph type="title"/>
          </p:nvPr>
        </p:nvSpPr>
        <p:spPr>
          <a:xfrm>
            <a:off x="838200" y="365126"/>
            <a:ext cx="10515600" cy="315912"/>
          </a:xfrm>
        </p:spPr>
        <p:txBody>
          <a:bodyPr>
            <a:normAutofit fontScale="90000"/>
          </a:bodyPr>
          <a:lstStyle/>
          <a:p>
            <a:r>
              <a:rPr lang="en-US"/>
              <a:t>Centroid initialization methods</a:t>
            </a:r>
          </a:p>
        </p:txBody>
      </p:sp>
      <p:sp>
        <p:nvSpPr>
          <p:cNvPr id="3" name="Content Placeholder 2">
            <a:extLst>
              <a:ext uri="{FF2B5EF4-FFF2-40B4-BE49-F238E27FC236}">
                <a16:creationId xmlns:a16="http://schemas.microsoft.com/office/drawing/2014/main" id="{AC4AC3BD-033A-84D8-0C8E-898A6F503F91}"/>
              </a:ext>
            </a:extLst>
          </p:cNvPr>
          <p:cNvSpPr>
            <a:spLocks noGrp="1"/>
          </p:cNvSpPr>
          <p:nvPr>
            <p:ph idx="1"/>
          </p:nvPr>
        </p:nvSpPr>
        <p:spPr>
          <a:xfrm>
            <a:off x="526774" y="3548270"/>
            <a:ext cx="11151704" cy="3036198"/>
          </a:xfrm>
        </p:spPr>
        <p:txBody>
          <a:bodyPr>
            <a:normAutofit fontScale="77500" lnSpcReduction="20000"/>
          </a:bodyPr>
          <a:lstStyle/>
          <a:p>
            <a:r>
              <a:rPr lang="en-US"/>
              <a:t>Another method is to run the algorithm multiple times with different random initializations and keep the best solution</a:t>
            </a:r>
          </a:p>
          <a:p>
            <a:r>
              <a:rPr lang="en-US"/>
              <a:t>n_init controls the number of random initializations to try (default is 10)</a:t>
            </a:r>
          </a:p>
          <a:p>
            <a:r>
              <a:rPr lang="en-US"/>
              <a:t>Measures success of a clustering by using a metric called </a:t>
            </a:r>
            <a:r>
              <a:rPr lang="en-US" b="1" i="1"/>
              <a:t>inertia</a:t>
            </a:r>
            <a:r>
              <a:rPr lang="en-US" b="1"/>
              <a:t>: </a:t>
            </a:r>
            <a:r>
              <a:rPr lang="en-US"/>
              <a:t>this is the sum of the squared distances from the instances to their nearest centroids</a:t>
            </a:r>
          </a:p>
          <a:p>
            <a:pPr lvl="1"/>
            <a:r>
              <a:rPr lang="en-US"/>
              <a:t>The inertia of a model is accessible through its inertia_ property after training</a:t>
            </a:r>
          </a:p>
          <a:p>
            <a:pPr lvl="1"/>
            <a:r>
              <a:rPr lang="en-US"/>
              <a:t>Note that the model’s score() method returns the negative inertia because a greater value returned by a score() method must always be better in Scikit-Learn</a:t>
            </a:r>
          </a:p>
          <a:p>
            <a:r>
              <a:rPr lang="en-US"/>
              <a:t>The KMeans class actually uses a smarter initialization strategy, known as kmeans++ (Arthur and Vassilvitskii, 2006), that tends to select initial centroids that are well separated</a:t>
            </a:r>
          </a:p>
        </p:txBody>
      </p:sp>
      <p:pic>
        <p:nvPicPr>
          <p:cNvPr id="4" name="Picture 2">
            <a:extLst>
              <a:ext uri="{FF2B5EF4-FFF2-40B4-BE49-F238E27FC236}">
                <a16:creationId xmlns:a16="http://schemas.microsoft.com/office/drawing/2014/main" id="{63D1D44F-937C-D498-9610-511E6208A3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6130" y="1173381"/>
            <a:ext cx="6173856" cy="18746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A91D28F7-54AD-72F4-10E8-A3440C92AC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9985" y="1332407"/>
            <a:ext cx="3284883" cy="159805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A0516D8-5017-2F65-C168-E51CBAA37D18}"/>
              </a:ext>
            </a:extLst>
          </p:cNvPr>
          <p:cNvSpPr txBox="1"/>
          <p:nvPr/>
        </p:nvSpPr>
        <p:spPr>
          <a:xfrm>
            <a:off x="2186608" y="2940398"/>
            <a:ext cx="7749237" cy="369332"/>
          </a:xfrm>
          <a:prstGeom prst="rect">
            <a:avLst/>
          </a:prstGeom>
          <a:noFill/>
        </p:spPr>
        <p:txBody>
          <a:bodyPr wrap="none" rtlCol="0">
            <a:spAutoFit/>
          </a:bodyPr>
          <a:lstStyle/>
          <a:p>
            <a:r>
              <a:rPr lang="en-US"/>
              <a:t>inertia = 219.4                                  inertia = 258.6                               inertia = 211.6 </a:t>
            </a:r>
          </a:p>
        </p:txBody>
      </p:sp>
    </p:spTree>
    <p:extLst>
      <p:ext uri="{BB962C8B-B14F-4D97-AF65-F5344CB8AC3E}">
        <p14:creationId xmlns:p14="http://schemas.microsoft.com/office/powerpoint/2010/main" val="742928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68B1E-650A-BD1A-C551-D700BB41466F}"/>
              </a:ext>
            </a:extLst>
          </p:cNvPr>
          <p:cNvSpPr>
            <a:spLocks noGrp="1"/>
          </p:cNvSpPr>
          <p:nvPr>
            <p:ph type="title"/>
          </p:nvPr>
        </p:nvSpPr>
        <p:spPr/>
        <p:txBody>
          <a:bodyPr/>
          <a:lstStyle/>
          <a:p>
            <a:r>
              <a:rPr lang="en-US"/>
              <a:t>Accelerated </a:t>
            </a:r>
            <a:r>
              <a:rPr lang="en-US" i="1"/>
              <a:t>k-</a:t>
            </a:r>
            <a:r>
              <a:rPr lang="en-US"/>
              <a:t>means</a:t>
            </a:r>
          </a:p>
        </p:txBody>
      </p:sp>
      <p:sp>
        <p:nvSpPr>
          <p:cNvPr id="3" name="Content Placeholder 2">
            <a:extLst>
              <a:ext uri="{FF2B5EF4-FFF2-40B4-BE49-F238E27FC236}">
                <a16:creationId xmlns:a16="http://schemas.microsoft.com/office/drawing/2014/main" id="{2139C12F-C7D0-ADD2-E86F-FB91A64B6F6C}"/>
              </a:ext>
            </a:extLst>
          </p:cNvPr>
          <p:cNvSpPr>
            <a:spLocks noGrp="1"/>
          </p:cNvSpPr>
          <p:nvPr>
            <p:ph idx="1"/>
          </p:nvPr>
        </p:nvSpPr>
        <p:spPr/>
        <p:txBody>
          <a:bodyPr/>
          <a:lstStyle/>
          <a:p>
            <a:r>
              <a:rPr lang="en-US"/>
              <a:t>If your dataset is very large with many clusters, then the algorithm can often be accelerated by using Elkan’s (2003) algorithm that avoids many unnecessary distance calculations</a:t>
            </a:r>
          </a:p>
          <a:p>
            <a:r>
              <a:rPr lang="en-US"/>
              <a:t>Elkan’s algorithm exploits the triangle inequality and keeps track of lower and upper bounds for distances between instances and centroids</a:t>
            </a:r>
          </a:p>
          <a:p>
            <a:r>
              <a:rPr lang="en-US"/>
              <a:t>However, it does not always speed up training and may even slow it down in some cases</a:t>
            </a:r>
          </a:p>
          <a:p>
            <a:r>
              <a:rPr lang="en-US"/>
              <a:t>You can use Elkan’s algorithm by setting the KMeans parameter algorithm=“elkan”</a:t>
            </a:r>
          </a:p>
        </p:txBody>
      </p:sp>
    </p:spTree>
    <p:extLst>
      <p:ext uri="{BB962C8B-B14F-4D97-AF65-F5344CB8AC3E}">
        <p14:creationId xmlns:p14="http://schemas.microsoft.com/office/powerpoint/2010/main" val="300854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2890B-963F-0B75-98D8-A6998B7C1113}"/>
              </a:ext>
            </a:extLst>
          </p:cNvPr>
          <p:cNvSpPr>
            <a:spLocks noGrp="1"/>
          </p:cNvSpPr>
          <p:nvPr>
            <p:ph type="title"/>
          </p:nvPr>
        </p:nvSpPr>
        <p:spPr>
          <a:xfrm>
            <a:off x="838200" y="365126"/>
            <a:ext cx="10515600" cy="420066"/>
          </a:xfrm>
        </p:spPr>
        <p:txBody>
          <a:bodyPr>
            <a:normAutofit fontScale="90000"/>
          </a:bodyPr>
          <a:lstStyle/>
          <a:p>
            <a:r>
              <a:rPr lang="en-US"/>
              <a:t>Mini-batch </a:t>
            </a:r>
            <a:r>
              <a:rPr lang="en-US" i="1"/>
              <a:t>k</a:t>
            </a:r>
            <a:r>
              <a:rPr lang="en-US"/>
              <a:t>-means</a:t>
            </a:r>
          </a:p>
        </p:txBody>
      </p:sp>
      <p:sp>
        <p:nvSpPr>
          <p:cNvPr id="3" name="Content Placeholder 2">
            <a:extLst>
              <a:ext uri="{FF2B5EF4-FFF2-40B4-BE49-F238E27FC236}">
                <a16:creationId xmlns:a16="http://schemas.microsoft.com/office/drawing/2014/main" id="{821F968C-26A9-D9A9-EDFA-CAA6C05CA67B}"/>
              </a:ext>
            </a:extLst>
          </p:cNvPr>
          <p:cNvSpPr>
            <a:spLocks noGrp="1"/>
          </p:cNvSpPr>
          <p:nvPr>
            <p:ph idx="1"/>
          </p:nvPr>
        </p:nvSpPr>
        <p:spPr>
          <a:xfrm>
            <a:off x="838200" y="3091069"/>
            <a:ext cx="10515600" cy="3085893"/>
          </a:xfrm>
        </p:spPr>
        <p:txBody>
          <a:bodyPr>
            <a:normAutofit fontScale="85000" lnSpcReduction="20000"/>
          </a:bodyPr>
          <a:lstStyle/>
          <a:p>
            <a:r>
              <a:rPr lang="en-US"/>
              <a:t>Another variant on the </a:t>
            </a:r>
            <a:r>
              <a:rPr lang="en-US" i="1"/>
              <a:t>k</a:t>
            </a:r>
            <a:r>
              <a:rPr lang="en-US"/>
              <a:t>-means algorithm was proposed in 2010 by David Sculley: instead of always using the full dataset, use mini-batches, moving the centroids just slightly at each iteration</a:t>
            </a:r>
          </a:p>
          <a:p>
            <a:r>
              <a:rPr lang="en-US"/>
              <a:t>This generally speeds up the algorithm and can be used to cluster huge datasets that do not fit into memory</a:t>
            </a:r>
          </a:p>
          <a:p>
            <a:r>
              <a:rPr lang="en-US"/>
              <a:t>You can use this technique in Scikit-Learn by using the MiniBatchKMeans class instead of the KMeans class</a:t>
            </a:r>
          </a:p>
          <a:p>
            <a:r>
              <a:rPr lang="en-US"/>
              <a:t>The inertia of a model produced using MiniBatchKMeans is generally slightly worse than that of a model produced using KMeans (see graph above left), however mini-batch </a:t>
            </a:r>
            <a:r>
              <a:rPr lang="en-US" i="1"/>
              <a:t>k</a:t>
            </a:r>
            <a:r>
              <a:rPr lang="en-US"/>
              <a:t>-means is faster by a factor of around 3-4</a:t>
            </a:r>
          </a:p>
        </p:txBody>
      </p:sp>
      <p:pic>
        <p:nvPicPr>
          <p:cNvPr id="4" name="Picture 3">
            <a:extLst>
              <a:ext uri="{FF2B5EF4-FFF2-40B4-BE49-F238E27FC236}">
                <a16:creationId xmlns:a16="http://schemas.microsoft.com/office/drawing/2014/main" id="{E2F3A496-0663-6460-F7E5-BC700D45091B}"/>
              </a:ext>
            </a:extLst>
          </p:cNvPr>
          <p:cNvPicPr>
            <a:picLocks noChangeAspect="1"/>
          </p:cNvPicPr>
          <p:nvPr/>
        </p:nvPicPr>
        <p:blipFill>
          <a:blip r:embed="rId2"/>
          <a:stretch>
            <a:fillRect/>
          </a:stretch>
        </p:blipFill>
        <p:spPr>
          <a:xfrm>
            <a:off x="374650" y="1455530"/>
            <a:ext cx="4654550" cy="700487"/>
          </a:xfrm>
          <a:prstGeom prst="rect">
            <a:avLst/>
          </a:prstGeom>
        </p:spPr>
      </p:pic>
      <p:pic>
        <p:nvPicPr>
          <p:cNvPr id="9218" name="Picture 2">
            <a:extLst>
              <a:ext uri="{FF2B5EF4-FFF2-40B4-BE49-F238E27FC236}">
                <a16:creationId xmlns:a16="http://schemas.microsoft.com/office/drawing/2014/main" id="{3CABA204-D5EC-ED50-6147-AB3EF90179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7738" y="365126"/>
            <a:ext cx="6417365" cy="2482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072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667AB-0BF0-41CC-AA8C-E667D464001F}"/>
              </a:ext>
            </a:extLst>
          </p:cNvPr>
          <p:cNvSpPr>
            <a:spLocks noGrp="1"/>
          </p:cNvSpPr>
          <p:nvPr>
            <p:ph type="title"/>
          </p:nvPr>
        </p:nvSpPr>
        <p:spPr>
          <a:xfrm>
            <a:off x="838200" y="365126"/>
            <a:ext cx="10515600" cy="315912"/>
          </a:xfrm>
        </p:spPr>
        <p:txBody>
          <a:bodyPr>
            <a:normAutofit fontScale="90000"/>
          </a:bodyPr>
          <a:lstStyle/>
          <a:p>
            <a:r>
              <a:rPr lang="en-US"/>
              <a:t>Finding the optimal number of clusters</a:t>
            </a:r>
          </a:p>
        </p:txBody>
      </p:sp>
      <p:sp>
        <p:nvSpPr>
          <p:cNvPr id="3" name="Content Placeholder 2">
            <a:extLst>
              <a:ext uri="{FF2B5EF4-FFF2-40B4-BE49-F238E27FC236}">
                <a16:creationId xmlns:a16="http://schemas.microsoft.com/office/drawing/2014/main" id="{02498D85-43DF-E242-8855-7D72D056CF1E}"/>
              </a:ext>
            </a:extLst>
          </p:cNvPr>
          <p:cNvSpPr>
            <a:spLocks noGrp="1"/>
          </p:cNvSpPr>
          <p:nvPr>
            <p:ph idx="1"/>
          </p:nvPr>
        </p:nvSpPr>
        <p:spPr>
          <a:xfrm>
            <a:off x="838200" y="3180522"/>
            <a:ext cx="10515600" cy="2996441"/>
          </a:xfrm>
        </p:spPr>
        <p:txBody>
          <a:bodyPr>
            <a:normAutofit lnSpcReduction="10000"/>
          </a:bodyPr>
          <a:lstStyle/>
          <a:p>
            <a:r>
              <a:rPr lang="en-US"/>
              <a:t>What if it is not obvious from the data how many clusters we should aim for?</a:t>
            </a:r>
          </a:p>
          <a:p>
            <a:r>
              <a:rPr lang="en-US"/>
              <a:t>With our dataset, if we set </a:t>
            </a:r>
            <a:r>
              <a:rPr lang="en-US" i="1"/>
              <a:t>k</a:t>
            </a:r>
            <a:r>
              <a:rPr lang="en-US"/>
              <a:t> to 3 or 8, we get rather bad results (see above)</a:t>
            </a:r>
          </a:p>
          <a:p>
            <a:r>
              <a:rPr lang="en-US"/>
              <a:t>You cannot use inertia to select between models with different numbers of clusters – raising the number of clusters generally decreases inertia</a:t>
            </a:r>
          </a:p>
        </p:txBody>
      </p:sp>
      <p:pic>
        <p:nvPicPr>
          <p:cNvPr id="10242" name="Picture 2">
            <a:extLst>
              <a:ext uri="{FF2B5EF4-FFF2-40B4-BE49-F238E27FC236}">
                <a16:creationId xmlns:a16="http://schemas.microsoft.com/office/drawing/2014/main" id="{88855597-67C8-156A-AB1F-5243CD01E2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4052" y="821352"/>
            <a:ext cx="6983896" cy="21206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A6C5914-B3D6-5042-221B-BA9FA08D8A66}"/>
              </a:ext>
            </a:extLst>
          </p:cNvPr>
          <p:cNvSpPr txBox="1"/>
          <p:nvPr/>
        </p:nvSpPr>
        <p:spPr>
          <a:xfrm>
            <a:off x="3717235" y="2831069"/>
            <a:ext cx="5069016" cy="369332"/>
          </a:xfrm>
          <a:prstGeom prst="rect">
            <a:avLst/>
          </a:prstGeom>
          <a:noFill/>
        </p:spPr>
        <p:txBody>
          <a:bodyPr wrap="none" rtlCol="0">
            <a:spAutoFit/>
          </a:bodyPr>
          <a:lstStyle/>
          <a:p>
            <a:r>
              <a:rPr lang="en-US"/>
              <a:t>inertia = 653.2                                        inertia = 119.1</a:t>
            </a:r>
          </a:p>
        </p:txBody>
      </p:sp>
    </p:spTree>
    <p:extLst>
      <p:ext uri="{BB962C8B-B14F-4D97-AF65-F5344CB8AC3E}">
        <p14:creationId xmlns:p14="http://schemas.microsoft.com/office/powerpoint/2010/main" val="3578064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E1C02-73F0-4FD7-6F37-0F164389867D}"/>
              </a:ext>
            </a:extLst>
          </p:cNvPr>
          <p:cNvSpPr>
            <a:spLocks noGrp="1"/>
          </p:cNvSpPr>
          <p:nvPr>
            <p:ph type="title"/>
          </p:nvPr>
        </p:nvSpPr>
        <p:spPr>
          <a:xfrm>
            <a:off x="838200" y="365125"/>
            <a:ext cx="10515600" cy="459823"/>
          </a:xfrm>
        </p:spPr>
        <p:txBody>
          <a:bodyPr>
            <a:normAutofit fontScale="90000"/>
          </a:bodyPr>
          <a:lstStyle/>
          <a:p>
            <a:r>
              <a:rPr lang="en-US"/>
              <a:t>Finding the best number of clusters</a:t>
            </a:r>
          </a:p>
        </p:txBody>
      </p:sp>
      <p:sp>
        <p:nvSpPr>
          <p:cNvPr id="3" name="Content Placeholder 2">
            <a:extLst>
              <a:ext uri="{FF2B5EF4-FFF2-40B4-BE49-F238E27FC236}">
                <a16:creationId xmlns:a16="http://schemas.microsoft.com/office/drawing/2014/main" id="{42CD93AF-B366-898F-626F-DE0BB687A8BF}"/>
              </a:ext>
            </a:extLst>
          </p:cNvPr>
          <p:cNvSpPr>
            <a:spLocks noGrp="1"/>
          </p:cNvSpPr>
          <p:nvPr>
            <p:ph idx="1"/>
          </p:nvPr>
        </p:nvSpPr>
        <p:spPr>
          <a:xfrm>
            <a:off x="838200" y="4005470"/>
            <a:ext cx="10515600" cy="2487405"/>
          </a:xfrm>
        </p:spPr>
        <p:txBody>
          <a:bodyPr>
            <a:normAutofit fontScale="92500" lnSpcReduction="20000"/>
          </a:bodyPr>
          <a:lstStyle/>
          <a:p>
            <a:r>
              <a:rPr lang="en-US"/>
              <a:t>If we plot inertia against number of clusters, we get a curve like the one above</a:t>
            </a:r>
          </a:p>
          <a:p>
            <a:r>
              <a:rPr lang="en-US"/>
              <a:t>Such a curve typically has an “elbow” in it – the inertia drops quickly down to a point (here </a:t>
            </a:r>
            <a:r>
              <a:rPr lang="en-US" i="1"/>
              <a:t>k</a:t>
            </a:r>
            <a:r>
              <a:rPr lang="en-US"/>
              <a:t>=4) and then flattens out (but continues to drop)</a:t>
            </a:r>
          </a:p>
          <a:p>
            <a:r>
              <a:rPr lang="en-US"/>
              <a:t>This would suggest that there is not much advantage in increasing </a:t>
            </a:r>
            <a:r>
              <a:rPr lang="en-US" i="1"/>
              <a:t>k</a:t>
            </a:r>
            <a:r>
              <a:rPr lang="en-US"/>
              <a:t> much beyond 4</a:t>
            </a:r>
          </a:p>
          <a:p>
            <a:r>
              <a:rPr lang="en-US"/>
              <a:t>However this is a rather coarse way of deciding on a value of </a:t>
            </a:r>
            <a:r>
              <a:rPr lang="en-US" i="1"/>
              <a:t>k</a:t>
            </a:r>
            <a:endParaRPr lang="en-US"/>
          </a:p>
        </p:txBody>
      </p:sp>
      <p:pic>
        <p:nvPicPr>
          <p:cNvPr id="11266" name="Picture 2">
            <a:extLst>
              <a:ext uri="{FF2B5EF4-FFF2-40B4-BE49-F238E27FC236}">
                <a16:creationId xmlns:a16="http://schemas.microsoft.com/office/drawing/2014/main" id="{EB66077E-BE7B-9A23-F081-318649A74B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1373" y="1163425"/>
            <a:ext cx="5960993" cy="2516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810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A88D6-3BA1-12E0-F9A3-0E716A9CA112}"/>
              </a:ext>
            </a:extLst>
          </p:cNvPr>
          <p:cNvSpPr>
            <a:spLocks noGrp="1"/>
          </p:cNvSpPr>
          <p:nvPr>
            <p:ph type="title"/>
          </p:nvPr>
        </p:nvSpPr>
        <p:spPr>
          <a:xfrm>
            <a:off x="838200" y="365125"/>
            <a:ext cx="10515600" cy="439945"/>
          </a:xfrm>
        </p:spPr>
        <p:txBody>
          <a:bodyPr>
            <a:normAutofit fontScale="90000"/>
          </a:bodyPr>
          <a:lstStyle/>
          <a:p>
            <a:r>
              <a:rPr lang="en-US"/>
              <a:t>Finding </a:t>
            </a:r>
            <a:r>
              <a:rPr lang="en-US" i="1"/>
              <a:t>k</a:t>
            </a:r>
            <a:r>
              <a:rPr lang="en-US"/>
              <a:t> using silhouette score</a:t>
            </a:r>
          </a:p>
        </p:txBody>
      </p:sp>
      <p:sp>
        <p:nvSpPr>
          <p:cNvPr id="3" name="Content Placeholder 2">
            <a:extLst>
              <a:ext uri="{FF2B5EF4-FFF2-40B4-BE49-F238E27FC236}">
                <a16:creationId xmlns:a16="http://schemas.microsoft.com/office/drawing/2014/main" id="{893F00A5-4AC3-765A-5445-2F5BE69E6EC2}"/>
              </a:ext>
            </a:extLst>
          </p:cNvPr>
          <p:cNvSpPr>
            <a:spLocks noGrp="1"/>
          </p:cNvSpPr>
          <p:nvPr>
            <p:ph idx="1"/>
          </p:nvPr>
        </p:nvSpPr>
        <p:spPr>
          <a:xfrm>
            <a:off x="838200" y="2236304"/>
            <a:ext cx="10515600" cy="4397859"/>
          </a:xfrm>
        </p:spPr>
        <p:txBody>
          <a:bodyPr>
            <a:normAutofit fontScale="85000" lnSpcReduction="20000"/>
          </a:bodyPr>
          <a:lstStyle/>
          <a:p>
            <a:r>
              <a:rPr lang="en-US"/>
              <a:t>A more precise (but computationally more expensive) way of finding a good value for </a:t>
            </a:r>
            <a:r>
              <a:rPr lang="en-US" i="1"/>
              <a:t>k</a:t>
            </a:r>
            <a:r>
              <a:rPr lang="en-US"/>
              <a:t> is to use the </a:t>
            </a:r>
            <a:r>
              <a:rPr lang="en-US" b="1" i="1"/>
              <a:t>silhouette score</a:t>
            </a:r>
            <a:r>
              <a:rPr lang="en-US"/>
              <a:t>, which is the mean value of the </a:t>
            </a:r>
            <a:r>
              <a:rPr lang="en-US" b="1" i="1"/>
              <a:t>silhouette coefficient</a:t>
            </a:r>
            <a:r>
              <a:rPr lang="en-US"/>
              <a:t> over all instances</a:t>
            </a:r>
          </a:p>
          <a:p>
            <a:r>
              <a:rPr lang="en-US"/>
              <a:t>The silhouette coefficient is equal to (b - a)/max(a,b) where</a:t>
            </a:r>
          </a:p>
          <a:p>
            <a:pPr lvl="1"/>
            <a:r>
              <a:rPr lang="en-US"/>
              <a:t>a is the mean distance from the instance to the other instances in the </a:t>
            </a:r>
            <a:r>
              <a:rPr lang="en-US" i="1"/>
              <a:t>same</a:t>
            </a:r>
            <a:r>
              <a:rPr lang="en-US"/>
              <a:t> cluster</a:t>
            </a:r>
          </a:p>
          <a:p>
            <a:pPr lvl="1"/>
            <a:r>
              <a:rPr lang="en-US"/>
              <a:t>b is the mean distance from the instance to the instances in the </a:t>
            </a:r>
            <a:r>
              <a:rPr lang="en-US" i="1"/>
              <a:t>next closest </a:t>
            </a:r>
            <a:r>
              <a:rPr lang="en-US"/>
              <a:t>cluster</a:t>
            </a:r>
          </a:p>
          <a:p>
            <a:r>
              <a:rPr lang="en-US"/>
              <a:t>Silhouette coefficient ranges from -1 to +1</a:t>
            </a:r>
          </a:p>
          <a:p>
            <a:pPr lvl="1"/>
            <a:r>
              <a:rPr lang="en-US"/>
              <a:t>+1 means the instance is close to its fellow cluster members and distant from instances in other clusters (this is good!)</a:t>
            </a:r>
          </a:p>
          <a:p>
            <a:pPr lvl="1"/>
            <a:r>
              <a:rPr lang="en-US"/>
              <a:t>0 means the instance is close to a cluster boundary (i.e., roughly equally distant from instances in its own cluster and those in the neighbouring cluster)</a:t>
            </a:r>
          </a:p>
          <a:p>
            <a:pPr lvl="1"/>
            <a:r>
              <a:rPr lang="en-US"/>
              <a:t>-1 might indicate that the instance has been assigned to the wrong cluster</a:t>
            </a:r>
          </a:p>
          <a:p>
            <a:r>
              <a:rPr lang="en-US"/>
              <a:t>You can compute the silhouette score in Scikit-Learn using the silhouette_score() function</a:t>
            </a:r>
          </a:p>
        </p:txBody>
      </p:sp>
      <p:pic>
        <p:nvPicPr>
          <p:cNvPr id="4" name="Picture 3">
            <a:extLst>
              <a:ext uri="{FF2B5EF4-FFF2-40B4-BE49-F238E27FC236}">
                <a16:creationId xmlns:a16="http://schemas.microsoft.com/office/drawing/2014/main" id="{A9369CB5-D25E-9209-7F9D-ECF13EEA78A0}"/>
              </a:ext>
            </a:extLst>
          </p:cNvPr>
          <p:cNvPicPr>
            <a:picLocks noChangeAspect="1"/>
          </p:cNvPicPr>
          <p:nvPr/>
        </p:nvPicPr>
        <p:blipFill>
          <a:blip r:embed="rId2"/>
          <a:stretch>
            <a:fillRect/>
          </a:stretch>
        </p:blipFill>
        <p:spPr>
          <a:xfrm>
            <a:off x="4229100" y="1126987"/>
            <a:ext cx="3733800" cy="787400"/>
          </a:xfrm>
          <a:prstGeom prst="rect">
            <a:avLst/>
          </a:prstGeom>
        </p:spPr>
      </p:pic>
    </p:spTree>
    <p:extLst>
      <p:ext uri="{BB962C8B-B14F-4D97-AF65-F5344CB8AC3E}">
        <p14:creationId xmlns:p14="http://schemas.microsoft.com/office/powerpoint/2010/main" val="2742458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ACBBE-7D73-EA3A-A565-94D9448B0428}"/>
              </a:ext>
            </a:extLst>
          </p:cNvPr>
          <p:cNvSpPr>
            <a:spLocks noGrp="1"/>
          </p:cNvSpPr>
          <p:nvPr>
            <p:ph type="title"/>
          </p:nvPr>
        </p:nvSpPr>
        <p:spPr/>
        <p:txBody>
          <a:bodyPr/>
          <a:lstStyle/>
          <a:p>
            <a:r>
              <a:rPr lang="en-US"/>
              <a:t>Sources for this lecture</a:t>
            </a:r>
          </a:p>
        </p:txBody>
      </p:sp>
      <p:sp>
        <p:nvSpPr>
          <p:cNvPr id="3" name="Content Placeholder 2">
            <a:extLst>
              <a:ext uri="{FF2B5EF4-FFF2-40B4-BE49-F238E27FC236}">
                <a16:creationId xmlns:a16="http://schemas.microsoft.com/office/drawing/2014/main" id="{A05227E5-7862-9C2E-9615-86FBE834276D}"/>
              </a:ext>
            </a:extLst>
          </p:cNvPr>
          <p:cNvSpPr>
            <a:spLocks noGrp="1"/>
          </p:cNvSpPr>
          <p:nvPr>
            <p:ph idx="1"/>
          </p:nvPr>
        </p:nvSpPr>
        <p:spPr/>
        <p:txBody>
          <a:bodyPr/>
          <a:lstStyle/>
          <a:p>
            <a:r>
              <a:rPr lang="en-US"/>
              <a:t>Chapter 9 of </a:t>
            </a:r>
          </a:p>
          <a:p>
            <a:pPr lvl="1"/>
            <a:r>
              <a:rPr lang="en-US"/>
              <a:t>Géron, A. (2023). </a:t>
            </a:r>
            <a:r>
              <a:rPr lang="en-US" i="1"/>
              <a:t>Hands-On Machine Learning with Scikit-Learn, Keras &amp; TensorFlow. </a:t>
            </a:r>
            <a:r>
              <a:rPr lang="en-US"/>
              <a:t>(Third edition).</a:t>
            </a:r>
            <a:r>
              <a:rPr lang="en-US" i="1"/>
              <a:t> </a:t>
            </a:r>
            <a:r>
              <a:rPr lang="en-US"/>
              <a:t>O’Reilly. Available at </a:t>
            </a:r>
          </a:p>
          <a:p>
            <a:pPr lvl="2"/>
            <a:r>
              <a:rPr lang="en-US">
                <a:hlinkClick r:id="rId2"/>
              </a:rPr>
              <a:t>https://www.amazon.de/-/en/Aur%C3%A9lien-G%C3%A9ron/dp/1098125975/</a:t>
            </a:r>
            <a:endParaRPr lang="en-US"/>
          </a:p>
          <a:p>
            <a:pPr lvl="2"/>
            <a:r>
              <a:rPr lang="en-US">
                <a:hlinkClick r:id="rId3"/>
              </a:rPr>
              <a:t>https://www.saxo.com/dk/hands-on-machine-learning-with-scikit-learn-keras-and-tensorflow_bog_9781098125974</a:t>
            </a:r>
            <a:endParaRPr lang="en-US"/>
          </a:p>
          <a:p>
            <a:pPr lvl="2"/>
            <a:r>
              <a:rPr lang="en-US">
                <a:hlinkClick r:id="rId4"/>
              </a:rPr>
              <a:t>https://factumbooks.dk/?search_string=hands-on+machine+learning+with+scikit-learn</a:t>
            </a:r>
            <a:endParaRPr lang="en-US"/>
          </a:p>
          <a:p>
            <a:r>
              <a:rPr lang="en-US"/>
              <a:t>Jupyter Notebook for this lecture:</a:t>
            </a:r>
          </a:p>
          <a:p>
            <a:pPr lvl="1"/>
            <a:r>
              <a:rPr lang="en-US" sz="2000">
                <a:hlinkClick r:id="rId5"/>
              </a:rPr>
              <a:t>https://github.com/ageron/handson-ml3/blob/main/09_unsupervised_learning.ipynb</a:t>
            </a:r>
            <a:r>
              <a:rPr lang="en-US" sz="2000"/>
              <a:t> </a:t>
            </a:r>
          </a:p>
        </p:txBody>
      </p:sp>
    </p:spTree>
    <p:extLst>
      <p:ext uri="{BB962C8B-B14F-4D97-AF65-F5344CB8AC3E}">
        <p14:creationId xmlns:p14="http://schemas.microsoft.com/office/powerpoint/2010/main" val="3623346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B297E-39C7-6A82-F050-9827F806C556}"/>
              </a:ext>
            </a:extLst>
          </p:cNvPr>
          <p:cNvSpPr>
            <a:spLocks noGrp="1"/>
          </p:cNvSpPr>
          <p:nvPr>
            <p:ph type="title"/>
          </p:nvPr>
        </p:nvSpPr>
        <p:spPr>
          <a:xfrm>
            <a:off x="838200" y="365126"/>
            <a:ext cx="10515600" cy="315912"/>
          </a:xfrm>
        </p:spPr>
        <p:txBody>
          <a:bodyPr>
            <a:normAutofit fontScale="90000"/>
          </a:bodyPr>
          <a:lstStyle/>
          <a:p>
            <a:r>
              <a:rPr lang="en-US"/>
              <a:t>Silhouette score</a:t>
            </a:r>
          </a:p>
        </p:txBody>
      </p:sp>
      <p:sp>
        <p:nvSpPr>
          <p:cNvPr id="3" name="Content Placeholder 2">
            <a:extLst>
              <a:ext uri="{FF2B5EF4-FFF2-40B4-BE49-F238E27FC236}">
                <a16:creationId xmlns:a16="http://schemas.microsoft.com/office/drawing/2014/main" id="{6E5FDE0D-B0F7-523B-DBB2-12D94DA18FC6}"/>
              </a:ext>
            </a:extLst>
          </p:cNvPr>
          <p:cNvSpPr>
            <a:spLocks noGrp="1"/>
          </p:cNvSpPr>
          <p:nvPr>
            <p:ph idx="1"/>
          </p:nvPr>
        </p:nvSpPr>
        <p:spPr>
          <a:xfrm>
            <a:off x="838200" y="4820478"/>
            <a:ext cx="10515600" cy="1356484"/>
          </a:xfrm>
        </p:spPr>
        <p:txBody>
          <a:bodyPr>
            <a:normAutofit lnSpcReduction="10000"/>
          </a:bodyPr>
          <a:lstStyle/>
          <a:p>
            <a:r>
              <a:rPr lang="en-US"/>
              <a:t>Graph above compares silhouette scores for different values of </a:t>
            </a:r>
            <a:r>
              <a:rPr lang="en-US" i="1"/>
              <a:t>k</a:t>
            </a:r>
            <a:endParaRPr lang="en-US"/>
          </a:p>
          <a:p>
            <a:r>
              <a:rPr lang="en-US"/>
              <a:t>Confirms that 4 and 5 are good choices for </a:t>
            </a:r>
            <a:r>
              <a:rPr lang="en-US" i="1"/>
              <a:t>k</a:t>
            </a:r>
            <a:r>
              <a:rPr lang="en-US"/>
              <a:t>, but that a higher value would not be optimal – this was not visible using inertia</a:t>
            </a:r>
          </a:p>
        </p:txBody>
      </p:sp>
      <p:pic>
        <p:nvPicPr>
          <p:cNvPr id="12290" name="Picture 2">
            <a:extLst>
              <a:ext uri="{FF2B5EF4-FFF2-40B4-BE49-F238E27FC236}">
                <a16:creationId xmlns:a16="http://schemas.microsoft.com/office/drawing/2014/main" id="{2B3459D1-0789-A3F9-B90D-FECBC1E680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900" y="985458"/>
            <a:ext cx="9982200" cy="353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6838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B20B9-8210-A9CE-E8E2-D65089EA0247}"/>
              </a:ext>
            </a:extLst>
          </p:cNvPr>
          <p:cNvSpPr>
            <a:spLocks noGrp="1"/>
          </p:cNvSpPr>
          <p:nvPr>
            <p:ph type="title"/>
          </p:nvPr>
        </p:nvSpPr>
        <p:spPr/>
        <p:txBody>
          <a:bodyPr/>
          <a:lstStyle/>
          <a:p>
            <a:r>
              <a:rPr lang="en-US"/>
              <a:t>Silhouette diagrams</a:t>
            </a:r>
          </a:p>
        </p:txBody>
      </p:sp>
      <p:sp>
        <p:nvSpPr>
          <p:cNvPr id="3" name="Content Placeholder 2">
            <a:extLst>
              <a:ext uri="{FF2B5EF4-FFF2-40B4-BE49-F238E27FC236}">
                <a16:creationId xmlns:a16="http://schemas.microsoft.com/office/drawing/2014/main" id="{DEAA9750-F683-C70C-B491-FE289748556A}"/>
              </a:ext>
            </a:extLst>
          </p:cNvPr>
          <p:cNvSpPr>
            <a:spLocks noGrp="1"/>
          </p:cNvSpPr>
          <p:nvPr>
            <p:ph idx="1"/>
          </p:nvPr>
        </p:nvSpPr>
        <p:spPr>
          <a:xfrm>
            <a:off x="487018" y="1530626"/>
            <a:ext cx="5287618" cy="4962249"/>
          </a:xfrm>
        </p:spPr>
        <p:txBody>
          <a:bodyPr>
            <a:normAutofit fontScale="62500" lnSpcReduction="20000"/>
          </a:bodyPr>
          <a:lstStyle/>
          <a:p>
            <a:r>
              <a:rPr lang="en-US"/>
              <a:t>A more informative visualization is the </a:t>
            </a:r>
            <a:r>
              <a:rPr lang="en-US" b="1" i="1"/>
              <a:t>silhouette diagram</a:t>
            </a:r>
            <a:endParaRPr lang="en-US"/>
          </a:p>
          <a:p>
            <a:r>
              <a:rPr lang="en-US"/>
              <a:t>For each cluster, the instances in the cluster are sorted by silhouette coefficient and these coefficients are plotted as a graph, with the area between the curve and the y-axis filled in to produce a “knife” shape</a:t>
            </a:r>
          </a:p>
          <a:p>
            <a:r>
              <a:rPr lang="en-US"/>
              <a:t>The height of a knife is the number of instances in that cluster, the right and lower edges of the knife form the sorted plot of silhouette coefficients over that cluster</a:t>
            </a:r>
          </a:p>
          <a:p>
            <a:r>
              <a:rPr lang="en-US"/>
              <a:t>The vertical red dashed lines indicate the mean silhouette score over the clusters</a:t>
            </a:r>
          </a:p>
          <a:p>
            <a:r>
              <a:rPr lang="en-US"/>
              <a:t>We want the “knives” to extend beyond the red dashed line – if they don’t, this means that many of the instances are too close to instances in other clusters</a:t>
            </a:r>
          </a:p>
          <a:p>
            <a:r>
              <a:rPr lang="en-US"/>
              <a:t>We also prefer for clusters to be of approximately equal size – which is where k=5 wins over k=4</a:t>
            </a:r>
          </a:p>
        </p:txBody>
      </p:sp>
      <p:pic>
        <p:nvPicPr>
          <p:cNvPr id="13314" name="Picture 2">
            <a:extLst>
              <a:ext uri="{FF2B5EF4-FFF2-40B4-BE49-F238E27FC236}">
                <a16:creationId xmlns:a16="http://schemas.microsoft.com/office/drawing/2014/main" id="{A20E9C9C-C8F0-FB19-63B5-D17432CC49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326080"/>
            <a:ext cx="5522015" cy="4492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8428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59BD3-46B8-FF1E-6628-38BFE684C5AC}"/>
              </a:ext>
            </a:extLst>
          </p:cNvPr>
          <p:cNvSpPr>
            <a:spLocks noGrp="1"/>
          </p:cNvSpPr>
          <p:nvPr>
            <p:ph type="title"/>
          </p:nvPr>
        </p:nvSpPr>
        <p:spPr>
          <a:xfrm>
            <a:off x="838200" y="185859"/>
            <a:ext cx="10515600" cy="489640"/>
          </a:xfrm>
        </p:spPr>
        <p:txBody>
          <a:bodyPr>
            <a:normAutofit fontScale="90000"/>
          </a:bodyPr>
          <a:lstStyle/>
          <a:p>
            <a:r>
              <a:rPr lang="en-US"/>
              <a:t>The limits of </a:t>
            </a:r>
            <a:r>
              <a:rPr lang="en-US" i="1"/>
              <a:t>k</a:t>
            </a:r>
            <a:r>
              <a:rPr lang="en-US"/>
              <a:t>-means</a:t>
            </a:r>
          </a:p>
        </p:txBody>
      </p:sp>
      <p:sp>
        <p:nvSpPr>
          <p:cNvPr id="3" name="Content Placeholder 2">
            <a:extLst>
              <a:ext uri="{FF2B5EF4-FFF2-40B4-BE49-F238E27FC236}">
                <a16:creationId xmlns:a16="http://schemas.microsoft.com/office/drawing/2014/main" id="{4EFF0327-2DF0-8FED-83C5-42287AE7A025}"/>
              </a:ext>
            </a:extLst>
          </p:cNvPr>
          <p:cNvSpPr>
            <a:spLocks noGrp="1"/>
          </p:cNvSpPr>
          <p:nvPr>
            <p:ph idx="1"/>
          </p:nvPr>
        </p:nvSpPr>
        <p:spPr>
          <a:xfrm>
            <a:off x="838200" y="3216057"/>
            <a:ext cx="10515600" cy="3456084"/>
          </a:xfrm>
        </p:spPr>
        <p:txBody>
          <a:bodyPr>
            <a:normAutofit fontScale="92500" lnSpcReduction="20000"/>
          </a:bodyPr>
          <a:lstStyle/>
          <a:p>
            <a:r>
              <a:rPr lang="en-US" i="1"/>
              <a:t>k</a:t>
            </a:r>
            <a:r>
              <a:rPr lang="en-US"/>
              <a:t>-means is fast, but it has its shortcomings</a:t>
            </a:r>
          </a:p>
          <a:p>
            <a:r>
              <a:rPr lang="en-US"/>
              <a:t>First, you need to run it several times to avoid getting suboptimal solutions</a:t>
            </a:r>
          </a:p>
          <a:p>
            <a:r>
              <a:rPr lang="en-US"/>
              <a:t>Second, you need to specify the number of clusters before hand which can be a hassle</a:t>
            </a:r>
          </a:p>
          <a:p>
            <a:r>
              <a:rPr lang="en-US"/>
              <a:t>Third, </a:t>
            </a:r>
            <a:r>
              <a:rPr lang="en-US" i="1"/>
              <a:t>k</a:t>
            </a:r>
            <a:r>
              <a:rPr lang="en-US"/>
              <a:t>-means does not behave well if clusters have varying sizes, different densities, or non-spherical shapes</a:t>
            </a:r>
          </a:p>
          <a:p>
            <a:pPr lvl="1"/>
            <a:r>
              <a:rPr lang="en-US"/>
              <a:t>See example above where dataset consists of three ellisoidal clusters of different dimensions, densities and orientations</a:t>
            </a:r>
          </a:p>
          <a:p>
            <a:pPr lvl="1"/>
            <a:r>
              <a:rPr lang="en-US"/>
              <a:t>It is usally a good idea to scale the input features when using </a:t>
            </a:r>
            <a:r>
              <a:rPr lang="en-US" i="1"/>
              <a:t>k</a:t>
            </a:r>
            <a:r>
              <a:rPr lang="en-US"/>
              <a:t>-means – this can help to make the clusters more spherical</a:t>
            </a:r>
          </a:p>
        </p:txBody>
      </p:sp>
      <p:pic>
        <p:nvPicPr>
          <p:cNvPr id="14338" name="Picture 2">
            <a:extLst>
              <a:ext uri="{FF2B5EF4-FFF2-40B4-BE49-F238E27FC236}">
                <a16:creationId xmlns:a16="http://schemas.microsoft.com/office/drawing/2014/main" id="{7E1A9A61-4E74-2B37-8B4E-5007FF6D17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7278" y="896240"/>
            <a:ext cx="7639878" cy="2319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5262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D373C-E530-C919-5A95-2C13B369B4E7}"/>
              </a:ext>
            </a:extLst>
          </p:cNvPr>
          <p:cNvSpPr>
            <a:spLocks noGrp="1"/>
          </p:cNvSpPr>
          <p:nvPr>
            <p:ph type="title"/>
          </p:nvPr>
        </p:nvSpPr>
        <p:spPr>
          <a:xfrm>
            <a:off x="838200" y="365125"/>
            <a:ext cx="10515600" cy="430005"/>
          </a:xfrm>
        </p:spPr>
        <p:txBody>
          <a:bodyPr>
            <a:normAutofit fontScale="90000"/>
          </a:bodyPr>
          <a:lstStyle/>
          <a:p>
            <a:r>
              <a:rPr lang="en-US"/>
              <a:t>Using clustering for image segmentation</a:t>
            </a:r>
          </a:p>
        </p:txBody>
      </p:sp>
      <p:sp>
        <p:nvSpPr>
          <p:cNvPr id="3" name="Content Placeholder 2">
            <a:extLst>
              <a:ext uri="{FF2B5EF4-FFF2-40B4-BE49-F238E27FC236}">
                <a16:creationId xmlns:a16="http://schemas.microsoft.com/office/drawing/2014/main" id="{EC497E9F-0686-429E-82CD-F4CEE17AA8D4}"/>
              </a:ext>
            </a:extLst>
          </p:cNvPr>
          <p:cNvSpPr>
            <a:spLocks noGrp="1"/>
          </p:cNvSpPr>
          <p:nvPr>
            <p:ph idx="1"/>
          </p:nvPr>
        </p:nvSpPr>
        <p:spPr/>
        <p:txBody>
          <a:bodyPr>
            <a:normAutofit fontScale="92500" lnSpcReduction="10000"/>
          </a:bodyPr>
          <a:lstStyle/>
          <a:p>
            <a:r>
              <a:rPr lang="en-US"/>
              <a:t>Image segmentation is the task of partitioning an image into multiple segments</a:t>
            </a:r>
          </a:p>
          <a:p>
            <a:r>
              <a:rPr lang="en-US"/>
              <a:t>There are several variants:</a:t>
            </a:r>
          </a:p>
          <a:p>
            <a:pPr lvl="1"/>
            <a:r>
              <a:rPr lang="en-US" b="1"/>
              <a:t>Colour segmentation</a:t>
            </a:r>
            <a:r>
              <a:rPr lang="en-US"/>
              <a:t>: pixels with the same (or similar) colour get assigned to the same segment</a:t>
            </a:r>
          </a:p>
          <a:p>
            <a:pPr lvl="2"/>
            <a:r>
              <a:rPr lang="en-US"/>
              <a:t>e.g., separating forest from urban areas in a satellite image</a:t>
            </a:r>
          </a:p>
          <a:p>
            <a:pPr lvl="1"/>
            <a:r>
              <a:rPr lang="en-US" b="1"/>
              <a:t>Semantic segmentation</a:t>
            </a:r>
            <a:r>
              <a:rPr lang="en-US"/>
              <a:t>: pixels that are part of the same object </a:t>
            </a:r>
            <a:r>
              <a:rPr lang="en-US" i="1"/>
              <a:t>type</a:t>
            </a:r>
            <a:r>
              <a:rPr lang="en-US"/>
              <a:t> get assigned to the same segment</a:t>
            </a:r>
          </a:p>
          <a:p>
            <a:pPr lvl="2"/>
            <a:r>
              <a:rPr lang="en-US"/>
              <a:t>e.g., in a self-driving vehicle system, all pixels that are part of a pedestrian get assigned to the “pedestrian” segment</a:t>
            </a:r>
          </a:p>
          <a:p>
            <a:pPr lvl="1"/>
            <a:r>
              <a:rPr lang="en-US" b="1"/>
              <a:t>Instance segmentation</a:t>
            </a:r>
            <a:r>
              <a:rPr lang="en-US"/>
              <a:t>: pixels that are part of the same individual object get assigned to the same segment</a:t>
            </a:r>
          </a:p>
          <a:p>
            <a:pPr lvl="2"/>
            <a:r>
              <a:rPr lang="en-US"/>
              <a:t>e.g., different segment for each pedestrian</a:t>
            </a:r>
          </a:p>
        </p:txBody>
      </p:sp>
    </p:spTree>
    <p:extLst>
      <p:ext uri="{BB962C8B-B14F-4D97-AF65-F5344CB8AC3E}">
        <p14:creationId xmlns:p14="http://schemas.microsoft.com/office/powerpoint/2010/main" val="6957851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BE1C8-8AD9-37D0-071C-7D03B7A99A06}"/>
              </a:ext>
            </a:extLst>
          </p:cNvPr>
          <p:cNvSpPr>
            <a:spLocks noGrp="1"/>
          </p:cNvSpPr>
          <p:nvPr>
            <p:ph type="title"/>
          </p:nvPr>
        </p:nvSpPr>
        <p:spPr>
          <a:xfrm>
            <a:off x="838200" y="365126"/>
            <a:ext cx="10515600" cy="315912"/>
          </a:xfrm>
        </p:spPr>
        <p:txBody>
          <a:bodyPr>
            <a:normAutofit fontScale="90000"/>
          </a:bodyPr>
          <a:lstStyle/>
          <a:p>
            <a:r>
              <a:rPr lang="en-US"/>
              <a:t>Image segmentation with </a:t>
            </a:r>
            <a:r>
              <a:rPr lang="en-US" i="1"/>
              <a:t>k</a:t>
            </a:r>
            <a:r>
              <a:rPr lang="en-US"/>
              <a:t>-means</a:t>
            </a:r>
          </a:p>
        </p:txBody>
      </p:sp>
      <p:sp>
        <p:nvSpPr>
          <p:cNvPr id="3" name="Content Placeholder 2">
            <a:extLst>
              <a:ext uri="{FF2B5EF4-FFF2-40B4-BE49-F238E27FC236}">
                <a16:creationId xmlns:a16="http://schemas.microsoft.com/office/drawing/2014/main" id="{8666F952-FF56-3155-DAF8-39E2C27BE8E8}"/>
              </a:ext>
            </a:extLst>
          </p:cNvPr>
          <p:cNvSpPr>
            <a:spLocks noGrp="1"/>
          </p:cNvSpPr>
          <p:nvPr>
            <p:ph idx="1"/>
          </p:nvPr>
        </p:nvSpPr>
        <p:spPr>
          <a:xfrm>
            <a:off x="838200" y="4538039"/>
            <a:ext cx="10515600" cy="2051604"/>
          </a:xfrm>
        </p:spPr>
        <p:txBody>
          <a:bodyPr>
            <a:normAutofit fontScale="92500" lnSpcReduction="20000"/>
          </a:bodyPr>
          <a:lstStyle/>
          <a:p>
            <a:r>
              <a:rPr lang="en-US"/>
              <a:t>CNNs are used in the current state-of-the-art systems for instance or semantic segmentation</a:t>
            </a:r>
          </a:p>
          <a:p>
            <a:r>
              <a:rPr lang="en-US"/>
              <a:t>Here we’re going to use a much simpler model based on </a:t>
            </a:r>
            <a:r>
              <a:rPr lang="en-US" i="1"/>
              <a:t>k</a:t>
            </a:r>
            <a:r>
              <a:rPr lang="en-US"/>
              <a:t>-means</a:t>
            </a:r>
          </a:p>
          <a:p>
            <a:r>
              <a:rPr lang="en-US"/>
              <a:t>In the images above, each colour is a cluster – the ladybug is separated into its own cluster when there are 8 or more clusters, but not when there are 6 or fewer</a:t>
            </a:r>
          </a:p>
          <a:p>
            <a:endParaRPr lang="en-US"/>
          </a:p>
        </p:txBody>
      </p:sp>
      <p:pic>
        <p:nvPicPr>
          <p:cNvPr id="15362" name="Picture 2">
            <a:extLst>
              <a:ext uri="{FF2B5EF4-FFF2-40B4-BE49-F238E27FC236}">
                <a16:creationId xmlns:a16="http://schemas.microsoft.com/office/drawing/2014/main" id="{E5DC1039-BEA3-4940-4F50-6B4F1EC10B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9298" y="804709"/>
            <a:ext cx="6973404" cy="3609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30806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0CB80-E373-C420-93B6-DD86C4B790AB}"/>
              </a:ext>
            </a:extLst>
          </p:cNvPr>
          <p:cNvSpPr>
            <a:spLocks noGrp="1"/>
          </p:cNvSpPr>
          <p:nvPr>
            <p:ph type="title"/>
          </p:nvPr>
        </p:nvSpPr>
        <p:spPr>
          <a:xfrm>
            <a:off x="838200" y="365126"/>
            <a:ext cx="10515600" cy="315912"/>
          </a:xfrm>
        </p:spPr>
        <p:txBody>
          <a:bodyPr>
            <a:normAutofit fontScale="90000"/>
          </a:bodyPr>
          <a:lstStyle/>
          <a:p>
            <a:r>
              <a:rPr lang="en-US"/>
              <a:t>Image segmentation with </a:t>
            </a:r>
            <a:r>
              <a:rPr lang="en-US" i="1"/>
              <a:t>k</a:t>
            </a:r>
            <a:r>
              <a:rPr lang="en-US"/>
              <a:t>-means</a:t>
            </a:r>
          </a:p>
        </p:txBody>
      </p:sp>
      <p:sp>
        <p:nvSpPr>
          <p:cNvPr id="3" name="Content Placeholder 2">
            <a:extLst>
              <a:ext uri="{FF2B5EF4-FFF2-40B4-BE49-F238E27FC236}">
                <a16:creationId xmlns:a16="http://schemas.microsoft.com/office/drawing/2014/main" id="{3C6AD81C-9870-A858-1E20-7BFDE94A73F3}"/>
              </a:ext>
            </a:extLst>
          </p:cNvPr>
          <p:cNvSpPr>
            <a:spLocks noGrp="1"/>
          </p:cNvSpPr>
          <p:nvPr>
            <p:ph idx="1"/>
          </p:nvPr>
        </p:nvSpPr>
        <p:spPr>
          <a:xfrm>
            <a:off x="838200" y="2921275"/>
            <a:ext cx="10515600" cy="3255687"/>
          </a:xfrm>
        </p:spPr>
        <p:txBody>
          <a:bodyPr>
            <a:normAutofit fontScale="92500" lnSpcReduction="20000"/>
          </a:bodyPr>
          <a:lstStyle/>
          <a:p>
            <a:r>
              <a:rPr lang="en-US"/>
              <a:t>We first import the Pillow package and load the ladybug.png image</a:t>
            </a:r>
          </a:p>
          <a:p>
            <a:r>
              <a:rPr lang="en-US"/>
              <a:t>The image is represented as a 3d array where first dimension size is height, second is width and the third is the length of an RGB vector</a:t>
            </a:r>
          </a:p>
          <a:p>
            <a:r>
              <a:rPr lang="en-US"/>
              <a:t>We then reshape this array to get a long list of RGB colours, then cluster these colours using </a:t>
            </a:r>
            <a:r>
              <a:rPr lang="en-US" i="1"/>
              <a:t>k</a:t>
            </a:r>
            <a:r>
              <a:rPr lang="en-US"/>
              <a:t>-means using 8 clusters</a:t>
            </a:r>
          </a:p>
          <a:p>
            <a:r>
              <a:rPr lang="en-US"/>
              <a:t>Then creates a segmented_img array in which each pixel is replaced with the centroid of its cluster</a:t>
            </a:r>
          </a:p>
          <a:p>
            <a:r>
              <a:rPr lang="en-US"/>
              <a:t>This is then reshaped to give the same shape as the original image</a:t>
            </a:r>
          </a:p>
          <a:p>
            <a:r>
              <a:rPr lang="en-US"/>
              <a:t>Third row in code above uses advance NumPy indexing </a:t>
            </a:r>
          </a:p>
        </p:txBody>
      </p:sp>
      <p:pic>
        <p:nvPicPr>
          <p:cNvPr id="4" name="Picture 3">
            <a:extLst>
              <a:ext uri="{FF2B5EF4-FFF2-40B4-BE49-F238E27FC236}">
                <a16:creationId xmlns:a16="http://schemas.microsoft.com/office/drawing/2014/main" id="{FA914575-BB84-2684-B8B2-DE451120AB53}"/>
              </a:ext>
            </a:extLst>
          </p:cNvPr>
          <p:cNvPicPr>
            <a:picLocks noChangeAspect="1"/>
          </p:cNvPicPr>
          <p:nvPr/>
        </p:nvPicPr>
        <p:blipFill>
          <a:blip r:embed="rId2"/>
          <a:stretch>
            <a:fillRect/>
          </a:stretch>
        </p:blipFill>
        <p:spPr>
          <a:xfrm>
            <a:off x="344281" y="1096306"/>
            <a:ext cx="4406900" cy="1409700"/>
          </a:xfrm>
          <a:prstGeom prst="rect">
            <a:avLst/>
          </a:prstGeom>
        </p:spPr>
      </p:pic>
      <p:pic>
        <p:nvPicPr>
          <p:cNvPr id="5" name="Picture 4">
            <a:extLst>
              <a:ext uri="{FF2B5EF4-FFF2-40B4-BE49-F238E27FC236}">
                <a16:creationId xmlns:a16="http://schemas.microsoft.com/office/drawing/2014/main" id="{244C7C1B-D9A9-3CC8-2A0F-6034BAE997D2}"/>
              </a:ext>
            </a:extLst>
          </p:cNvPr>
          <p:cNvPicPr>
            <a:picLocks noChangeAspect="1"/>
          </p:cNvPicPr>
          <p:nvPr/>
        </p:nvPicPr>
        <p:blipFill>
          <a:blip r:embed="rId3"/>
          <a:stretch>
            <a:fillRect/>
          </a:stretch>
        </p:blipFill>
        <p:spPr>
          <a:xfrm>
            <a:off x="5307219" y="1299506"/>
            <a:ext cx="5473700" cy="1003300"/>
          </a:xfrm>
          <a:prstGeom prst="rect">
            <a:avLst/>
          </a:prstGeom>
        </p:spPr>
      </p:pic>
    </p:spTree>
    <p:extLst>
      <p:ext uri="{BB962C8B-B14F-4D97-AF65-F5344CB8AC3E}">
        <p14:creationId xmlns:p14="http://schemas.microsoft.com/office/powerpoint/2010/main" val="21566722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49E94-B9DC-35B6-609B-46C443BCCE34}"/>
              </a:ext>
            </a:extLst>
          </p:cNvPr>
          <p:cNvSpPr>
            <a:spLocks noGrp="1"/>
          </p:cNvSpPr>
          <p:nvPr>
            <p:ph type="title"/>
          </p:nvPr>
        </p:nvSpPr>
        <p:spPr>
          <a:xfrm>
            <a:off x="838200" y="365125"/>
            <a:ext cx="10515600" cy="459823"/>
          </a:xfrm>
        </p:spPr>
        <p:txBody>
          <a:bodyPr>
            <a:normAutofit fontScale="90000"/>
          </a:bodyPr>
          <a:lstStyle/>
          <a:p>
            <a:r>
              <a:rPr lang="en-US"/>
              <a:t>Using clustering for semi-supervised learning</a:t>
            </a:r>
          </a:p>
        </p:txBody>
      </p:sp>
      <p:sp>
        <p:nvSpPr>
          <p:cNvPr id="3" name="Content Placeholder 2">
            <a:extLst>
              <a:ext uri="{FF2B5EF4-FFF2-40B4-BE49-F238E27FC236}">
                <a16:creationId xmlns:a16="http://schemas.microsoft.com/office/drawing/2014/main" id="{97AF7958-A1FE-A3F5-F178-9860FA13C929}"/>
              </a:ext>
            </a:extLst>
          </p:cNvPr>
          <p:cNvSpPr>
            <a:spLocks noGrp="1"/>
          </p:cNvSpPr>
          <p:nvPr>
            <p:ph idx="1"/>
          </p:nvPr>
        </p:nvSpPr>
        <p:spPr>
          <a:xfrm>
            <a:off x="5655364" y="1190625"/>
            <a:ext cx="5698435" cy="4986338"/>
          </a:xfrm>
        </p:spPr>
        <p:txBody>
          <a:bodyPr>
            <a:normAutofit fontScale="85000" lnSpcReduction="20000"/>
          </a:bodyPr>
          <a:lstStyle/>
          <a:p>
            <a:r>
              <a:rPr lang="en-US"/>
              <a:t>Suppose we have a dataset that contains just a few labelled instances and lots of unlabelled ones</a:t>
            </a:r>
          </a:p>
          <a:p>
            <a:r>
              <a:rPr lang="en-US"/>
              <a:t>We’ll use the digits dataset as an example: 1797 8x8 grayscale images of handwritten digits</a:t>
            </a:r>
          </a:p>
          <a:p>
            <a:r>
              <a:rPr lang="en-US"/>
              <a:t>The code on the left first loads and splits this dataset</a:t>
            </a:r>
          </a:p>
          <a:p>
            <a:r>
              <a:rPr lang="en-US"/>
              <a:t>We pretend we only have 50 labelled instances</a:t>
            </a:r>
          </a:p>
          <a:p>
            <a:r>
              <a:rPr lang="en-US"/>
              <a:t>To get a baseline performance, we train a logistic regression classifier on these 50 labelled instances – we get only 75% accuracy!</a:t>
            </a:r>
          </a:p>
          <a:p>
            <a:r>
              <a:rPr lang="en-US"/>
              <a:t>If we train on the whole dataset, we get over 90%</a:t>
            </a:r>
          </a:p>
        </p:txBody>
      </p:sp>
      <p:pic>
        <p:nvPicPr>
          <p:cNvPr id="4" name="Picture 3">
            <a:extLst>
              <a:ext uri="{FF2B5EF4-FFF2-40B4-BE49-F238E27FC236}">
                <a16:creationId xmlns:a16="http://schemas.microsoft.com/office/drawing/2014/main" id="{7CCE3A22-C3FE-946A-8267-36CA79E6E72F}"/>
              </a:ext>
            </a:extLst>
          </p:cNvPr>
          <p:cNvPicPr>
            <a:picLocks noChangeAspect="1"/>
          </p:cNvPicPr>
          <p:nvPr/>
        </p:nvPicPr>
        <p:blipFill>
          <a:blip r:embed="rId2"/>
          <a:stretch>
            <a:fillRect/>
          </a:stretch>
        </p:blipFill>
        <p:spPr>
          <a:xfrm>
            <a:off x="413302" y="1190625"/>
            <a:ext cx="5143500" cy="1270000"/>
          </a:xfrm>
          <a:prstGeom prst="rect">
            <a:avLst/>
          </a:prstGeom>
        </p:spPr>
      </p:pic>
      <p:pic>
        <p:nvPicPr>
          <p:cNvPr id="5" name="Picture 4">
            <a:extLst>
              <a:ext uri="{FF2B5EF4-FFF2-40B4-BE49-F238E27FC236}">
                <a16:creationId xmlns:a16="http://schemas.microsoft.com/office/drawing/2014/main" id="{22950CD3-8BA5-2A41-9DEF-D98CFDE95A23}"/>
              </a:ext>
            </a:extLst>
          </p:cNvPr>
          <p:cNvPicPr>
            <a:picLocks noChangeAspect="1"/>
          </p:cNvPicPr>
          <p:nvPr/>
        </p:nvPicPr>
        <p:blipFill>
          <a:blip r:embed="rId3"/>
          <a:stretch>
            <a:fillRect/>
          </a:stretch>
        </p:blipFill>
        <p:spPr>
          <a:xfrm>
            <a:off x="413302" y="2636907"/>
            <a:ext cx="5143500" cy="1157897"/>
          </a:xfrm>
          <a:prstGeom prst="rect">
            <a:avLst/>
          </a:prstGeom>
        </p:spPr>
      </p:pic>
      <p:pic>
        <p:nvPicPr>
          <p:cNvPr id="6" name="Picture 5">
            <a:extLst>
              <a:ext uri="{FF2B5EF4-FFF2-40B4-BE49-F238E27FC236}">
                <a16:creationId xmlns:a16="http://schemas.microsoft.com/office/drawing/2014/main" id="{3B72CCFD-DD07-6EA9-AB97-2460A1943788}"/>
              </a:ext>
            </a:extLst>
          </p:cNvPr>
          <p:cNvPicPr>
            <a:picLocks noChangeAspect="1"/>
          </p:cNvPicPr>
          <p:nvPr/>
        </p:nvPicPr>
        <p:blipFill>
          <a:blip r:embed="rId4"/>
          <a:stretch>
            <a:fillRect/>
          </a:stretch>
        </p:blipFill>
        <p:spPr>
          <a:xfrm>
            <a:off x="413302" y="3890894"/>
            <a:ext cx="2946400" cy="825500"/>
          </a:xfrm>
          <a:prstGeom prst="rect">
            <a:avLst/>
          </a:prstGeom>
        </p:spPr>
      </p:pic>
      <p:pic>
        <p:nvPicPr>
          <p:cNvPr id="7" name="Picture 6">
            <a:extLst>
              <a:ext uri="{FF2B5EF4-FFF2-40B4-BE49-F238E27FC236}">
                <a16:creationId xmlns:a16="http://schemas.microsoft.com/office/drawing/2014/main" id="{80FB7176-26C5-7D04-30B7-7FE56E953A39}"/>
              </a:ext>
            </a:extLst>
          </p:cNvPr>
          <p:cNvPicPr>
            <a:picLocks noChangeAspect="1"/>
          </p:cNvPicPr>
          <p:nvPr/>
        </p:nvPicPr>
        <p:blipFill>
          <a:blip r:embed="rId5"/>
          <a:stretch>
            <a:fillRect/>
          </a:stretch>
        </p:blipFill>
        <p:spPr>
          <a:xfrm>
            <a:off x="413302" y="4899365"/>
            <a:ext cx="5242062" cy="1056023"/>
          </a:xfrm>
          <a:prstGeom prst="rect">
            <a:avLst/>
          </a:prstGeom>
        </p:spPr>
      </p:pic>
    </p:spTree>
    <p:extLst>
      <p:ext uri="{BB962C8B-B14F-4D97-AF65-F5344CB8AC3E}">
        <p14:creationId xmlns:p14="http://schemas.microsoft.com/office/powerpoint/2010/main" val="14416436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CFCCA-C371-8743-D347-E15E7BBB6BBF}"/>
              </a:ext>
            </a:extLst>
          </p:cNvPr>
          <p:cNvSpPr>
            <a:spLocks noGrp="1"/>
          </p:cNvSpPr>
          <p:nvPr>
            <p:ph type="title"/>
          </p:nvPr>
        </p:nvSpPr>
        <p:spPr>
          <a:xfrm>
            <a:off x="838200" y="365126"/>
            <a:ext cx="10515600" cy="315912"/>
          </a:xfrm>
        </p:spPr>
        <p:txBody>
          <a:bodyPr>
            <a:normAutofit fontScale="90000"/>
          </a:bodyPr>
          <a:lstStyle/>
          <a:p>
            <a:r>
              <a:rPr lang="en-US"/>
              <a:t>Using clustering for semi-supervised learning</a:t>
            </a:r>
          </a:p>
        </p:txBody>
      </p:sp>
      <p:sp>
        <p:nvSpPr>
          <p:cNvPr id="3" name="Content Placeholder 2">
            <a:extLst>
              <a:ext uri="{FF2B5EF4-FFF2-40B4-BE49-F238E27FC236}">
                <a16:creationId xmlns:a16="http://schemas.microsoft.com/office/drawing/2014/main" id="{C95280B3-09F5-971B-C943-044C08A6449F}"/>
              </a:ext>
            </a:extLst>
          </p:cNvPr>
          <p:cNvSpPr>
            <a:spLocks noGrp="1"/>
          </p:cNvSpPr>
          <p:nvPr>
            <p:ph idx="1"/>
          </p:nvPr>
        </p:nvSpPr>
        <p:spPr>
          <a:xfrm>
            <a:off x="5247860" y="1063856"/>
            <a:ext cx="6105939" cy="5429018"/>
          </a:xfrm>
        </p:spPr>
        <p:txBody>
          <a:bodyPr>
            <a:normAutofit fontScale="92500" lnSpcReduction="20000"/>
          </a:bodyPr>
          <a:lstStyle/>
          <a:p>
            <a:r>
              <a:rPr lang="en-US"/>
              <a:t>Now we cluster the dataset into 50 clusters using </a:t>
            </a:r>
            <a:r>
              <a:rPr lang="en-US" i="1"/>
              <a:t>k</a:t>
            </a:r>
            <a:r>
              <a:rPr lang="en-US"/>
              <a:t>-means and then we select the image that is closest to the centroid in each cluster – we call these images </a:t>
            </a:r>
            <a:r>
              <a:rPr lang="en-US" b="1" i="1"/>
              <a:t>representative images </a:t>
            </a:r>
            <a:r>
              <a:rPr lang="en-US"/>
              <a:t>(see on left)</a:t>
            </a:r>
          </a:p>
          <a:p>
            <a:r>
              <a:rPr lang="en-US"/>
              <a:t>We then manually label the 50 representative images</a:t>
            </a:r>
          </a:p>
          <a:p>
            <a:r>
              <a:rPr lang="en-US"/>
              <a:t>Now we have a dataset of 50 labelled instances, but instead of being randomly selected instances, these are all close to the centroids of their clusters</a:t>
            </a:r>
          </a:p>
          <a:p>
            <a:r>
              <a:rPr lang="en-US"/>
              <a:t>We train a logistic regression classifier again, this time on the representative images and we now get nearly 85% accuracy, even though we’re still only training on 50 images</a:t>
            </a:r>
          </a:p>
          <a:p>
            <a:endParaRPr lang="en-US"/>
          </a:p>
          <a:p>
            <a:endParaRPr lang="en-US"/>
          </a:p>
        </p:txBody>
      </p:sp>
      <p:pic>
        <p:nvPicPr>
          <p:cNvPr id="4" name="Picture 3">
            <a:extLst>
              <a:ext uri="{FF2B5EF4-FFF2-40B4-BE49-F238E27FC236}">
                <a16:creationId xmlns:a16="http://schemas.microsoft.com/office/drawing/2014/main" id="{7F64D296-AAD9-D915-5DAC-1C5DCF21CDBE}"/>
              </a:ext>
            </a:extLst>
          </p:cNvPr>
          <p:cNvPicPr>
            <a:picLocks noChangeAspect="1"/>
          </p:cNvPicPr>
          <p:nvPr/>
        </p:nvPicPr>
        <p:blipFill>
          <a:blip r:embed="rId2"/>
          <a:stretch>
            <a:fillRect/>
          </a:stretch>
        </p:blipFill>
        <p:spPr>
          <a:xfrm>
            <a:off x="308112" y="1063856"/>
            <a:ext cx="4860511" cy="988755"/>
          </a:xfrm>
          <a:prstGeom prst="rect">
            <a:avLst/>
          </a:prstGeom>
        </p:spPr>
      </p:pic>
      <p:pic>
        <p:nvPicPr>
          <p:cNvPr id="16386" name="Picture 2">
            <a:extLst>
              <a:ext uri="{FF2B5EF4-FFF2-40B4-BE49-F238E27FC236}">
                <a16:creationId xmlns:a16="http://schemas.microsoft.com/office/drawing/2014/main" id="{89727934-77BA-B92B-60CC-574CFEE26F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112" y="2202046"/>
            <a:ext cx="4329595" cy="122695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9BFFA2A-19D1-CF7D-FF01-10E0A17A1ECC}"/>
              </a:ext>
            </a:extLst>
          </p:cNvPr>
          <p:cNvPicPr>
            <a:picLocks noChangeAspect="1"/>
          </p:cNvPicPr>
          <p:nvPr/>
        </p:nvPicPr>
        <p:blipFill>
          <a:blip r:embed="rId4"/>
          <a:stretch>
            <a:fillRect/>
          </a:stretch>
        </p:blipFill>
        <p:spPr>
          <a:xfrm>
            <a:off x="308112" y="3620410"/>
            <a:ext cx="3695700" cy="1663700"/>
          </a:xfrm>
          <a:prstGeom prst="rect">
            <a:avLst/>
          </a:prstGeom>
        </p:spPr>
      </p:pic>
      <p:pic>
        <p:nvPicPr>
          <p:cNvPr id="6" name="Picture 5">
            <a:extLst>
              <a:ext uri="{FF2B5EF4-FFF2-40B4-BE49-F238E27FC236}">
                <a16:creationId xmlns:a16="http://schemas.microsoft.com/office/drawing/2014/main" id="{67A214A5-2C7E-6A15-4DF0-6A14775078E8}"/>
              </a:ext>
            </a:extLst>
          </p:cNvPr>
          <p:cNvPicPr>
            <a:picLocks noChangeAspect="1"/>
          </p:cNvPicPr>
          <p:nvPr/>
        </p:nvPicPr>
        <p:blipFill>
          <a:blip r:embed="rId5"/>
          <a:stretch>
            <a:fillRect/>
          </a:stretch>
        </p:blipFill>
        <p:spPr>
          <a:xfrm>
            <a:off x="254273" y="5458208"/>
            <a:ext cx="4914350" cy="989052"/>
          </a:xfrm>
          <a:prstGeom prst="rect">
            <a:avLst/>
          </a:prstGeom>
        </p:spPr>
      </p:pic>
    </p:spTree>
    <p:extLst>
      <p:ext uri="{BB962C8B-B14F-4D97-AF65-F5344CB8AC3E}">
        <p14:creationId xmlns:p14="http://schemas.microsoft.com/office/powerpoint/2010/main" val="14198809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16CFF-2D2F-DC7F-FA30-B5134B4C7216}"/>
              </a:ext>
            </a:extLst>
          </p:cNvPr>
          <p:cNvSpPr>
            <a:spLocks noGrp="1"/>
          </p:cNvSpPr>
          <p:nvPr>
            <p:ph type="title"/>
          </p:nvPr>
        </p:nvSpPr>
        <p:spPr/>
        <p:txBody>
          <a:bodyPr/>
          <a:lstStyle/>
          <a:p>
            <a:r>
              <a:rPr lang="en-US"/>
              <a:t>Label propagation</a:t>
            </a:r>
          </a:p>
        </p:txBody>
      </p:sp>
      <p:sp>
        <p:nvSpPr>
          <p:cNvPr id="3" name="Content Placeholder 2">
            <a:extLst>
              <a:ext uri="{FF2B5EF4-FFF2-40B4-BE49-F238E27FC236}">
                <a16:creationId xmlns:a16="http://schemas.microsoft.com/office/drawing/2014/main" id="{84BE812B-B99E-3E38-90F7-EDDB6BFB9E41}"/>
              </a:ext>
            </a:extLst>
          </p:cNvPr>
          <p:cNvSpPr>
            <a:spLocks noGrp="1"/>
          </p:cNvSpPr>
          <p:nvPr>
            <p:ph idx="1"/>
          </p:nvPr>
        </p:nvSpPr>
        <p:spPr>
          <a:xfrm>
            <a:off x="6096000" y="1825625"/>
            <a:ext cx="5257800" cy="4351338"/>
          </a:xfrm>
        </p:spPr>
        <p:txBody>
          <a:bodyPr/>
          <a:lstStyle/>
          <a:p>
            <a:r>
              <a:rPr lang="en-US"/>
              <a:t>What if we propagate each label to the other instances in its cluster?</a:t>
            </a:r>
          </a:p>
          <a:p>
            <a:pPr lvl="1"/>
            <a:r>
              <a:rPr lang="en-US"/>
              <a:t>This is called </a:t>
            </a:r>
            <a:r>
              <a:rPr lang="en-US" b="1" i="1"/>
              <a:t>label propagation</a:t>
            </a:r>
            <a:endParaRPr lang="en-US"/>
          </a:p>
          <a:p>
            <a:r>
              <a:rPr lang="en-US"/>
              <a:t>Now when we train the model again, we get even better performance!</a:t>
            </a:r>
          </a:p>
        </p:txBody>
      </p:sp>
      <p:pic>
        <p:nvPicPr>
          <p:cNvPr id="4" name="Picture 3">
            <a:extLst>
              <a:ext uri="{FF2B5EF4-FFF2-40B4-BE49-F238E27FC236}">
                <a16:creationId xmlns:a16="http://schemas.microsoft.com/office/drawing/2014/main" id="{E251D97A-BB75-86DE-3C0D-E7D1A732ACB2}"/>
              </a:ext>
            </a:extLst>
          </p:cNvPr>
          <p:cNvPicPr>
            <a:picLocks noChangeAspect="1"/>
          </p:cNvPicPr>
          <p:nvPr/>
        </p:nvPicPr>
        <p:blipFill>
          <a:blip r:embed="rId2"/>
          <a:stretch>
            <a:fillRect/>
          </a:stretch>
        </p:blipFill>
        <p:spPr>
          <a:xfrm>
            <a:off x="390387" y="2286794"/>
            <a:ext cx="5583030" cy="2682239"/>
          </a:xfrm>
          <a:prstGeom prst="rect">
            <a:avLst/>
          </a:prstGeom>
        </p:spPr>
      </p:pic>
    </p:spTree>
    <p:extLst>
      <p:ext uri="{BB962C8B-B14F-4D97-AF65-F5344CB8AC3E}">
        <p14:creationId xmlns:p14="http://schemas.microsoft.com/office/powerpoint/2010/main" val="40774283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D854C-2F32-9388-E3B3-8FD1B790CD90}"/>
              </a:ext>
            </a:extLst>
          </p:cNvPr>
          <p:cNvSpPr>
            <a:spLocks noGrp="1"/>
          </p:cNvSpPr>
          <p:nvPr>
            <p:ph type="title"/>
          </p:nvPr>
        </p:nvSpPr>
        <p:spPr/>
        <p:txBody>
          <a:bodyPr/>
          <a:lstStyle/>
          <a:p>
            <a:r>
              <a:rPr lang="en-US"/>
              <a:t>Eliminating outliers</a:t>
            </a:r>
          </a:p>
        </p:txBody>
      </p:sp>
      <p:sp>
        <p:nvSpPr>
          <p:cNvPr id="3" name="Content Placeholder 2">
            <a:extLst>
              <a:ext uri="{FF2B5EF4-FFF2-40B4-BE49-F238E27FC236}">
                <a16:creationId xmlns:a16="http://schemas.microsoft.com/office/drawing/2014/main" id="{234487ED-B10D-5DF2-FFE2-886F71C922B7}"/>
              </a:ext>
            </a:extLst>
          </p:cNvPr>
          <p:cNvSpPr>
            <a:spLocks noGrp="1"/>
          </p:cNvSpPr>
          <p:nvPr>
            <p:ph idx="1"/>
          </p:nvPr>
        </p:nvSpPr>
        <p:spPr>
          <a:xfrm>
            <a:off x="5635486" y="1825625"/>
            <a:ext cx="5718313" cy="4351338"/>
          </a:xfrm>
        </p:spPr>
        <p:txBody>
          <a:bodyPr>
            <a:normAutofit fontScale="92500"/>
          </a:bodyPr>
          <a:lstStyle/>
          <a:p>
            <a:r>
              <a:rPr lang="en-US"/>
              <a:t>We try to go a step further by eliminating the 1% of the instances that are furthest from their centroids</a:t>
            </a:r>
          </a:p>
          <a:p>
            <a:r>
              <a:rPr lang="en-US"/>
              <a:t>This gives us another boost – up to nearly 91% accuracy, with just 50 training instances</a:t>
            </a:r>
          </a:p>
          <a:p>
            <a:r>
              <a:rPr lang="en-US"/>
              <a:t>This is partly due to us dropping outliers and partly due to the propagated labels being very accurate – about 97.5% of the propagated labels are correct</a:t>
            </a:r>
          </a:p>
        </p:txBody>
      </p:sp>
      <p:pic>
        <p:nvPicPr>
          <p:cNvPr id="4" name="Picture 3">
            <a:extLst>
              <a:ext uri="{FF2B5EF4-FFF2-40B4-BE49-F238E27FC236}">
                <a16:creationId xmlns:a16="http://schemas.microsoft.com/office/drawing/2014/main" id="{8A607509-1D05-797D-F5FE-A3C2274B2B59}"/>
              </a:ext>
            </a:extLst>
          </p:cNvPr>
          <p:cNvPicPr>
            <a:picLocks noChangeAspect="1"/>
          </p:cNvPicPr>
          <p:nvPr/>
        </p:nvPicPr>
        <p:blipFill>
          <a:blip r:embed="rId2"/>
          <a:stretch>
            <a:fillRect/>
          </a:stretch>
        </p:blipFill>
        <p:spPr>
          <a:xfrm>
            <a:off x="356980" y="2060867"/>
            <a:ext cx="5159237" cy="3227972"/>
          </a:xfrm>
          <a:prstGeom prst="rect">
            <a:avLst/>
          </a:prstGeom>
        </p:spPr>
      </p:pic>
    </p:spTree>
    <p:extLst>
      <p:ext uri="{BB962C8B-B14F-4D97-AF65-F5344CB8AC3E}">
        <p14:creationId xmlns:p14="http://schemas.microsoft.com/office/powerpoint/2010/main" val="1234857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49B00-A2E6-6C4C-B2DE-046F12F952F9}"/>
              </a:ext>
            </a:extLst>
          </p:cNvPr>
          <p:cNvSpPr>
            <a:spLocks noGrp="1"/>
          </p:cNvSpPr>
          <p:nvPr>
            <p:ph type="title"/>
          </p:nvPr>
        </p:nvSpPr>
        <p:spPr/>
        <p:txBody>
          <a:bodyPr/>
          <a:lstStyle/>
          <a:p>
            <a:r>
              <a:rPr lang="en-US"/>
              <a:t>Unsupervised learning</a:t>
            </a:r>
          </a:p>
        </p:txBody>
      </p:sp>
      <p:sp>
        <p:nvSpPr>
          <p:cNvPr id="3" name="Content Placeholder 2">
            <a:extLst>
              <a:ext uri="{FF2B5EF4-FFF2-40B4-BE49-F238E27FC236}">
                <a16:creationId xmlns:a16="http://schemas.microsoft.com/office/drawing/2014/main" id="{8235382C-AFB4-4B52-BF80-6892EE26DDDA}"/>
              </a:ext>
            </a:extLst>
          </p:cNvPr>
          <p:cNvSpPr>
            <a:spLocks noGrp="1"/>
          </p:cNvSpPr>
          <p:nvPr>
            <p:ph idx="1"/>
          </p:nvPr>
        </p:nvSpPr>
        <p:spPr/>
        <p:txBody>
          <a:bodyPr/>
          <a:lstStyle/>
          <a:p>
            <a:r>
              <a:rPr lang="en-US"/>
              <a:t>Most applications of ML are based on supervised learning</a:t>
            </a:r>
          </a:p>
          <a:p>
            <a:r>
              <a:rPr lang="en-US"/>
              <a:t>However, most data is unlabelled and labelling data is time-consuming, labour-intensive and error-prone</a:t>
            </a:r>
          </a:p>
          <a:p>
            <a:r>
              <a:rPr lang="en-US"/>
              <a:t>Supervised learning is where we try to learn the structure in the data from scratch, without having to laboriously label thousands of instances in order to create a training set</a:t>
            </a:r>
          </a:p>
          <a:p>
            <a:r>
              <a:rPr lang="en-US"/>
              <a:t>Yann Lecun said that if AI is a cake, then unsupervised learning would be the cake, supervised learning would be the icing and reinforcement learning would be the cherry on top!</a:t>
            </a:r>
          </a:p>
          <a:p>
            <a:endParaRPr lang="en-US"/>
          </a:p>
        </p:txBody>
      </p:sp>
    </p:spTree>
    <p:extLst>
      <p:ext uri="{BB962C8B-B14F-4D97-AF65-F5344CB8AC3E}">
        <p14:creationId xmlns:p14="http://schemas.microsoft.com/office/powerpoint/2010/main" val="2247780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EA950-76F0-A808-47D3-95D1F2E4CCD8}"/>
              </a:ext>
            </a:extLst>
          </p:cNvPr>
          <p:cNvSpPr>
            <a:spLocks noGrp="1"/>
          </p:cNvSpPr>
          <p:nvPr>
            <p:ph type="title"/>
          </p:nvPr>
        </p:nvSpPr>
        <p:spPr/>
        <p:txBody>
          <a:bodyPr/>
          <a:lstStyle/>
          <a:p>
            <a:r>
              <a:rPr lang="en-US"/>
              <a:t>Unsupervised learning topics</a:t>
            </a:r>
          </a:p>
        </p:txBody>
      </p:sp>
      <p:sp>
        <p:nvSpPr>
          <p:cNvPr id="3" name="Content Placeholder 2">
            <a:extLst>
              <a:ext uri="{FF2B5EF4-FFF2-40B4-BE49-F238E27FC236}">
                <a16:creationId xmlns:a16="http://schemas.microsoft.com/office/drawing/2014/main" id="{EEDCE03C-9B6B-3A3A-87CB-7C7DDD9190D2}"/>
              </a:ext>
            </a:extLst>
          </p:cNvPr>
          <p:cNvSpPr>
            <a:spLocks noGrp="1"/>
          </p:cNvSpPr>
          <p:nvPr>
            <p:ph idx="1"/>
          </p:nvPr>
        </p:nvSpPr>
        <p:spPr>
          <a:xfrm>
            <a:off x="838200" y="1524000"/>
            <a:ext cx="10515600" cy="4652963"/>
          </a:xfrm>
        </p:spPr>
        <p:txBody>
          <a:bodyPr>
            <a:normAutofit fontScale="92500" lnSpcReduction="10000"/>
          </a:bodyPr>
          <a:lstStyle/>
          <a:p>
            <a:r>
              <a:rPr lang="en-US" b="1" i="1"/>
              <a:t>Dimensionality reduction </a:t>
            </a:r>
            <a:r>
              <a:rPr lang="en-US"/>
              <a:t>is a form of unsupervised learning</a:t>
            </a:r>
          </a:p>
          <a:p>
            <a:r>
              <a:rPr lang="en-US" b="1" i="1"/>
              <a:t>Clustering </a:t>
            </a:r>
            <a:r>
              <a:rPr lang="en-US"/>
              <a:t>is where we try to group instances together into </a:t>
            </a:r>
            <a:r>
              <a:rPr lang="en-US" b="1" i="1"/>
              <a:t>clusters</a:t>
            </a:r>
            <a:r>
              <a:rPr lang="en-US"/>
              <a:t>, where the instances within a cluster are similar to each other and different in some significant way from the instances in other clusters</a:t>
            </a:r>
          </a:p>
          <a:p>
            <a:r>
              <a:rPr lang="en-US" b="1" i="1"/>
              <a:t>Anomaly detection</a:t>
            </a:r>
            <a:r>
              <a:rPr lang="en-US"/>
              <a:t> (or </a:t>
            </a:r>
            <a:r>
              <a:rPr lang="en-US" b="1" i="1"/>
              <a:t>outlier detection</a:t>
            </a:r>
            <a:r>
              <a:rPr lang="en-US"/>
              <a:t>) is where the system tries to learn what “normal” data looks like so that it can recognize abnormal ones – i.e., anomalies or outliers</a:t>
            </a:r>
          </a:p>
          <a:p>
            <a:pPr lvl="1"/>
            <a:r>
              <a:rPr lang="en-US"/>
              <a:t>“normal” instances are called </a:t>
            </a:r>
            <a:r>
              <a:rPr lang="en-US" i="1"/>
              <a:t>inliers</a:t>
            </a:r>
          </a:p>
          <a:p>
            <a:pPr lvl="1"/>
            <a:r>
              <a:rPr lang="en-US"/>
              <a:t>used in, e.g., fraud detection, detecting defective products, removing outliers from a dataset to improve training</a:t>
            </a:r>
          </a:p>
          <a:p>
            <a:r>
              <a:rPr lang="en-US" b="1" i="1"/>
              <a:t>Density estimation</a:t>
            </a:r>
            <a:r>
              <a:rPr lang="en-US"/>
              <a:t> is where the system tries to estimate the probability density function (PDF) of the process that generated the dataset</a:t>
            </a:r>
          </a:p>
          <a:p>
            <a:pPr lvl="1"/>
            <a:r>
              <a:rPr lang="en-US"/>
              <a:t>commonly used for anomaly detection, data analysis and visualization</a:t>
            </a:r>
          </a:p>
        </p:txBody>
      </p:sp>
    </p:spTree>
    <p:extLst>
      <p:ext uri="{BB962C8B-B14F-4D97-AF65-F5344CB8AC3E}">
        <p14:creationId xmlns:p14="http://schemas.microsoft.com/office/powerpoint/2010/main" val="1243104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3D415-A08A-B5E6-CA77-CB7324D4B98F}"/>
              </a:ext>
            </a:extLst>
          </p:cNvPr>
          <p:cNvSpPr>
            <a:spLocks noGrp="1"/>
          </p:cNvSpPr>
          <p:nvPr>
            <p:ph type="title"/>
          </p:nvPr>
        </p:nvSpPr>
        <p:spPr/>
        <p:txBody>
          <a:bodyPr/>
          <a:lstStyle/>
          <a:p>
            <a:r>
              <a:rPr lang="en-US"/>
              <a:t>Clustering algorithms: </a:t>
            </a:r>
            <a:r>
              <a:rPr lang="en-US" i="1"/>
              <a:t>k</a:t>
            </a:r>
            <a:r>
              <a:rPr lang="en-US"/>
              <a:t>-means and DBSCAN</a:t>
            </a:r>
          </a:p>
        </p:txBody>
      </p:sp>
      <p:sp>
        <p:nvSpPr>
          <p:cNvPr id="3" name="Content Placeholder 2">
            <a:extLst>
              <a:ext uri="{FF2B5EF4-FFF2-40B4-BE49-F238E27FC236}">
                <a16:creationId xmlns:a16="http://schemas.microsoft.com/office/drawing/2014/main" id="{B12E37F6-D3E0-D886-B311-F244C1072C39}"/>
              </a:ext>
            </a:extLst>
          </p:cNvPr>
          <p:cNvSpPr>
            <a:spLocks noGrp="1"/>
          </p:cNvSpPr>
          <p:nvPr>
            <p:ph idx="1"/>
          </p:nvPr>
        </p:nvSpPr>
        <p:spPr>
          <a:xfrm>
            <a:off x="5171090" y="1825625"/>
            <a:ext cx="6182710" cy="4351338"/>
          </a:xfrm>
        </p:spPr>
        <p:txBody>
          <a:bodyPr>
            <a:normAutofit lnSpcReduction="10000"/>
          </a:bodyPr>
          <a:lstStyle/>
          <a:p>
            <a:r>
              <a:rPr lang="en-US"/>
              <a:t>You go for a walk in the countryside and see a field full of many different wild flowers</a:t>
            </a:r>
          </a:p>
          <a:p>
            <a:r>
              <a:rPr lang="en-US"/>
              <a:t>You may not know what the flowers are, but you can probably identify which flowers are the same species as each other</a:t>
            </a:r>
          </a:p>
          <a:p>
            <a:r>
              <a:rPr lang="en-US"/>
              <a:t>This is called </a:t>
            </a:r>
            <a:r>
              <a:rPr lang="en-US" b="1" i="1"/>
              <a:t>clustering:</a:t>
            </a:r>
            <a:r>
              <a:rPr lang="en-US"/>
              <a:t> it is the task of grouping together similar instances and separating them from different instances</a:t>
            </a:r>
          </a:p>
        </p:txBody>
      </p:sp>
      <p:pic>
        <p:nvPicPr>
          <p:cNvPr id="4" name="Picture 3">
            <a:extLst>
              <a:ext uri="{FF2B5EF4-FFF2-40B4-BE49-F238E27FC236}">
                <a16:creationId xmlns:a16="http://schemas.microsoft.com/office/drawing/2014/main" id="{2EE0D1C7-10E5-FAFF-969C-2B75BF909346}"/>
              </a:ext>
            </a:extLst>
          </p:cNvPr>
          <p:cNvPicPr>
            <a:picLocks noChangeAspect="1"/>
          </p:cNvPicPr>
          <p:nvPr/>
        </p:nvPicPr>
        <p:blipFill>
          <a:blip r:embed="rId2"/>
          <a:stretch>
            <a:fillRect/>
          </a:stretch>
        </p:blipFill>
        <p:spPr>
          <a:xfrm>
            <a:off x="417692" y="2248758"/>
            <a:ext cx="4624645" cy="3505071"/>
          </a:xfrm>
          <a:prstGeom prst="rect">
            <a:avLst/>
          </a:prstGeom>
        </p:spPr>
      </p:pic>
    </p:spTree>
    <p:extLst>
      <p:ext uri="{BB962C8B-B14F-4D97-AF65-F5344CB8AC3E}">
        <p14:creationId xmlns:p14="http://schemas.microsoft.com/office/powerpoint/2010/main" val="83444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0201C-946A-A329-83AC-54AA8F857ACD}"/>
              </a:ext>
            </a:extLst>
          </p:cNvPr>
          <p:cNvSpPr>
            <a:spLocks noGrp="1"/>
          </p:cNvSpPr>
          <p:nvPr>
            <p:ph type="title"/>
          </p:nvPr>
        </p:nvSpPr>
        <p:spPr>
          <a:xfrm>
            <a:off x="838200" y="365126"/>
            <a:ext cx="10515600" cy="349578"/>
          </a:xfrm>
        </p:spPr>
        <p:txBody>
          <a:bodyPr>
            <a:normAutofit fontScale="90000"/>
          </a:bodyPr>
          <a:lstStyle/>
          <a:p>
            <a:r>
              <a:rPr lang="en-US"/>
              <a:t>Classification vs. clustering</a:t>
            </a:r>
          </a:p>
        </p:txBody>
      </p:sp>
      <p:sp>
        <p:nvSpPr>
          <p:cNvPr id="3" name="Content Placeholder 2">
            <a:extLst>
              <a:ext uri="{FF2B5EF4-FFF2-40B4-BE49-F238E27FC236}">
                <a16:creationId xmlns:a16="http://schemas.microsoft.com/office/drawing/2014/main" id="{2B95CE8E-C06C-E8E6-277D-A5AF430160CE}"/>
              </a:ext>
            </a:extLst>
          </p:cNvPr>
          <p:cNvSpPr>
            <a:spLocks noGrp="1"/>
          </p:cNvSpPr>
          <p:nvPr>
            <p:ph idx="1"/>
          </p:nvPr>
        </p:nvSpPr>
        <p:spPr>
          <a:xfrm>
            <a:off x="383627" y="3852098"/>
            <a:ext cx="11424745" cy="2806262"/>
          </a:xfrm>
        </p:spPr>
        <p:txBody>
          <a:bodyPr>
            <a:normAutofit fontScale="70000" lnSpcReduction="20000"/>
          </a:bodyPr>
          <a:lstStyle/>
          <a:p>
            <a:r>
              <a:rPr lang="en-US"/>
              <a:t>In clustering, as in classification, each instance get’s assigned to a group</a:t>
            </a:r>
          </a:p>
          <a:p>
            <a:r>
              <a:rPr lang="en-US"/>
              <a:t>However, clustering is </a:t>
            </a:r>
            <a:r>
              <a:rPr lang="en-US" b="1" i="1"/>
              <a:t>unsupervised</a:t>
            </a:r>
            <a:r>
              <a:rPr lang="en-US"/>
              <a:t> – the algorithm does not try to learn how to recognize classes by learning from labelled examples, instead it tries to find the best way of understanding the whole dataset as being built up from different types of instances</a:t>
            </a:r>
          </a:p>
          <a:p>
            <a:r>
              <a:rPr lang="en-US"/>
              <a:t>The plot above left shows the iris dataset, with the species of an instance indicated by its marker – a classification algorithm could use such a dataset to learn how to identify different types of iris</a:t>
            </a:r>
          </a:p>
          <a:p>
            <a:r>
              <a:rPr lang="en-US"/>
              <a:t>The plot above right is the same dataset without the species indicated – an unsupervised clustering algorithm will try to identify the best way of splitting this dataset up into classes (or clusters)</a:t>
            </a:r>
          </a:p>
          <a:p>
            <a:r>
              <a:rPr lang="en-US"/>
              <a:t>In this 2-d representation, it looks like there are only two easily detectable clusters, however a gaussian mixture model can successfully identify all three clusters using the sepal information as well</a:t>
            </a:r>
          </a:p>
        </p:txBody>
      </p:sp>
      <p:pic>
        <p:nvPicPr>
          <p:cNvPr id="1026" name="Picture 2">
            <a:extLst>
              <a:ext uri="{FF2B5EF4-FFF2-40B4-BE49-F238E27FC236}">
                <a16:creationId xmlns:a16="http://schemas.microsoft.com/office/drawing/2014/main" id="{0CE2E6F0-2AF1-EBC7-23A3-2B223997F6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5839" y="953409"/>
            <a:ext cx="7120320" cy="2659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0552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0ED77-0D5D-B19E-D8B9-EBD67D825D2A}"/>
              </a:ext>
            </a:extLst>
          </p:cNvPr>
          <p:cNvSpPr>
            <a:spLocks noGrp="1"/>
          </p:cNvSpPr>
          <p:nvPr>
            <p:ph type="title"/>
          </p:nvPr>
        </p:nvSpPr>
        <p:spPr>
          <a:xfrm>
            <a:off x="838200" y="365125"/>
            <a:ext cx="10515600" cy="412641"/>
          </a:xfrm>
        </p:spPr>
        <p:txBody>
          <a:bodyPr>
            <a:normAutofit fontScale="90000"/>
          </a:bodyPr>
          <a:lstStyle/>
          <a:p>
            <a:r>
              <a:rPr lang="en-US"/>
              <a:t>Some applications of clustering</a:t>
            </a:r>
          </a:p>
        </p:txBody>
      </p:sp>
      <p:sp>
        <p:nvSpPr>
          <p:cNvPr id="3" name="Content Placeholder 2">
            <a:extLst>
              <a:ext uri="{FF2B5EF4-FFF2-40B4-BE49-F238E27FC236}">
                <a16:creationId xmlns:a16="http://schemas.microsoft.com/office/drawing/2014/main" id="{225224C3-85ED-F5B0-5012-E1955BD197DC}"/>
              </a:ext>
            </a:extLst>
          </p:cNvPr>
          <p:cNvSpPr>
            <a:spLocks noGrp="1"/>
          </p:cNvSpPr>
          <p:nvPr>
            <p:ph idx="1"/>
          </p:nvPr>
        </p:nvSpPr>
        <p:spPr>
          <a:xfrm>
            <a:off x="838200" y="987972"/>
            <a:ext cx="10515600" cy="5602014"/>
          </a:xfrm>
        </p:spPr>
        <p:txBody>
          <a:bodyPr>
            <a:normAutofit fontScale="85000" lnSpcReduction="10000"/>
          </a:bodyPr>
          <a:lstStyle/>
          <a:p>
            <a:r>
              <a:rPr lang="en-US" b="1" i="1"/>
              <a:t>Data analysis</a:t>
            </a:r>
            <a:r>
              <a:rPr lang="en-US"/>
              <a:t> – clustering your data can give you insights into how it is structured</a:t>
            </a:r>
          </a:p>
          <a:p>
            <a:r>
              <a:rPr lang="en-US" b="1" i="1"/>
              <a:t>Dimensionality reduction</a:t>
            </a:r>
            <a:r>
              <a:rPr lang="en-US"/>
              <a:t> – once you’ve clustered a dataset, you can represent each instance by a vector that gives its </a:t>
            </a:r>
            <a:r>
              <a:rPr lang="en-US" b="1" i="1"/>
              <a:t>affinities</a:t>
            </a:r>
            <a:r>
              <a:rPr lang="en-US"/>
              <a:t> to each of the resulting clusters – if the number of clusters is less than the original number of features, then you reduce the number of dimensions</a:t>
            </a:r>
          </a:p>
          <a:p>
            <a:pPr lvl="1"/>
            <a:r>
              <a:rPr lang="en-US"/>
              <a:t>cf. similarity features, like the geographical similarity to urban centres in the Californian housing price dataset</a:t>
            </a:r>
          </a:p>
          <a:p>
            <a:pPr lvl="1"/>
            <a:r>
              <a:rPr lang="en-US"/>
              <a:t>you can also just </a:t>
            </a:r>
            <a:r>
              <a:rPr lang="en-US" b="1" i="1"/>
              <a:t>add</a:t>
            </a:r>
            <a:r>
              <a:rPr lang="en-US"/>
              <a:t> the derived features – a form of </a:t>
            </a:r>
            <a:r>
              <a:rPr lang="en-US" b="1" i="1"/>
              <a:t>feature engineering</a:t>
            </a:r>
          </a:p>
          <a:p>
            <a:r>
              <a:rPr lang="en-US" b="1" i="1"/>
              <a:t>Anomaly detection</a:t>
            </a:r>
            <a:r>
              <a:rPr lang="en-US"/>
              <a:t> – any feature that has a low affinity to all clusters is unusual</a:t>
            </a:r>
          </a:p>
          <a:p>
            <a:r>
              <a:rPr lang="en-US" b="1" i="1"/>
              <a:t>Semi-supervised learning </a:t>
            </a:r>
            <a:r>
              <a:rPr lang="en-US"/>
              <a:t>– if you only have a few labelled instances, then you can propagate their labels to the other members of the clusters of which they are members</a:t>
            </a:r>
          </a:p>
          <a:p>
            <a:r>
              <a:rPr lang="en-US" b="1" i="1"/>
              <a:t>Indexing databases for search engines </a:t>
            </a:r>
            <a:r>
              <a:rPr lang="en-US"/>
              <a:t>– so that they return all the members of the cluster that is most similar to the query</a:t>
            </a:r>
          </a:p>
          <a:p>
            <a:r>
              <a:rPr lang="en-US" b="1" i="1"/>
              <a:t>Image segmentation </a:t>
            </a:r>
            <a:r>
              <a:rPr lang="en-US"/>
              <a:t>– segment by colour by replacing all the colours in a cluster by the centroid of that cluster</a:t>
            </a:r>
            <a:endParaRPr lang="en-US" b="1" i="1"/>
          </a:p>
        </p:txBody>
      </p:sp>
    </p:spTree>
    <p:extLst>
      <p:ext uri="{BB962C8B-B14F-4D97-AF65-F5344CB8AC3E}">
        <p14:creationId xmlns:p14="http://schemas.microsoft.com/office/powerpoint/2010/main" val="2930813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DD1F9-8DE5-B2BD-1121-64B14B96ACAD}"/>
              </a:ext>
            </a:extLst>
          </p:cNvPr>
          <p:cNvSpPr>
            <a:spLocks noGrp="1"/>
          </p:cNvSpPr>
          <p:nvPr>
            <p:ph type="title"/>
          </p:nvPr>
        </p:nvSpPr>
        <p:spPr>
          <a:xfrm>
            <a:off x="838200" y="365125"/>
            <a:ext cx="10515600" cy="307537"/>
          </a:xfrm>
        </p:spPr>
        <p:txBody>
          <a:bodyPr>
            <a:normAutofit fontScale="90000"/>
          </a:bodyPr>
          <a:lstStyle/>
          <a:p>
            <a:r>
              <a:rPr lang="en-US" i="1"/>
              <a:t>k</a:t>
            </a:r>
            <a:r>
              <a:rPr lang="en-US"/>
              <a:t>-means</a:t>
            </a:r>
            <a:endParaRPr lang="en-US" i="1"/>
          </a:p>
        </p:txBody>
      </p:sp>
      <p:sp>
        <p:nvSpPr>
          <p:cNvPr id="3" name="Content Placeholder 2">
            <a:extLst>
              <a:ext uri="{FF2B5EF4-FFF2-40B4-BE49-F238E27FC236}">
                <a16:creationId xmlns:a16="http://schemas.microsoft.com/office/drawing/2014/main" id="{C8EA8CE5-85F6-E587-5A3F-E5AB8FC7BC59}"/>
              </a:ext>
            </a:extLst>
          </p:cNvPr>
          <p:cNvSpPr>
            <a:spLocks noGrp="1"/>
          </p:cNvSpPr>
          <p:nvPr>
            <p:ph idx="1"/>
          </p:nvPr>
        </p:nvSpPr>
        <p:spPr>
          <a:xfrm>
            <a:off x="3731172" y="4035973"/>
            <a:ext cx="7893269" cy="2585544"/>
          </a:xfrm>
        </p:spPr>
        <p:txBody>
          <a:bodyPr>
            <a:normAutofit fontScale="70000" lnSpcReduction="20000"/>
          </a:bodyPr>
          <a:lstStyle/>
          <a:p>
            <a:r>
              <a:rPr lang="en-US" i="1"/>
              <a:t>k</a:t>
            </a:r>
            <a:r>
              <a:rPr lang="en-US"/>
              <a:t>-means is a simple clustering algorithm capable of clustering datasets like the one above in just a few iterations</a:t>
            </a:r>
          </a:p>
          <a:p>
            <a:r>
              <a:rPr lang="en-US"/>
              <a:t>The code above trains a </a:t>
            </a:r>
            <a:r>
              <a:rPr lang="en-US" i="1"/>
              <a:t>k</a:t>
            </a:r>
            <a:r>
              <a:rPr lang="en-US"/>
              <a:t>-means clusterer on the dataset above</a:t>
            </a:r>
          </a:p>
          <a:p>
            <a:r>
              <a:rPr lang="en-US"/>
              <a:t>Note that you have to specify a number of clusters – the value of </a:t>
            </a:r>
            <a:r>
              <a:rPr lang="en-US" i="1"/>
              <a:t>k</a:t>
            </a:r>
            <a:endParaRPr lang="en-US"/>
          </a:p>
          <a:p>
            <a:r>
              <a:rPr lang="en-US"/>
              <a:t>Once you have fit a KMeans clusterer as above, the predicted cluster of every instance is stored in the labels_ property of the KMeans object</a:t>
            </a:r>
          </a:p>
          <a:p>
            <a:r>
              <a:rPr lang="en-US"/>
              <a:t>We can also see the cluster centers (centroids) that the k-means algorithm found (see left)</a:t>
            </a:r>
          </a:p>
        </p:txBody>
      </p:sp>
      <p:pic>
        <p:nvPicPr>
          <p:cNvPr id="2050" name="Picture 2">
            <a:extLst>
              <a:ext uri="{FF2B5EF4-FFF2-40B4-BE49-F238E27FC236}">
                <a16:creationId xmlns:a16="http://schemas.microsoft.com/office/drawing/2014/main" id="{E64A49F0-0AA0-A4EB-5740-618AA87C87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4662" y="890642"/>
            <a:ext cx="6306207" cy="306788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9790F34-8B1B-AB05-7474-E2804CE3712B}"/>
              </a:ext>
            </a:extLst>
          </p:cNvPr>
          <p:cNvPicPr>
            <a:picLocks noChangeAspect="1"/>
          </p:cNvPicPr>
          <p:nvPr/>
        </p:nvPicPr>
        <p:blipFill>
          <a:blip r:embed="rId3"/>
          <a:stretch>
            <a:fillRect/>
          </a:stretch>
        </p:blipFill>
        <p:spPr>
          <a:xfrm>
            <a:off x="261226" y="1039142"/>
            <a:ext cx="4833405" cy="1882734"/>
          </a:xfrm>
          <a:prstGeom prst="rect">
            <a:avLst/>
          </a:prstGeom>
        </p:spPr>
      </p:pic>
      <p:pic>
        <p:nvPicPr>
          <p:cNvPr id="5" name="Picture 4">
            <a:extLst>
              <a:ext uri="{FF2B5EF4-FFF2-40B4-BE49-F238E27FC236}">
                <a16:creationId xmlns:a16="http://schemas.microsoft.com/office/drawing/2014/main" id="{69DA63A8-996F-1517-0C8F-78A3B9E22459}"/>
              </a:ext>
            </a:extLst>
          </p:cNvPr>
          <p:cNvPicPr>
            <a:picLocks noChangeAspect="1"/>
          </p:cNvPicPr>
          <p:nvPr/>
        </p:nvPicPr>
        <p:blipFill>
          <a:blip r:embed="rId4"/>
          <a:stretch>
            <a:fillRect/>
          </a:stretch>
        </p:blipFill>
        <p:spPr>
          <a:xfrm>
            <a:off x="261226" y="3254299"/>
            <a:ext cx="3081064" cy="1210111"/>
          </a:xfrm>
          <a:prstGeom prst="rect">
            <a:avLst/>
          </a:prstGeom>
        </p:spPr>
      </p:pic>
      <p:pic>
        <p:nvPicPr>
          <p:cNvPr id="6" name="Picture 5">
            <a:extLst>
              <a:ext uri="{FF2B5EF4-FFF2-40B4-BE49-F238E27FC236}">
                <a16:creationId xmlns:a16="http://schemas.microsoft.com/office/drawing/2014/main" id="{A7BD8845-A75E-5CF6-8490-23F965602A70}"/>
              </a:ext>
            </a:extLst>
          </p:cNvPr>
          <p:cNvPicPr>
            <a:picLocks noChangeAspect="1"/>
          </p:cNvPicPr>
          <p:nvPr/>
        </p:nvPicPr>
        <p:blipFill>
          <a:blip r:embed="rId5"/>
          <a:stretch>
            <a:fillRect/>
          </a:stretch>
        </p:blipFill>
        <p:spPr>
          <a:xfrm>
            <a:off x="261226" y="4772057"/>
            <a:ext cx="3081064" cy="1372965"/>
          </a:xfrm>
          <a:prstGeom prst="rect">
            <a:avLst/>
          </a:prstGeom>
        </p:spPr>
      </p:pic>
    </p:spTree>
    <p:extLst>
      <p:ext uri="{BB962C8B-B14F-4D97-AF65-F5344CB8AC3E}">
        <p14:creationId xmlns:p14="http://schemas.microsoft.com/office/powerpoint/2010/main" val="2769595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59224-D83D-E7E4-DF1D-62231AC8DD89}"/>
              </a:ext>
            </a:extLst>
          </p:cNvPr>
          <p:cNvSpPr>
            <a:spLocks noGrp="1"/>
          </p:cNvSpPr>
          <p:nvPr>
            <p:ph type="title"/>
          </p:nvPr>
        </p:nvSpPr>
        <p:spPr>
          <a:xfrm>
            <a:off x="838200" y="365126"/>
            <a:ext cx="10515600" cy="400188"/>
          </a:xfrm>
        </p:spPr>
        <p:txBody>
          <a:bodyPr>
            <a:normAutofit fontScale="90000"/>
          </a:bodyPr>
          <a:lstStyle/>
          <a:p>
            <a:r>
              <a:rPr lang="en-US"/>
              <a:t>Predicting cluster membership with </a:t>
            </a:r>
            <a:r>
              <a:rPr lang="en-US" i="1"/>
              <a:t>k-</a:t>
            </a:r>
            <a:r>
              <a:rPr lang="en-US"/>
              <a:t>means</a:t>
            </a:r>
            <a:endParaRPr lang="en-US" i="1"/>
          </a:p>
        </p:txBody>
      </p:sp>
      <p:sp>
        <p:nvSpPr>
          <p:cNvPr id="3" name="Content Placeholder 2">
            <a:extLst>
              <a:ext uri="{FF2B5EF4-FFF2-40B4-BE49-F238E27FC236}">
                <a16:creationId xmlns:a16="http://schemas.microsoft.com/office/drawing/2014/main" id="{9BFBA79A-BEC1-C4EF-8AA8-E1B615D3944F}"/>
              </a:ext>
            </a:extLst>
          </p:cNvPr>
          <p:cNvSpPr>
            <a:spLocks noGrp="1"/>
          </p:cNvSpPr>
          <p:nvPr>
            <p:ph idx="1"/>
          </p:nvPr>
        </p:nvSpPr>
        <p:spPr>
          <a:xfrm>
            <a:off x="838200" y="3170583"/>
            <a:ext cx="10515600" cy="3006380"/>
          </a:xfrm>
        </p:spPr>
        <p:txBody>
          <a:bodyPr/>
          <a:lstStyle/>
          <a:p>
            <a:r>
              <a:rPr lang="en-US"/>
              <a:t>Suppose you have some new instances and you want to know which cluster they belong to – you can do this using the model’s predict() method (see above)</a:t>
            </a:r>
          </a:p>
        </p:txBody>
      </p:sp>
      <p:pic>
        <p:nvPicPr>
          <p:cNvPr id="4" name="Picture 3">
            <a:extLst>
              <a:ext uri="{FF2B5EF4-FFF2-40B4-BE49-F238E27FC236}">
                <a16:creationId xmlns:a16="http://schemas.microsoft.com/office/drawing/2014/main" id="{613DEAE0-59C8-DEDD-53C4-86586C217177}"/>
              </a:ext>
            </a:extLst>
          </p:cNvPr>
          <p:cNvPicPr>
            <a:picLocks noChangeAspect="1"/>
          </p:cNvPicPr>
          <p:nvPr/>
        </p:nvPicPr>
        <p:blipFill>
          <a:blip r:embed="rId2"/>
          <a:stretch>
            <a:fillRect/>
          </a:stretch>
        </p:blipFill>
        <p:spPr>
          <a:xfrm>
            <a:off x="3371850" y="1350617"/>
            <a:ext cx="5448300" cy="1473200"/>
          </a:xfrm>
          <a:prstGeom prst="rect">
            <a:avLst/>
          </a:prstGeom>
        </p:spPr>
      </p:pic>
    </p:spTree>
    <p:extLst>
      <p:ext uri="{BB962C8B-B14F-4D97-AF65-F5344CB8AC3E}">
        <p14:creationId xmlns:p14="http://schemas.microsoft.com/office/powerpoint/2010/main" val="3179013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348</TotalTime>
  <Words>2846</Words>
  <Application>Microsoft Macintosh PowerPoint</Application>
  <PresentationFormat>Widescreen</PresentationFormat>
  <Paragraphs>170</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Office Theme</vt:lpstr>
      <vt:lpstr>Unsupervised Learning Techniques</vt:lpstr>
      <vt:lpstr>Sources for this lecture</vt:lpstr>
      <vt:lpstr>Unsupervised learning</vt:lpstr>
      <vt:lpstr>Unsupervised learning topics</vt:lpstr>
      <vt:lpstr>Clustering algorithms: k-means and DBSCAN</vt:lpstr>
      <vt:lpstr>Classification vs. clustering</vt:lpstr>
      <vt:lpstr>Some applications of clustering</vt:lpstr>
      <vt:lpstr>k-means</vt:lpstr>
      <vt:lpstr>Predicting cluster membership with k-means</vt:lpstr>
      <vt:lpstr>k-means decision boundaries</vt:lpstr>
      <vt:lpstr>k-means algorithm</vt:lpstr>
      <vt:lpstr>k-means algorithm – suboptimal solutions</vt:lpstr>
      <vt:lpstr>k-means – Centroid initialization methods</vt:lpstr>
      <vt:lpstr>Centroid initialization methods</vt:lpstr>
      <vt:lpstr>Accelerated k-means</vt:lpstr>
      <vt:lpstr>Mini-batch k-means</vt:lpstr>
      <vt:lpstr>Finding the optimal number of clusters</vt:lpstr>
      <vt:lpstr>Finding the best number of clusters</vt:lpstr>
      <vt:lpstr>Finding k using silhouette score</vt:lpstr>
      <vt:lpstr>Silhouette score</vt:lpstr>
      <vt:lpstr>Silhouette diagrams</vt:lpstr>
      <vt:lpstr>The limits of k-means</vt:lpstr>
      <vt:lpstr>Using clustering for image segmentation</vt:lpstr>
      <vt:lpstr>Image segmentation with k-means</vt:lpstr>
      <vt:lpstr>Image segmentation with k-means</vt:lpstr>
      <vt:lpstr>Using clustering for semi-supervised learning</vt:lpstr>
      <vt:lpstr>Using clustering for semi-supervised learning</vt:lpstr>
      <vt:lpstr>Label propagation</vt:lpstr>
      <vt:lpstr>Eliminating outliers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Meredith</dc:creator>
  <cp:lastModifiedBy>David Meredith</cp:lastModifiedBy>
  <cp:revision>42</cp:revision>
  <dcterms:created xsi:type="dcterms:W3CDTF">2023-11-08T19:09:26Z</dcterms:created>
  <dcterms:modified xsi:type="dcterms:W3CDTF">2024-10-31T12:58:23Z</dcterms:modified>
</cp:coreProperties>
</file>