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89"/>
  </p:normalViewPr>
  <p:slideViewPr>
    <p:cSldViewPr snapToGrid="0">
      <p:cViewPr varScale="1">
        <p:scale>
          <a:sx n="80" d="100"/>
          <a:sy n="80" d="100"/>
        </p:scale>
        <p:origin x="10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0741-115E-43CA-FD18-DD1934F207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2FBCBB4-5950-CF5B-166B-6D97300DE9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7DCC8D-439A-B7A5-3D43-F1E569F333DF}"/>
              </a:ext>
            </a:extLst>
          </p:cNvPr>
          <p:cNvSpPr>
            <a:spLocks noGrp="1"/>
          </p:cNvSpPr>
          <p:nvPr>
            <p:ph type="dt" sz="half" idx="10"/>
          </p:nvPr>
        </p:nvSpPr>
        <p:spPr/>
        <p:txBody>
          <a:bodyPr/>
          <a:lstStyle/>
          <a:p>
            <a:fld id="{4BB66761-7B67-3D45-83CD-20B21AC779FF}" type="datetimeFigureOut">
              <a:t>11/8/23</a:t>
            </a:fld>
            <a:endParaRPr lang="en-US"/>
          </a:p>
        </p:txBody>
      </p:sp>
      <p:sp>
        <p:nvSpPr>
          <p:cNvPr id="5" name="Footer Placeholder 4">
            <a:extLst>
              <a:ext uri="{FF2B5EF4-FFF2-40B4-BE49-F238E27FC236}">
                <a16:creationId xmlns:a16="http://schemas.microsoft.com/office/drawing/2014/main" id="{6425EE15-3A20-952E-1BD3-7150E5DB7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87301-08D9-F474-D238-510C4C89EFF1}"/>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49172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A20A-30F3-D9E4-9A9C-DA0C3617BE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D41AE0-3868-5749-7AF9-3618FD9EEA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5445B7-585F-ED08-AE37-3D9EEECBA1E5}"/>
              </a:ext>
            </a:extLst>
          </p:cNvPr>
          <p:cNvSpPr>
            <a:spLocks noGrp="1"/>
          </p:cNvSpPr>
          <p:nvPr>
            <p:ph type="dt" sz="half" idx="10"/>
          </p:nvPr>
        </p:nvSpPr>
        <p:spPr/>
        <p:txBody>
          <a:bodyPr/>
          <a:lstStyle/>
          <a:p>
            <a:fld id="{4BB66761-7B67-3D45-83CD-20B21AC779FF}" type="datetimeFigureOut">
              <a:t>11/8/23</a:t>
            </a:fld>
            <a:endParaRPr lang="en-US"/>
          </a:p>
        </p:txBody>
      </p:sp>
      <p:sp>
        <p:nvSpPr>
          <p:cNvPr id="5" name="Footer Placeholder 4">
            <a:extLst>
              <a:ext uri="{FF2B5EF4-FFF2-40B4-BE49-F238E27FC236}">
                <a16:creationId xmlns:a16="http://schemas.microsoft.com/office/drawing/2014/main" id="{C107DE46-3DB2-C288-17FE-E4787128E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B4C2D-7C71-39B5-A504-DBB5ECECE756}"/>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192703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5316C-F310-F81F-722C-81D4DE47F6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E35F63-3316-7833-BF77-7E91B82623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34C41F-BF75-0ADE-7786-7232FDEC1F2A}"/>
              </a:ext>
            </a:extLst>
          </p:cNvPr>
          <p:cNvSpPr>
            <a:spLocks noGrp="1"/>
          </p:cNvSpPr>
          <p:nvPr>
            <p:ph type="dt" sz="half" idx="10"/>
          </p:nvPr>
        </p:nvSpPr>
        <p:spPr/>
        <p:txBody>
          <a:bodyPr/>
          <a:lstStyle/>
          <a:p>
            <a:fld id="{4BB66761-7B67-3D45-83CD-20B21AC779FF}" type="datetimeFigureOut">
              <a:t>11/8/23</a:t>
            </a:fld>
            <a:endParaRPr lang="en-US"/>
          </a:p>
        </p:txBody>
      </p:sp>
      <p:sp>
        <p:nvSpPr>
          <p:cNvPr id="5" name="Footer Placeholder 4">
            <a:extLst>
              <a:ext uri="{FF2B5EF4-FFF2-40B4-BE49-F238E27FC236}">
                <a16:creationId xmlns:a16="http://schemas.microsoft.com/office/drawing/2014/main" id="{E1D964C2-C2D2-CB32-C332-9BC80B949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2BC2E-4D2C-5513-7A6B-5A335F3E5886}"/>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42553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C2BA-AB85-B2CA-3B6F-1EC62BDC55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2987C2-303C-2E2B-CBAB-FE35C8B14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CFCF6F-8B98-3A3B-0676-2E3596A9FAD5}"/>
              </a:ext>
            </a:extLst>
          </p:cNvPr>
          <p:cNvSpPr>
            <a:spLocks noGrp="1"/>
          </p:cNvSpPr>
          <p:nvPr>
            <p:ph type="dt" sz="half" idx="10"/>
          </p:nvPr>
        </p:nvSpPr>
        <p:spPr/>
        <p:txBody>
          <a:bodyPr/>
          <a:lstStyle/>
          <a:p>
            <a:fld id="{4BB66761-7B67-3D45-83CD-20B21AC779FF}" type="datetimeFigureOut">
              <a:t>11/8/23</a:t>
            </a:fld>
            <a:endParaRPr lang="en-US"/>
          </a:p>
        </p:txBody>
      </p:sp>
      <p:sp>
        <p:nvSpPr>
          <p:cNvPr id="5" name="Footer Placeholder 4">
            <a:extLst>
              <a:ext uri="{FF2B5EF4-FFF2-40B4-BE49-F238E27FC236}">
                <a16:creationId xmlns:a16="http://schemas.microsoft.com/office/drawing/2014/main" id="{6498B218-DD6B-2F53-2E94-85C071605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A0D36-2B5D-EFCA-BA86-3CD45AB644F0}"/>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65384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3605-2046-225B-EBAD-6FC936E8A6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56F7E7-02D5-09A6-D7BF-99309F0E7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901E35-DEC0-5586-2414-BDBD9C3AB3B7}"/>
              </a:ext>
            </a:extLst>
          </p:cNvPr>
          <p:cNvSpPr>
            <a:spLocks noGrp="1"/>
          </p:cNvSpPr>
          <p:nvPr>
            <p:ph type="dt" sz="half" idx="10"/>
          </p:nvPr>
        </p:nvSpPr>
        <p:spPr/>
        <p:txBody>
          <a:bodyPr/>
          <a:lstStyle/>
          <a:p>
            <a:fld id="{4BB66761-7B67-3D45-83CD-20B21AC779FF}" type="datetimeFigureOut">
              <a:t>11/8/23</a:t>
            </a:fld>
            <a:endParaRPr lang="en-US"/>
          </a:p>
        </p:txBody>
      </p:sp>
      <p:sp>
        <p:nvSpPr>
          <p:cNvPr id="5" name="Footer Placeholder 4">
            <a:extLst>
              <a:ext uri="{FF2B5EF4-FFF2-40B4-BE49-F238E27FC236}">
                <a16:creationId xmlns:a16="http://schemas.microsoft.com/office/drawing/2014/main" id="{93E310FD-03DF-061C-D040-3B76644A6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46196-1568-8327-A1B0-E28B52D6445C}"/>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163985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E812-C56E-0060-4E31-BB01B7CC86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4270D8-62E7-F090-8F8F-82875276C3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0473359-01CF-EF78-5F4F-9A61AD0865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464AF05-5614-0103-73B5-D3076E1CBDF3}"/>
              </a:ext>
            </a:extLst>
          </p:cNvPr>
          <p:cNvSpPr>
            <a:spLocks noGrp="1"/>
          </p:cNvSpPr>
          <p:nvPr>
            <p:ph type="dt" sz="half" idx="10"/>
          </p:nvPr>
        </p:nvSpPr>
        <p:spPr/>
        <p:txBody>
          <a:bodyPr/>
          <a:lstStyle/>
          <a:p>
            <a:fld id="{4BB66761-7B67-3D45-83CD-20B21AC779FF}" type="datetimeFigureOut">
              <a:t>11/8/23</a:t>
            </a:fld>
            <a:endParaRPr lang="en-US"/>
          </a:p>
        </p:txBody>
      </p:sp>
      <p:sp>
        <p:nvSpPr>
          <p:cNvPr id="6" name="Footer Placeholder 5">
            <a:extLst>
              <a:ext uri="{FF2B5EF4-FFF2-40B4-BE49-F238E27FC236}">
                <a16:creationId xmlns:a16="http://schemas.microsoft.com/office/drawing/2014/main" id="{8B700A44-74DE-FEDB-0D75-035F15CBD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BFC26-253B-5EAA-02F0-965F3203A111}"/>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192468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6AF9-57AA-78D2-C24C-A328620F4DB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5AF904-1382-88E5-549A-9AAB0D504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BBAD3A-DA18-2E6A-0C2A-B55AD018686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EC5962-13B8-B4D7-EB07-3023E1BED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A27DCD-96D6-1137-9DB1-EB039D5974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D7EB48-62B9-05BB-585E-206828994C82}"/>
              </a:ext>
            </a:extLst>
          </p:cNvPr>
          <p:cNvSpPr>
            <a:spLocks noGrp="1"/>
          </p:cNvSpPr>
          <p:nvPr>
            <p:ph type="dt" sz="half" idx="10"/>
          </p:nvPr>
        </p:nvSpPr>
        <p:spPr/>
        <p:txBody>
          <a:bodyPr/>
          <a:lstStyle/>
          <a:p>
            <a:fld id="{4BB66761-7B67-3D45-83CD-20B21AC779FF}" type="datetimeFigureOut">
              <a:t>11/8/23</a:t>
            </a:fld>
            <a:endParaRPr lang="en-US"/>
          </a:p>
        </p:txBody>
      </p:sp>
      <p:sp>
        <p:nvSpPr>
          <p:cNvPr id="8" name="Footer Placeholder 7">
            <a:extLst>
              <a:ext uri="{FF2B5EF4-FFF2-40B4-BE49-F238E27FC236}">
                <a16:creationId xmlns:a16="http://schemas.microsoft.com/office/drawing/2014/main" id="{6B4FED16-B23B-166E-B545-98D5DBA23F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18ACB7-7009-73D2-F3CF-D3FA60D61BB1}"/>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47465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B04C-870D-4AEF-A502-E1921D17B9A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1F9FB4-90A6-A7DA-94F0-374E46E0D947}"/>
              </a:ext>
            </a:extLst>
          </p:cNvPr>
          <p:cNvSpPr>
            <a:spLocks noGrp="1"/>
          </p:cNvSpPr>
          <p:nvPr>
            <p:ph type="dt" sz="half" idx="10"/>
          </p:nvPr>
        </p:nvSpPr>
        <p:spPr/>
        <p:txBody>
          <a:bodyPr/>
          <a:lstStyle/>
          <a:p>
            <a:fld id="{4BB66761-7B67-3D45-83CD-20B21AC779FF}" type="datetimeFigureOut">
              <a:t>11/8/23</a:t>
            </a:fld>
            <a:endParaRPr lang="en-US"/>
          </a:p>
        </p:txBody>
      </p:sp>
      <p:sp>
        <p:nvSpPr>
          <p:cNvPr id="4" name="Footer Placeholder 3">
            <a:extLst>
              <a:ext uri="{FF2B5EF4-FFF2-40B4-BE49-F238E27FC236}">
                <a16:creationId xmlns:a16="http://schemas.microsoft.com/office/drawing/2014/main" id="{89E947FD-5EC9-3002-E703-1634A1F383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71D3-FC9C-C194-50CA-8BA7CAD86E80}"/>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104670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26173-7CD7-D5DE-1F83-0AE5763DC66D}"/>
              </a:ext>
            </a:extLst>
          </p:cNvPr>
          <p:cNvSpPr>
            <a:spLocks noGrp="1"/>
          </p:cNvSpPr>
          <p:nvPr>
            <p:ph type="dt" sz="half" idx="10"/>
          </p:nvPr>
        </p:nvSpPr>
        <p:spPr/>
        <p:txBody>
          <a:bodyPr/>
          <a:lstStyle/>
          <a:p>
            <a:fld id="{4BB66761-7B67-3D45-83CD-20B21AC779FF}" type="datetimeFigureOut">
              <a:t>11/8/23</a:t>
            </a:fld>
            <a:endParaRPr lang="en-US"/>
          </a:p>
        </p:txBody>
      </p:sp>
      <p:sp>
        <p:nvSpPr>
          <p:cNvPr id="3" name="Footer Placeholder 2">
            <a:extLst>
              <a:ext uri="{FF2B5EF4-FFF2-40B4-BE49-F238E27FC236}">
                <a16:creationId xmlns:a16="http://schemas.microsoft.com/office/drawing/2014/main" id="{8B372190-F590-D912-CCD1-3F56A39A52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65E011-28A6-A6FF-5235-FE4BA92A6D55}"/>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122767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F0B4-663E-CB72-0B07-D41BEAAF99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66DE96-7F9B-BCE6-80B2-E6FDD1215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2291A8-C882-257C-6EAD-82FF784DC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D90B5-EDD8-4753-5FB0-40895976764A}"/>
              </a:ext>
            </a:extLst>
          </p:cNvPr>
          <p:cNvSpPr>
            <a:spLocks noGrp="1"/>
          </p:cNvSpPr>
          <p:nvPr>
            <p:ph type="dt" sz="half" idx="10"/>
          </p:nvPr>
        </p:nvSpPr>
        <p:spPr/>
        <p:txBody>
          <a:bodyPr/>
          <a:lstStyle/>
          <a:p>
            <a:fld id="{4BB66761-7B67-3D45-83CD-20B21AC779FF}" type="datetimeFigureOut">
              <a:t>11/8/23</a:t>
            </a:fld>
            <a:endParaRPr lang="en-US"/>
          </a:p>
        </p:txBody>
      </p:sp>
      <p:sp>
        <p:nvSpPr>
          <p:cNvPr id="6" name="Footer Placeholder 5">
            <a:extLst>
              <a:ext uri="{FF2B5EF4-FFF2-40B4-BE49-F238E27FC236}">
                <a16:creationId xmlns:a16="http://schemas.microsoft.com/office/drawing/2014/main" id="{B14732FD-1475-E862-90DB-BCF602F62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B5788-FD39-FFBF-00DD-23D851419AD3}"/>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138460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14C0-73EB-0CE8-4035-E0C064A323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E1BC23D-9E27-7539-BA0A-8BF6A19F5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3876B-CED5-C069-F75B-B3140300D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3F0CB5-B897-CEEC-8AEE-D9D75E2CB9D3}"/>
              </a:ext>
            </a:extLst>
          </p:cNvPr>
          <p:cNvSpPr>
            <a:spLocks noGrp="1"/>
          </p:cNvSpPr>
          <p:nvPr>
            <p:ph type="dt" sz="half" idx="10"/>
          </p:nvPr>
        </p:nvSpPr>
        <p:spPr/>
        <p:txBody>
          <a:bodyPr/>
          <a:lstStyle/>
          <a:p>
            <a:fld id="{4BB66761-7B67-3D45-83CD-20B21AC779FF}" type="datetimeFigureOut">
              <a:t>11/8/23</a:t>
            </a:fld>
            <a:endParaRPr lang="en-US"/>
          </a:p>
        </p:txBody>
      </p:sp>
      <p:sp>
        <p:nvSpPr>
          <p:cNvPr id="6" name="Footer Placeholder 5">
            <a:extLst>
              <a:ext uri="{FF2B5EF4-FFF2-40B4-BE49-F238E27FC236}">
                <a16:creationId xmlns:a16="http://schemas.microsoft.com/office/drawing/2014/main" id="{A20F1472-56C4-2B52-B7D0-45B25DCD3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70D7E-0A47-ABEF-72B7-9076FB561759}"/>
              </a:ext>
            </a:extLst>
          </p:cNvPr>
          <p:cNvSpPr>
            <a:spLocks noGrp="1"/>
          </p:cNvSpPr>
          <p:nvPr>
            <p:ph type="sldNum" sz="quarter" idx="12"/>
          </p:nvPr>
        </p:nvSpPr>
        <p:spPr/>
        <p:txBody>
          <a:bodyPr/>
          <a:lstStyle/>
          <a:p>
            <a:fld id="{09278A1D-A145-BA47-9C8C-018C696B4336}" type="slidenum">
              <a:t>‹#›</a:t>
            </a:fld>
            <a:endParaRPr lang="en-US"/>
          </a:p>
        </p:txBody>
      </p:sp>
    </p:spTree>
    <p:extLst>
      <p:ext uri="{BB962C8B-B14F-4D97-AF65-F5344CB8AC3E}">
        <p14:creationId xmlns:p14="http://schemas.microsoft.com/office/powerpoint/2010/main" val="216788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7F5F7-EB32-5D2D-EA0A-155DDFF73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C0E4F0-047B-BA46-D324-279D4E058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673EB9-088E-C55B-A0E0-F490F9B8D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66761-7B67-3D45-83CD-20B21AC779FF}" type="datetimeFigureOut">
              <a:t>11/8/23</a:t>
            </a:fld>
            <a:endParaRPr lang="en-US"/>
          </a:p>
        </p:txBody>
      </p:sp>
      <p:sp>
        <p:nvSpPr>
          <p:cNvPr id="5" name="Footer Placeholder 4">
            <a:extLst>
              <a:ext uri="{FF2B5EF4-FFF2-40B4-BE49-F238E27FC236}">
                <a16:creationId xmlns:a16="http://schemas.microsoft.com/office/drawing/2014/main" id="{3D0AB5D3-1A0B-39AC-DC69-342007C1C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D05F8D-6BBE-23C1-187A-48060AB1B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78A1D-A145-BA47-9C8C-018C696B4336}" type="slidenum">
              <a:t>‹#›</a:t>
            </a:fld>
            <a:endParaRPr lang="en-US"/>
          </a:p>
        </p:txBody>
      </p:sp>
    </p:spTree>
    <p:extLst>
      <p:ext uri="{BB962C8B-B14F-4D97-AF65-F5344CB8AC3E}">
        <p14:creationId xmlns:p14="http://schemas.microsoft.com/office/powerpoint/2010/main" val="205052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ve@create.aau.d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axo.com/dk/hands-on-machine-learning-with-scikit-learn-keras-and-tensorflow_bog_9781098125974" TargetMode="External"/><Relationship Id="rId2" Type="http://schemas.openxmlformats.org/officeDocument/2006/relationships/hyperlink" Target="https://www.amazon.de/-/en/Aur%C3%A9lien-G%C3%A9ron/dp/1098125975/" TargetMode="External"/><Relationship Id="rId1" Type="http://schemas.openxmlformats.org/officeDocument/2006/relationships/slideLayout" Target="../slideLayouts/slideLayout2.xml"/><Relationship Id="rId5" Type="http://schemas.openxmlformats.org/officeDocument/2006/relationships/hyperlink" Target="https://github.com/ageron/handson-ml3/blob/main/08_dimensionality_reduction.ipynb" TargetMode="External"/><Relationship Id="rId4" Type="http://schemas.openxmlformats.org/officeDocument/2006/relationships/hyperlink" Target="https://factumbooks.dk/?search_string=hands-on+machine+learning+with+scikit-lear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EA9D-FB76-A373-56F4-AAF6DD063AA4}"/>
              </a:ext>
            </a:extLst>
          </p:cNvPr>
          <p:cNvSpPr>
            <a:spLocks noGrp="1"/>
          </p:cNvSpPr>
          <p:nvPr>
            <p:ph type="ctrTitle"/>
          </p:nvPr>
        </p:nvSpPr>
        <p:spPr>
          <a:xfrm>
            <a:off x="1524000" y="2950833"/>
            <a:ext cx="9144000" cy="956334"/>
          </a:xfrm>
        </p:spPr>
        <p:txBody>
          <a:bodyPr/>
          <a:lstStyle/>
          <a:p>
            <a:r>
              <a:rPr lang="en-US"/>
              <a:t>Dimensionality Reduction</a:t>
            </a:r>
          </a:p>
        </p:txBody>
      </p:sp>
      <p:sp>
        <p:nvSpPr>
          <p:cNvPr id="3" name="Subtitle 2">
            <a:extLst>
              <a:ext uri="{FF2B5EF4-FFF2-40B4-BE49-F238E27FC236}">
                <a16:creationId xmlns:a16="http://schemas.microsoft.com/office/drawing/2014/main" id="{8F4DA195-85CD-0E8F-BEF9-4AEF5D55EA9B}"/>
              </a:ext>
            </a:extLst>
          </p:cNvPr>
          <p:cNvSpPr>
            <a:spLocks noGrp="1"/>
          </p:cNvSpPr>
          <p:nvPr>
            <p:ph type="subTitle" idx="1"/>
          </p:nvPr>
        </p:nvSpPr>
        <p:spPr>
          <a:xfrm>
            <a:off x="1524000" y="4527395"/>
            <a:ext cx="9144000" cy="1343722"/>
          </a:xfrm>
        </p:spPr>
        <p:txBody>
          <a:bodyPr/>
          <a:lstStyle/>
          <a:p>
            <a:r>
              <a:rPr lang="en-US"/>
              <a:t>David Meredith</a:t>
            </a:r>
          </a:p>
          <a:p>
            <a:r>
              <a:rPr lang="en-US">
                <a:hlinkClick r:id="rId2"/>
              </a:rPr>
              <a:t>dave@create.aau.dk</a:t>
            </a:r>
            <a:endParaRPr lang="en-US"/>
          </a:p>
          <a:p>
            <a:r>
              <a:rPr lang="en-US"/>
              <a:t>Aalborg University</a:t>
            </a:r>
          </a:p>
        </p:txBody>
      </p:sp>
      <p:pic>
        <p:nvPicPr>
          <p:cNvPr id="4" name="Picture 2">
            <a:extLst>
              <a:ext uri="{FF2B5EF4-FFF2-40B4-BE49-F238E27FC236}">
                <a16:creationId xmlns:a16="http://schemas.microsoft.com/office/drawing/2014/main" id="{F1CDBB9F-516C-131B-FDFA-09D5DEC9B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316" y="174815"/>
            <a:ext cx="2732473" cy="27136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A5BF6C9-A432-B927-6C91-201A4BF61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282" y="637011"/>
            <a:ext cx="3661541" cy="225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6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B04F2-1D3E-6BC7-2379-0918C7FBEA76}"/>
              </a:ext>
            </a:extLst>
          </p:cNvPr>
          <p:cNvSpPr>
            <a:spLocks noGrp="1"/>
          </p:cNvSpPr>
          <p:nvPr>
            <p:ph idx="1"/>
          </p:nvPr>
        </p:nvSpPr>
        <p:spPr>
          <a:xfrm>
            <a:off x="4960883" y="1145628"/>
            <a:ext cx="6392917" cy="5031335"/>
          </a:xfrm>
        </p:spPr>
        <p:txBody>
          <a:bodyPr>
            <a:normAutofit fontScale="92500" lnSpcReduction="20000"/>
          </a:bodyPr>
          <a:lstStyle/>
          <a:p>
            <a:r>
              <a:rPr lang="en-US"/>
              <a:t>Upper plot shows a 3-dimensional dataset represented by small spheres</a:t>
            </a:r>
          </a:p>
          <a:p>
            <a:r>
              <a:rPr lang="en-US"/>
              <a:t>All the spheres like close to a plane (in lilac)</a:t>
            </a:r>
          </a:p>
          <a:p>
            <a:r>
              <a:rPr lang="en-US"/>
              <a:t>This plane is a lower-dimensional </a:t>
            </a:r>
            <a:r>
              <a:rPr lang="en-US" i="1"/>
              <a:t>subspace</a:t>
            </a:r>
            <a:r>
              <a:rPr lang="en-US"/>
              <a:t> of the 3-dimensional feature space</a:t>
            </a:r>
          </a:p>
          <a:p>
            <a:r>
              <a:rPr lang="en-US"/>
              <a:t>If we project each training instance perpendicularly onto this plane, then we get the lower, 2-dimensional plot</a:t>
            </a:r>
          </a:p>
          <a:p>
            <a:r>
              <a:rPr lang="en-US"/>
              <a:t>Note that the neither of the dimensions in the 2D plot are the same as any of the dimensions in the 3D plot</a:t>
            </a:r>
          </a:p>
          <a:p>
            <a:r>
              <a:rPr lang="en-US"/>
              <a:t>By projecting to the lilac plane, we have replaced the original 3 features, x</a:t>
            </a:r>
            <a:r>
              <a:rPr lang="en-US" baseline="-25000"/>
              <a:t>1</a:t>
            </a:r>
            <a:r>
              <a:rPr lang="en-US"/>
              <a:t>, x</a:t>
            </a:r>
            <a:r>
              <a:rPr lang="en-US" baseline="-25000"/>
              <a:t>1</a:t>
            </a:r>
            <a:r>
              <a:rPr lang="en-US"/>
              <a:t>, x</a:t>
            </a:r>
            <a:r>
              <a:rPr lang="en-US" baseline="-25000"/>
              <a:t>3</a:t>
            </a:r>
            <a:r>
              <a:rPr lang="en-US"/>
              <a:t>, with two new ones, z</a:t>
            </a:r>
            <a:r>
              <a:rPr lang="en-US" baseline="-25000"/>
              <a:t>1</a:t>
            </a:r>
            <a:r>
              <a:rPr lang="en-US"/>
              <a:t> and z</a:t>
            </a:r>
            <a:r>
              <a:rPr lang="en-US" baseline="-25000"/>
              <a:t>2</a:t>
            </a:r>
            <a:r>
              <a:rPr lang="en-US"/>
              <a:t> </a:t>
            </a:r>
          </a:p>
        </p:txBody>
      </p:sp>
      <p:pic>
        <p:nvPicPr>
          <p:cNvPr id="1026" name="Picture 2">
            <a:extLst>
              <a:ext uri="{FF2B5EF4-FFF2-40B4-BE49-F238E27FC236}">
                <a16:creationId xmlns:a16="http://schemas.microsoft.com/office/drawing/2014/main" id="{5F1F0068-539D-A46F-734F-ABD1D2794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910" y="725214"/>
            <a:ext cx="3370119" cy="33468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4909116-01FF-271D-DB64-E1FED14A7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88" y="4241441"/>
            <a:ext cx="3661541" cy="2251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4C4BA6-5DD3-585E-6B4A-C51424F342C3}"/>
              </a:ext>
            </a:extLst>
          </p:cNvPr>
          <p:cNvSpPr>
            <a:spLocks noGrp="1"/>
          </p:cNvSpPr>
          <p:nvPr>
            <p:ph type="title"/>
          </p:nvPr>
        </p:nvSpPr>
        <p:spPr>
          <a:xfrm>
            <a:off x="838200" y="365126"/>
            <a:ext cx="10515600" cy="444172"/>
          </a:xfrm>
        </p:spPr>
        <p:txBody>
          <a:bodyPr>
            <a:normAutofit fontScale="90000"/>
          </a:bodyPr>
          <a:lstStyle/>
          <a:p>
            <a:r>
              <a:rPr lang="en-US"/>
              <a:t>Projection</a:t>
            </a:r>
          </a:p>
        </p:txBody>
      </p:sp>
    </p:spTree>
    <p:extLst>
      <p:ext uri="{BB962C8B-B14F-4D97-AF65-F5344CB8AC3E}">
        <p14:creationId xmlns:p14="http://schemas.microsoft.com/office/powerpoint/2010/main" val="45784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4E019-82BC-4633-E370-082365E8A758}"/>
              </a:ext>
            </a:extLst>
          </p:cNvPr>
          <p:cNvSpPr>
            <a:spLocks noGrp="1"/>
          </p:cNvSpPr>
          <p:nvPr>
            <p:ph idx="1"/>
          </p:nvPr>
        </p:nvSpPr>
        <p:spPr>
          <a:xfrm>
            <a:off x="838201" y="3300247"/>
            <a:ext cx="10515600" cy="3192627"/>
          </a:xfrm>
        </p:spPr>
        <p:txBody>
          <a:bodyPr/>
          <a:lstStyle/>
          <a:p>
            <a:r>
              <a:rPr lang="en-US"/>
              <a:t>Projection is not always sufficient, particularly if the subspace twists and turns, like in the Swiss Roll dataset (above left)</a:t>
            </a:r>
          </a:p>
          <a:p>
            <a:r>
              <a:rPr lang="en-US"/>
              <a:t>If you just project this dataset onto the x1—x2 plane, then you get the plot in the middle, which is not what we want</a:t>
            </a:r>
          </a:p>
          <a:p>
            <a:r>
              <a:rPr lang="en-US"/>
              <a:t>What we want is to “unroll” the Swiss Roll to give a plot like the one above right</a:t>
            </a:r>
          </a:p>
        </p:txBody>
      </p:sp>
      <p:pic>
        <p:nvPicPr>
          <p:cNvPr id="3074" name="Picture 2">
            <a:extLst>
              <a:ext uri="{FF2B5EF4-FFF2-40B4-BE49-F238E27FC236}">
                <a16:creationId xmlns:a16="http://schemas.microsoft.com/office/drawing/2014/main" id="{F463CEC5-CB17-628A-5061-B2E13985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594" y="657857"/>
            <a:ext cx="2747798" cy="2747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39363C-B5D5-99D6-B687-FAB385B9D59F}"/>
              </a:ext>
            </a:extLst>
          </p:cNvPr>
          <p:cNvSpPr>
            <a:spLocks noGrp="1"/>
          </p:cNvSpPr>
          <p:nvPr>
            <p:ph type="title"/>
          </p:nvPr>
        </p:nvSpPr>
        <p:spPr>
          <a:xfrm>
            <a:off x="838200" y="365125"/>
            <a:ext cx="10515600" cy="486213"/>
          </a:xfrm>
        </p:spPr>
        <p:txBody>
          <a:bodyPr>
            <a:normAutofit fontScale="90000"/>
          </a:bodyPr>
          <a:lstStyle/>
          <a:p>
            <a:r>
              <a:rPr lang="en-US"/>
              <a:t>Manifold learning</a:t>
            </a:r>
          </a:p>
        </p:txBody>
      </p:sp>
      <p:pic>
        <p:nvPicPr>
          <p:cNvPr id="3076" name="Picture 4">
            <a:extLst>
              <a:ext uri="{FF2B5EF4-FFF2-40B4-BE49-F238E27FC236}">
                <a16:creationId xmlns:a16="http://schemas.microsoft.com/office/drawing/2014/main" id="{6252356A-EBAE-6298-66C3-69D8D1150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646" y="552449"/>
            <a:ext cx="6882305" cy="265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9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4E019-82BC-4633-E370-082365E8A758}"/>
              </a:ext>
            </a:extLst>
          </p:cNvPr>
          <p:cNvSpPr>
            <a:spLocks noGrp="1"/>
          </p:cNvSpPr>
          <p:nvPr>
            <p:ph idx="1"/>
          </p:nvPr>
        </p:nvSpPr>
        <p:spPr>
          <a:xfrm>
            <a:off x="838201" y="3300247"/>
            <a:ext cx="10515600" cy="3192627"/>
          </a:xfrm>
        </p:spPr>
        <p:txBody>
          <a:bodyPr/>
          <a:lstStyle/>
          <a:p>
            <a:r>
              <a:rPr lang="en-US"/>
              <a:t>This dataset is an example of a 2D </a:t>
            </a:r>
            <a:r>
              <a:rPr lang="en-US" b="1" i="1"/>
              <a:t>manifold</a:t>
            </a:r>
            <a:endParaRPr lang="en-US"/>
          </a:p>
          <a:p>
            <a:r>
              <a:rPr lang="en-US"/>
              <a:t>A </a:t>
            </a:r>
            <a:r>
              <a:rPr lang="en-US" b="1" i="1"/>
              <a:t>manifold</a:t>
            </a:r>
            <a:r>
              <a:rPr lang="en-US"/>
              <a:t> is a shape that can be bent and twisted in a higher-dimensional space</a:t>
            </a:r>
          </a:p>
          <a:p>
            <a:r>
              <a:rPr lang="en-US"/>
              <a:t>A </a:t>
            </a:r>
            <a:r>
              <a:rPr lang="en-US" b="1" i="1"/>
              <a:t>d-dimensional manifold</a:t>
            </a:r>
            <a:r>
              <a:rPr lang="en-US"/>
              <a:t> is part of an </a:t>
            </a:r>
            <a:r>
              <a:rPr lang="en-US" i="1"/>
              <a:t>n</a:t>
            </a:r>
            <a:r>
              <a:rPr lang="en-US"/>
              <a:t>-dimensional space (d &lt; n) that locally resembles a d-dimensional hyperplane</a:t>
            </a:r>
          </a:p>
          <a:p>
            <a:pPr lvl="1"/>
            <a:r>
              <a:rPr lang="en-US"/>
              <a:t>The Swiss roll locally (i.e., at any small region on its surface) resembles a 2D plane, but it is rolled up in a 3D space</a:t>
            </a:r>
          </a:p>
        </p:txBody>
      </p:sp>
      <p:pic>
        <p:nvPicPr>
          <p:cNvPr id="3074" name="Picture 2">
            <a:extLst>
              <a:ext uri="{FF2B5EF4-FFF2-40B4-BE49-F238E27FC236}">
                <a16:creationId xmlns:a16="http://schemas.microsoft.com/office/drawing/2014/main" id="{F463CEC5-CB17-628A-5061-B2E13985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594" y="657857"/>
            <a:ext cx="2747798" cy="2747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39363C-B5D5-99D6-B687-FAB385B9D59F}"/>
              </a:ext>
            </a:extLst>
          </p:cNvPr>
          <p:cNvSpPr>
            <a:spLocks noGrp="1"/>
          </p:cNvSpPr>
          <p:nvPr>
            <p:ph type="title"/>
          </p:nvPr>
        </p:nvSpPr>
        <p:spPr>
          <a:xfrm>
            <a:off x="838200" y="365125"/>
            <a:ext cx="10515600" cy="486213"/>
          </a:xfrm>
        </p:spPr>
        <p:txBody>
          <a:bodyPr>
            <a:normAutofit fontScale="90000"/>
          </a:bodyPr>
          <a:lstStyle/>
          <a:p>
            <a:r>
              <a:rPr lang="en-US"/>
              <a:t>Manifold learning</a:t>
            </a:r>
          </a:p>
        </p:txBody>
      </p:sp>
      <p:pic>
        <p:nvPicPr>
          <p:cNvPr id="3076" name="Picture 4">
            <a:extLst>
              <a:ext uri="{FF2B5EF4-FFF2-40B4-BE49-F238E27FC236}">
                <a16:creationId xmlns:a16="http://schemas.microsoft.com/office/drawing/2014/main" id="{6252356A-EBAE-6298-66C3-69D8D1150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646" y="552449"/>
            <a:ext cx="6882305" cy="265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4E019-82BC-4633-E370-082365E8A758}"/>
              </a:ext>
            </a:extLst>
          </p:cNvPr>
          <p:cNvSpPr>
            <a:spLocks noGrp="1"/>
          </p:cNvSpPr>
          <p:nvPr>
            <p:ph idx="1"/>
          </p:nvPr>
        </p:nvSpPr>
        <p:spPr>
          <a:xfrm>
            <a:off x="838201" y="3300247"/>
            <a:ext cx="10515600" cy="3192627"/>
          </a:xfrm>
        </p:spPr>
        <p:txBody>
          <a:bodyPr>
            <a:normAutofit fontScale="92500" lnSpcReduction="20000"/>
          </a:bodyPr>
          <a:lstStyle/>
          <a:p>
            <a:r>
              <a:rPr lang="en-US" b="1" i="1"/>
              <a:t>Manifold learning</a:t>
            </a:r>
            <a:r>
              <a:rPr lang="en-US"/>
              <a:t> is where we aim to model the manifold on which the training instances lie</a:t>
            </a:r>
          </a:p>
          <a:p>
            <a:r>
              <a:rPr lang="en-US"/>
              <a:t>It depends on assuming the </a:t>
            </a:r>
            <a:r>
              <a:rPr lang="en-US" b="1" i="1"/>
              <a:t>manifold hypothesis</a:t>
            </a:r>
            <a:r>
              <a:rPr lang="en-US"/>
              <a:t>, which is that most real-world high-dimensional datasets lie close to a much lower-dimensional manifold – this is, in fact, often observed empirically</a:t>
            </a:r>
          </a:p>
          <a:p>
            <a:r>
              <a:rPr lang="en-US"/>
              <a:t>For example, in MNIST, each image is a point in a 784 dimensional space</a:t>
            </a:r>
          </a:p>
          <a:p>
            <a:r>
              <a:rPr lang="en-US"/>
              <a:t>But in practice only a very tiny proportion of the points in this space actually could be representations of digits – this dataset probably therefore lies close to a lower-dimensional dataset within this space</a:t>
            </a:r>
          </a:p>
        </p:txBody>
      </p:sp>
      <p:pic>
        <p:nvPicPr>
          <p:cNvPr id="3074" name="Picture 2">
            <a:extLst>
              <a:ext uri="{FF2B5EF4-FFF2-40B4-BE49-F238E27FC236}">
                <a16:creationId xmlns:a16="http://schemas.microsoft.com/office/drawing/2014/main" id="{F463CEC5-CB17-628A-5061-B2E13985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594" y="657857"/>
            <a:ext cx="2453205" cy="2453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39363C-B5D5-99D6-B687-FAB385B9D59F}"/>
              </a:ext>
            </a:extLst>
          </p:cNvPr>
          <p:cNvSpPr>
            <a:spLocks noGrp="1"/>
          </p:cNvSpPr>
          <p:nvPr>
            <p:ph type="title"/>
          </p:nvPr>
        </p:nvSpPr>
        <p:spPr>
          <a:xfrm>
            <a:off x="838200" y="365125"/>
            <a:ext cx="10515600" cy="486213"/>
          </a:xfrm>
        </p:spPr>
        <p:txBody>
          <a:bodyPr>
            <a:normAutofit fontScale="90000"/>
          </a:bodyPr>
          <a:lstStyle/>
          <a:p>
            <a:r>
              <a:rPr lang="en-US"/>
              <a:t>Manifold learning</a:t>
            </a:r>
          </a:p>
        </p:txBody>
      </p:sp>
      <p:pic>
        <p:nvPicPr>
          <p:cNvPr id="3076" name="Picture 4">
            <a:extLst>
              <a:ext uri="{FF2B5EF4-FFF2-40B4-BE49-F238E27FC236}">
                <a16:creationId xmlns:a16="http://schemas.microsoft.com/office/drawing/2014/main" id="{6252356A-EBAE-6298-66C3-69D8D1150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646" y="552449"/>
            <a:ext cx="6882305" cy="265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8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778C3-0919-5A49-456D-6DDEE22D97E5}"/>
              </a:ext>
            </a:extLst>
          </p:cNvPr>
          <p:cNvSpPr>
            <a:spLocks noGrp="1"/>
          </p:cNvSpPr>
          <p:nvPr>
            <p:ph idx="1"/>
          </p:nvPr>
        </p:nvSpPr>
        <p:spPr>
          <a:xfrm>
            <a:off x="6852744" y="1040524"/>
            <a:ext cx="4501055" cy="5136439"/>
          </a:xfrm>
        </p:spPr>
        <p:txBody>
          <a:bodyPr/>
          <a:lstStyle/>
          <a:p>
            <a:r>
              <a:rPr lang="en-US"/>
              <a:t>Manifold assumption is often accompanied by another assumption: that the task at hand will be simpler to solve if expressed in the lower-dimensional manifold</a:t>
            </a:r>
          </a:p>
          <a:p>
            <a:r>
              <a:rPr lang="en-US"/>
              <a:t>For example, if we unroll the manifold at the top left to get the 2D space at the top right, we get a nice straight decision boundary</a:t>
            </a:r>
          </a:p>
        </p:txBody>
      </p:sp>
      <p:pic>
        <p:nvPicPr>
          <p:cNvPr id="6146" name="Picture 2">
            <a:extLst>
              <a:ext uri="{FF2B5EF4-FFF2-40B4-BE49-F238E27FC236}">
                <a16:creationId xmlns:a16="http://schemas.microsoft.com/office/drawing/2014/main" id="{53539F32-E1F5-A48D-B559-16D1B775E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1" y="3271345"/>
            <a:ext cx="30289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9BCAE63-BAAF-8D45-2BE4-6A8115E6E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782" y="1218546"/>
            <a:ext cx="2998275" cy="23759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1D79C5D6-3072-1893-E201-17FBA56A1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781" y="3730513"/>
            <a:ext cx="2998276" cy="23759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3D7817A6-D798-A730-646F-24062831A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540" y="701563"/>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8EBFFE-3828-43D6-F4D6-D76A7898948A}"/>
              </a:ext>
            </a:extLst>
          </p:cNvPr>
          <p:cNvSpPr>
            <a:spLocks noGrp="1"/>
          </p:cNvSpPr>
          <p:nvPr>
            <p:ph type="title"/>
          </p:nvPr>
        </p:nvSpPr>
        <p:spPr>
          <a:xfrm>
            <a:off x="838200" y="365126"/>
            <a:ext cx="10515600" cy="444172"/>
          </a:xfrm>
        </p:spPr>
        <p:txBody>
          <a:bodyPr>
            <a:normAutofit fontScale="90000"/>
          </a:bodyPr>
          <a:lstStyle/>
          <a:p>
            <a:r>
              <a:rPr lang="en-US"/>
              <a:t>Manifold learning</a:t>
            </a:r>
          </a:p>
        </p:txBody>
      </p:sp>
    </p:spTree>
    <p:extLst>
      <p:ext uri="{BB962C8B-B14F-4D97-AF65-F5344CB8AC3E}">
        <p14:creationId xmlns:p14="http://schemas.microsoft.com/office/powerpoint/2010/main" val="220769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778C3-0919-5A49-456D-6DDEE22D97E5}"/>
              </a:ext>
            </a:extLst>
          </p:cNvPr>
          <p:cNvSpPr>
            <a:spLocks noGrp="1"/>
          </p:cNvSpPr>
          <p:nvPr>
            <p:ph idx="1"/>
          </p:nvPr>
        </p:nvSpPr>
        <p:spPr>
          <a:xfrm>
            <a:off x="6852744" y="1040524"/>
            <a:ext cx="4501055" cy="5136439"/>
          </a:xfrm>
        </p:spPr>
        <p:txBody>
          <a:bodyPr>
            <a:normAutofit lnSpcReduction="10000"/>
          </a:bodyPr>
          <a:lstStyle/>
          <a:p>
            <a:r>
              <a:rPr lang="en-US"/>
              <a:t>However, the decision boundary in the bottom left space is a simple plane</a:t>
            </a:r>
          </a:p>
          <a:p>
            <a:r>
              <a:rPr lang="en-US"/>
              <a:t>Whereas, when this manifold is unrolled, the decision boundary becomes more complex</a:t>
            </a:r>
          </a:p>
          <a:p>
            <a:r>
              <a:rPr lang="en-US"/>
              <a:t>So reducing the dimensionality of your dataset may speed up training, but it won’t necessarily lead to a simpler or better model</a:t>
            </a:r>
          </a:p>
        </p:txBody>
      </p:sp>
      <p:pic>
        <p:nvPicPr>
          <p:cNvPr id="6146" name="Picture 2">
            <a:extLst>
              <a:ext uri="{FF2B5EF4-FFF2-40B4-BE49-F238E27FC236}">
                <a16:creationId xmlns:a16="http://schemas.microsoft.com/office/drawing/2014/main" id="{53539F32-E1F5-A48D-B559-16D1B775E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1" y="3271345"/>
            <a:ext cx="30289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9BCAE63-BAAF-8D45-2BE4-6A8115E6E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782" y="1218546"/>
            <a:ext cx="2998275" cy="23759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1D79C5D6-3072-1893-E201-17FBA56A1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781" y="3730513"/>
            <a:ext cx="2998276" cy="23759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3D7817A6-D798-A730-646F-24062831A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540" y="701563"/>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8EBFFE-3828-43D6-F4D6-D76A7898948A}"/>
              </a:ext>
            </a:extLst>
          </p:cNvPr>
          <p:cNvSpPr>
            <a:spLocks noGrp="1"/>
          </p:cNvSpPr>
          <p:nvPr>
            <p:ph type="title"/>
          </p:nvPr>
        </p:nvSpPr>
        <p:spPr>
          <a:xfrm>
            <a:off x="838200" y="365126"/>
            <a:ext cx="10515600" cy="444172"/>
          </a:xfrm>
        </p:spPr>
        <p:txBody>
          <a:bodyPr>
            <a:normAutofit fontScale="90000"/>
          </a:bodyPr>
          <a:lstStyle/>
          <a:p>
            <a:r>
              <a:rPr lang="en-US"/>
              <a:t>Manifold learning</a:t>
            </a:r>
          </a:p>
        </p:txBody>
      </p:sp>
    </p:spTree>
    <p:extLst>
      <p:ext uri="{BB962C8B-B14F-4D97-AF65-F5344CB8AC3E}">
        <p14:creationId xmlns:p14="http://schemas.microsoft.com/office/powerpoint/2010/main" val="59540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5E4F-7A97-F926-FB5D-740074D51C11}"/>
              </a:ext>
            </a:extLst>
          </p:cNvPr>
          <p:cNvSpPr>
            <a:spLocks noGrp="1"/>
          </p:cNvSpPr>
          <p:nvPr>
            <p:ph type="title"/>
          </p:nvPr>
        </p:nvSpPr>
        <p:spPr>
          <a:xfrm>
            <a:off x="4498428" y="365125"/>
            <a:ext cx="6855372" cy="1325563"/>
          </a:xfrm>
        </p:spPr>
        <p:txBody>
          <a:bodyPr/>
          <a:lstStyle/>
          <a:p>
            <a:r>
              <a:rPr lang="en-US"/>
              <a:t>Principal component analysis (PCA)</a:t>
            </a:r>
          </a:p>
        </p:txBody>
      </p:sp>
      <p:sp>
        <p:nvSpPr>
          <p:cNvPr id="3" name="Content Placeholder 2">
            <a:extLst>
              <a:ext uri="{FF2B5EF4-FFF2-40B4-BE49-F238E27FC236}">
                <a16:creationId xmlns:a16="http://schemas.microsoft.com/office/drawing/2014/main" id="{68DA5CCA-835F-FBEE-8CB4-9012B5481D1F}"/>
              </a:ext>
            </a:extLst>
          </p:cNvPr>
          <p:cNvSpPr>
            <a:spLocks noGrp="1"/>
          </p:cNvSpPr>
          <p:nvPr>
            <p:ph idx="1"/>
          </p:nvPr>
        </p:nvSpPr>
        <p:spPr>
          <a:xfrm>
            <a:off x="4403834" y="2417379"/>
            <a:ext cx="6949966" cy="3759584"/>
          </a:xfrm>
        </p:spPr>
        <p:txBody>
          <a:bodyPr/>
          <a:lstStyle/>
          <a:p>
            <a:r>
              <a:rPr lang="en-US" b="1" i="1"/>
              <a:t>Principal component analysis</a:t>
            </a:r>
            <a:r>
              <a:rPr lang="en-US"/>
              <a:t> (PCA) is the most popular dimensionality reduction technique</a:t>
            </a:r>
          </a:p>
          <a:p>
            <a:r>
              <a:rPr lang="en-US"/>
              <a:t>PCA identifies the lower-dimensional hyperplane that lies closest to the data and then it projects the data onto this hyperplane</a:t>
            </a:r>
          </a:p>
        </p:txBody>
      </p:sp>
      <p:pic>
        <p:nvPicPr>
          <p:cNvPr id="4" name="Picture 2">
            <a:extLst>
              <a:ext uri="{FF2B5EF4-FFF2-40B4-BE49-F238E27FC236}">
                <a16:creationId xmlns:a16="http://schemas.microsoft.com/office/drawing/2014/main" id="{8AD74F3F-5DA7-CCD7-B8EF-2A468E8C1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76" y="504497"/>
            <a:ext cx="3370119" cy="3346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03D6369-E9B3-27DE-4391-2F3121CB2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54" y="4241441"/>
            <a:ext cx="3661541" cy="225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0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3EE5-01E0-FA4C-D0BE-8F5853B8B579}"/>
              </a:ext>
            </a:extLst>
          </p:cNvPr>
          <p:cNvSpPr>
            <a:spLocks noGrp="1"/>
          </p:cNvSpPr>
          <p:nvPr>
            <p:ph type="title"/>
          </p:nvPr>
        </p:nvSpPr>
        <p:spPr>
          <a:xfrm>
            <a:off x="838200" y="365125"/>
            <a:ext cx="10515600" cy="612337"/>
          </a:xfrm>
        </p:spPr>
        <p:txBody>
          <a:bodyPr>
            <a:normAutofit fontScale="90000"/>
          </a:bodyPr>
          <a:lstStyle/>
          <a:p>
            <a:r>
              <a:rPr lang="en-US"/>
              <a:t>PCA: Preserving the variance</a:t>
            </a:r>
          </a:p>
        </p:txBody>
      </p:sp>
      <p:sp>
        <p:nvSpPr>
          <p:cNvPr id="3" name="Content Placeholder 2">
            <a:extLst>
              <a:ext uri="{FF2B5EF4-FFF2-40B4-BE49-F238E27FC236}">
                <a16:creationId xmlns:a16="http://schemas.microsoft.com/office/drawing/2014/main" id="{F4425C60-A7A5-DE42-A56B-93891C99FCB4}"/>
              </a:ext>
            </a:extLst>
          </p:cNvPr>
          <p:cNvSpPr>
            <a:spLocks noGrp="1"/>
          </p:cNvSpPr>
          <p:nvPr>
            <p:ph idx="1"/>
          </p:nvPr>
        </p:nvSpPr>
        <p:spPr>
          <a:xfrm>
            <a:off x="838200" y="3575577"/>
            <a:ext cx="10515600" cy="2917298"/>
          </a:xfrm>
        </p:spPr>
        <p:txBody>
          <a:bodyPr>
            <a:normAutofit fontScale="77500" lnSpcReduction="20000"/>
          </a:bodyPr>
          <a:lstStyle/>
          <a:p>
            <a:r>
              <a:rPr lang="en-US"/>
              <a:t>Before you can project your dataset onto a lower-dimensional hyperplane, you need to choose the right hyperplane</a:t>
            </a:r>
          </a:p>
          <a:p>
            <a:r>
              <a:rPr lang="en-US"/>
              <a:t>The left-hand plot above shows a 2D dataset that we want to reduce to a 1D representation</a:t>
            </a:r>
          </a:p>
          <a:p>
            <a:r>
              <a:rPr lang="en-US"/>
              <a:t>We could project onto any number of different lines, e.g., the three shown</a:t>
            </a:r>
          </a:p>
          <a:p>
            <a:r>
              <a:rPr lang="en-US"/>
              <a:t>If we project onto the dotted line, then all the points end up being very close together – we have failed to </a:t>
            </a:r>
            <a:r>
              <a:rPr lang="en-US" b="1" i="1"/>
              <a:t>preserve the variance </a:t>
            </a:r>
            <a:r>
              <a:rPr lang="en-US"/>
              <a:t>in the original data</a:t>
            </a:r>
          </a:p>
          <a:p>
            <a:r>
              <a:rPr lang="en-US"/>
              <a:t>If we project into the solid line, then we maximise the preservation of variance in the original dataset, while also reducing the total number of dimensions</a:t>
            </a:r>
          </a:p>
        </p:txBody>
      </p:sp>
      <p:pic>
        <p:nvPicPr>
          <p:cNvPr id="9218" name="Picture 2">
            <a:extLst>
              <a:ext uri="{FF2B5EF4-FFF2-40B4-BE49-F238E27FC236}">
                <a16:creationId xmlns:a16="http://schemas.microsoft.com/office/drawing/2014/main" id="{D1D3CC8C-3BF8-A2DF-E024-57D1B91E6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963" y="1124039"/>
            <a:ext cx="4744073" cy="23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0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3EE5-01E0-FA4C-D0BE-8F5853B8B579}"/>
              </a:ext>
            </a:extLst>
          </p:cNvPr>
          <p:cNvSpPr>
            <a:spLocks noGrp="1"/>
          </p:cNvSpPr>
          <p:nvPr>
            <p:ph type="title"/>
          </p:nvPr>
        </p:nvSpPr>
        <p:spPr>
          <a:xfrm>
            <a:off x="838200" y="365125"/>
            <a:ext cx="10515600" cy="612337"/>
          </a:xfrm>
        </p:spPr>
        <p:txBody>
          <a:bodyPr>
            <a:normAutofit fontScale="90000"/>
          </a:bodyPr>
          <a:lstStyle/>
          <a:p>
            <a:r>
              <a:rPr lang="en-US"/>
              <a:t>PCA: Preserving the variance</a:t>
            </a:r>
          </a:p>
        </p:txBody>
      </p:sp>
      <p:sp>
        <p:nvSpPr>
          <p:cNvPr id="3" name="Content Placeholder 2">
            <a:extLst>
              <a:ext uri="{FF2B5EF4-FFF2-40B4-BE49-F238E27FC236}">
                <a16:creationId xmlns:a16="http://schemas.microsoft.com/office/drawing/2014/main" id="{F4425C60-A7A5-DE42-A56B-93891C99FCB4}"/>
              </a:ext>
            </a:extLst>
          </p:cNvPr>
          <p:cNvSpPr>
            <a:spLocks noGrp="1"/>
          </p:cNvSpPr>
          <p:nvPr>
            <p:ph idx="1"/>
          </p:nvPr>
        </p:nvSpPr>
        <p:spPr>
          <a:xfrm>
            <a:off x="838200" y="3575577"/>
            <a:ext cx="10515600" cy="2917298"/>
          </a:xfrm>
        </p:spPr>
        <p:txBody>
          <a:bodyPr>
            <a:normAutofit fontScale="92500"/>
          </a:bodyPr>
          <a:lstStyle/>
          <a:p>
            <a:r>
              <a:rPr lang="en-US"/>
              <a:t>In general, in PCA, we project our high-dimensional dataset onto a lower-dimensional subspace in such a way as to preserve as much of the variance in the original data</a:t>
            </a:r>
          </a:p>
          <a:p>
            <a:r>
              <a:rPr lang="en-US"/>
              <a:t>In other words, we choose a subspace the preserves as much of the information in the original data as possible</a:t>
            </a:r>
          </a:p>
          <a:p>
            <a:r>
              <a:rPr lang="en-US"/>
              <a:t>This is the subspace the results in the least mean squared error between the points in the original dataset and the points in the projection</a:t>
            </a:r>
          </a:p>
        </p:txBody>
      </p:sp>
      <p:pic>
        <p:nvPicPr>
          <p:cNvPr id="9218" name="Picture 2">
            <a:extLst>
              <a:ext uri="{FF2B5EF4-FFF2-40B4-BE49-F238E27FC236}">
                <a16:creationId xmlns:a16="http://schemas.microsoft.com/office/drawing/2014/main" id="{D1D3CC8C-3BF8-A2DF-E024-57D1B91E6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963" y="1124039"/>
            <a:ext cx="4744073" cy="23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7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CF53-D9F9-74CB-44B4-23503BA9CAF4}"/>
              </a:ext>
            </a:extLst>
          </p:cNvPr>
          <p:cNvSpPr>
            <a:spLocks noGrp="1"/>
          </p:cNvSpPr>
          <p:nvPr>
            <p:ph type="title"/>
          </p:nvPr>
        </p:nvSpPr>
        <p:spPr>
          <a:xfrm>
            <a:off x="838200" y="365126"/>
            <a:ext cx="10515600" cy="570296"/>
          </a:xfrm>
        </p:spPr>
        <p:txBody>
          <a:bodyPr>
            <a:normAutofit fontScale="90000"/>
          </a:bodyPr>
          <a:lstStyle/>
          <a:p>
            <a:r>
              <a:rPr lang="en-US"/>
              <a:t>Principal components</a:t>
            </a:r>
          </a:p>
        </p:txBody>
      </p:sp>
      <p:sp>
        <p:nvSpPr>
          <p:cNvPr id="3" name="Content Placeholder 2">
            <a:extLst>
              <a:ext uri="{FF2B5EF4-FFF2-40B4-BE49-F238E27FC236}">
                <a16:creationId xmlns:a16="http://schemas.microsoft.com/office/drawing/2014/main" id="{FA30E86B-2152-E034-7BF3-C4F0CE2A3408}"/>
              </a:ext>
            </a:extLst>
          </p:cNvPr>
          <p:cNvSpPr>
            <a:spLocks noGrp="1"/>
          </p:cNvSpPr>
          <p:nvPr>
            <p:ph idx="1"/>
          </p:nvPr>
        </p:nvSpPr>
        <p:spPr>
          <a:xfrm>
            <a:off x="838200" y="3783723"/>
            <a:ext cx="10515600" cy="2709151"/>
          </a:xfrm>
        </p:spPr>
        <p:txBody>
          <a:bodyPr>
            <a:normAutofit fontScale="70000" lnSpcReduction="20000"/>
          </a:bodyPr>
          <a:lstStyle/>
          <a:p>
            <a:r>
              <a:rPr lang="en-US"/>
              <a:t>In the example above, PCA identifies first the axis that preserves the largest amount of variance</a:t>
            </a:r>
          </a:p>
          <a:p>
            <a:r>
              <a:rPr lang="en-US"/>
              <a:t>It also finds a second axis that is </a:t>
            </a:r>
            <a:r>
              <a:rPr lang="en-US" b="1" i="1"/>
              <a:t>orthogonal</a:t>
            </a:r>
            <a:r>
              <a:rPr lang="en-US"/>
              <a:t> to the first the accounts for the largest amount of remaining variance</a:t>
            </a:r>
          </a:p>
          <a:p>
            <a:pPr lvl="1"/>
            <a:r>
              <a:rPr lang="en-US"/>
              <a:t>In this case, it is the dotted line</a:t>
            </a:r>
          </a:p>
          <a:p>
            <a:r>
              <a:rPr lang="en-US"/>
              <a:t>If the original data were 3D, then PCA would also then find a 3rd axis, orthogonal to the two already identified that would account for the remaining variance</a:t>
            </a:r>
          </a:p>
          <a:p>
            <a:r>
              <a:rPr lang="en-US"/>
              <a:t>The </a:t>
            </a:r>
            <a:r>
              <a:rPr lang="en-US" i="1"/>
              <a:t>i</a:t>
            </a:r>
            <a:r>
              <a:rPr lang="en-US"/>
              <a:t>th axis discovered by PCA is called the </a:t>
            </a:r>
            <a:r>
              <a:rPr lang="en-US" b="1" i="1"/>
              <a:t>ith principal component</a:t>
            </a:r>
            <a:r>
              <a:rPr lang="en-US"/>
              <a:t> (PC) of the data</a:t>
            </a:r>
          </a:p>
          <a:p>
            <a:r>
              <a:rPr lang="en-US"/>
              <a:t>In the example above, the first PC is the solid line on which vector c</a:t>
            </a:r>
            <a:r>
              <a:rPr lang="en-US" baseline="-25000"/>
              <a:t>1</a:t>
            </a:r>
            <a:r>
              <a:rPr lang="en-US"/>
              <a:t> lies and the second is the dotted line on which c</a:t>
            </a:r>
            <a:r>
              <a:rPr lang="en-US" baseline="-25000"/>
              <a:t>2</a:t>
            </a:r>
            <a:r>
              <a:rPr lang="en-US"/>
              <a:t> lies</a:t>
            </a:r>
          </a:p>
        </p:txBody>
      </p:sp>
      <p:pic>
        <p:nvPicPr>
          <p:cNvPr id="4" name="Picture 2">
            <a:extLst>
              <a:ext uri="{FF2B5EF4-FFF2-40B4-BE49-F238E27FC236}">
                <a16:creationId xmlns:a16="http://schemas.microsoft.com/office/drawing/2014/main" id="{C28D7CAA-015E-62A8-678E-D399D8A09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963" y="1124039"/>
            <a:ext cx="4744073" cy="23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5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CBBE-7D73-EA3A-A565-94D9448B0428}"/>
              </a:ext>
            </a:extLst>
          </p:cNvPr>
          <p:cNvSpPr>
            <a:spLocks noGrp="1"/>
          </p:cNvSpPr>
          <p:nvPr>
            <p:ph type="title"/>
          </p:nvPr>
        </p:nvSpPr>
        <p:spPr/>
        <p:txBody>
          <a:bodyPr/>
          <a:lstStyle/>
          <a:p>
            <a:r>
              <a:rPr lang="en-US"/>
              <a:t>Sources for this lecture</a:t>
            </a:r>
          </a:p>
        </p:txBody>
      </p:sp>
      <p:sp>
        <p:nvSpPr>
          <p:cNvPr id="3" name="Content Placeholder 2">
            <a:extLst>
              <a:ext uri="{FF2B5EF4-FFF2-40B4-BE49-F238E27FC236}">
                <a16:creationId xmlns:a16="http://schemas.microsoft.com/office/drawing/2014/main" id="{A05227E5-7862-9C2E-9615-86FBE834276D}"/>
              </a:ext>
            </a:extLst>
          </p:cNvPr>
          <p:cNvSpPr>
            <a:spLocks noGrp="1"/>
          </p:cNvSpPr>
          <p:nvPr>
            <p:ph idx="1"/>
          </p:nvPr>
        </p:nvSpPr>
        <p:spPr/>
        <p:txBody>
          <a:bodyPr/>
          <a:lstStyle/>
          <a:p>
            <a:r>
              <a:rPr lang="en-US"/>
              <a:t>Chapter 8 of </a:t>
            </a:r>
          </a:p>
          <a:p>
            <a:pPr lvl="1"/>
            <a:r>
              <a:rPr lang="en-US"/>
              <a:t>Géron, A. (2023). </a:t>
            </a:r>
            <a:r>
              <a:rPr lang="en-US" i="1"/>
              <a:t>Hands-On Machine Learning with Scikit-Learn, Keras &amp; TensorFlow. </a:t>
            </a:r>
            <a:r>
              <a:rPr lang="en-US"/>
              <a:t>(Third edition).</a:t>
            </a:r>
            <a:r>
              <a:rPr lang="en-US" i="1"/>
              <a:t> </a:t>
            </a:r>
            <a:r>
              <a:rPr lang="en-US"/>
              <a:t>O’Reilly. Available at </a:t>
            </a:r>
          </a:p>
          <a:p>
            <a:pPr lvl="2"/>
            <a:r>
              <a:rPr lang="en-US">
                <a:hlinkClick r:id="rId2"/>
              </a:rPr>
              <a:t>https://www.amazon.de/-/en/Aur%C3%A9lien-G%C3%A9ron/dp/1098125975/</a:t>
            </a:r>
            <a:endParaRPr lang="en-US"/>
          </a:p>
          <a:p>
            <a:pPr lvl="2"/>
            <a:r>
              <a:rPr lang="en-US">
                <a:hlinkClick r:id="rId3"/>
              </a:rPr>
              <a:t>https://www.saxo.com/dk/hands-on-machine-learning-with-scikit-learn-keras-and-tensorflow_bog_9781098125974</a:t>
            </a:r>
            <a:endParaRPr lang="en-US"/>
          </a:p>
          <a:p>
            <a:pPr lvl="2"/>
            <a:r>
              <a:rPr lang="en-US">
                <a:hlinkClick r:id="rId4"/>
              </a:rPr>
              <a:t>https://factumbooks.dk/?search_string=hands-on+machine+learning+with+scikit-learn</a:t>
            </a:r>
            <a:endParaRPr lang="en-US"/>
          </a:p>
          <a:p>
            <a:r>
              <a:rPr lang="en-US"/>
              <a:t>Jupyter Notebook for this lecture:</a:t>
            </a:r>
          </a:p>
          <a:p>
            <a:pPr lvl="1"/>
            <a:r>
              <a:rPr lang="en-US" sz="2000">
                <a:hlinkClick r:id="rId5"/>
              </a:rPr>
              <a:t>https://github.com/ageron/handson-ml3/blob/main/08_dimensionality_reduction.ipynb</a:t>
            </a:r>
            <a:endParaRPr lang="en-US" sz="2000"/>
          </a:p>
          <a:p>
            <a:pPr lvl="1"/>
            <a:endParaRPr lang="en-US"/>
          </a:p>
        </p:txBody>
      </p:sp>
    </p:spTree>
    <p:extLst>
      <p:ext uri="{BB962C8B-B14F-4D97-AF65-F5344CB8AC3E}">
        <p14:creationId xmlns:p14="http://schemas.microsoft.com/office/powerpoint/2010/main" val="36233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4DDC-5E1C-E22F-B2DB-A46615612610}"/>
              </a:ext>
            </a:extLst>
          </p:cNvPr>
          <p:cNvSpPr>
            <a:spLocks noGrp="1"/>
          </p:cNvSpPr>
          <p:nvPr>
            <p:ph type="title"/>
          </p:nvPr>
        </p:nvSpPr>
        <p:spPr>
          <a:xfrm>
            <a:off x="838200" y="365126"/>
            <a:ext cx="10515600" cy="516117"/>
          </a:xfrm>
        </p:spPr>
        <p:txBody>
          <a:bodyPr>
            <a:normAutofit fontScale="90000"/>
          </a:bodyPr>
          <a:lstStyle/>
          <a:p>
            <a:r>
              <a:rPr lang="en-US"/>
              <a:t>Principal components</a:t>
            </a:r>
          </a:p>
        </p:txBody>
      </p:sp>
      <p:sp>
        <p:nvSpPr>
          <p:cNvPr id="3" name="Content Placeholder 2">
            <a:extLst>
              <a:ext uri="{FF2B5EF4-FFF2-40B4-BE49-F238E27FC236}">
                <a16:creationId xmlns:a16="http://schemas.microsoft.com/office/drawing/2014/main" id="{242B30E6-0E99-210C-E322-FE04D993EF4F}"/>
              </a:ext>
            </a:extLst>
          </p:cNvPr>
          <p:cNvSpPr>
            <a:spLocks noGrp="1"/>
          </p:cNvSpPr>
          <p:nvPr>
            <p:ph idx="1"/>
          </p:nvPr>
        </p:nvSpPr>
        <p:spPr>
          <a:xfrm>
            <a:off x="838200" y="4303318"/>
            <a:ext cx="10515600" cy="2189555"/>
          </a:xfrm>
        </p:spPr>
        <p:txBody>
          <a:bodyPr>
            <a:normAutofit fontScale="85000" lnSpcReduction="20000"/>
          </a:bodyPr>
          <a:lstStyle/>
          <a:p>
            <a:r>
              <a:rPr lang="en-US"/>
              <a:t>In the example above, the first two components are the axis that define the surface in which the lilac plane lies</a:t>
            </a:r>
          </a:p>
          <a:p>
            <a:r>
              <a:rPr lang="en-US"/>
              <a:t>The third axis is orthogonal to this plane</a:t>
            </a:r>
          </a:p>
          <a:p>
            <a:r>
              <a:rPr lang="en-US"/>
              <a:t>If we want to reduce the representation to two dimensions, then we use the first two PCs</a:t>
            </a:r>
          </a:p>
          <a:p>
            <a:r>
              <a:rPr lang="en-US"/>
              <a:t>If wanted to reduce to only 1D, we would just use the first PC</a:t>
            </a:r>
          </a:p>
        </p:txBody>
      </p:sp>
      <p:pic>
        <p:nvPicPr>
          <p:cNvPr id="4" name="Picture 2">
            <a:extLst>
              <a:ext uri="{FF2B5EF4-FFF2-40B4-BE49-F238E27FC236}">
                <a16:creationId xmlns:a16="http://schemas.microsoft.com/office/drawing/2014/main" id="{45D8757B-C378-E07E-F49D-AE5633AEB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187" y="881243"/>
            <a:ext cx="3370119" cy="3346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9760B64-8245-65A4-2478-01AACA62E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04163"/>
            <a:ext cx="3661541" cy="225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224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6F5A-759A-5C14-3FC4-6A9B8BF1DF7C}"/>
              </a:ext>
            </a:extLst>
          </p:cNvPr>
          <p:cNvSpPr>
            <a:spLocks noGrp="1"/>
          </p:cNvSpPr>
          <p:nvPr>
            <p:ph type="title"/>
          </p:nvPr>
        </p:nvSpPr>
        <p:spPr>
          <a:xfrm>
            <a:off x="838200" y="365125"/>
            <a:ext cx="10515600" cy="512929"/>
          </a:xfrm>
        </p:spPr>
        <p:txBody>
          <a:bodyPr>
            <a:normAutofit fontScale="90000"/>
          </a:bodyPr>
          <a:lstStyle/>
          <a:p>
            <a:r>
              <a:rPr lang="en-US"/>
              <a:t>How do you find the PCs of a training set?</a:t>
            </a:r>
          </a:p>
        </p:txBody>
      </p:sp>
      <p:sp>
        <p:nvSpPr>
          <p:cNvPr id="3" name="Content Placeholder 2">
            <a:extLst>
              <a:ext uri="{FF2B5EF4-FFF2-40B4-BE49-F238E27FC236}">
                <a16:creationId xmlns:a16="http://schemas.microsoft.com/office/drawing/2014/main" id="{94910385-89BE-32F9-064D-A18A0F4304AD}"/>
              </a:ext>
            </a:extLst>
          </p:cNvPr>
          <p:cNvSpPr>
            <a:spLocks noGrp="1"/>
          </p:cNvSpPr>
          <p:nvPr>
            <p:ph idx="1"/>
          </p:nvPr>
        </p:nvSpPr>
        <p:spPr>
          <a:xfrm>
            <a:off x="3010463" y="2399739"/>
            <a:ext cx="8537028" cy="4093136"/>
          </a:xfrm>
        </p:spPr>
        <p:txBody>
          <a:bodyPr>
            <a:normAutofit/>
          </a:bodyPr>
          <a:lstStyle/>
          <a:p>
            <a:r>
              <a:rPr lang="en-US"/>
              <a:t>There is a standard matrix factorization technique called </a:t>
            </a:r>
            <a:r>
              <a:rPr lang="en-US" b="1" i="1"/>
              <a:t>singular value decomposition</a:t>
            </a:r>
            <a:r>
              <a:rPr lang="en-US"/>
              <a:t> (SVD) that decomposes the training set matrix </a:t>
            </a:r>
            <a:r>
              <a:rPr lang="en-US" b="1"/>
              <a:t>X</a:t>
            </a:r>
            <a:r>
              <a:rPr lang="en-US"/>
              <a:t> into the matrix multiplication of three matrices: </a:t>
            </a:r>
            <a:r>
              <a:rPr lang="en-US" b="1"/>
              <a:t>U𝚺V</a:t>
            </a:r>
            <a:r>
              <a:rPr lang="en-US" baseline="30000"/>
              <a:t>T</a:t>
            </a:r>
          </a:p>
          <a:p>
            <a:r>
              <a:rPr lang="en-US"/>
              <a:t>The resulting matrix, </a:t>
            </a:r>
            <a:r>
              <a:rPr lang="en-US" b="1"/>
              <a:t>V</a:t>
            </a:r>
            <a:r>
              <a:rPr lang="en-US"/>
              <a:t> contains the unit vectors that define all the principal components, in order</a:t>
            </a:r>
          </a:p>
          <a:p>
            <a:r>
              <a:rPr lang="en-US"/>
              <a:t>Python code above uses NumPy’s svd() function to get the PCs of the 3d training set on the left and then extracts the two first PCs</a:t>
            </a:r>
          </a:p>
        </p:txBody>
      </p:sp>
      <p:pic>
        <p:nvPicPr>
          <p:cNvPr id="4" name="Picture 3">
            <a:extLst>
              <a:ext uri="{FF2B5EF4-FFF2-40B4-BE49-F238E27FC236}">
                <a16:creationId xmlns:a16="http://schemas.microsoft.com/office/drawing/2014/main" id="{F0A82E64-2BE6-F3CD-D35D-564CDF70B820}"/>
              </a:ext>
            </a:extLst>
          </p:cNvPr>
          <p:cNvPicPr>
            <a:picLocks noChangeAspect="1"/>
          </p:cNvPicPr>
          <p:nvPr/>
        </p:nvPicPr>
        <p:blipFill>
          <a:blip r:embed="rId2"/>
          <a:stretch>
            <a:fillRect/>
          </a:stretch>
        </p:blipFill>
        <p:spPr>
          <a:xfrm>
            <a:off x="453822" y="1821326"/>
            <a:ext cx="2146738" cy="928101"/>
          </a:xfrm>
          <a:prstGeom prst="rect">
            <a:avLst/>
          </a:prstGeom>
        </p:spPr>
      </p:pic>
      <p:pic>
        <p:nvPicPr>
          <p:cNvPr id="5" name="Picture 2">
            <a:extLst>
              <a:ext uri="{FF2B5EF4-FFF2-40B4-BE49-F238E27FC236}">
                <a16:creationId xmlns:a16="http://schemas.microsoft.com/office/drawing/2014/main" id="{620F4E34-C391-F3B9-DB87-D27ED3D87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6" y="2749664"/>
            <a:ext cx="1802149" cy="1789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0F502B9-A2F0-94BC-2DFF-EA1EC9FEE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97" y="4978940"/>
            <a:ext cx="1957985" cy="1203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9711BA-874D-EFCE-9F83-C5A3F05A5753}"/>
              </a:ext>
            </a:extLst>
          </p:cNvPr>
          <p:cNvPicPr>
            <a:picLocks noChangeAspect="1"/>
          </p:cNvPicPr>
          <p:nvPr/>
        </p:nvPicPr>
        <p:blipFill>
          <a:blip r:embed="rId5"/>
          <a:stretch>
            <a:fillRect/>
          </a:stretch>
        </p:blipFill>
        <p:spPr>
          <a:xfrm>
            <a:off x="4166257" y="993856"/>
            <a:ext cx="5829081" cy="1324317"/>
          </a:xfrm>
          <a:prstGeom prst="rect">
            <a:avLst/>
          </a:prstGeom>
        </p:spPr>
      </p:pic>
    </p:spTree>
    <p:extLst>
      <p:ext uri="{BB962C8B-B14F-4D97-AF65-F5344CB8AC3E}">
        <p14:creationId xmlns:p14="http://schemas.microsoft.com/office/powerpoint/2010/main" val="131392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6180-3924-8E66-9DD6-ABD98DAC69BE}"/>
              </a:ext>
            </a:extLst>
          </p:cNvPr>
          <p:cNvSpPr>
            <a:spLocks noGrp="1"/>
          </p:cNvSpPr>
          <p:nvPr>
            <p:ph type="title"/>
          </p:nvPr>
        </p:nvSpPr>
        <p:spPr>
          <a:xfrm>
            <a:off x="838200" y="365125"/>
            <a:ext cx="10515600" cy="709531"/>
          </a:xfrm>
        </p:spPr>
        <p:txBody>
          <a:bodyPr/>
          <a:lstStyle/>
          <a:p>
            <a:r>
              <a:rPr lang="en-US"/>
              <a:t>Assumption of centering around origin</a:t>
            </a:r>
          </a:p>
        </p:txBody>
      </p:sp>
      <p:sp>
        <p:nvSpPr>
          <p:cNvPr id="3" name="Content Placeholder 2">
            <a:extLst>
              <a:ext uri="{FF2B5EF4-FFF2-40B4-BE49-F238E27FC236}">
                <a16:creationId xmlns:a16="http://schemas.microsoft.com/office/drawing/2014/main" id="{7B62229C-81AA-B0E9-9254-A2F251BC97A8}"/>
              </a:ext>
            </a:extLst>
          </p:cNvPr>
          <p:cNvSpPr>
            <a:spLocks noGrp="1"/>
          </p:cNvSpPr>
          <p:nvPr>
            <p:ph idx="1"/>
          </p:nvPr>
        </p:nvSpPr>
        <p:spPr>
          <a:xfrm>
            <a:off x="838200" y="3867807"/>
            <a:ext cx="10515600" cy="2309156"/>
          </a:xfrm>
        </p:spPr>
        <p:txBody>
          <a:bodyPr/>
          <a:lstStyle/>
          <a:p>
            <a:r>
              <a:rPr lang="en-US"/>
              <a:t>PCA assumes that the dataset is centred around the origin</a:t>
            </a:r>
          </a:p>
          <a:p>
            <a:pPr lvl="1"/>
            <a:r>
              <a:rPr lang="en-US"/>
              <a:t>i.e., the origin is at the centroid of the data</a:t>
            </a:r>
          </a:p>
          <a:p>
            <a:r>
              <a:rPr lang="en-US"/>
              <a:t>Scikit-Learn’s PCA classes take care of this centering for you</a:t>
            </a:r>
          </a:p>
          <a:p>
            <a:r>
              <a:rPr lang="en-US"/>
              <a:t>But if you implement PCA yourself (e.g., in code above), you must remember to center the data first</a:t>
            </a:r>
          </a:p>
        </p:txBody>
      </p:sp>
      <p:pic>
        <p:nvPicPr>
          <p:cNvPr id="4" name="Picture 2">
            <a:extLst>
              <a:ext uri="{FF2B5EF4-FFF2-40B4-BE49-F238E27FC236}">
                <a16:creationId xmlns:a16="http://schemas.microsoft.com/office/drawing/2014/main" id="{EF90D5A2-8505-B923-C666-2CEF27FBF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39" y="1418328"/>
            <a:ext cx="4744073" cy="2304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1AD683-715E-4932-D622-C6BBDE0272CA}"/>
              </a:ext>
            </a:extLst>
          </p:cNvPr>
          <p:cNvPicPr>
            <a:picLocks noChangeAspect="1"/>
          </p:cNvPicPr>
          <p:nvPr/>
        </p:nvPicPr>
        <p:blipFill>
          <a:blip r:embed="rId3"/>
          <a:stretch>
            <a:fillRect/>
          </a:stretch>
        </p:blipFill>
        <p:spPr>
          <a:xfrm>
            <a:off x="5524719" y="1809073"/>
            <a:ext cx="5829081" cy="1324317"/>
          </a:xfrm>
          <a:prstGeom prst="rect">
            <a:avLst/>
          </a:prstGeom>
        </p:spPr>
      </p:pic>
    </p:spTree>
    <p:extLst>
      <p:ext uri="{BB962C8B-B14F-4D97-AF65-F5344CB8AC3E}">
        <p14:creationId xmlns:p14="http://schemas.microsoft.com/office/powerpoint/2010/main" val="352745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B3E3-5759-EDA1-CBE6-A812C32BEBB5}"/>
              </a:ext>
            </a:extLst>
          </p:cNvPr>
          <p:cNvSpPr>
            <a:spLocks noGrp="1"/>
          </p:cNvSpPr>
          <p:nvPr>
            <p:ph type="title"/>
          </p:nvPr>
        </p:nvSpPr>
        <p:spPr/>
        <p:txBody>
          <a:bodyPr/>
          <a:lstStyle/>
          <a:p>
            <a:r>
              <a:rPr lang="en-US"/>
              <a:t>Projecting down to d dimensions</a:t>
            </a:r>
          </a:p>
        </p:txBody>
      </p:sp>
      <p:sp>
        <p:nvSpPr>
          <p:cNvPr id="3" name="Content Placeholder 2">
            <a:extLst>
              <a:ext uri="{FF2B5EF4-FFF2-40B4-BE49-F238E27FC236}">
                <a16:creationId xmlns:a16="http://schemas.microsoft.com/office/drawing/2014/main" id="{B1E937F1-0B9A-2565-4A53-9C8345441DF4}"/>
              </a:ext>
            </a:extLst>
          </p:cNvPr>
          <p:cNvSpPr>
            <a:spLocks noGrp="1"/>
          </p:cNvSpPr>
          <p:nvPr>
            <p:ph idx="1"/>
          </p:nvPr>
        </p:nvSpPr>
        <p:spPr>
          <a:xfrm>
            <a:off x="4120054" y="1825625"/>
            <a:ext cx="7233745" cy="4351338"/>
          </a:xfrm>
        </p:spPr>
        <p:txBody>
          <a:bodyPr/>
          <a:lstStyle/>
          <a:p>
            <a:r>
              <a:rPr lang="en-US"/>
              <a:t>Once you’ve found the PCs, you can reduce the dimensionality down to </a:t>
            </a:r>
            <a:r>
              <a:rPr lang="en-US" i="1"/>
              <a:t>d</a:t>
            </a:r>
            <a:r>
              <a:rPr lang="en-US"/>
              <a:t> dimensions by projecting the data onto the hyperplane defined by the first </a:t>
            </a:r>
            <a:r>
              <a:rPr lang="en-US" i="1"/>
              <a:t>d</a:t>
            </a:r>
            <a:r>
              <a:rPr lang="en-US"/>
              <a:t> PCs</a:t>
            </a:r>
          </a:p>
          <a:p>
            <a:r>
              <a:rPr lang="en-US"/>
              <a:t>Selecting the first </a:t>
            </a:r>
            <a:r>
              <a:rPr lang="en-US" i="1"/>
              <a:t>d</a:t>
            </a:r>
            <a:r>
              <a:rPr lang="en-US"/>
              <a:t> PCs ensures that you preserve as much of the variance as possible in the original data</a:t>
            </a:r>
          </a:p>
          <a:p>
            <a:r>
              <a:rPr lang="en-US"/>
              <a:t>For example, by choosing the first two PCs in the data on the left, we’ve preserved a lot of the variance in the original data</a:t>
            </a:r>
          </a:p>
        </p:txBody>
      </p:sp>
      <p:pic>
        <p:nvPicPr>
          <p:cNvPr id="5" name="Picture 2">
            <a:extLst>
              <a:ext uri="{FF2B5EF4-FFF2-40B4-BE49-F238E27FC236}">
                <a16:creationId xmlns:a16="http://schemas.microsoft.com/office/drawing/2014/main" id="{DD74EF37-3403-5D4E-CEC7-84030EB7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6381"/>
            <a:ext cx="2451538" cy="2434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5A57DF9-FC6D-29F3-CF73-9CA8DFF90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60297"/>
            <a:ext cx="2954473" cy="181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4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B3E3-5759-EDA1-CBE6-A812C32BEBB5}"/>
              </a:ext>
            </a:extLst>
          </p:cNvPr>
          <p:cNvSpPr>
            <a:spLocks noGrp="1"/>
          </p:cNvSpPr>
          <p:nvPr>
            <p:ph type="title"/>
          </p:nvPr>
        </p:nvSpPr>
        <p:spPr>
          <a:xfrm>
            <a:off x="838200" y="365125"/>
            <a:ext cx="10515600" cy="866067"/>
          </a:xfrm>
        </p:spPr>
        <p:txBody>
          <a:bodyPr/>
          <a:lstStyle/>
          <a:p>
            <a:r>
              <a:rPr lang="en-US"/>
              <a:t>Projecting down to d dimensions</a:t>
            </a:r>
          </a:p>
        </p:txBody>
      </p:sp>
      <p:sp>
        <p:nvSpPr>
          <p:cNvPr id="3" name="Content Placeholder 2">
            <a:extLst>
              <a:ext uri="{FF2B5EF4-FFF2-40B4-BE49-F238E27FC236}">
                <a16:creationId xmlns:a16="http://schemas.microsoft.com/office/drawing/2014/main" id="{B1E937F1-0B9A-2565-4A53-9C8345441DF4}"/>
              </a:ext>
            </a:extLst>
          </p:cNvPr>
          <p:cNvSpPr>
            <a:spLocks noGrp="1"/>
          </p:cNvSpPr>
          <p:nvPr>
            <p:ph idx="1"/>
          </p:nvPr>
        </p:nvSpPr>
        <p:spPr>
          <a:xfrm>
            <a:off x="4120054" y="3594537"/>
            <a:ext cx="7233745" cy="2582425"/>
          </a:xfrm>
        </p:spPr>
        <p:txBody>
          <a:bodyPr>
            <a:normAutofit fontScale="92500" lnSpcReduction="10000"/>
          </a:bodyPr>
          <a:lstStyle/>
          <a:p>
            <a:r>
              <a:rPr lang="en-US"/>
              <a:t>Mathematically, to obtain the reduced, </a:t>
            </a:r>
            <a:r>
              <a:rPr lang="en-US" i="1"/>
              <a:t>d-</a:t>
            </a:r>
            <a:r>
              <a:rPr lang="en-US"/>
              <a:t>dimensional dataset, we matrix multiply the original dataset, </a:t>
            </a:r>
            <a:r>
              <a:rPr lang="en-US" b="1"/>
              <a:t>X</a:t>
            </a:r>
            <a:r>
              <a:rPr lang="en-US"/>
              <a:t>, by a matrix containing the unit vectors for the first </a:t>
            </a:r>
            <a:r>
              <a:rPr lang="en-US" i="1"/>
              <a:t>d</a:t>
            </a:r>
            <a:r>
              <a:rPr lang="en-US"/>
              <a:t> principal components given in the matrix </a:t>
            </a:r>
            <a:r>
              <a:rPr lang="en-US" b="1"/>
              <a:t>V</a:t>
            </a:r>
            <a:r>
              <a:rPr lang="en-US"/>
              <a:t> found using SVD - this matrix of unit vectors is denoted </a:t>
            </a:r>
            <a:r>
              <a:rPr lang="en-US" b="1"/>
              <a:t>W</a:t>
            </a:r>
            <a:r>
              <a:rPr lang="en-US" i="1" baseline="-25000"/>
              <a:t>d</a:t>
            </a:r>
          </a:p>
          <a:p>
            <a:r>
              <a:rPr lang="en-US"/>
              <a:t>Code above shows how to do this in Python</a:t>
            </a:r>
          </a:p>
        </p:txBody>
      </p:sp>
      <p:pic>
        <p:nvPicPr>
          <p:cNvPr id="5" name="Picture 2">
            <a:extLst>
              <a:ext uri="{FF2B5EF4-FFF2-40B4-BE49-F238E27FC236}">
                <a16:creationId xmlns:a16="http://schemas.microsoft.com/office/drawing/2014/main" id="{DD74EF37-3403-5D4E-CEC7-84030EB7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6381"/>
            <a:ext cx="2451538" cy="2434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5A57DF9-FC6D-29F3-CF73-9CA8DFF90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60297"/>
            <a:ext cx="2954473" cy="18166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B749A9-4817-287B-D1D7-6F8938E3D50F}"/>
              </a:ext>
            </a:extLst>
          </p:cNvPr>
          <p:cNvPicPr>
            <a:picLocks noChangeAspect="1"/>
          </p:cNvPicPr>
          <p:nvPr/>
        </p:nvPicPr>
        <p:blipFill>
          <a:blip r:embed="rId4"/>
          <a:stretch>
            <a:fillRect/>
          </a:stretch>
        </p:blipFill>
        <p:spPr>
          <a:xfrm>
            <a:off x="3663076" y="1366218"/>
            <a:ext cx="2172357" cy="923876"/>
          </a:xfrm>
          <a:prstGeom prst="rect">
            <a:avLst/>
          </a:prstGeom>
        </p:spPr>
      </p:pic>
      <p:pic>
        <p:nvPicPr>
          <p:cNvPr id="7" name="Picture 6">
            <a:extLst>
              <a:ext uri="{FF2B5EF4-FFF2-40B4-BE49-F238E27FC236}">
                <a16:creationId xmlns:a16="http://schemas.microsoft.com/office/drawing/2014/main" id="{7E02D423-5B17-F1E1-7493-FBB545098B09}"/>
              </a:ext>
            </a:extLst>
          </p:cNvPr>
          <p:cNvPicPr>
            <a:picLocks noChangeAspect="1"/>
          </p:cNvPicPr>
          <p:nvPr/>
        </p:nvPicPr>
        <p:blipFill>
          <a:blip r:embed="rId5"/>
          <a:stretch>
            <a:fillRect/>
          </a:stretch>
        </p:blipFill>
        <p:spPr>
          <a:xfrm>
            <a:off x="3656725" y="2337502"/>
            <a:ext cx="2172357" cy="844806"/>
          </a:xfrm>
          <a:prstGeom prst="rect">
            <a:avLst/>
          </a:prstGeom>
        </p:spPr>
      </p:pic>
      <p:pic>
        <p:nvPicPr>
          <p:cNvPr id="8" name="Picture 7">
            <a:extLst>
              <a:ext uri="{FF2B5EF4-FFF2-40B4-BE49-F238E27FC236}">
                <a16:creationId xmlns:a16="http://schemas.microsoft.com/office/drawing/2014/main" id="{954D35DD-EA0E-A77B-6F03-CB183672F942}"/>
              </a:ext>
            </a:extLst>
          </p:cNvPr>
          <p:cNvPicPr>
            <a:picLocks noChangeAspect="1"/>
          </p:cNvPicPr>
          <p:nvPr/>
        </p:nvPicPr>
        <p:blipFill>
          <a:blip r:embed="rId6"/>
          <a:stretch>
            <a:fillRect/>
          </a:stretch>
        </p:blipFill>
        <p:spPr>
          <a:xfrm>
            <a:off x="3670302" y="3229716"/>
            <a:ext cx="1569545" cy="428058"/>
          </a:xfrm>
          <a:prstGeom prst="rect">
            <a:avLst/>
          </a:prstGeom>
        </p:spPr>
      </p:pic>
      <p:pic>
        <p:nvPicPr>
          <p:cNvPr id="9" name="Picture 8">
            <a:extLst>
              <a:ext uri="{FF2B5EF4-FFF2-40B4-BE49-F238E27FC236}">
                <a16:creationId xmlns:a16="http://schemas.microsoft.com/office/drawing/2014/main" id="{18FE46BD-63AD-CB6A-CAE4-F08F98C30A7A}"/>
              </a:ext>
            </a:extLst>
          </p:cNvPr>
          <p:cNvPicPr>
            <a:picLocks noChangeAspect="1"/>
          </p:cNvPicPr>
          <p:nvPr/>
        </p:nvPicPr>
        <p:blipFill>
          <a:blip r:embed="rId7"/>
          <a:stretch>
            <a:fillRect/>
          </a:stretch>
        </p:blipFill>
        <p:spPr>
          <a:xfrm>
            <a:off x="6096000" y="2888011"/>
            <a:ext cx="2311400" cy="571500"/>
          </a:xfrm>
          <a:prstGeom prst="rect">
            <a:avLst/>
          </a:prstGeom>
        </p:spPr>
      </p:pic>
      <p:pic>
        <p:nvPicPr>
          <p:cNvPr id="10" name="Picture 9">
            <a:extLst>
              <a:ext uri="{FF2B5EF4-FFF2-40B4-BE49-F238E27FC236}">
                <a16:creationId xmlns:a16="http://schemas.microsoft.com/office/drawing/2014/main" id="{EA7F3457-F411-4667-C7AE-3DC4F7BC980F}"/>
              </a:ext>
            </a:extLst>
          </p:cNvPr>
          <p:cNvPicPr>
            <a:picLocks noChangeAspect="1"/>
          </p:cNvPicPr>
          <p:nvPr/>
        </p:nvPicPr>
        <p:blipFill>
          <a:blip r:embed="rId8"/>
          <a:stretch>
            <a:fillRect/>
          </a:stretch>
        </p:blipFill>
        <p:spPr>
          <a:xfrm>
            <a:off x="6096000" y="1401947"/>
            <a:ext cx="5829081" cy="1324317"/>
          </a:xfrm>
          <a:prstGeom prst="rect">
            <a:avLst/>
          </a:prstGeom>
        </p:spPr>
      </p:pic>
    </p:spTree>
    <p:extLst>
      <p:ext uri="{BB962C8B-B14F-4D97-AF65-F5344CB8AC3E}">
        <p14:creationId xmlns:p14="http://schemas.microsoft.com/office/powerpoint/2010/main" val="428249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F97D-218D-88B9-DFAE-91EF963A781F}"/>
              </a:ext>
            </a:extLst>
          </p:cNvPr>
          <p:cNvSpPr>
            <a:spLocks noGrp="1"/>
          </p:cNvSpPr>
          <p:nvPr>
            <p:ph type="title"/>
          </p:nvPr>
        </p:nvSpPr>
        <p:spPr>
          <a:xfrm>
            <a:off x="838200" y="250032"/>
            <a:ext cx="10515600" cy="662781"/>
          </a:xfrm>
        </p:spPr>
        <p:txBody>
          <a:bodyPr>
            <a:normAutofit fontScale="90000"/>
          </a:bodyPr>
          <a:lstStyle/>
          <a:p>
            <a:r>
              <a:rPr lang="en-US"/>
              <a:t>PCA with Scikit-Learn</a:t>
            </a:r>
          </a:p>
        </p:txBody>
      </p:sp>
      <p:sp>
        <p:nvSpPr>
          <p:cNvPr id="3" name="Content Placeholder 2">
            <a:extLst>
              <a:ext uri="{FF2B5EF4-FFF2-40B4-BE49-F238E27FC236}">
                <a16:creationId xmlns:a16="http://schemas.microsoft.com/office/drawing/2014/main" id="{C0510DE8-BD8E-9177-BAAD-8515D19C52FF}"/>
              </a:ext>
            </a:extLst>
          </p:cNvPr>
          <p:cNvSpPr>
            <a:spLocks noGrp="1"/>
          </p:cNvSpPr>
          <p:nvPr>
            <p:ph idx="1"/>
          </p:nvPr>
        </p:nvSpPr>
        <p:spPr>
          <a:xfrm>
            <a:off x="838200" y="3541985"/>
            <a:ext cx="10515600" cy="2824163"/>
          </a:xfrm>
        </p:spPr>
        <p:txBody>
          <a:bodyPr/>
          <a:lstStyle/>
          <a:p>
            <a:r>
              <a:rPr lang="en-US"/>
              <a:t>We can use Scikit-Learn’s PCA class to carry out PCA on our datasets</a:t>
            </a:r>
          </a:p>
          <a:p>
            <a:r>
              <a:rPr lang="en-US"/>
              <a:t>The PCA class uses SVD, just as we have done</a:t>
            </a:r>
          </a:p>
          <a:p>
            <a:r>
              <a:rPr lang="en-US"/>
              <a:t>Code above reduces the dimensionality of a dataset to 2 dimensions and automatically takes care of centering</a:t>
            </a:r>
          </a:p>
          <a:p>
            <a:r>
              <a:rPr lang="en-US"/>
              <a:t>After fitting the PCA transformer to the dataset, the components_ attribute contains the transpose of </a:t>
            </a:r>
            <a:r>
              <a:rPr lang="en-US" b="1"/>
              <a:t>W</a:t>
            </a:r>
            <a:r>
              <a:rPr lang="en-US" i="1" baseline="-25000"/>
              <a:t>d</a:t>
            </a:r>
            <a:endParaRPr lang="en-US"/>
          </a:p>
        </p:txBody>
      </p:sp>
      <p:pic>
        <p:nvPicPr>
          <p:cNvPr id="4" name="Picture 3">
            <a:extLst>
              <a:ext uri="{FF2B5EF4-FFF2-40B4-BE49-F238E27FC236}">
                <a16:creationId xmlns:a16="http://schemas.microsoft.com/office/drawing/2014/main" id="{E6A15503-0ED3-19C3-3D2C-5F6F418903F3}"/>
              </a:ext>
            </a:extLst>
          </p:cNvPr>
          <p:cNvPicPr>
            <a:picLocks noChangeAspect="1"/>
          </p:cNvPicPr>
          <p:nvPr/>
        </p:nvPicPr>
        <p:blipFill>
          <a:blip r:embed="rId2"/>
          <a:stretch>
            <a:fillRect/>
          </a:stretch>
        </p:blipFill>
        <p:spPr>
          <a:xfrm>
            <a:off x="3676650" y="1027906"/>
            <a:ext cx="4838700" cy="2209800"/>
          </a:xfrm>
          <a:prstGeom prst="rect">
            <a:avLst/>
          </a:prstGeom>
        </p:spPr>
      </p:pic>
    </p:spTree>
    <p:extLst>
      <p:ext uri="{BB962C8B-B14F-4D97-AF65-F5344CB8AC3E}">
        <p14:creationId xmlns:p14="http://schemas.microsoft.com/office/powerpoint/2010/main" val="161930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52CF-7CAD-0385-A3D9-BA4908C60F4C}"/>
              </a:ext>
            </a:extLst>
          </p:cNvPr>
          <p:cNvSpPr>
            <a:spLocks noGrp="1"/>
          </p:cNvSpPr>
          <p:nvPr>
            <p:ph type="title"/>
          </p:nvPr>
        </p:nvSpPr>
        <p:spPr>
          <a:xfrm>
            <a:off x="838200" y="365126"/>
            <a:ext cx="10515600" cy="896116"/>
          </a:xfrm>
        </p:spPr>
        <p:txBody>
          <a:bodyPr/>
          <a:lstStyle/>
          <a:p>
            <a:r>
              <a:rPr lang="en-US"/>
              <a:t>Explained variance ratio</a:t>
            </a:r>
          </a:p>
        </p:txBody>
      </p:sp>
      <p:sp>
        <p:nvSpPr>
          <p:cNvPr id="3" name="Content Placeholder 2">
            <a:extLst>
              <a:ext uri="{FF2B5EF4-FFF2-40B4-BE49-F238E27FC236}">
                <a16:creationId xmlns:a16="http://schemas.microsoft.com/office/drawing/2014/main" id="{9B53E049-0638-2F53-367C-58DC214B7298}"/>
              </a:ext>
            </a:extLst>
          </p:cNvPr>
          <p:cNvSpPr>
            <a:spLocks noGrp="1"/>
          </p:cNvSpPr>
          <p:nvPr>
            <p:ph idx="1"/>
          </p:nvPr>
        </p:nvSpPr>
        <p:spPr>
          <a:xfrm>
            <a:off x="4782207" y="2393840"/>
            <a:ext cx="6571593" cy="4085404"/>
          </a:xfrm>
        </p:spPr>
        <p:txBody>
          <a:bodyPr>
            <a:normAutofit fontScale="92500" lnSpcReduction="10000"/>
          </a:bodyPr>
          <a:lstStyle/>
          <a:p>
            <a:r>
              <a:rPr lang="en-US"/>
              <a:t>After fitting, the PCA class also contains a variable called explained_variance_ratio_ which gives the proportion of the total variance in the original dataset that is explained by each principal component, in order</a:t>
            </a:r>
          </a:p>
          <a:p>
            <a:r>
              <a:rPr lang="en-US"/>
              <a:t>For example, the code above shows that in the 3d dataset on the left, the first PC explains 75.78% of the variance and the second explains 15.19% of the variance, leaving only about 9% of the variance to be explained by the discarded third dimension</a:t>
            </a:r>
          </a:p>
        </p:txBody>
      </p:sp>
      <p:pic>
        <p:nvPicPr>
          <p:cNvPr id="4" name="Picture 2">
            <a:extLst>
              <a:ext uri="{FF2B5EF4-FFF2-40B4-BE49-F238E27FC236}">
                <a16:creationId xmlns:a16="http://schemas.microsoft.com/office/drawing/2014/main" id="{02687B0A-D51A-9D3A-D21C-8A1EA230C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6381"/>
            <a:ext cx="2451538" cy="24346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59C7D1F-A006-4801-68AD-76879989E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60297"/>
            <a:ext cx="2954473" cy="18166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24B17D-9E1C-3A9A-22FE-60B4025112B9}"/>
              </a:ext>
            </a:extLst>
          </p:cNvPr>
          <p:cNvPicPr>
            <a:picLocks noChangeAspect="1"/>
          </p:cNvPicPr>
          <p:nvPr/>
        </p:nvPicPr>
        <p:blipFill>
          <a:blip r:embed="rId4"/>
          <a:stretch>
            <a:fillRect/>
          </a:stretch>
        </p:blipFill>
        <p:spPr>
          <a:xfrm>
            <a:off x="6187966" y="1421141"/>
            <a:ext cx="3200400" cy="812800"/>
          </a:xfrm>
          <a:prstGeom prst="rect">
            <a:avLst/>
          </a:prstGeom>
        </p:spPr>
      </p:pic>
    </p:spTree>
    <p:extLst>
      <p:ext uri="{BB962C8B-B14F-4D97-AF65-F5344CB8AC3E}">
        <p14:creationId xmlns:p14="http://schemas.microsoft.com/office/powerpoint/2010/main" val="111838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B200-572A-D187-75F2-6B80BFEE77EC}"/>
              </a:ext>
            </a:extLst>
          </p:cNvPr>
          <p:cNvSpPr>
            <a:spLocks noGrp="1"/>
          </p:cNvSpPr>
          <p:nvPr>
            <p:ph type="title"/>
          </p:nvPr>
        </p:nvSpPr>
        <p:spPr>
          <a:xfrm>
            <a:off x="838200" y="365126"/>
            <a:ext cx="10515600" cy="633358"/>
          </a:xfrm>
        </p:spPr>
        <p:txBody>
          <a:bodyPr>
            <a:normAutofit fontScale="90000"/>
          </a:bodyPr>
          <a:lstStyle/>
          <a:p>
            <a:r>
              <a:rPr lang="en-US"/>
              <a:t>Choosing the right number of dimensions</a:t>
            </a:r>
          </a:p>
        </p:txBody>
      </p:sp>
      <p:sp>
        <p:nvSpPr>
          <p:cNvPr id="3" name="Content Placeholder 2">
            <a:extLst>
              <a:ext uri="{FF2B5EF4-FFF2-40B4-BE49-F238E27FC236}">
                <a16:creationId xmlns:a16="http://schemas.microsoft.com/office/drawing/2014/main" id="{121BA9BC-64BD-0476-2672-5187109D5851}"/>
              </a:ext>
            </a:extLst>
          </p:cNvPr>
          <p:cNvSpPr>
            <a:spLocks noGrp="1"/>
          </p:cNvSpPr>
          <p:nvPr>
            <p:ph idx="1"/>
          </p:nvPr>
        </p:nvSpPr>
        <p:spPr>
          <a:xfrm>
            <a:off x="5969876" y="1187668"/>
            <a:ext cx="5675586" cy="5305205"/>
          </a:xfrm>
        </p:spPr>
        <p:txBody>
          <a:bodyPr>
            <a:normAutofit fontScale="92500" lnSpcReduction="20000"/>
          </a:bodyPr>
          <a:lstStyle/>
          <a:p>
            <a:r>
              <a:rPr lang="en-US"/>
              <a:t>If you are reducing dimensionality in order to speed up training, then you can choose the least number of dimensions that preserves a sufficiently large proportion of the variance in the original data (e.g., 95%)</a:t>
            </a:r>
          </a:p>
          <a:p>
            <a:r>
              <a:rPr lang="en-US"/>
              <a:t>If you are reducing dimensionality in order to visualize the data, then you probably want to reduce to 2 or 3 dimensions</a:t>
            </a:r>
          </a:p>
          <a:p>
            <a:r>
              <a:rPr lang="en-US"/>
              <a:t>Code on the left loads and splits the MNIST data, then performs PCA, then computes the minimum number of dimensions that preserve 95% of the training set’s variance</a:t>
            </a:r>
          </a:p>
          <a:p>
            <a:r>
              <a:rPr lang="en-US"/>
              <a:t>You can then set n_components to the value of d found and run PCA again</a:t>
            </a:r>
          </a:p>
          <a:p>
            <a:endParaRPr lang="en-US"/>
          </a:p>
        </p:txBody>
      </p:sp>
      <p:pic>
        <p:nvPicPr>
          <p:cNvPr id="4" name="Picture 3">
            <a:extLst>
              <a:ext uri="{FF2B5EF4-FFF2-40B4-BE49-F238E27FC236}">
                <a16:creationId xmlns:a16="http://schemas.microsoft.com/office/drawing/2014/main" id="{A4BFA1FE-3602-418E-DBA0-F34DC5957288}"/>
              </a:ext>
            </a:extLst>
          </p:cNvPr>
          <p:cNvPicPr>
            <a:picLocks noChangeAspect="1"/>
          </p:cNvPicPr>
          <p:nvPr/>
        </p:nvPicPr>
        <p:blipFill>
          <a:blip r:embed="rId2"/>
          <a:stretch>
            <a:fillRect/>
          </a:stretch>
        </p:blipFill>
        <p:spPr>
          <a:xfrm>
            <a:off x="632810" y="2338552"/>
            <a:ext cx="4758997" cy="1792091"/>
          </a:xfrm>
          <a:prstGeom prst="rect">
            <a:avLst/>
          </a:prstGeom>
        </p:spPr>
      </p:pic>
      <p:pic>
        <p:nvPicPr>
          <p:cNvPr id="6" name="Picture 5">
            <a:extLst>
              <a:ext uri="{FF2B5EF4-FFF2-40B4-BE49-F238E27FC236}">
                <a16:creationId xmlns:a16="http://schemas.microsoft.com/office/drawing/2014/main" id="{EB177B22-4C72-0834-B67E-F868BFF4213B}"/>
              </a:ext>
            </a:extLst>
          </p:cNvPr>
          <p:cNvPicPr>
            <a:picLocks noChangeAspect="1"/>
          </p:cNvPicPr>
          <p:nvPr/>
        </p:nvPicPr>
        <p:blipFill>
          <a:blip r:embed="rId3"/>
          <a:stretch>
            <a:fillRect/>
          </a:stretch>
        </p:blipFill>
        <p:spPr>
          <a:xfrm>
            <a:off x="632810" y="4130643"/>
            <a:ext cx="732570" cy="627917"/>
          </a:xfrm>
          <a:prstGeom prst="rect">
            <a:avLst/>
          </a:prstGeom>
        </p:spPr>
      </p:pic>
    </p:spTree>
    <p:extLst>
      <p:ext uri="{BB962C8B-B14F-4D97-AF65-F5344CB8AC3E}">
        <p14:creationId xmlns:p14="http://schemas.microsoft.com/office/powerpoint/2010/main" val="28303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B200-572A-D187-75F2-6B80BFEE77EC}"/>
              </a:ext>
            </a:extLst>
          </p:cNvPr>
          <p:cNvSpPr>
            <a:spLocks noGrp="1"/>
          </p:cNvSpPr>
          <p:nvPr>
            <p:ph type="title"/>
          </p:nvPr>
        </p:nvSpPr>
        <p:spPr>
          <a:xfrm>
            <a:off x="838200" y="365126"/>
            <a:ext cx="10515600" cy="633358"/>
          </a:xfrm>
        </p:spPr>
        <p:txBody>
          <a:bodyPr>
            <a:normAutofit fontScale="90000"/>
          </a:bodyPr>
          <a:lstStyle/>
          <a:p>
            <a:r>
              <a:rPr lang="en-US"/>
              <a:t>Choosing the right number of dimensions</a:t>
            </a:r>
          </a:p>
        </p:txBody>
      </p:sp>
      <p:sp>
        <p:nvSpPr>
          <p:cNvPr id="3" name="Content Placeholder 2">
            <a:extLst>
              <a:ext uri="{FF2B5EF4-FFF2-40B4-BE49-F238E27FC236}">
                <a16:creationId xmlns:a16="http://schemas.microsoft.com/office/drawing/2014/main" id="{121BA9BC-64BD-0476-2672-5187109D5851}"/>
              </a:ext>
            </a:extLst>
          </p:cNvPr>
          <p:cNvSpPr>
            <a:spLocks noGrp="1"/>
          </p:cNvSpPr>
          <p:nvPr>
            <p:ph idx="1"/>
          </p:nvPr>
        </p:nvSpPr>
        <p:spPr>
          <a:xfrm>
            <a:off x="5969876" y="1187669"/>
            <a:ext cx="5383923" cy="4989294"/>
          </a:xfrm>
        </p:spPr>
        <p:txBody>
          <a:bodyPr>
            <a:normAutofit/>
          </a:bodyPr>
          <a:lstStyle/>
          <a:p>
            <a:r>
              <a:rPr lang="en-US"/>
              <a:t>However, you can also just set n_components to a float between 0 and 1 indicating the ratio of the variance you want to preserve</a:t>
            </a:r>
          </a:p>
        </p:txBody>
      </p:sp>
      <p:pic>
        <p:nvPicPr>
          <p:cNvPr id="6" name="Picture 5">
            <a:extLst>
              <a:ext uri="{FF2B5EF4-FFF2-40B4-BE49-F238E27FC236}">
                <a16:creationId xmlns:a16="http://schemas.microsoft.com/office/drawing/2014/main" id="{ADD913F8-18EA-D4C1-AA2A-41C2C97D69CF}"/>
              </a:ext>
            </a:extLst>
          </p:cNvPr>
          <p:cNvPicPr>
            <a:picLocks noChangeAspect="1"/>
          </p:cNvPicPr>
          <p:nvPr/>
        </p:nvPicPr>
        <p:blipFill>
          <a:blip r:embed="rId2"/>
          <a:stretch>
            <a:fillRect/>
          </a:stretch>
        </p:blipFill>
        <p:spPr>
          <a:xfrm>
            <a:off x="657772" y="2282935"/>
            <a:ext cx="4927600" cy="2565400"/>
          </a:xfrm>
          <a:prstGeom prst="rect">
            <a:avLst/>
          </a:prstGeom>
        </p:spPr>
      </p:pic>
    </p:spTree>
    <p:extLst>
      <p:ext uri="{BB962C8B-B14F-4D97-AF65-F5344CB8AC3E}">
        <p14:creationId xmlns:p14="http://schemas.microsoft.com/office/powerpoint/2010/main" val="133542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2F80-F5EE-0EC7-7EE3-27E6FD42470F}"/>
              </a:ext>
            </a:extLst>
          </p:cNvPr>
          <p:cNvSpPr>
            <a:spLocks noGrp="1"/>
          </p:cNvSpPr>
          <p:nvPr>
            <p:ph type="title"/>
          </p:nvPr>
        </p:nvSpPr>
        <p:spPr/>
        <p:txBody>
          <a:bodyPr/>
          <a:lstStyle/>
          <a:p>
            <a:r>
              <a:rPr lang="en-US"/>
              <a:t>Plotting explained variance against PC dimensions</a:t>
            </a:r>
          </a:p>
        </p:txBody>
      </p:sp>
      <p:sp>
        <p:nvSpPr>
          <p:cNvPr id="3" name="Content Placeholder 2">
            <a:extLst>
              <a:ext uri="{FF2B5EF4-FFF2-40B4-BE49-F238E27FC236}">
                <a16:creationId xmlns:a16="http://schemas.microsoft.com/office/drawing/2014/main" id="{8D2C46E6-99E1-7C26-0562-1719A6132556}"/>
              </a:ext>
            </a:extLst>
          </p:cNvPr>
          <p:cNvSpPr>
            <a:spLocks noGrp="1"/>
          </p:cNvSpPr>
          <p:nvPr>
            <p:ph idx="1"/>
          </p:nvPr>
        </p:nvSpPr>
        <p:spPr>
          <a:xfrm>
            <a:off x="5570482" y="1303283"/>
            <a:ext cx="5783317" cy="4873680"/>
          </a:xfrm>
        </p:spPr>
        <p:txBody>
          <a:bodyPr/>
          <a:lstStyle/>
          <a:p>
            <a:r>
              <a:rPr lang="en-US"/>
              <a:t>You can also plot the cumulative sum of the explained variance against the number of dimensions</a:t>
            </a:r>
          </a:p>
          <a:p>
            <a:r>
              <a:rPr lang="en-US"/>
              <a:t>This typically gives a graph like the one on the left, which has an elbow where the explained variance stops growing so fast</a:t>
            </a:r>
          </a:p>
          <a:p>
            <a:r>
              <a:rPr lang="en-US"/>
              <a:t>You can see that with the MNIST data, we can probably get away with reducing the number of dimensions to between 100 and 150</a:t>
            </a:r>
          </a:p>
        </p:txBody>
      </p:sp>
      <p:pic>
        <p:nvPicPr>
          <p:cNvPr id="19458" name="Picture 2">
            <a:extLst>
              <a:ext uri="{FF2B5EF4-FFF2-40B4-BE49-F238E27FC236}">
                <a16:creationId xmlns:a16="http://schemas.microsoft.com/office/drawing/2014/main" id="{2F69E17B-1F1E-844C-6995-D7834B738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03" y="2098921"/>
            <a:ext cx="5010441" cy="328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5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A296-7C64-D10A-A5B0-93B2D4560EAF}"/>
              </a:ext>
            </a:extLst>
          </p:cNvPr>
          <p:cNvSpPr>
            <a:spLocks noGrp="1"/>
          </p:cNvSpPr>
          <p:nvPr>
            <p:ph type="title"/>
          </p:nvPr>
        </p:nvSpPr>
        <p:spPr/>
        <p:txBody>
          <a:bodyPr/>
          <a:lstStyle/>
          <a:p>
            <a:r>
              <a:rPr lang="en-US"/>
              <a:t>Dimensionality reduction</a:t>
            </a:r>
          </a:p>
        </p:txBody>
      </p:sp>
      <p:sp>
        <p:nvSpPr>
          <p:cNvPr id="3" name="Content Placeholder 2">
            <a:extLst>
              <a:ext uri="{FF2B5EF4-FFF2-40B4-BE49-F238E27FC236}">
                <a16:creationId xmlns:a16="http://schemas.microsoft.com/office/drawing/2014/main" id="{1F26A513-2E6B-7824-C20F-80D599E25539}"/>
              </a:ext>
            </a:extLst>
          </p:cNvPr>
          <p:cNvSpPr>
            <a:spLocks noGrp="1"/>
          </p:cNvSpPr>
          <p:nvPr>
            <p:ph idx="1"/>
          </p:nvPr>
        </p:nvSpPr>
        <p:spPr>
          <a:xfrm>
            <a:off x="3764200" y="1597572"/>
            <a:ext cx="7589599" cy="4579391"/>
          </a:xfrm>
        </p:spPr>
        <p:txBody>
          <a:bodyPr>
            <a:normAutofit fontScale="92500" lnSpcReduction="10000"/>
          </a:bodyPr>
          <a:lstStyle/>
          <a:p>
            <a:r>
              <a:rPr lang="en-US"/>
              <a:t>Many ML problems involve datasets where each instance has thousands or even millions of features</a:t>
            </a:r>
          </a:p>
          <a:p>
            <a:r>
              <a:rPr lang="en-US"/>
              <a:t>Having so many features not only makes training much slower but also makes it harder to find a good solution – this is called the </a:t>
            </a:r>
            <a:r>
              <a:rPr lang="en-US" b="1" i="1"/>
              <a:t>curse of dimensionality</a:t>
            </a:r>
          </a:p>
          <a:p>
            <a:r>
              <a:rPr lang="en-US"/>
              <a:t>Fortunately, it is often possible to reduce the number of features considerably in a real-world problems</a:t>
            </a:r>
          </a:p>
          <a:p>
            <a:pPr lvl="1"/>
            <a:r>
              <a:rPr lang="en-US"/>
              <a:t>For example, in the MNIST dataset, pixels on the image borders are typically all white, so they can be dropped without losing any information – as confirmed by the image on the left which visualizes feature importances</a:t>
            </a:r>
          </a:p>
          <a:p>
            <a:pPr lvl="1"/>
            <a:r>
              <a:rPr lang="en-US"/>
              <a:t>Neighbouring pixels are also often correlated, so you can merge them into a single pixel with the mean intensity without losing too much information</a:t>
            </a:r>
          </a:p>
        </p:txBody>
      </p:sp>
      <p:pic>
        <p:nvPicPr>
          <p:cNvPr id="4" name="Picture 3">
            <a:extLst>
              <a:ext uri="{FF2B5EF4-FFF2-40B4-BE49-F238E27FC236}">
                <a16:creationId xmlns:a16="http://schemas.microsoft.com/office/drawing/2014/main" id="{6A42A3AF-6727-1A31-5ED9-651AD0378F1E}"/>
              </a:ext>
            </a:extLst>
          </p:cNvPr>
          <p:cNvPicPr>
            <a:picLocks noChangeAspect="1"/>
          </p:cNvPicPr>
          <p:nvPr/>
        </p:nvPicPr>
        <p:blipFill>
          <a:blip r:embed="rId2"/>
          <a:stretch>
            <a:fillRect/>
          </a:stretch>
        </p:blipFill>
        <p:spPr>
          <a:xfrm>
            <a:off x="432364" y="2652889"/>
            <a:ext cx="3331836" cy="2226682"/>
          </a:xfrm>
          <a:prstGeom prst="rect">
            <a:avLst/>
          </a:prstGeom>
        </p:spPr>
      </p:pic>
    </p:spTree>
    <p:extLst>
      <p:ext uri="{BB962C8B-B14F-4D97-AF65-F5344CB8AC3E}">
        <p14:creationId xmlns:p14="http://schemas.microsoft.com/office/powerpoint/2010/main" val="127020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DBDB-3DDF-B883-CE62-05515174F37F}"/>
              </a:ext>
            </a:extLst>
          </p:cNvPr>
          <p:cNvSpPr>
            <a:spLocks noGrp="1"/>
          </p:cNvSpPr>
          <p:nvPr>
            <p:ph type="title"/>
          </p:nvPr>
        </p:nvSpPr>
        <p:spPr>
          <a:xfrm>
            <a:off x="838200" y="365126"/>
            <a:ext cx="10515600" cy="661570"/>
          </a:xfrm>
        </p:spPr>
        <p:txBody>
          <a:bodyPr>
            <a:normAutofit fontScale="90000"/>
          </a:bodyPr>
          <a:lstStyle/>
          <a:p>
            <a:r>
              <a:rPr lang="en-US"/>
              <a:t>Using RandomizedSearchCV to find number of dimensions</a:t>
            </a:r>
          </a:p>
        </p:txBody>
      </p:sp>
      <p:sp>
        <p:nvSpPr>
          <p:cNvPr id="3" name="Content Placeholder 2">
            <a:extLst>
              <a:ext uri="{FF2B5EF4-FFF2-40B4-BE49-F238E27FC236}">
                <a16:creationId xmlns:a16="http://schemas.microsoft.com/office/drawing/2014/main" id="{D22BA566-7D63-980A-5089-0795894C1816}"/>
              </a:ext>
            </a:extLst>
          </p:cNvPr>
          <p:cNvSpPr>
            <a:spLocks noGrp="1"/>
          </p:cNvSpPr>
          <p:nvPr>
            <p:ph idx="1"/>
          </p:nvPr>
        </p:nvSpPr>
        <p:spPr>
          <a:xfrm>
            <a:off x="6432884" y="1026696"/>
            <a:ext cx="5370095" cy="5466178"/>
          </a:xfrm>
        </p:spPr>
        <p:txBody>
          <a:bodyPr>
            <a:normAutofit fontScale="77500" lnSpcReduction="20000"/>
          </a:bodyPr>
          <a:lstStyle/>
          <a:p>
            <a:r>
              <a:rPr lang="en-US"/>
              <a:t>In example on left, we use PCA to reduce the number of dimensions, then apply a random forest classifier</a:t>
            </a:r>
          </a:p>
          <a:p>
            <a:r>
              <a:rPr lang="en-US"/>
              <a:t>We use a RandomizedSearchCV to find a good combination of the following two parameters:</a:t>
            </a:r>
          </a:p>
          <a:p>
            <a:pPr lvl="1"/>
            <a:r>
              <a:rPr lang="en-US"/>
              <a:t>pca__n_components: the number of PCA dimensions to retain</a:t>
            </a:r>
          </a:p>
          <a:p>
            <a:pPr lvl="1"/>
            <a:r>
              <a:rPr lang="en-US"/>
              <a:t>randomforestclassifier__n_estimators: the number of trees in the random forest</a:t>
            </a:r>
          </a:p>
          <a:p>
            <a:r>
              <a:rPr lang="en-US"/>
              <a:t>It trains on just 1000 instances and runs for just 10 iterations</a:t>
            </a:r>
          </a:p>
          <a:p>
            <a:r>
              <a:rPr lang="en-US"/>
              <a:t>It finds that if we use a random forest with 465 trees, we only need a 23-dimensional representation (as opposed to the original 784-dimensional data)</a:t>
            </a:r>
          </a:p>
          <a:p>
            <a:r>
              <a:rPr lang="en-US"/>
              <a:t>If we were to use a simpler type of model, we’d need more dimensions</a:t>
            </a:r>
          </a:p>
          <a:p>
            <a:pPr lvl="1"/>
            <a:r>
              <a:rPr lang="en-US"/>
              <a:t>e.g., for SGDClassifier, we’d need to retain 70 dimensions</a:t>
            </a:r>
          </a:p>
        </p:txBody>
      </p:sp>
      <p:pic>
        <p:nvPicPr>
          <p:cNvPr id="4" name="Picture 3">
            <a:extLst>
              <a:ext uri="{FF2B5EF4-FFF2-40B4-BE49-F238E27FC236}">
                <a16:creationId xmlns:a16="http://schemas.microsoft.com/office/drawing/2014/main" id="{4BC903CB-AFBC-E18C-0171-F9BE64BBC6EF}"/>
              </a:ext>
            </a:extLst>
          </p:cNvPr>
          <p:cNvPicPr>
            <a:picLocks noChangeAspect="1"/>
          </p:cNvPicPr>
          <p:nvPr/>
        </p:nvPicPr>
        <p:blipFill>
          <a:blip r:embed="rId2"/>
          <a:stretch>
            <a:fillRect/>
          </a:stretch>
        </p:blipFill>
        <p:spPr>
          <a:xfrm>
            <a:off x="389021" y="1485856"/>
            <a:ext cx="6043863" cy="2745156"/>
          </a:xfrm>
          <a:prstGeom prst="rect">
            <a:avLst/>
          </a:prstGeom>
        </p:spPr>
      </p:pic>
      <p:pic>
        <p:nvPicPr>
          <p:cNvPr id="5" name="Picture 4">
            <a:extLst>
              <a:ext uri="{FF2B5EF4-FFF2-40B4-BE49-F238E27FC236}">
                <a16:creationId xmlns:a16="http://schemas.microsoft.com/office/drawing/2014/main" id="{DBCEF6CE-1B50-5A1D-CD5B-56A0C0B8910D}"/>
              </a:ext>
            </a:extLst>
          </p:cNvPr>
          <p:cNvPicPr>
            <a:picLocks noChangeAspect="1"/>
          </p:cNvPicPr>
          <p:nvPr/>
        </p:nvPicPr>
        <p:blipFill>
          <a:blip r:embed="rId3"/>
          <a:stretch>
            <a:fillRect/>
          </a:stretch>
        </p:blipFill>
        <p:spPr>
          <a:xfrm>
            <a:off x="389021" y="4341487"/>
            <a:ext cx="6043863" cy="697369"/>
          </a:xfrm>
          <a:prstGeom prst="rect">
            <a:avLst/>
          </a:prstGeom>
        </p:spPr>
      </p:pic>
    </p:spTree>
    <p:extLst>
      <p:ext uri="{BB962C8B-B14F-4D97-AF65-F5344CB8AC3E}">
        <p14:creationId xmlns:p14="http://schemas.microsoft.com/office/powerpoint/2010/main" val="256154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9DD5-F1D5-797A-9C6A-306C6609D8DA}"/>
              </a:ext>
            </a:extLst>
          </p:cNvPr>
          <p:cNvSpPr>
            <a:spLocks noGrp="1"/>
          </p:cNvSpPr>
          <p:nvPr>
            <p:ph type="title"/>
          </p:nvPr>
        </p:nvSpPr>
        <p:spPr>
          <a:xfrm>
            <a:off x="838200" y="365126"/>
            <a:ext cx="10515600" cy="453022"/>
          </a:xfrm>
        </p:spPr>
        <p:txBody>
          <a:bodyPr>
            <a:normAutofit fontScale="90000"/>
          </a:bodyPr>
          <a:lstStyle/>
          <a:p>
            <a:r>
              <a:rPr lang="en-US"/>
              <a:t>PCA for compression</a:t>
            </a:r>
          </a:p>
        </p:txBody>
      </p:sp>
      <p:sp>
        <p:nvSpPr>
          <p:cNvPr id="3" name="Content Placeholder 2">
            <a:extLst>
              <a:ext uri="{FF2B5EF4-FFF2-40B4-BE49-F238E27FC236}">
                <a16:creationId xmlns:a16="http://schemas.microsoft.com/office/drawing/2014/main" id="{2289E736-F699-EEA1-E5F8-F04A7EE00446}"/>
              </a:ext>
            </a:extLst>
          </p:cNvPr>
          <p:cNvSpPr>
            <a:spLocks noGrp="1"/>
          </p:cNvSpPr>
          <p:nvPr>
            <p:ph idx="1"/>
          </p:nvPr>
        </p:nvSpPr>
        <p:spPr>
          <a:xfrm>
            <a:off x="838200" y="2935704"/>
            <a:ext cx="10515600" cy="3557169"/>
          </a:xfrm>
        </p:spPr>
        <p:txBody>
          <a:bodyPr>
            <a:normAutofit fontScale="92500" lnSpcReduction="20000"/>
          </a:bodyPr>
          <a:lstStyle/>
          <a:p>
            <a:r>
              <a:rPr lang="en-US"/>
              <a:t>If we apply PCA to the MNIST data and retain the first 154 PCA components, we retain 95% of the variance (i.e., information) in the original data, but reduce the size of the data to ca. 20% of its original size</a:t>
            </a:r>
          </a:p>
          <a:p>
            <a:r>
              <a:rPr lang="en-US"/>
              <a:t>The 154 principal components give us a compressed encoding of the data, that we can </a:t>
            </a:r>
            <a:r>
              <a:rPr lang="en-US" i="1"/>
              <a:t>decompress</a:t>
            </a:r>
            <a:r>
              <a:rPr lang="en-US"/>
              <a:t> by applying the inverse of the PCA projection (see code above)</a:t>
            </a:r>
          </a:p>
          <a:p>
            <a:r>
              <a:rPr lang="en-US"/>
              <a:t>This gives us something close to the original data – the mean squared distance between this decompressed dataset and the original dataset is called the </a:t>
            </a:r>
            <a:r>
              <a:rPr lang="en-US" b="1" i="1"/>
              <a:t>reconstruction error</a:t>
            </a:r>
          </a:p>
          <a:p>
            <a:r>
              <a:rPr lang="en-US"/>
              <a:t>Image above right shows difference between original data and reconstructed data for MNIST data</a:t>
            </a:r>
          </a:p>
        </p:txBody>
      </p:sp>
      <p:pic>
        <p:nvPicPr>
          <p:cNvPr id="4" name="Picture 3">
            <a:extLst>
              <a:ext uri="{FF2B5EF4-FFF2-40B4-BE49-F238E27FC236}">
                <a16:creationId xmlns:a16="http://schemas.microsoft.com/office/drawing/2014/main" id="{C35C2E57-582D-CCBB-237D-9E5A482A2B93}"/>
              </a:ext>
            </a:extLst>
          </p:cNvPr>
          <p:cNvPicPr>
            <a:picLocks noChangeAspect="1"/>
          </p:cNvPicPr>
          <p:nvPr/>
        </p:nvPicPr>
        <p:blipFill>
          <a:blip r:embed="rId2"/>
          <a:stretch>
            <a:fillRect/>
          </a:stretch>
        </p:blipFill>
        <p:spPr>
          <a:xfrm>
            <a:off x="549442" y="962526"/>
            <a:ext cx="4673600" cy="1181100"/>
          </a:xfrm>
          <a:prstGeom prst="rect">
            <a:avLst/>
          </a:prstGeom>
        </p:spPr>
      </p:pic>
      <p:pic>
        <p:nvPicPr>
          <p:cNvPr id="1026" name="Picture 2">
            <a:extLst>
              <a:ext uri="{FF2B5EF4-FFF2-40B4-BE49-F238E27FC236}">
                <a16:creationId xmlns:a16="http://schemas.microsoft.com/office/drawing/2014/main" id="{3D8E45D9-191F-BFA9-0793-39232C10B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782" y="131653"/>
            <a:ext cx="4987809" cy="2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579702-DA69-5AFF-D042-BEFB455BD14F}"/>
              </a:ext>
            </a:extLst>
          </p:cNvPr>
          <p:cNvPicPr>
            <a:picLocks noChangeAspect="1"/>
          </p:cNvPicPr>
          <p:nvPr/>
        </p:nvPicPr>
        <p:blipFill>
          <a:blip r:embed="rId4"/>
          <a:stretch>
            <a:fillRect/>
          </a:stretch>
        </p:blipFill>
        <p:spPr>
          <a:xfrm>
            <a:off x="549442" y="2325636"/>
            <a:ext cx="1569545" cy="428058"/>
          </a:xfrm>
          <a:prstGeom prst="rect">
            <a:avLst/>
          </a:prstGeom>
        </p:spPr>
      </p:pic>
      <p:pic>
        <p:nvPicPr>
          <p:cNvPr id="6" name="Picture 5">
            <a:extLst>
              <a:ext uri="{FF2B5EF4-FFF2-40B4-BE49-F238E27FC236}">
                <a16:creationId xmlns:a16="http://schemas.microsoft.com/office/drawing/2014/main" id="{71D214A7-F199-5FC3-BD57-812A9ED6B624}"/>
              </a:ext>
            </a:extLst>
          </p:cNvPr>
          <p:cNvPicPr>
            <a:picLocks noChangeAspect="1"/>
          </p:cNvPicPr>
          <p:nvPr/>
        </p:nvPicPr>
        <p:blipFill>
          <a:blip r:embed="rId5"/>
          <a:stretch>
            <a:fillRect/>
          </a:stretch>
        </p:blipFill>
        <p:spPr>
          <a:xfrm>
            <a:off x="2607509" y="2189746"/>
            <a:ext cx="2636251" cy="681789"/>
          </a:xfrm>
          <a:prstGeom prst="rect">
            <a:avLst/>
          </a:prstGeom>
        </p:spPr>
      </p:pic>
    </p:spTree>
    <p:extLst>
      <p:ext uri="{BB962C8B-B14F-4D97-AF65-F5344CB8AC3E}">
        <p14:creationId xmlns:p14="http://schemas.microsoft.com/office/powerpoint/2010/main" val="1154504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4475-6D83-2271-9746-57140768CEFC}"/>
              </a:ext>
            </a:extLst>
          </p:cNvPr>
          <p:cNvSpPr>
            <a:spLocks noGrp="1"/>
          </p:cNvSpPr>
          <p:nvPr>
            <p:ph type="title"/>
          </p:nvPr>
        </p:nvSpPr>
        <p:spPr>
          <a:xfrm>
            <a:off x="838200" y="365125"/>
            <a:ext cx="10515600" cy="549275"/>
          </a:xfrm>
        </p:spPr>
        <p:txBody>
          <a:bodyPr>
            <a:normAutofit fontScale="90000"/>
          </a:bodyPr>
          <a:lstStyle/>
          <a:p>
            <a:r>
              <a:rPr lang="en-US"/>
              <a:t>Randomized PCA</a:t>
            </a:r>
          </a:p>
        </p:txBody>
      </p:sp>
      <p:sp>
        <p:nvSpPr>
          <p:cNvPr id="3" name="Content Placeholder 2">
            <a:extLst>
              <a:ext uri="{FF2B5EF4-FFF2-40B4-BE49-F238E27FC236}">
                <a16:creationId xmlns:a16="http://schemas.microsoft.com/office/drawing/2014/main" id="{F933C765-4D9D-5CD1-90A3-C3E97C181F63}"/>
              </a:ext>
            </a:extLst>
          </p:cNvPr>
          <p:cNvSpPr>
            <a:spLocks noGrp="1"/>
          </p:cNvSpPr>
          <p:nvPr>
            <p:ph idx="1"/>
          </p:nvPr>
        </p:nvSpPr>
        <p:spPr>
          <a:xfrm>
            <a:off x="838200" y="3304675"/>
            <a:ext cx="10515600" cy="2872288"/>
          </a:xfrm>
        </p:spPr>
        <p:txBody>
          <a:bodyPr>
            <a:normAutofit fontScale="92500"/>
          </a:bodyPr>
          <a:lstStyle/>
          <a:p>
            <a:r>
              <a:rPr lang="en-US"/>
              <a:t>The PCA class has a </a:t>
            </a:r>
            <a:r>
              <a:rPr lang="en-US" b="1"/>
              <a:t>svd_solver</a:t>
            </a:r>
            <a:r>
              <a:rPr lang="en-US"/>
              <a:t> hyperparameter that can be set to “randomized”</a:t>
            </a:r>
          </a:p>
          <a:p>
            <a:r>
              <a:rPr lang="en-US"/>
              <a:t>If this is the case, then Scikit-Learn uses a stochastic algorithm called randomized PCA to quickly find an approximation of the first </a:t>
            </a:r>
            <a:r>
              <a:rPr lang="en-US" i="1"/>
              <a:t>d</a:t>
            </a:r>
            <a:r>
              <a:rPr lang="en-US"/>
              <a:t> components</a:t>
            </a:r>
          </a:p>
          <a:p>
            <a:r>
              <a:rPr lang="en-US"/>
              <a:t>Expressions above show time complexities when PCA is randomized or full – randomized is much faster when </a:t>
            </a:r>
            <a:r>
              <a:rPr lang="en-US" i="1"/>
              <a:t>d </a:t>
            </a:r>
            <a:r>
              <a:rPr lang="en-US"/>
              <a:t>(number of dimensions) is much less than </a:t>
            </a:r>
            <a:r>
              <a:rPr lang="en-US" i="1"/>
              <a:t>n </a:t>
            </a:r>
            <a:r>
              <a:rPr lang="en-US"/>
              <a:t>(number of features)</a:t>
            </a:r>
          </a:p>
        </p:txBody>
      </p:sp>
      <p:pic>
        <p:nvPicPr>
          <p:cNvPr id="4" name="Picture 3">
            <a:extLst>
              <a:ext uri="{FF2B5EF4-FFF2-40B4-BE49-F238E27FC236}">
                <a16:creationId xmlns:a16="http://schemas.microsoft.com/office/drawing/2014/main" id="{B5BB36E5-7266-1AEF-7ECE-A69514B91791}"/>
              </a:ext>
            </a:extLst>
          </p:cNvPr>
          <p:cNvPicPr>
            <a:picLocks noChangeAspect="1"/>
          </p:cNvPicPr>
          <p:nvPr/>
        </p:nvPicPr>
        <p:blipFill>
          <a:blip r:embed="rId2"/>
          <a:stretch>
            <a:fillRect/>
          </a:stretch>
        </p:blipFill>
        <p:spPr>
          <a:xfrm>
            <a:off x="3112168" y="1190959"/>
            <a:ext cx="5967664" cy="898358"/>
          </a:xfrm>
          <a:prstGeom prst="rect">
            <a:avLst/>
          </a:prstGeom>
        </p:spPr>
      </p:pic>
      <p:pic>
        <p:nvPicPr>
          <p:cNvPr id="5" name="Picture 4">
            <a:extLst>
              <a:ext uri="{FF2B5EF4-FFF2-40B4-BE49-F238E27FC236}">
                <a16:creationId xmlns:a16="http://schemas.microsoft.com/office/drawing/2014/main" id="{9FE3D6F3-AADE-5C16-C6EA-ABD80601C192}"/>
              </a:ext>
            </a:extLst>
          </p:cNvPr>
          <p:cNvPicPr>
            <a:picLocks noChangeAspect="1"/>
          </p:cNvPicPr>
          <p:nvPr/>
        </p:nvPicPr>
        <p:blipFill>
          <a:blip r:embed="rId3"/>
          <a:stretch>
            <a:fillRect/>
          </a:stretch>
        </p:blipFill>
        <p:spPr>
          <a:xfrm>
            <a:off x="2419350" y="2253915"/>
            <a:ext cx="7353300" cy="609600"/>
          </a:xfrm>
          <a:prstGeom prst="rect">
            <a:avLst/>
          </a:prstGeom>
        </p:spPr>
      </p:pic>
    </p:spTree>
    <p:extLst>
      <p:ext uri="{BB962C8B-B14F-4D97-AF65-F5344CB8AC3E}">
        <p14:creationId xmlns:p14="http://schemas.microsoft.com/office/powerpoint/2010/main" val="322353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4475-6D83-2271-9746-57140768CEFC}"/>
              </a:ext>
            </a:extLst>
          </p:cNvPr>
          <p:cNvSpPr>
            <a:spLocks noGrp="1"/>
          </p:cNvSpPr>
          <p:nvPr>
            <p:ph type="title"/>
          </p:nvPr>
        </p:nvSpPr>
        <p:spPr>
          <a:xfrm>
            <a:off x="838200" y="365125"/>
            <a:ext cx="10515600" cy="549275"/>
          </a:xfrm>
        </p:spPr>
        <p:txBody>
          <a:bodyPr>
            <a:normAutofit fontScale="90000"/>
          </a:bodyPr>
          <a:lstStyle/>
          <a:p>
            <a:r>
              <a:rPr lang="en-US"/>
              <a:t>Randomized PCA</a:t>
            </a:r>
          </a:p>
        </p:txBody>
      </p:sp>
      <p:sp>
        <p:nvSpPr>
          <p:cNvPr id="3" name="Content Placeholder 2">
            <a:extLst>
              <a:ext uri="{FF2B5EF4-FFF2-40B4-BE49-F238E27FC236}">
                <a16:creationId xmlns:a16="http://schemas.microsoft.com/office/drawing/2014/main" id="{F933C765-4D9D-5CD1-90A3-C3E97C181F63}"/>
              </a:ext>
            </a:extLst>
          </p:cNvPr>
          <p:cNvSpPr>
            <a:spLocks noGrp="1"/>
          </p:cNvSpPr>
          <p:nvPr>
            <p:ph idx="1"/>
          </p:nvPr>
        </p:nvSpPr>
        <p:spPr>
          <a:xfrm>
            <a:off x="838200" y="3304675"/>
            <a:ext cx="10515600" cy="2872288"/>
          </a:xfrm>
        </p:spPr>
        <p:txBody>
          <a:bodyPr>
            <a:normAutofit/>
          </a:bodyPr>
          <a:lstStyle/>
          <a:p>
            <a:r>
              <a:rPr lang="en-US"/>
              <a:t>svd_solver set to “auto” by default – with this setting PCA is randomized if max(m,n) &gt; 500 and n_components is less than 80% of min(m,n)</a:t>
            </a:r>
          </a:p>
          <a:p>
            <a:pPr lvl="1"/>
            <a:r>
              <a:rPr lang="en-US"/>
              <a:t>otherwise it is full</a:t>
            </a:r>
          </a:p>
          <a:p>
            <a:r>
              <a:rPr lang="en-US"/>
              <a:t>So code above would use randomized even if the svd_solver were omitted - why?</a:t>
            </a:r>
          </a:p>
        </p:txBody>
      </p:sp>
      <p:pic>
        <p:nvPicPr>
          <p:cNvPr id="4" name="Picture 3">
            <a:extLst>
              <a:ext uri="{FF2B5EF4-FFF2-40B4-BE49-F238E27FC236}">
                <a16:creationId xmlns:a16="http://schemas.microsoft.com/office/drawing/2014/main" id="{B5BB36E5-7266-1AEF-7ECE-A69514B91791}"/>
              </a:ext>
            </a:extLst>
          </p:cNvPr>
          <p:cNvPicPr>
            <a:picLocks noChangeAspect="1"/>
          </p:cNvPicPr>
          <p:nvPr/>
        </p:nvPicPr>
        <p:blipFill>
          <a:blip r:embed="rId2"/>
          <a:stretch>
            <a:fillRect/>
          </a:stretch>
        </p:blipFill>
        <p:spPr>
          <a:xfrm>
            <a:off x="3112168" y="1190959"/>
            <a:ext cx="5967664" cy="898358"/>
          </a:xfrm>
          <a:prstGeom prst="rect">
            <a:avLst/>
          </a:prstGeom>
        </p:spPr>
      </p:pic>
      <p:pic>
        <p:nvPicPr>
          <p:cNvPr id="5" name="Picture 4">
            <a:extLst>
              <a:ext uri="{FF2B5EF4-FFF2-40B4-BE49-F238E27FC236}">
                <a16:creationId xmlns:a16="http://schemas.microsoft.com/office/drawing/2014/main" id="{9FE3D6F3-AADE-5C16-C6EA-ABD80601C192}"/>
              </a:ext>
            </a:extLst>
          </p:cNvPr>
          <p:cNvPicPr>
            <a:picLocks noChangeAspect="1"/>
          </p:cNvPicPr>
          <p:nvPr/>
        </p:nvPicPr>
        <p:blipFill>
          <a:blip r:embed="rId3"/>
          <a:stretch>
            <a:fillRect/>
          </a:stretch>
        </p:blipFill>
        <p:spPr>
          <a:xfrm>
            <a:off x="2419350" y="2253915"/>
            <a:ext cx="7353300" cy="609600"/>
          </a:xfrm>
          <a:prstGeom prst="rect">
            <a:avLst/>
          </a:prstGeom>
        </p:spPr>
      </p:pic>
    </p:spTree>
    <p:extLst>
      <p:ext uri="{BB962C8B-B14F-4D97-AF65-F5344CB8AC3E}">
        <p14:creationId xmlns:p14="http://schemas.microsoft.com/office/powerpoint/2010/main" val="306934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B521-D732-D239-5ABA-6BC7E686BC4C}"/>
              </a:ext>
            </a:extLst>
          </p:cNvPr>
          <p:cNvSpPr>
            <a:spLocks noGrp="1"/>
          </p:cNvSpPr>
          <p:nvPr>
            <p:ph type="title"/>
          </p:nvPr>
        </p:nvSpPr>
        <p:spPr/>
        <p:txBody>
          <a:bodyPr/>
          <a:lstStyle/>
          <a:p>
            <a:r>
              <a:rPr lang="en-US"/>
              <a:t>Incremental PCA</a:t>
            </a:r>
          </a:p>
        </p:txBody>
      </p:sp>
      <p:sp>
        <p:nvSpPr>
          <p:cNvPr id="3" name="Content Placeholder 2">
            <a:extLst>
              <a:ext uri="{FF2B5EF4-FFF2-40B4-BE49-F238E27FC236}">
                <a16:creationId xmlns:a16="http://schemas.microsoft.com/office/drawing/2014/main" id="{9E899BB3-42FF-B4FF-C546-897B43D0AD77}"/>
              </a:ext>
            </a:extLst>
          </p:cNvPr>
          <p:cNvSpPr>
            <a:spLocks noGrp="1"/>
          </p:cNvSpPr>
          <p:nvPr>
            <p:ph idx="1"/>
          </p:nvPr>
        </p:nvSpPr>
        <p:spPr>
          <a:xfrm>
            <a:off x="5983704" y="834189"/>
            <a:ext cx="5370095" cy="5342774"/>
          </a:xfrm>
        </p:spPr>
        <p:txBody>
          <a:bodyPr>
            <a:normAutofit fontScale="85000" lnSpcReduction="20000"/>
          </a:bodyPr>
          <a:lstStyle/>
          <a:p>
            <a:r>
              <a:rPr lang="en-US"/>
              <a:t>The PCA implementations we’ve looked at so far require whole training dataset to be loaded into memory at once</a:t>
            </a:r>
          </a:p>
          <a:p>
            <a:r>
              <a:rPr lang="en-US"/>
              <a:t>If your dataset is very big, this might not be possible</a:t>
            </a:r>
          </a:p>
          <a:p>
            <a:r>
              <a:rPr lang="en-US"/>
              <a:t>In this case we can use </a:t>
            </a:r>
            <a:r>
              <a:rPr lang="en-US" b="1" i="1"/>
              <a:t>incremental PCA</a:t>
            </a:r>
            <a:r>
              <a:rPr lang="en-US"/>
              <a:t> (IPCA) that let you split the data into mini-batches that are fed in one at a time</a:t>
            </a:r>
          </a:p>
          <a:p>
            <a:r>
              <a:rPr lang="en-US"/>
              <a:t>Code on the left splits the MNIST data into 100 mini-batches and feeds them to Scikit-Learn’s IncrementalPCA class– this reduces dimensionality to 154, as before</a:t>
            </a:r>
          </a:p>
          <a:p>
            <a:r>
              <a:rPr lang="en-US"/>
              <a:t>Note that you need to call the partial_fit() method with each mini-batch rather than the fit() method with the whole training set</a:t>
            </a:r>
          </a:p>
        </p:txBody>
      </p:sp>
      <p:pic>
        <p:nvPicPr>
          <p:cNvPr id="4" name="Picture 3">
            <a:extLst>
              <a:ext uri="{FF2B5EF4-FFF2-40B4-BE49-F238E27FC236}">
                <a16:creationId xmlns:a16="http://schemas.microsoft.com/office/drawing/2014/main" id="{9E78C516-A683-F61B-9153-AA49A7E0901A}"/>
              </a:ext>
            </a:extLst>
          </p:cNvPr>
          <p:cNvPicPr>
            <a:picLocks noChangeAspect="1"/>
          </p:cNvPicPr>
          <p:nvPr/>
        </p:nvPicPr>
        <p:blipFill>
          <a:blip r:embed="rId2"/>
          <a:stretch>
            <a:fillRect/>
          </a:stretch>
        </p:blipFill>
        <p:spPr>
          <a:xfrm>
            <a:off x="517358" y="2546726"/>
            <a:ext cx="5029200" cy="1917700"/>
          </a:xfrm>
          <a:prstGeom prst="rect">
            <a:avLst/>
          </a:prstGeom>
        </p:spPr>
      </p:pic>
    </p:spTree>
    <p:extLst>
      <p:ext uri="{BB962C8B-B14F-4D97-AF65-F5344CB8AC3E}">
        <p14:creationId xmlns:p14="http://schemas.microsoft.com/office/powerpoint/2010/main" val="320848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94AA-C258-CD34-A4DB-025262C07F84}"/>
              </a:ext>
            </a:extLst>
          </p:cNvPr>
          <p:cNvSpPr>
            <a:spLocks noGrp="1"/>
          </p:cNvSpPr>
          <p:nvPr>
            <p:ph type="title"/>
          </p:nvPr>
        </p:nvSpPr>
        <p:spPr>
          <a:xfrm>
            <a:off x="838200" y="365125"/>
            <a:ext cx="10515600" cy="485107"/>
          </a:xfrm>
        </p:spPr>
        <p:txBody>
          <a:bodyPr>
            <a:normAutofit fontScale="90000"/>
          </a:bodyPr>
          <a:lstStyle/>
          <a:p>
            <a:r>
              <a:rPr lang="en-US"/>
              <a:t>Random projection</a:t>
            </a:r>
          </a:p>
        </p:txBody>
      </p:sp>
      <p:sp>
        <p:nvSpPr>
          <p:cNvPr id="3" name="Content Placeholder 2">
            <a:extLst>
              <a:ext uri="{FF2B5EF4-FFF2-40B4-BE49-F238E27FC236}">
                <a16:creationId xmlns:a16="http://schemas.microsoft.com/office/drawing/2014/main" id="{AA45EC91-4C21-075E-7C62-917BA8F3B23A}"/>
              </a:ext>
            </a:extLst>
          </p:cNvPr>
          <p:cNvSpPr>
            <a:spLocks noGrp="1"/>
          </p:cNvSpPr>
          <p:nvPr>
            <p:ph idx="1"/>
          </p:nvPr>
        </p:nvSpPr>
        <p:spPr>
          <a:xfrm>
            <a:off x="3609474" y="2903621"/>
            <a:ext cx="8033084" cy="3589254"/>
          </a:xfrm>
        </p:spPr>
        <p:txBody>
          <a:bodyPr>
            <a:normAutofit fontScale="85000" lnSpcReduction="20000"/>
          </a:bodyPr>
          <a:lstStyle/>
          <a:p>
            <a:r>
              <a:rPr lang="en-US"/>
              <a:t>In </a:t>
            </a:r>
            <a:r>
              <a:rPr lang="en-US" b="1" i="1"/>
              <a:t>random projection</a:t>
            </a:r>
            <a:r>
              <a:rPr lang="en-US"/>
              <a:t>, we project the data to a lower-dimensional subspace using a random linear projection</a:t>
            </a:r>
          </a:p>
          <a:p>
            <a:r>
              <a:rPr lang="en-US"/>
              <a:t>This sounds crazy, but Johnson and Lindenstrauss proved that doing so is very likely to preserve distances fairly well</a:t>
            </a:r>
          </a:p>
          <a:p>
            <a:r>
              <a:rPr lang="en-US"/>
              <a:t>J&amp;L also provided an equation for calculating the minimum number of dimensions you are likely to need in order that the squared distances in the transformed data differ from those in the original set by no more than some tolerance, 𝜀 (equation is given on left)</a:t>
            </a:r>
          </a:p>
          <a:p>
            <a:r>
              <a:rPr lang="en-US"/>
              <a:t>Code above uses J&amp;L’s equation to calculate minimum number of dimensions required to keep 𝜀 below 10% when </a:t>
            </a:r>
            <a:r>
              <a:rPr lang="en-US" i="1"/>
              <a:t>m</a:t>
            </a:r>
            <a:r>
              <a:rPr lang="en-US"/>
              <a:t> is 5000 and </a:t>
            </a:r>
            <a:r>
              <a:rPr lang="en-US" i="1"/>
              <a:t>n</a:t>
            </a:r>
            <a:r>
              <a:rPr lang="en-US"/>
              <a:t> is 20000</a:t>
            </a:r>
          </a:p>
        </p:txBody>
      </p:sp>
      <p:pic>
        <p:nvPicPr>
          <p:cNvPr id="4" name="Picture 3">
            <a:extLst>
              <a:ext uri="{FF2B5EF4-FFF2-40B4-BE49-F238E27FC236}">
                <a16:creationId xmlns:a16="http://schemas.microsoft.com/office/drawing/2014/main" id="{F8789461-7160-22DA-04B9-63122C8BF000}"/>
              </a:ext>
            </a:extLst>
          </p:cNvPr>
          <p:cNvPicPr>
            <a:picLocks noChangeAspect="1"/>
          </p:cNvPicPr>
          <p:nvPr/>
        </p:nvPicPr>
        <p:blipFill>
          <a:blip r:embed="rId2"/>
          <a:stretch>
            <a:fillRect/>
          </a:stretch>
        </p:blipFill>
        <p:spPr>
          <a:xfrm>
            <a:off x="549442" y="3453816"/>
            <a:ext cx="2590800" cy="1727200"/>
          </a:xfrm>
          <a:prstGeom prst="rect">
            <a:avLst/>
          </a:prstGeom>
        </p:spPr>
      </p:pic>
      <p:pic>
        <p:nvPicPr>
          <p:cNvPr id="5" name="Picture 4">
            <a:extLst>
              <a:ext uri="{FF2B5EF4-FFF2-40B4-BE49-F238E27FC236}">
                <a16:creationId xmlns:a16="http://schemas.microsoft.com/office/drawing/2014/main" id="{C28D98AC-8A4F-B305-8D98-8AB2C44C98A1}"/>
              </a:ext>
            </a:extLst>
          </p:cNvPr>
          <p:cNvPicPr>
            <a:picLocks noChangeAspect="1"/>
          </p:cNvPicPr>
          <p:nvPr/>
        </p:nvPicPr>
        <p:blipFill>
          <a:blip r:embed="rId3"/>
          <a:stretch>
            <a:fillRect/>
          </a:stretch>
        </p:blipFill>
        <p:spPr>
          <a:xfrm>
            <a:off x="2692400" y="1043907"/>
            <a:ext cx="6807200" cy="1651000"/>
          </a:xfrm>
          <a:prstGeom prst="rect">
            <a:avLst/>
          </a:prstGeom>
        </p:spPr>
      </p:pic>
    </p:spTree>
    <p:extLst>
      <p:ext uri="{BB962C8B-B14F-4D97-AF65-F5344CB8AC3E}">
        <p14:creationId xmlns:p14="http://schemas.microsoft.com/office/powerpoint/2010/main" val="209642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C3F1-F4A8-B320-0895-D12F354A8B2B}"/>
              </a:ext>
            </a:extLst>
          </p:cNvPr>
          <p:cNvSpPr>
            <a:spLocks noGrp="1"/>
          </p:cNvSpPr>
          <p:nvPr>
            <p:ph type="title"/>
          </p:nvPr>
        </p:nvSpPr>
        <p:spPr>
          <a:xfrm>
            <a:off x="838200" y="365126"/>
            <a:ext cx="10515600" cy="661570"/>
          </a:xfrm>
        </p:spPr>
        <p:txBody>
          <a:bodyPr>
            <a:normAutofit fontScale="90000"/>
          </a:bodyPr>
          <a:lstStyle/>
          <a:p>
            <a:r>
              <a:rPr lang="en-US"/>
              <a:t>Random projection</a:t>
            </a:r>
          </a:p>
        </p:txBody>
      </p:sp>
      <p:sp>
        <p:nvSpPr>
          <p:cNvPr id="3" name="Content Placeholder 2">
            <a:extLst>
              <a:ext uri="{FF2B5EF4-FFF2-40B4-BE49-F238E27FC236}">
                <a16:creationId xmlns:a16="http://schemas.microsoft.com/office/drawing/2014/main" id="{FED7C843-8428-01BC-8955-9EF50572A841}"/>
              </a:ext>
            </a:extLst>
          </p:cNvPr>
          <p:cNvSpPr>
            <a:spLocks noGrp="1"/>
          </p:cNvSpPr>
          <p:nvPr>
            <p:ph idx="1"/>
          </p:nvPr>
        </p:nvSpPr>
        <p:spPr>
          <a:xfrm>
            <a:off x="838200" y="2934703"/>
            <a:ext cx="10515600" cy="2145297"/>
          </a:xfrm>
        </p:spPr>
        <p:txBody>
          <a:bodyPr/>
          <a:lstStyle/>
          <a:p>
            <a:r>
              <a:rPr lang="en-US"/>
              <a:t>We can then just generate a random, d x n matrix, P, and multiply the dataset X by the transpose of P to get the random projection (see code above)</a:t>
            </a:r>
          </a:p>
          <a:p>
            <a:r>
              <a:rPr lang="en-US"/>
              <a:t>Alternatively, we can use Scikit-Learn’s GaussianRandomProjection class to do exactly the same (see below)</a:t>
            </a:r>
          </a:p>
        </p:txBody>
      </p:sp>
      <p:pic>
        <p:nvPicPr>
          <p:cNvPr id="4" name="Picture 3">
            <a:extLst>
              <a:ext uri="{FF2B5EF4-FFF2-40B4-BE49-F238E27FC236}">
                <a16:creationId xmlns:a16="http://schemas.microsoft.com/office/drawing/2014/main" id="{FF51138B-AD20-D890-3AD7-64618F0F39E7}"/>
              </a:ext>
            </a:extLst>
          </p:cNvPr>
          <p:cNvPicPr>
            <a:picLocks noChangeAspect="1"/>
          </p:cNvPicPr>
          <p:nvPr/>
        </p:nvPicPr>
        <p:blipFill>
          <a:blip r:embed="rId2"/>
          <a:stretch>
            <a:fillRect/>
          </a:stretch>
        </p:blipFill>
        <p:spPr>
          <a:xfrm>
            <a:off x="2317750" y="1271003"/>
            <a:ext cx="7556500" cy="1460500"/>
          </a:xfrm>
          <a:prstGeom prst="rect">
            <a:avLst/>
          </a:prstGeom>
        </p:spPr>
      </p:pic>
      <p:pic>
        <p:nvPicPr>
          <p:cNvPr id="5" name="Picture 4">
            <a:extLst>
              <a:ext uri="{FF2B5EF4-FFF2-40B4-BE49-F238E27FC236}">
                <a16:creationId xmlns:a16="http://schemas.microsoft.com/office/drawing/2014/main" id="{03B04915-C3CB-F73C-0409-8F85E97B1AAC}"/>
              </a:ext>
            </a:extLst>
          </p:cNvPr>
          <p:cNvPicPr>
            <a:picLocks noChangeAspect="1"/>
          </p:cNvPicPr>
          <p:nvPr/>
        </p:nvPicPr>
        <p:blipFill>
          <a:blip r:embed="rId3"/>
          <a:stretch>
            <a:fillRect/>
          </a:stretch>
        </p:blipFill>
        <p:spPr>
          <a:xfrm>
            <a:off x="2597150" y="5283200"/>
            <a:ext cx="6997700" cy="1054100"/>
          </a:xfrm>
          <a:prstGeom prst="rect">
            <a:avLst/>
          </a:prstGeom>
        </p:spPr>
      </p:pic>
    </p:spTree>
    <p:extLst>
      <p:ext uri="{BB962C8B-B14F-4D97-AF65-F5344CB8AC3E}">
        <p14:creationId xmlns:p14="http://schemas.microsoft.com/office/powerpoint/2010/main" val="3449153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7DE1-8C35-F530-C721-8FF90AD79CF5}"/>
              </a:ext>
            </a:extLst>
          </p:cNvPr>
          <p:cNvSpPr>
            <a:spLocks noGrp="1"/>
          </p:cNvSpPr>
          <p:nvPr>
            <p:ph type="title"/>
          </p:nvPr>
        </p:nvSpPr>
        <p:spPr>
          <a:xfrm>
            <a:off x="240627" y="227179"/>
            <a:ext cx="7022427" cy="1325563"/>
          </a:xfrm>
        </p:spPr>
        <p:txBody>
          <a:bodyPr/>
          <a:lstStyle/>
          <a:p>
            <a:r>
              <a:rPr lang="en-US"/>
              <a:t>Locally linear embedding (LLE)</a:t>
            </a:r>
          </a:p>
        </p:txBody>
      </p:sp>
      <p:sp>
        <p:nvSpPr>
          <p:cNvPr id="3" name="Content Placeholder 2">
            <a:extLst>
              <a:ext uri="{FF2B5EF4-FFF2-40B4-BE49-F238E27FC236}">
                <a16:creationId xmlns:a16="http://schemas.microsoft.com/office/drawing/2014/main" id="{A6152157-A96F-35F4-4CF0-A8EDE310CE63}"/>
              </a:ext>
            </a:extLst>
          </p:cNvPr>
          <p:cNvSpPr>
            <a:spLocks noGrp="1"/>
          </p:cNvSpPr>
          <p:nvPr>
            <p:ph idx="1"/>
          </p:nvPr>
        </p:nvSpPr>
        <p:spPr>
          <a:xfrm>
            <a:off x="240628" y="3736308"/>
            <a:ext cx="11550320" cy="2894513"/>
          </a:xfrm>
        </p:spPr>
        <p:txBody>
          <a:bodyPr>
            <a:normAutofit fontScale="77500" lnSpcReduction="20000"/>
          </a:bodyPr>
          <a:lstStyle/>
          <a:p>
            <a:r>
              <a:rPr lang="en-US"/>
              <a:t>Locally linear embedding (LLE) is a manifold learning technique that does not rely on projections at all</a:t>
            </a:r>
          </a:p>
          <a:p>
            <a:r>
              <a:rPr lang="en-US"/>
              <a:t>LLE first measures how each training instance linearly relates to its nearest neighbours, then looks for a low-dimensional representation of the dataset where these local relationships are preserved</a:t>
            </a:r>
          </a:p>
          <a:p>
            <a:r>
              <a:rPr lang="en-US"/>
              <a:t>LLE is particularly good ad untwisting and unrolling twisted and rolled-up manifolds, especially when there is not too much noise</a:t>
            </a:r>
          </a:p>
          <a:p>
            <a:r>
              <a:rPr lang="en-US"/>
              <a:t>The code above creates a Swiss roll dataset and then uses Scikit-Learn’s LocallyLinearEmbedding class to unroll it</a:t>
            </a:r>
          </a:p>
          <a:p>
            <a:r>
              <a:rPr lang="en-US"/>
              <a:t>Image above right shows the resulting unrolled Swiss roll</a:t>
            </a:r>
          </a:p>
        </p:txBody>
      </p:sp>
      <p:pic>
        <p:nvPicPr>
          <p:cNvPr id="4" name="Picture 3">
            <a:extLst>
              <a:ext uri="{FF2B5EF4-FFF2-40B4-BE49-F238E27FC236}">
                <a16:creationId xmlns:a16="http://schemas.microsoft.com/office/drawing/2014/main" id="{DAF344BF-A048-D46A-200C-71460CD2F27F}"/>
              </a:ext>
            </a:extLst>
          </p:cNvPr>
          <p:cNvPicPr>
            <a:picLocks noChangeAspect="1"/>
          </p:cNvPicPr>
          <p:nvPr/>
        </p:nvPicPr>
        <p:blipFill>
          <a:blip r:embed="rId2"/>
          <a:stretch>
            <a:fillRect/>
          </a:stretch>
        </p:blipFill>
        <p:spPr>
          <a:xfrm>
            <a:off x="240627" y="1552742"/>
            <a:ext cx="7267078" cy="1392857"/>
          </a:xfrm>
          <a:prstGeom prst="rect">
            <a:avLst/>
          </a:prstGeom>
        </p:spPr>
      </p:pic>
      <p:pic>
        <p:nvPicPr>
          <p:cNvPr id="2050" name="Picture 2">
            <a:extLst>
              <a:ext uri="{FF2B5EF4-FFF2-40B4-BE49-F238E27FC236}">
                <a16:creationId xmlns:a16="http://schemas.microsoft.com/office/drawing/2014/main" id="{07D3E007-FC4B-DFF2-0510-6F6077C99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65125"/>
            <a:ext cx="4331373" cy="337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9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5D2A-4BB7-BB75-44F5-A190BB28C9D3}"/>
              </a:ext>
            </a:extLst>
          </p:cNvPr>
          <p:cNvSpPr>
            <a:spLocks noGrp="1"/>
          </p:cNvSpPr>
          <p:nvPr>
            <p:ph type="title"/>
          </p:nvPr>
        </p:nvSpPr>
        <p:spPr/>
        <p:txBody>
          <a:bodyPr/>
          <a:lstStyle/>
          <a:p>
            <a:r>
              <a:rPr lang="en-US"/>
              <a:t>Dimensionality reduction</a:t>
            </a:r>
          </a:p>
        </p:txBody>
      </p:sp>
      <p:sp>
        <p:nvSpPr>
          <p:cNvPr id="3" name="Content Placeholder 2">
            <a:extLst>
              <a:ext uri="{FF2B5EF4-FFF2-40B4-BE49-F238E27FC236}">
                <a16:creationId xmlns:a16="http://schemas.microsoft.com/office/drawing/2014/main" id="{92D519D6-ADCA-895D-6994-ACB288DFD178}"/>
              </a:ext>
            </a:extLst>
          </p:cNvPr>
          <p:cNvSpPr>
            <a:spLocks noGrp="1"/>
          </p:cNvSpPr>
          <p:nvPr>
            <p:ph idx="1"/>
          </p:nvPr>
        </p:nvSpPr>
        <p:spPr/>
        <p:txBody>
          <a:bodyPr/>
          <a:lstStyle/>
          <a:p>
            <a:r>
              <a:rPr lang="en-US"/>
              <a:t>Dimensionality reduction causes information to be lost</a:t>
            </a:r>
          </a:p>
          <a:p>
            <a:r>
              <a:rPr lang="en-US"/>
              <a:t>So it will speed up training, but it may also reduce performance if important information is lost in the data</a:t>
            </a:r>
          </a:p>
          <a:p>
            <a:r>
              <a:rPr lang="en-US"/>
              <a:t>It also makes your pipelines more complex</a:t>
            </a:r>
          </a:p>
          <a:p>
            <a:r>
              <a:rPr lang="en-US"/>
              <a:t>So you should usually start out by training your system on the original data</a:t>
            </a:r>
          </a:p>
          <a:p>
            <a:r>
              <a:rPr lang="en-US"/>
              <a:t>Sometimes dimensionality reduction gets rid of some noise, which actually improves performance, but this is relatively uncommon</a:t>
            </a:r>
          </a:p>
        </p:txBody>
      </p:sp>
    </p:spTree>
    <p:extLst>
      <p:ext uri="{BB962C8B-B14F-4D97-AF65-F5344CB8AC3E}">
        <p14:creationId xmlns:p14="http://schemas.microsoft.com/office/powerpoint/2010/main" val="223569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4D81-FD50-6DFE-A568-E9F86E804658}"/>
              </a:ext>
            </a:extLst>
          </p:cNvPr>
          <p:cNvSpPr>
            <a:spLocks noGrp="1"/>
          </p:cNvSpPr>
          <p:nvPr>
            <p:ph type="title"/>
          </p:nvPr>
        </p:nvSpPr>
        <p:spPr/>
        <p:txBody>
          <a:bodyPr/>
          <a:lstStyle/>
          <a:p>
            <a:r>
              <a:rPr lang="en-US"/>
              <a:t>Dimensionality reduction</a:t>
            </a:r>
          </a:p>
        </p:txBody>
      </p:sp>
      <p:sp>
        <p:nvSpPr>
          <p:cNvPr id="3" name="Content Placeholder 2">
            <a:extLst>
              <a:ext uri="{FF2B5EF4-FFF2-40B4-BE49-F238E27FC236}">
                <a16:creationId xmlns:a16="http://schemas.microsoft.com/office/drawing/2014/main" id="{B9B39940-5F49-70B7-847B-8E97C2AEC5F8}"/>
              </a:ext>
            </a:extLst>
          </p:cNvPr>
          <p:cNvSpPr>
            <a:spLocks noGrp="1"/>
          </p:cNvSpPr>
          <p:nvPr>
            <p:ph idx="1"/>
          </p:nvPr>
        </p:nvSpPr>
        <p:spPr/>
        <p:txBody>
          <a:bodyPr/>
          <a:lstStyle/>
          <a:p>
            <a:r>
              <a:rPr lang="en-US"/>
              <a:t>Dimensionality reduction is also useful for visualization</a:t>
            </a:r>
          </a:p>
          <a:p>
            <a:r>
              <a:rPr lang="en-US"/>
              <a:t>You can often project your data into a 2- or 3-dimensional representation that reveals interesting insights, such as clusters</a:t>
            </a:r>
          </a:p>
          <a:p>
            <a:r>
              <a:rPr lang="en-US"/>
              <a:t>This can make it easier to communicate conclusions to non-specialists</a:t>
            </a:r>
          </a:p>
          <a:p>
            <a:r>
              <a:rPr lang="en-US"/>
              <a:t>In this lecture we will</a:t>
            </a:r>
          </a:p>
          <a:p>
            <a:pPr lvl="1"/>
            <a:r>
              <a:rPr lang="en-US"/>
              <a:t>discuss the curse of dimensionality</a:t>
            </a:r>
          </a:p>
          <a:p>
            <a:pPr lvl="1"/>
            <a:r>
              <a:rPr lang="en-US"/>
              <a:t>consider the two main approaches to dimensionality reduction: projection and manifold learning</a:t>
            </a:r>
          </a:p>
          <a:p>
            <a:pPr lvl="1"/>
            <a:r>
              <a:rPr lang="en-US"/>
              <a:t>go through three popular DR techniques: PCA, random projection and locally linear embedding (LLE)</a:t>
            </a:r>
          </a:p>
        </p:txBody>
      </p:sp>
    </p:spTree>
    <p:extLst>
      <p:ext uri="{BB962C8B-B14F-4D97-AF65-F5344CB8AC3E}">
        <p14:creationId xmlns:p14="http://schemas.microsoft.com/office/powerpoint/2010/main" val="36354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CD2F-9634-C539-1120-4755712F030D}"/>
              </a:ext>
            </a:extLst>
          </p:cNvPr>
          <p:cNvSpPr>
            <a:spLocks noGrp="1"/>
          </p:cNvSpPr>
          <p:nvPr>
            <p:ph type="title"/>
          </p:nvPr>
        </p:nvSpPr>
        <p:spPr>
          <a:xfrm>
            <a:off x="838200" y="365125"/>
            <a:ext cx="10515600" cy="315913"/>
          </a:xfrm>
        </p:spPr>
        <p:txBody>
          <a:bodyPr>
            <a:normAutofit fontScale="90000"/>
          </a:bodyPr>
          <a:lstStyle/>
          <a:p>
            <a:r>
              <a:rPr lang="en-US"/>
              <a:t>The curse of dimensionality</a:t>
            </a:r>
          </a:p>
        </p:txBody>
      </p:sp>
      <p:sp>
        <p:nvSpPr>
          <p:cNvPr id="3" name="Content Placeholder 2">
            <a:extLst>
              <a:ext uri="{FF2B5EF4-FFF2-40B4-BE49-F238E27FC236}">
                <a16:creationId xmlns:a16="http://schemas.microsoft.com/office/drawing/2014/main" id="{B40601A5-C32C-BDF1-EB60-91C9204642DF}"/>
              </a:ext>
            </a:extLst>
          </p:cNvPr>
          <p:cNvSpPr>
            <a:spLocks noGrp="1"/>
          </p:cNvSpPr>
          <p:nvPr>
            <p:ph idx="1"/>
          </p:nvPr>
        </p:nvSpPr>
        <p:spPr>
          <a:xfrm>
            <a:off x="838200" y="3342459"/>
            <a:ext cx="10515600" cy="3258038"/>
          </a:xfrm>
        </p:spPr>
        <p:txBody>
          <a:bodyPr>
            <a:normAutofit lnSpcReduction="10000"/>
          </a:bodyPr>
          <a:lstStyle/>
          <a:p>
            <a:r>
              <a:rPr lang="en-US"/>
              <a:t>Most people have trouble intuiting relationships in a space with more than 3 dimensions</a:t>
            </a:r>
          </a:p>
          <a:p>
            <a:r>
              <a:rPr lang="en-US"/>
              <a:t>Things behave differently in higher-dimensional spaces</a:t>
            </a:r>
          </a:p>
          <a:p>
            <a:r>
              <a:rPr lang="en-US"/>
              <a:t>For example, if you pick a random point in a unit square, there will be 0.4% chance of it being within 0.001 from an edge</a:t>
            </a:r>
          </a:p>
          <a:p>
            <a:r>
              <a:rPr lang="en-US"/>
              <a:t>However, for a randomly selected point in a 10000-dimensional hypercube, this probability is 99.999999% - nearly all points in a 10000-dimensional cube are very close to a face</a:t>
            </a:r>
          </a:p>
        </p:txBody>
      </p:sp>
      <p:pic>
        <p:nvPicPr>
          <p:cNvPr id="4" name="Picture 3">
            <a:extLst>
              <a:ext uri="{FF2B5EF4-FFF2-40B4-BE49-F238E27FC236}">
                <a16:creationId xmlns:a16="http://schemas.microsoft.com/office/drawing/2014/main" id="{D4D8B74B-658F-A27C-CEE9-7718E58AA79E}"/>
              </a:ext>
            </a:extLst>
          </p:cNvPr>
          <p:cNvPicPr>
            <a:picLocks noChangeAspect="1"/>
          </p:cNvPicPr>
          <p:nvPr/>
        </p:nvPicPr>
        <p:blipFill>
          <a:blip r:embed="rId2"/>
          <a:stretch>
            <a:fillRect/>
          </a:stretch>
        </p:blipFill>
        <p:spPr>
          <a:xfrm>
            <a:off x="3285796" y="890592"/>
            <a:ext cx="5620407" cy="2242313"/>
          </a:xfrm>
          <a:prstGeom prst="rect">
            <a:avLst/>
          </a:prstGeom>
        </p:spPr>
      </p:pic>
    </p:spTree>
    <p:extLst>
      <p:ext uri="{BB962C8B-B14F-4D97-AF65-F5344CB8AC3E}">
        <p14:creationId xmlns:p14="http://schemas.microsoft.com/office/powerpoint/2010/main" val="352467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5140-ABDF-47BB-27B1-1BC8EF462772}"/>
              </a:ext>
            </a:extLst>
          </p:cNvPr>
          <p:cNvSpPr>
            <a:spLocks noGrp="1"/>
          </p:cNvSpPr>
          <p:nvPr>
            <p:ph type="title"/>
          </p:nvPr>
        </p:nvSpPr>
        <p:spPr/>
        <p:txBody>
          <a:bodyPr/>
          <a:lstStyle/>
          <a:p>
            <a:r>
              <a:rPr lang="en-US"/>
              <a:t>The curse of dimensionality</a:t>
            </a:r>
          </a:p>
        </p:txBody>
      </p:sp>
      <p:sp>
        <p:nvSpPr>
          <p:cNvPr id="3" name="Content Placeholder 2">
            <a:extLst>
              <a:ext uri="{FF2B5EF4-FFF2-40B4-BE49-F238E27FC236}">
                <a16:creationId xmlns:a16="http://schemas.microsoft.com/office/drawing/2014/main" id="{220A8B3D-4EE9-ED65-6EE3-FC958C8160F9}"/>
              </a:ext>
            </a:extLst>
          </p:cNvPr>
          <p:cNvSpPr>
            <a:spLocks noGrp="1"/>
          </p:cNvSpPr>
          <p:nvPr>
            <p:ph idx="1"/>
          </p:nvPr>
        </p:nvSpPr>
        <p:spPr/>
        <p:txBody>
          <a:bodyPr>
            <a:normAutofit fontScale="92500" lnSpcReduction="10000"/>
          </a:bodyPr>
          <a:lstStyle/>
          <a:p>
            <a:r>
              <a:rPr lang="en-US"/>
              <a:t>The average distance between two points in a unit square is about 0.52</a:t>
            </a:r>
          </a:p>
          <a:p>
            <a:r>
              <a:rPr lang="en-US"/>
              <a:t>The average distance between two points in a unit cube is about 0.66</a:t>
            </a:r>
          </a:p>
          <a:p>
            <a:r>
              <a:rPr lang="en-US"/>
              <a:t>In a 1-million-dimension unit hypercube, the average distance between two points is 408.25!</a:t>
            </a:r>
          </a:p>
          <a:p>
            <a:r>
              <a:rPr lang="en-US"/>
              <a:t>So high-dimensional datasets tend to be sparse – the points tend to be a relatively long way apart in the feature space</a:t>
            </a:r>
          </a:p>
          <a:p>
            <a:r>
              <a:rPr lang="en-US"/>
              <a:t>This means that a new instance is likely to be a long way away from any training instance, which makes predictions less reliable because they are based on instances that are less similar to the new instances</a:t>
            </a:r>
          </a:p>
          <a:p>
            <a:r>
              <a:rPr lang="en-US"/>
              <a:t>In general, the greater the dimensionality of the training set, the more chance there is of overfitting</a:t>
            </a:r>
          </a:p>
        </p:txBody>
      </p:sp>
    </p:spTree>
    <p:extLst>
      <p:ext uri="{BB962C8B-B14F-4D97-AF65-F5344CB8AC3E}">
        <p14:creationId xmlns:p14="http://schemas.microsoft.com/office/powerpoint/2010/main" val="268915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9D86-8209-5D9E-8A49-F70EC3656D28}"/>
              </a:ext>
            </a:extLst>
          </p:cNvPr>
          <p:cNvSpPr>
            <a:spLocks noGrp="1"/>
          </p:cNvSpPr>
          <p:nvPr>
            <p:ph type="title"/>
          </p:nvPr>
        </p:nvSpPr>
        <p:spPr/>
        <p:txBody>
          <a:bodyPr/>
          <a:lstStyle/>
          <a:p>
            <a:r>
              <a:rPr lang="en-US"/>
              <a:t>The curse of dimensionality</a:t>
            </a:r>
          </a:p>
        </p:txBody>
      </p:sp>
      <p:sp>
        <p:nvSpPr>
          <p:cNvPr id="3" name="Content Placeholder 2">
            <a:extLst>
              <a:ext uri="{FF2B5EF4-FFF2-40B4-BE49-F238E27FC236}">
                <a16:creationId xmlns:a16="http://schemas.microsoft.com/office/drawing/2014/main" id="{43CC8367-B68E-6E85-A929-57840DD06412}"/>
              </a:ext>
            </a:extLst>
          </p:cNvPr>
          <p:cNvSpPr>
            <a:spLocks noGrp="1"/>
          </p:cNvSpPr>
          <p:nvPr>
            <p:ph idx="1"/>
          </p:nvPr>
        </p:nvSpPr>
        <p:spPr/>
        <p:txBody>
          <a:bodyPr/>
          <a:lstStyle/>
          <a:p>
            <a:r>
              <a:rPr lang="en-US"/>
              <a:t>In theory, you could address the curse of dimensionality by increasing the size of the training set until there is a sufficient density of training instances</a:t>
            </a:r>
          </a:p>
          <a:p>
            <a:r>
              <a:rPr lang="en-US"/>
              <a:t>Unfortunately, the number of instances required to meet a certain density increases exponentially with the number of dimensional</a:t>
            </a:r>
          </a:p>
          <a:p>
            <a:r>
              <a:rPr lang="en-US"/>
              <a:t>For example, with 100 features (i.e., significantly fewer than in MNIST), all with values between 0 and 1, you would need more training instances than </a:t>
            </a:r>
            <a:r>
              <a:rPr lang="en-US" i="1"/>
              <a:t>atoms in the universe</a:t>
            </a:r>
            <a:r>
              <a:rPr lang="en-US"/>
              <a:t> to bring the average distance between instances down to 0.1</a:t>
            </a:r>
          </a:p>
          <a:p>
            <a:r>
              <a:rPr lang="en-US"/>
              <a:t>So increasing the size of the training set is typically not enough</a:t>
            </a:r>
          </a:p>
        </p:txBody>
      </p:sp>
    </p:spTree>
    <p:extLst>
      <p:ext uri="{BB962C8B-B14F-4D97-AF65-F5344CB8AC3E}">
        <p14:creationId xmlns:p14="http://schemas.microsoft.com/office/powerpoint/2010/main" val="97375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4BA6-5DD3-585E-6B4A-C51424F342C3}"/>
              </a:ext>
            </a:extLst>
          </p:cNvPr>
          <p:cNvSpPr>
            <a:spLocks noGrp="1"/>
          </p:cNvSpPr>
          <p:nvPr>
            <p:ph type="title"/>
          </p:nvPr>
        </p:nvSpPr>
        <p:spPr/>
        <p:txBody>
          <a:bodyPr/>
          <a:lstStyle/>
          <a:p>
            <a:r>
              <a:rPr lang="en-US"/>
              <a:t>Main approaches for dimensionality reduction - </a:t>
            </a:r>
            <a:r>
              <a:rPr lang="en-US" b="1" i="1"/>
              <a:t>Projection</a:t>
            </a:r>
            <a:endParaRPr lang="en-US"/>
          </a:p>
        </p:txBody>
      </p:sp>
      <p:sp>
        <p:nvSpPr>
          <p:cNvPr id="3" name="Content Placeholder 2">
            <a:extLst>
              <a:ext uri="{FF2B5EF4-FFF2-40B4-BE49-F238E27FC236}">
                <a16:creationId xmlns:a16="http://schemas.microsoft.com/office/drawing/2014/main" id="{08CB04F2-1D3E-6BC7-2379-0918C7FBEA76}"/>
              </a:ext>
            </a:extLst>
          </p:cNvPr>
          <p:cNvSpPr>
            <a:spLocks noGrp="1"/>
          </p:cNvSpPr>
          <p:nvPr>
            <p:ph idx="1"/>
          </p:nvPr>
        </p:nvSpPr>
        <p:spPr>
          <a:xfrm>
            <a:off x="5559972" y="1825625"/>
            <a:ext cx="5793828" cy="4351338"/>
          </a:xfrm>
        </p:spPr>
        <p:txBody>
          <a:bodyPr/>
          <a:lstStyle/>
          <a:p>
            <a:r>
              <a:rPr lang="en-US"/>
              <a:t>In most real-world problems, training instances are not spread out uniformly across all the dimensions – some features will be almost constant while others are highly correlated</a:t>
            </a:r>
          </a:p>
          <a:p>
            <a:r>
              <a:rPr lang="en-US"/>
              <a:t>Consequently, the training instances typically lie close to a much lower-dimensional </a:t>
            </a:r>
            <a:r>
              <a:rPr lang="en-US" b="1" i="1"/>
              <a:t>subspace</a:t>
            </a:r>
            <a:r>
              <a:rPr lang="en-US"/>
              <a:t> of the original high-dimensional feature space</a:t>
            </a:r>
            <a:endParaRPr lang="en-US" b="1" i="1"/>
          </a:p>
        </p:txBody>
      </p:sp>
      <p:pic>
        <p:nvPicPr>
          <p:cNvPr id="1026" name="Picture 2">
            <a:extLst>
              <a:ext uri="{FF2B5EF4-FFF2-40B4-BE49-F238E27FC236}">
                <a16:creationId xmlns:a16="http://schemas.microsoft.com/office/drawing/2014/main" id="{5F1F0068-539D-A46F-734F-ABD1D2794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19" y="1670959"/>
            <a:ext cx="4693035" cy="466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50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3127</Words>
  <Application>Microsoft Macintosh PowerPoint</Application>
  <PresentationFormat>Widescreen</PresentationFormat>
  <Paragraphs>182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Dimensionality Reduction</vt:lpstr>
      <vt:lpstr>Sources for this lecture</vt:lpstr>
      <vt:lpstr>Dimensionality reduction</vt:lpstr>
      <vt:lpstr>Dimensionality reduction</vt:lpstr>
      <vt:lpstr>Dimensionality reduction</vt:lpstr>
      <vt:lpstr>The curse of dimensionality</vt:lpstr>
      <vt:lpstr>The curse of dimensionality</vt:lpstr>
      <vt:lpstr>The curse of dimensionality</vt:lpstr>
      <vt:lpstr>Main approaches for dimensionality reduction - Projection</vt:lpstr>
      <vt:lpstr>Projection</vt:lpstr>
      <vt:lpstr>Manifold learning</vt:lpstr>
      <vt:lpstr>Manifold learning</vt:lpstr>
      <vt:lpstr>Manifold learning</vt:lpstr>
      <vt:lpstr>Manifold learning</vt:lpstr>
      <vt:lpstr>Manifold learning</vt:lpstr>
      <vt:lpstr>Principal component analysis (PCA)</vt:lpstr>
      <vt:lpstr>PCA: Preserving the variance</vt:lpstr>
      <vt:lpstr>PCA: Preserving the variance</vt:lpstr>
      <vt:lpstr>Principal components</vt:lpstr>
      <vt:lpstr>Principal components</vt:lpstr>
      <vt:lpstr>How do you find the PCs of a training set?</vt:lpstr>
      <vt:lpstr>Assumption of centering around origin</vt:lpstr>
      <vt:lpstr>Projecting down to d dimensions</vt:lpstr>
      <vt:lpstr>Projecting down to d dimensions</vt:lpstr>
      <vt:lpstr>PCA with Scikit-Learn</vt:lpstr>
      <vt:lpstr>Explained variance ratio</vt:lpstr>
      <vt:lpstr>Choosing the right number of dimensions</vt:lpstr>
      <vt:lpstr>Choosing the right number of dimensions</vt:lpstr>
      <vt:lpstr>Plotting explained variance against PC dimensions</vt:lpstr>
      <vt:lpstr>Using RandomizedSearchCV to find number of dimensions</vt:lpstr>
      <vt:lpstr>PCA for compression</vt:lpstr>
      <vt:lpstr>Randomized PCA</vt:lpstr>
      <vt:lpstr>Randomized PCA</vt:lpstr>
      <vt:lpstr>Incremental PCA</vt:lpstr>
      <vt:lpstr>Random projection</vt:lpstr>
      <vt:lpstr>Random projection</vt:lpstr>
      <vt:lpstr>Locally linear embedding (LLE)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Dimensionality Reduction</dc:title>
  <dc:creator>David Meredith</dc:creator>
  <cp:lastModifiedBy>David Meredith</cp:lastModifiedBy>
  <cp:revision>65</cp:revision>
  <dcterms:created xsi:type="dcterms:W3CDTF">2023-11-05T17:26:22Z</dcterms:created>
  <dcterms:modified xsi:type="dcterms:W3CDTF">2023-11-08T19:08:12Z</dcterms:modified>
</cp:coreProperties>
</file>