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9" r:id="rId13"/>
    <p:sldId id="268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5" r:id="rId39"/>
    <p:sldId id="296" r:id="rId40"/>
    <p:sldId id="297" r:id="rId4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59CF32A4-5421-4342-B97A-4D71008DBAB0}">
          <p14:sldIdLst>
            <p14:sldId id="256"/>
            <p14:sldId id="258"/>
            <p14:sldId id="259"/>
            <p14:sldId id="260"/>
            <p14:sldId id="261"/>
            <p14:sldId id="262"/>
            <p14:sldId id="263"/>
            <p14:sldId id="264"/>
            <p14:sldId id="265"/>
            <p14:sldId id="266"/>
            <p14:sldId id="267"/>
            <p14:sldId id="269"/>
            <p14:sldId id="268"/>
            <p14:sldId id="270"/>
            <p14:sldId id="271"/>
            <p14:sldId id="272"/>
            <p14:sldId id="273"/>
            <p14:sldId id="274"/>
            <p14:sldId id="275"/>
            <p14:sldId id="276"/>
            <p14:sldId id="277"/>
            <p14:sldId id="278"/>
            <p14:sldId id="279"/>
            <p14:sldId id="280"/>
            <p14:sldId id="281"/>
            <p14:sldId id="282"/>
            <p14:sldId id="283"/>
            <p14:sldId id="284"/>
            <p14:sldId id="285"/>
            <p14:sldId id="286"/>
            <p14:sldId id="287"/>
            <p14:sldId id="288"/>
            <p14:sldId id="289"/>
            <p14:sldId id="290"/>
            <p14:sldId id="291"/>
            <p14:sldId id="292"/>
            <p14:sldId id="293"/>
            <p14:sldId id="295"/>
            <p14:sldId id="296"/>
            <p14:sldId id="297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769"/>
    <p:restoredTop sz="94721"/>
  </p:normalViewPr>
  <p:slideViewPr>
    <p:cSldViewPr snapToGrid="0">
      <p:cViewPr varScale="1">
        <p:scale>
          <a:sx n="140" d="100"/>
          <a:sy n="140" d="100"/>
        </p:scale>
        <p:origin x="1544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D23C5C-6BAF-7D7D-5FF1-4A1786E7282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6733C80-9385-B4E0-8AAC-104A4D388F7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89ECE2-05E0-C084-C4B1-E0344B72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3B3DE-056F-B741-BB98-D37C656083C9}" type="datetimeFigureOut">
              <a:t>10/29/24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4E9620-38C0-2A04-C7C9-E2246B4231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C83621-F9E4-B9F5-8CB2-3D661C4974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5DC81-2076-5C45-B1DD-E416FD3C8144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13580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1D783F-B774-C819-54D4-D5B85F4B6C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B944823-A1F5-B513-B158-BBBF79D9565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8DF3BF-BCCD-4981-2020-D859BF4620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3B3DE-056F-B741-BB98-D37C656083C9}" type="datetimeFigureOut">
              <a:t>10/29/24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C256B2-BC56-4155-C8CB-3625F4ED15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3B0319-B277-B2C2-5646-1FE7912A3A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5DC81-2076-5C45-B1DD-E416FD3C8144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43629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E98F668-1791-DEE9-46EA-0090D6B19D0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18ED575-7965-8F1A-9BFD-969A440EAD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86F4CE-0D14-B5E3-89DB-F4B92E4B4F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3B3DE-056F-B741-BB98-D37C656083C9}" type="datetimeFigureOut">
              <a:t>10/29/24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8B7379-0CFC-7BE3-9563-A1527778E3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FB09C5-6B72-66CA-C3C8-67AEA7F84A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5DC81-2076-5C45-B1DD-E416FD3C8144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2920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E39F90-18DA-44CB-0688-61A88541F2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7FD556-FC8F-CC5E-5E21-E61C34489B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CBA640-1250-7867-596D-1A80403D4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3B3DE-056F-B741-BB98-D37C656083C9}" type="datetimeFigureOut">
              <a:t>10/29/24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64DAD6-59CB-42A3-B69C-0A75622BFC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3AB5AF-E229-CC0B-9E4C-A607B9FD0C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5DC81-2076-5C45-B1DD-E416FD3C8144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91429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6ECAB1-F034-8941-051E-260926BABD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1DB625-E739-8643-ABFB-0F39E93C51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CFD1C6-BF1D-E36A-FFAF-186AC8E26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3B3DE-056F-B741-BB98-D37C656083C9}" type="datetimeFigureOut">
              <a:t>10/29/24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56469A-3EC1-54FC-49B2-7AFA9FF437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941042-9294-1066-41BF-35FBF3A0CD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5DC81-2076-5C45-B1DD-E416FD3C8144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8033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195F6F-08FF-76A3-2508-620265DD5C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7DBA96-3B01-8C9B-B94F-2CB4643CCB2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E1E18ED-BF3C-89A3-0B91-5B4F334ED7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7F4C091-8202-F6F5-413D-05769CA464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3B3DE-056F-B741-BB98-D37C656083C9}" type="datetimeFigureOut">
              <a:t>10/29/24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DF685F1-2017-C0C4-E763-EC24051CB8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CE6AB2F-DC89-4085-88E3-F444B8657C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5DC81-2076-5C45-B1DD-E416FD3C8144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73867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9863E8-BA39-51EE-7556-58CC2D6900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75FC40-806A-81AC-1800-069CB9DF82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E4C9DCF-A7FF-25A5-329C-C6D6C6A4CD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9BCA408-0EB4-2D0D-3F0F-3E940CFF989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F8A5772-0E9D-D607-4AFD-F430FA21277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752371C-1061-FE6F-AC4D-6C8318AE64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3B3DE-056F-B741-BB98-D37C656083C9}" type="datetimeFigureOut">
              <a:t>10/29/24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059C316-9425-2719-B0F5-12E0FB682D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D0CEF91-0789-B056-7F81-5A285FE502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5DC81-2076-5C45-B1DD-E416FD3C8144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36396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A1D89F-7374-EE03-5335-701EEC7447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CEBB85B-D04F-21AB-3EF6-167FEA54DB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3B3DE-056F-B741-BB98-D37C656083C9}" type="datetimeFigureOut">
              <a:t>10/29/24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EC75EB7-B1BF-6DE0-C659-0C74A78D38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7104B7-5FD8-4CAD-108A-C74FE112AA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5DC81-2076-5C45-B1DD-E416FD3C8144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02903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7E43295-C151-12BA-8E38-ADF7395143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3B3DE-056F-B741-BB98-D37C656083C9}" type="datetimeFigureOut">
              <a:t>10/29/24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2A78EB8-24F4-B8F8-A031-8A313A2D92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8C5BD3-46E3-37B4-6A31-9A2B1EACCC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5DC81-2076-5C45-B1DD-E416FD3C8144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2727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908B38-43E6-88DD-30B6-116891A934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A60E96-68C1-973D-996B-D00E2CB3AC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22465F7-EBC8-F621-F3A2-660BCC88C5A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219BDD5-37E0-B6FA-E0ED-590C3989CC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3B3DE-056F-B741-BB98-D37C656083C9}" type="datetimeFigureOut">
              <a:t>10/29/24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798ADD-1F21-BFFB-F3A6-C50DC321A8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9AA5AA2-D726-6F59-3BC9-68238C5926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5DC81-2076-5C45-B1DD-E416FD3C8144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5289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DDA23F-C584-1657-99E2-C41A27BA8C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BAFC742-FECB-FDFB-E0F9-2E9C6CA082A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E47A54C-7727-0782-9C3F-B9EB0FABF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B6F7EDB-79A4-1C4F-F5C0-A71C3F5B9E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3B3DE-056F-B741-BB98-D37C656083C9}" type="datetimeFigureOut">
              <a:t>10/29/24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BF5267-BA8B-1AFB-5C0A-ACC5E8ED50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7229133-149F-A40A-035D-EABBAEBD51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5DC81-2076-5C45-B1DD-E416FD3C8144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86653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BE882EA-EF48-0BA1-D44C-52F7A28470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141AC8-77A2-B8BE-7F4B-127E7300ED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2AB5E3-D2C5-C924-3E6D-E172FC4844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F3B3DE-056F-B741-BB98-D37C656083C9}" type="datetimeFigureOut">
              <a:t>10/29/24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C74A0B-C21D-7947-2452-F1CF363639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09A0B2-6C1D-705D-F91F-60FD48ADCF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B5DC81-2076-5C45-B1DD-E416FD3C8144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59878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mailto:dave@create.aau.dk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axo.com/dk/hands-on-machine-learning-with-scikit-learn-keras-and-tensorflow_bog_9781098125974" TargetMode="External"/><Relationship Id="rId2" Type="http://schemas.openxmlformats.org/officeDocument/2006/relationships/hyperlink" Target="https://www.amazon.de/-/en/Aur%C3%A9lien-G%C3%A9ron/dp/1098125975/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github.com/ageron/handson-ml3/blob/main/07_ensemble_learning_and_random_forests.ipynb" TargetMode="External"/><Relationship Id="rId4" Type="http://schemas.openxmlformats.org/officeDocument/2006/relationships/hyperlink" Target="https://factumbooks.dk/?search_string=hands-on+machine+learning+with+scikit-learn" TargetMode="Externa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s://en.wikipedia.org/wiki/Netflix_Prize" TargetMode="Externa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36BBDB-12C4-C3ED-CB1B-64AD420F88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778513"/>
            <a:ext cx="9144000" cy="1759222"/>
          </a:xfrm>
        </p:spPr>
        <p:txBody>
          <a:bodyPr/>
          <a:lstStyle/>
          <a:p>
            <a:r>
              <a:rPr lang="en-US"/>
              <a:t>Ensemble Learning and Random Forests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17CEBD9-729E-AD2B-07E8-8E1EAEF3FB9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795025"/>
            <a:ext cx="9144000" cy="1366024"/>
          </a:xfrm>
        </p:spPr>
        <p:txBody>
          <a:bodyPr/>
          <a:lstStyle/>
          <a:p>
            <a:r>
              <a:rPr lang="en-US"/>
              <a:t>David Meredith</a:t>
            </a:r>
          </a:p>
          <a:p>
            <a:r>
              <a:rPr lang="en-US">
                <a:hlinkClick r:id="rId2"/>
              </a:rPr>
              <a:t>dave@create.aau.dk</a:t>
            </a:r>
            <a:endParaRPr lang="en-US"/>
          </a:p>
          <a:p>
            <a:r>
              <a:rPr lang="en-US"/>
              <a:t>Aalborg University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18B57491-5745-885A-C00E-8CBAEBD443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6100" y="283746"/>
            <a:ext cx="6019800" cy="2325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62218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82DB6D-B9CC-3FE1-ED28-7E245CD1E5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Soft voting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489BDE-CDA7-CE44-6D90-2FA97B7669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1146" y="2846085"/>
            <a:ext cx="10802654" cy="3633406"/>
          </a:xfrm>
        </p:spPr>
        <p:txBody>
          <a:bodyPr>
            <a:normAutofit fontScale="85000" lnSpcReduction="10000"/>
          </a:bodyPr>
          <a:lstStyle/>
          <a:p>
            <a:r>
              <a:rPr lang="en-US"/>
              <a:t>If all the classifiers in the ensemble can estimate class probabilities (i.e., they have a predict_proba() function), then you make an ensemble classifier that predicts the class that has the highest average probability over all the classifiers</a:t>
            </a:r>
          </a:p>
          <a:p>
            <a:r>
              <a:rPr lang="en-US"/>
              <a:t>This is called </a:t>
            </a:r>
            <a:r>
              <a:rPr lang="en-US" b="1" i="1"/>
              <a:t>soft voting</a:t>
            </a:r>
            <a:endParaRPr lang="en-US"/>
          </a:p>
          <a:p>
            <a:r>
              <a:rPr lang="en-US"/>
              <a:t>Soft voting often achieves better results than hard voting because it gives more weight to highly confident votes</a:t>
            </a:r>
          </a:p>
          <a:p>
            <a:r>
              <a:rPr lang="en-US"/>
              <a:t>To use soft voting, simply set the VotingClassifier’s “voting” hyperparameter to “soft” and ensure that all classifiers in the ensemble can estimate class probabilities</a:t>
            </a:r>
          </a:p>
          <a:p>
            <a:pPr lvl="1"/>
            <a:r>
              <a:rPr lang="en-US"/>
              <a:t>SVC does not predict class probabilities by default – you need to set probability=True</a:t>
            </a:r>
          </a:p>
          <a:p>
            <a:r>
              <a:rPr lang="en-US"/>
              <a:t>In our moons example, this increases the accuracy to 92%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DA97847-51F6-6EA8-DD30-A47C51A4B8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4735" y="717191"/>
            <a:ext cx="6363222" cy="1743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87716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205CFB-816D-CD5A-C59F-19497A0945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74327"/>
          </a:xfrm>
        </p:spPr>
        <p:txBody>
          <a:bodyPr>
            <a:normAutofit fontScale="90000"/>
          </a:bodyPr>
          <a:lstStyle/>
          <a:p>
            <a:r>
              <a:rPr lang="en-US"/>
              <a:t>Bagging and pasting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3981DE-BDB5-1059-5D8B-E5C6203283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89740" y="939452"/>
            <a:ext cx="6138798" cy="5448822"/>
          </a:xfrm>
        </p:spPr>
        <p:txBody>
          <a:bodyPr>
            <a:normAutofit lnSpcReduction="10000"/>
          </a:bodyPr>
          <a:lstStyle/>
          <a:p>
            <a:r>
              <a:rPr lang="en-US"/>
              <a:t>As we’ve seen, one way of getting a diverse, non-correlated set of classifiers is to use very different algorithms</a:t>
            </a:r>
          </a:p>
          <a:p>
            <a:r>
              <a:rPr lang="en-US"/>
              <a:t>Another way is to use the same algorithm for all predictors, but train it on different random subsets of the training set</a:t>
            </a:r>
          </a:p>
          <a:p>
            <a:r>
              <a:rPr lang="en-US"/>
              <a:t>When the samples used are drawn </a:t>
            </a:r>
            <a:r>
              <a:rPr lang="en-US" b="1" i="1"/>
              <a:t>with replacement</a:t>
            </a:r>
            <a:r>
              <a:rPr lang="en-US"/>
              <a:t>, the process is called </a:t>
            </a:r>
            <a:r>
              <a:rPr lang="en-US" b="1" i="1"/>
              <a:t>bagging </a:t>
            </a:r>
            <a:r>
              <a:rPr lang="en-US"/>
              <a:t>(a contraction of </a:t>
            </a:r>
            <a:r>
              <a:rPr lang="en-US" b="1" i="1"/>
              <a:t>bootstrap aggregating</a:t>
            </a:r>
            <a:r>
              <a:rPr lang="en-US"/>
              <a:t>)</a:t>
            </a:r>
            <a:endParaRPr lang="en-US" b="1" i="1"/>
          </a:p>
          <a:p>
            <a:r>
              <a:rPr lang="en-US"/>
              <a:t>When the samples are drawn </a:t>
            </a:r>
            <a:r>
              <a:rPr lang="en-US" b="1" i="1"/>
              <a:t>without replacement</a:t>
            </a:r>
            <a:r>
              <a:rPr lang="en-US"/>
              <a:t>, the process is called </a:t>
            </a:r>
            <a:r>
              <a:rPr lang="en-US" b="1" i="1"/>
              <a:t>pasting</a:t>
            </a:r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264C597-6174-B666-9354-ECED60F990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3462" y="2142911"/>
            <a:ext cx="4959263" cy="2991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0107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205CFB-816D-CD5A-C59F-19497A0945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74327"/>
          </a:xfrm>
        </p:spPr>
        <p:txBody>
          <a:bodyPr>
            <a:normAutofit fontScale="90000"/>
          </a:bodyPr>
          <a:lstStyle/>
          <a:p>
            <a:r>
              <a:rPr lang="en-US"/>
              <a:t>Bagging and pasting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3981DE-BDB5-1059-5D8B-E5C6203283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89740" y="739037"/>
            <a:ext cx="6138798" cy="5753838"/>
          </a:xfrm>
        </p:spPr>
        <p:txBody>
          <a:bodyPr>
            <a:normAutofit fontScale="92500" lnSpcReduction="10000"/>
          </a:bodyPr>
          <a:lstStyle/>
          <a:p>
            <a:r>
              <a:rPr lang="en-US"/>
              <a:t>Once all predictors have been trained, the ensemble makes a prediction by aggregating predictions of all predictors</a:t>
            </a:r>
          </a:p>
          <a:p>
            <a:r>
              <a:rPr lang="en-US"/>
              <a:t>Aggregation function is usually </a:t>
            </a:r>
          </a:p>
          <a:p>
            <a:pPr lvl="1"/>
            <a:r>
              <a:rPr lang="en-US" b="1" i="1"/>
              <a:t>statistical mode</a:t>
            </a:r>
            <a:r>
              <a:rPr lang="en-US"/>
              <a:t> for classification (i.e., most frequent prediction)</a:t>
            </a:r>
          </a:p>
          <a:p>
            <a:pPr lvl="1"/>
            <a:r>
              <a:rPr lang="en-US"/>
              <a:t>average for regression</a:t>
            </a:r>
          </a:p>
          <a:p>
            <a:r>
              <a:rPr lang="en-US"/>
              <a:t>Each individual predictor has higher bias than if it were trained on the whole training set</a:t>
            </a:r>
          </a:p>
          <a:p>
            <a:r>
              <a:rPr lang="en-US"/>
              <a:t>But aggregation reduces both bias and variance</a:t>
            </a:r>
          </a:p>
          <a:p>
            <a:r>
              <a:rPr lang="en-US"/>
              <a:t>Typically, the ensemble has similar bias to but lower variance than a single predictor in the ensemble trained on the whole training set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264C597-6174-B666-9354-ECED60F990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3462" y="2142911"/>
            <a:ext cx="4959263" cy="2991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47640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FE8B1F-F06C-31BB-BAE7-193CA81644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Bagging and pasting in Scikit-Learn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AFBD4F-06AB-99D6-E1D6-2ECA98D384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116566"/>
            <a:ext cx="10515600" cy="3497175"/>
          </a:xfrm>
        </p:spPr>
        <p:txBody>
          <a:bodyPr>
            <a:normAutofit fontScale="92500" lnSpcReduction="10000"/>
          </a:bodyPr>
          <a:lstStyle/>
          <a:p>
            <a:r>
              <a:rPr lang="en-US"/>
              <a:t>Scikit-Learn provides BaggingClassifier and BaggingRegressor classes for carrying out bagging and pasting</a:t>
            </a:r>
          </a:p>
          <a:p>
            <a:r>
              <a:rPr lang="en-US"/>
              <a:t>Code above trains an ensemble of 500 DecisionTreeClassifiers on random samples of the training set containing at most 100 instances</a:t>
            </a:r>
          </a:p>
          <a:p>
            <a:r>
              <a:rPr lang="en-US"/>
              <a:t>The jobs=-1 parameter indicates how many CPU cores to use, -1 indicates all available</a:t>
            </a:r>
          </a:p>
          <a:p>
            <a:r>
              <a:rPr lang="en-US"/>
              <a:t>If you want to use pasting instead of bagging, then set bootstrap=False</a:t>
            </a:r>
          </a:p>
          <a:p>
            <a:r>
              <a:rPr lang="en-US"/>
              <a:t>Note that a BaggingClassifier automatically does soft voting if the base classifier has a predict_proba() method (e.g., decision trees)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6D76F2E-DF23-6D45-95B7-527FBE66E8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8400" y="1698777"/>
            <a:ext cx="7315200" cy="140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03874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A0E0BE-4F3F-3271-E5F0-974FEAA90E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11697"/>
          </a:xfrm>
        </p:spPr>
        <p:txBody>
          <a:bodyPr>
            <a:normAutofit fontScale="90000"/>
          </a:bodyPr>
          <a:lstStyle/>
          <a:p>
            <a:r>
              <a:rPr lang="en-US"/>
              <a:t>Bagging and pasting in Scikit-Learn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F2988A-0E0D-973D-827E-CADA292149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4286663"/>
            <a:ext cx="10515600" cy="2206212"/>
          </a:xfrm>
        </p:spPr>
        <p:txBody>
          <a:bodyPr/>
          <a:lstStyle/>
          <a:p>
            <a:r>
              <a:rPr lang="en-US"/>
              <a:t>The plots above compare the decision boundary of a single decision tree (left) with the decision boundary for a bagging ensemble with 500 trees (right)</a:t>
            </a:r>
          </a:p>
          <a:p>
            <a:r>
              <a:rPr lang="en-US"/>
              <a:t>The ensemble’s predictions are likely to generalize better because the variance is less (i.e., the decision boundary is more regular)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414C9AFF-5BDB-3345-8A34-C7A29EA065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4400" y="1120732"/>
            <a:ext cx="7823200" cy="302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85627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82D865-C424-D7DA-AA9D-273B3296AA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74327"/>
          </a:xfrm>
        </p:spPr>
        <p:txBody>
          <a:bodyPr>
            <a:normAutofit fontScale="90000"/>
          </a:bodyPr>
          <a:lstStyle/>
          <a:p>
            <a:r>
              <a:rPr lang="en-US"/>
              <a:t>Bagging vs. pasting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B45D7C-21EA-0C10-2B7E-A8768E57A9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4171167"/>
            <a:ext cx="10515600" cy="2005796"/>
          </a:xfrm>
        </p:spPr>
        <p:txBody>
          <a:bodyPr>
            <a:normAutofit fontScale="92500" lnSpcReduction="10000"/>
          </a:bodyPr>
          <a:lstStyle/>
          <a:p>
            <a:r>
              <a:rPr lang="en-US"/>
              <a:t>Bagging tends to produce more diversity in the samples on which the predictors are trained, so bagging usually has higher bias than pasting</a:t>
            </a:r>
          </a:p>
          <a:p>
            <a:r>
              <a:rPr lang="en-US"/>
              <a:t>The extra diversity with bagging leads to the predictors being less correlated, which reduces variance</a:t>
            </a:r>
          </a:p>
          <a:p>
            <a:r>
              <a:rPr lang="en-US"/>
              <a:t>Bagging often results in better models, so it is generally preferred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A9A31EB9-65ED-E9AB-1635-2887B4CBFE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7068" y="1320831"/>
            <a:ext cx="6457863" cy="2495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47820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E77403-1C78-ABB6-2D1E-32BFBE9FFE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Out-of-bag evaluation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068585-90CC-BE47-E9F5-661DD138B2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/>
              <a:t>With bagging, some training instances may be sampled more than once and others may not be sampled at all</a:t>
            </a:r>
          </a:p>
          <a:p>
            <a:r>
              <a:rPr lang="en-US"/>
              <a:t>By default, BaggingClassifier samples </a:t>
            </a:r>
            <a:r>
              <a:rPr lang="en-US" i="1"/>
              <a:t>m</a:t>
            </a:r>
            <a:r>
              <a:rPr lang="en-US"/>
              <a:t> training instances with replacement, where </a:t>
            </a:r>
            <a:r>
              <a:rPr lang="en-US" i="1"/>
              <a:t>m</a:t>
            </a:r>
            <a:r>
              <a:rPr lang="en-US"/>
              <a:t> is the size of of the training set</a:t>
            </a:r>
          </a:p>
          <a:p>
            <a:r>
              <a:rPr lang="en-US"/>
              <a:t>It can be shown that in this case, on average, only 63% of the training set is sampled for each predictor</a:t>
            </a:r>
          </a:p>
          <a:p>
            <a:r>
              <a:rPr lang="en-US"/>
              <a:t>The remaining 37% are called </a:t>
            </a:r>
            <a:r>
              <a:rPr lang="en-US" b="1" i="1"/>
              <a:t>out-of-bag</a:t>
            </a:r>
            <a:r>
              <a:rPr lang="en-US"/>
              <a:t> (OOB) instances</a:t>
            </a:r>
          </a:p>
          <a:p>
            <a:r>
              <a:rPr lang="en-US"/>
              <a:t>If there enough estimators, then each training set instance is likely to be out-of-bag for several estimators, so these estimators can be used to make a fair prediction for that instance</a:t>
            </a:r>
          </a:p>
          <a:p>
            <a:r>
              <a:rPr lang="en-US"/>
              <a:t>Once there’s a prediction for each instance, you can compute the ensemble’s prediction accuracy</a:t>
            </a:r>
          </a:p>
        </p:txBody>
      </p:sp>
    </p:spTree>
    <p:extLst>
      <p:ext uri="{BB962C8B-B14F-4D97-AF65-F5344CB8AC3E}">
        <p14:creationId xmlns:p14="http://schemas.microsoft.com/office/powerpoint/2010/main" val="16367412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1AE1B4-A6E4-5810-41CC-2D52CE6B14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315913"/>
          </a:xfrm>
        </p:spPr>
        <p:txBody>
          <a:bodyPr>
            <a:normAutofit fontScale="90000"/>
          </a:bodyPr>
          <a:lstStyle/>
          <a:p>
            <a:r>
              <a:rPr lang="en-US"/>
              <a:t>OOB evaluation in Scikit-Learn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5D3AD6-54D7-661F-7833-42466D25FF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4446739"/>
            <a:ext cx="10515600" cy="1730223"/>
          </a:xfrm>
        </p:spPr>
        <p:txBody>
          <a:bodyPr>
            <a:normAutofit fontScale="85000" lnSpcReduction="10000"/>
          </a:bodyPr>
          <a:lstStyle/>
          <a:p>
            <a:r>
              <a:rPr lang="en-US"/>
              <a:t>If you set oob_score=True when creating a BaggingClassifier, then Scikit-Learn will evaluate the model after training using OOB evaluation (see above top)</a:t>
            </a:r>
          </a:p>
          <a:p>
            <a:pPr lvl="1"/>
            <a:r>
              <a:rPr lang="en-US"/>
              <a:t>The resulting score is in the variable oob_score_</a:t>
            </a:r>
          </a:p>
          <a:p>
            <a:r>
              <a:rPr lang="en-US"/>
              <a:t>We can then test on the test set when we achieve high enough values under OOB evaluation (see above)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038B5D6-2AFE-35DB-D415-92214B36DA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1100" y="965048"/>
            <a:ext cx="7289800" cy="15113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1D03AA7-AEBF-07B0-7ED4-7A31BC63B3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11600" y="2679700"/>
            <a:ext cx="4368800" cy="149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37878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37CF6D-2834-183E-B236-42CB0A048C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oob_decision_function_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57D02D-F225-5A96-7ACF-206739320B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4421687"/>
            <a:ext cx="10515600" cy="1755275"/>
          </a:xfrm>
        </p:spPr>
        <p:txBody>
          <a:bodyPr/>
          <a:lstStyle/>
          <a:p>
            <a:r>
              <a:rPr lang="en-US"/>
              <a:t>The OOB decision function for each training instance is available through the oob_decision_function_ attribute</a:t>
            </a:r>
          </a:p>
          <a:p>
            <a:r>
              <a:rPr lang="en-US"/>
              <a:t>If the base estimator has a predict_proba() function, then the OOB decision function returns the class probabilities for the instance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F81CBB7-0862-DB64-57B1-62BD132093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9200" y="1990703"/>
            <a:ext cx="7213600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40708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C31C0D-EF2D-D638-B097-19D22C39D4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99379"/>
          </a:xfrm>
        </p:spPr>
        <p:txBody>
          <a:bodyPr>
            <a:normAutofit fontScale="90000"/>
          </a:bodyPr>
          <a:lstStyle/>
          <a:p>
            <a:r>
              <a:rPr lang="en-US"/>
              <a:t>Random patches and random subspaces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E33A3F-9AF1-42C3-B202-96161EF705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02499"/>
            <a:ext cx="10515600" cy="5290376"/>
          </a:xfrm>
        </p:spPr>
        <p:txBody>
          <a:bodyPr>
            <a:normAutofit fontScale="92500" lnSpcReduction="10000"/>
          </a:bodyPr>
          <a:lstStyle/>
          <a:p>
            <a:r>
              <a:rPr lang="en-US"/>
              <a:t>BaggingClassifier and BaggingRegressor also support random sampling of </a:t>
            </a:r>
            <a:r>
              <a:rPr lang="en-US" i="1"/>
              <a:t>features</a:t>
            </a:r>
            <a:endParaRPr lang="en-US"/>
          </a:p>
          <a:p>
            <a:r>
              <a:rPr lang="en-US"/>
              <a:t>Feature sampling is controlled by the following hyperparameters:</a:t>
            </a:r>
          </a:p>
          <a:p>
            <a:pPr lvl="1"/>
            <a:r>
              <a:rPr lang="en-US"/>
              <a:t>max_features: the number of features in each random sample</a:t>
            </a:r>
          </a:p>
          <a:p>
            <a:pPr lvl="1"/>
            <a:r>
              <a:rPr lang="en-US"/>
              <a:t>bootstrap_features: True if bagging; False if pasting</a:t>
            </a:r>
          </a:p>
          <a:p>
            <a:r>
              <a:rPr lang="en-US"/>
              <a:t>This is especially useful if using high-dimensional data (e.g., images), as it can considerably speed up training</a:t>
            </a:r>
          </a:p>
          <a:p>
            <a:r>
              <a:rPr lang="en-US"/>
              <a:t>Sampling both instances and features is called the </a:t>
            </a:r>
            <a:r>
              <a:rPr lang="en-US" b="1" i="1"/>
              <a:t>random patches method</a:t>
            </a:r>
            <a:endParaRPr lang="en-US"/>
          </a:p>
          <a:p>
            <a:r>
              <a:rPr lang="en-US"/>
              <a:t>Sampling features but training on all training instances is called the </a:t>
            </a:r>
            <a:r>
              <a:rPr lang="en-US" b="1" i="1"/>
              <a:t>random subspaces method</a:t>
            </a:r>
            <a:endParaRPr lang="en-US"/>
          </a:p>
          <a:p>
            <a:pPr lvl="1"/>
            <a:r>
              <a:rPr lang="en-US"/>
              <a:t>You can do this by setting bootstrap=False, max_samples=1.0, as well as setting bootstrap_features=True and/or max_features to a value less than 1.0</a:t>
            </a:r>
          </a:p>
          <a:p>
            <a:r>
              <a:rPr lang="en-US"/>
              <a:t>Sampling features results in more predictor diversity, which increases bias but lowers variance</a:t>
            </a:r>
          </a:p>
        </p:txBody>
      </p:sp>
    </p:spTree>
    <p:extLst>
      <p:ext uri="{BB962C8B-B14F-4D97-AF65-F5344CB8AC3E}">
        <p14:creationId xmlns:p14="http://schemas.microsoft.com/office/powerpoint/2010/main" val="29170000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1ACBBE-7D73-EA3A-A565-94D9448B04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Sources for this lecture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5227E5-7862-9C2E-9615-86FBE83427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Chapter 7 of </a:t>
            </a:r>
          </a:p>
          <a:p>
            <a:pPr lvl="1"/>
            <a:r>
              <a:rPr lang="en-US"/>
              <a:t>Géron, A. (2023). </a:t>
            </a:r>
            <a:r>
              <a:rPr lang="en-US" i="1"/>
              <a:t>Hands-On Machine Learning with Scikit-Learn, Keras &amp; TensorFlow. </a:t>
            </a:r>
            <a:r>
              <a:rPr lang="en-US"/>
              <a:t>(Third edition).</a:t>
            </a:r>
            <a:r>
              <a:rPr lang="en-US" i="1"/>
              <a:t> </a:t>
            </a:r>
            <a:r>
              <a:rPr lang="en-US"/>
              <a:t>O’Reilly. Available at </a:t>
            </a:r>
          </a:p>
          <a:p>
            <a:pPr lvl="2"/>
            <a:r>
              <a:rPr lang="en-US">
                <a:hlinkClick r:id="rId2"/>
              </a:rPr>
              <a:t>https://www.amazon.de/-/en/Aur%C3%A9lien-G%C3%A9ron/dp/1098125975/</a:t>
            </a:r>
            <a:endParaRPr lang="en-US"/>
          </a:p>
          <a:p>
            <a:pPr lvl="2"/>
            <a:r>
              <a:rPr lang="en-US">
                <a:hlinkClick r:id="rId3"/>
              </a:rPr>
              <a:t>https://www.saxo.com/dk/hands-on-machine-learning-with-scikit-learn-keras-and-tensorflow_bog_9781098125974</a:t>
            </a:r>
            <a:endParaRPr lang="en-US"/>
          </a:p>
          <a:p>
            <a:pPr lvl="2"/>
            <a:r>
              <a:rPr lang="en-US">
                <a:hlinkClick r:id="rId4"/>
              </a:rPr>
              <a:t>https://factumbooks.dk/?search_string=hands-on+machine+learning+with+scikit-learn</a:t>
            </a:r>
            <a:endParaRPr lang="en-US"/>
          </a:p>
          <a:p>
            <a:r>
              <a:rPr lang="en-US"/>
              <a:t>Jupyter Notebook for this lecture:</a:t>
            </a:r>
          </a:p>
          <a:p>
            <a:pPr lvl="1"/>
            <a:r>
              <a:rPr lang="en-US" sz="1600">
                <a:hlinkClick r:id="rId5"/>
              </a:rPr>
              <a:t>https://github.com/ageron/handson-ml3/blob/main/07_ensemble_learning_and_random_forests.ipynb</a:t>
            </a:r>
            <a:r>
              <a:rPr lang="en-US" sz="160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233462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038FAD-2DEC-3A14-12C8-0186FEBFC0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Random forests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14CD52-1C1E-C80C-DE8A-7BF1337682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428999"/>
            <a:ext cx="10515600" cy="3197269"/>
          </a:xfrm>
        </p:spPr>
        <p:txBody>
          <a:bodyPr>
            <a:normAutofit fontScale="77500" lnSpcReduction="20000"/>
          </a:bodyPr>
          <a:lstStyle/>
          <a:p>
            <a:r>
              <a:rPr lang="en-US"/>
              <a:t>A </a:t>
            </a:r>
            <a:r>
              <a:rPr lang="en-US" b="1" i="1"/>
              <a:t>random forest</a:t>
            </a:r>
            <a:r>
              <a:rPr lang="en-US"/>
              <a:t> is an ensemble of decision trees, generally trained with the bagging method, typically with max_samples set to the size of the training set</a:t>
            </a:r>
          </a:p>
          <a:p>
            <a:r>
              <a:rPr lang="en-US"/>
              <a:t>We can build a random forest classifier using a BaggingClassifier and passing it a DecisionTreeClassifier</a:t>
            </a:r>
          </a:p>
          <a:p>
            <a:r>
              <a:rPr lang="en-US"/>
              <a:t>We can also use the RandomForestClassifier and RandomForestRegression classes, which are more convenient and optimized for making ensembles where the base algorithm is a decision tree</a:t>
            </a:r>
          </a:p>
          <a:p>
            <a:r>
              <a:rPr lang="en-US"/>
              <a:t>The code above trains a random forest classifier with 500 trees, each limited to a maximum of 16 leaf nodes, using all CPU cores</a:t>
            </a:r>
          </a:p>
          <a:p>
            <a:r>
              <a:rPr lang="en-US"/>
              <a:t>The RandomForestClassifier has all the hyperparameters of the DecisionTreeClassifier as well as those of the BaggingClassifier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9ED913E-45DA-ABBC-7B29-BC7EB8BC82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7150" y="1642867"/>
            <a:ext cx="6997700" cy="138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51999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9E5A0E-CAA8-2479-D4F5-5EA3FB3D8E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499170"/>
          </a:xfrm>
        </p:spPr>
        <p:txBody>
          <a:bodyPr>
            <a:normAutofit fontScale="90000"/>
          </a:bodyPr>
          <a:lstStyle/>
          <a:p>
            <a:r>
              <a:rPr lang="en-US"/>
              <a:t>Increasing model diversity by feature sampling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34915B0-34AA-838C-0AEE-4E9423C2552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3429000"/>
                <a:ext cx="10515600" cy="2920196"/>
              </a:xfrm>
            </p:spPr>
            <p:txBody>
              <a:bodyPr>
                <a:normAutofit fontScale="92500"/>
              </a:bodyPr>
              <a:lstStyle/>
              <a:p>
                <a:r>
                  <a:rPr lang="en-US"/>
                  <a:t>The random forest algorithm introduces extra randomness by searching for the best feature within a randomly sampled subset of the features</a:t>
                </a:r>
              </a:p>
              <a:p>
                <a:pPr lvl="1"/>
                <a:r>
                  <a:rPr lang="en-US"/>
                  <a:t>by default, it samples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da-DK" b="0" i="1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rad>
                  </m:oMath>
                </a14:m>
                <a:r>
                  <a:rPr lang="en-US"/>
                  <a:t> features where </a:t>
                </a:r>
                <a:r>
                  <a:rPr lang="en-US" i="1"/>
                  <a:t>n</a:t>
                </a:r>
                <a:r>
                  <a:rPr lang="en-US"/>
                  <a:t> is the total number of features</a:t>
                </a:r>
              </a:p>
              <a:p>
                <a:r>
                  <a:rPr lang="en-US"/>
                  <a:t>This results in greater model diversity which increases bias and reduces variance, thus generally improving generalizability</a:t>
                </a:r>
              </a:p>
              <a:p>
                <a:r>
                  <a:rPr lang="en-US"/>
                  <a:t>The code above uses the BaggingClassifier class to create a random forest that is equivalent to the one on the previous slide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34915B0-34AA-838C-0AEE-4E9423C2552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3429000"/>
                <a:ext cx="10515600" cy="2920196"/>
              </a:xfrm>
              <a:blipFill>
                <a:blip r:embed="rId2"/>
                <a:stretch>
                  <a:fillRect l="-965" t="-3463" r="-965" b="-30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ABB237B2-AC82-E53E-929D-CABA2D28BE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4809" y="1014502"/>
            <a:ext cx="5942382" cy="2264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296927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4373BC-2359-63DD-E471-60001018EC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Extra-trees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D015DD-5818-5479-082D-B9A968A39C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/>
              <a:t>It is possible to create even more model diversity by having the learning algorithm assign random thresholds for the features instead of attempting to find the best possible thresholds</a:t>
            </a:r>
          </a:p>
          <a:p>
            <a:r>
              <a:rPr lang="en-US"/>
              <a:t>We can do this by setting splitter=“random” when creating a DecisionTreeClassifier</a:t>
            </a:r>
          </a:p>
          <a:p>
            <a:r>
              <a:rPr lang="en-US"/>
              <a:t>An ensemble of such extremely random trees is called an </a:t>
            </a:r>
            <a:r>
              <a:rPr lang="en-US" b="1" i="1"/>
              <a:t>extremely randomized trees ensemble</a:t>
            </a:r>
            <a:r>
              <a:rPr lang="en-US"/>
              <a:t> or an </a:t>
            </a:r>
            <a:r>
              <a:rPr lang="en-US" b="1" i="1"/>
              <a:t>extra-trees ensemble</a:t>
            </a:r>
            <a:r>
              <a:rPr lang="en-US"/>
              <a:t> for short</a:t>
            </a:r>
          </a:p>
          <a:p>
            <a:r>
              <a:rPr lang="en-US"/>
              <a:t>Again, such a model trades an increase in bias for a decrease in variance</a:t>
            </a:r>
          </a:p>
          <a:p>
            <a:r>
              <a:rPr lang="en-US"/>
              <a:t>Extra-trees classifiers are much faster to train than regular random forests</a:t>
            </a:r>
          </a:p>
          <a:p>
            <a:r>
              <a:rPr lang="en-US"/>
              <a:t>Scikit-Learn provides the ExtraTreesClassifier and ExtraTreesRegressor classes for building such models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787218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AE3965-6656-AFEE-3008-66BF8540D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7169"/>
            <a:ext cx="10515600" cy="315912"/>
          </a:xfrm>
        </p:spPr>
        <p:txBody>
          <a:bodyPr>
            <a:normAutofit fontScale="90000"/>
          </a:bodyPr>
          <a:lstStyle/>
          <a:p>
            <a:r>
              <a:rPr lang="en-US"/>
              <a:t>Feature importance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358497-C02A-FE35-E74D-9F2236E5A7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8412" y="3112902"/>
            <a:ext cx="10915388" cy="3552891"/>
          </a:xfrm>
        </p:spPr>
        <p:txBody>
          <a:bodyPr>
            <a:normAutofit fontScale="85000" lnSpcReduction="20000"/>
          </a:bodyPr>
          <a:lstStyle/>
          <a:p>
            <a:r>
              <a:rPr lang="en-US"/>
              <a:t>You can measure the relative importance of a feature in a random forest using Scikit-Learn</a:t>
            </a:r>
          </a:p>
          <a:p>
            <a:r>
              <a:rPr lang="en-US"/>
              <a:t>A feature’s importance is measured by how much the tree nodes that use that feature reduce impurity on average, across all the trees in the forest</a:t>
            </a:r>
          </a:p>
          <a:p>
            <a:pPr lvl="1"/>
            <a:r>
              <a:rPr lang="en-US"/>
              <a:t>the value for a node is weighted by the number of training instances associated with that node</a:t>
            </a:r>
          </a:p>
          <a:p>
            <a:r>
              <a:rPr lang="en-US"/>
              <a:t>Scikit-Learn automatically calculates the normalized feature importances after training – you can acess them in the variable feature_importances_</a:t>
            </a:r>
          </a:p>
          <a:p>
            <a:r>
              <a:rPr lang="en-US"/>
              <a:t>The code above trains a RandomForestClassifier on the iris dataset and outputs each feature’s importance</a:t>
            </a:r>
          </a:p>
          <a:p>
            <a:r>
              <a:rPr lang="en-US"/>
              <a:t>The image above left shows the relative importance of the pixels in the MNIST dataset after training with a random forest classifier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19FE325-CAD7-B0FA-4399-D53A816202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8028" y="519994"/>
            <a:ext cx="6231524" cy="209794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B884D2A-7592-0AC0-8A61-AAC4D51C19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5233" y="771538"/>
            <a:ext cx="3331836" cy="2226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34483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500BA0-D7A9-2B25-6DD4-783497638F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i="1"/>
              <a:t>Boosting</a:t>
            </a:r>
            <a:r>
              <a:rPr lang="en-US"/>
              <a:t> (or </a:t>
            </a:r>
            <a:r>
              <a:rPr lang="en-US" b="1" i="1"/>
              <a:t>hypothesis boosting</a:t>
            </a:r>
            <a:r>
              <a:rPr lang="en-US"/>
              <a:t>) refers to an ensemble method that combines a number of weak learners to create a strong learner</a:t>
            </a:r>
          </a:p>
          <a:p>
            <a:r>
              <a:rPr lang="en-US"/>
              <a:t>The general idea behind boosting is to train each predictor in an ensemble sequentially, so that each one tries to correct the errors of the previous one</a:t>
            </a:r>
          </a:p>
          <a:p>
            <a:r>
              <a:rPr lang="en-US"/>
              <a:t>There are lots of different boosting methods available, but the most popular are</a:t>
            </a:r>
          </a:p>
          <a:p>
            <a:pPr lvl="1"/>
            <a:r>
              <a:rPr lang="en-US" b="1" i="1"/>
              <a:t>AdaBoost</a:t>
            </a:r>
            <a:r>
              <a:rPr lang="en-US"/>
              <a:t> – short for </a:t>
            </a:r>
            <a:r>
              <a:rPr lang="en-US" b="1" i="1"/>
              <a:t>adaptive boosting</a:t>
            </a:r>
          </a:p>
          <a:p>
            <a:pPr lvl="1"/>
            <a:r>
              <a:rPr lang="en-US" b="1" i="1"/>
              <a:t>gradient boosting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6C94603-6309-A4B6-F796-7B30D35511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Boosting</a:t>
            </a:r>
          </a:p>
        </p:txBody>
      </p:sp>
    </p:spTree>
    <p:extLst>
      <p:ext uri="{BB962C8B-B14F-4D97-AF65-F5344CB8AC3E}">
        <p14:creationId xmlns:p14="http://schemas.microsoft.com/office/powerpoint/2010/main" val="251430817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DD10A0-4153-E96A-8DEC-1480FCE699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AdaBoost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07D2D8-1F06-73AF-7A09-1508EDC9EA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64995" y="1027906"/>
            <a:ext cx="5804770" cy="5137303"/>
          </a:xfrm>
        </p:spPr>
        <p:txBody>
          <a:bodyPr>
            <a:normAutofit fontScale="92500" lnSpcReduction="20000"/>
          </a:bodyPr>
          <a:lstStyle/>
          <a:p>
            <a:r>
              <a:rPr lang="en-US"/>
              <a:t>The approach adopted in AdaBoost is for each new predictor to focus on training instances that its predecessor underfit</a:t>
            </a:r>
          </a:p>
          <a:p>
            <a:r>
              <a:rPr lang="en-US"/>
              <a:t>This results in new predictors focusing more and more on the hard cases</a:t>
            </a:r>
          </a:p>
          <a:p>
            <a:r>
              <a:rPr lang="en-US"/>
              <a:t>The algorithm first trains a base classifier (e.g., a decision tree) and uses it to make predictions on the training set</a:t>
            </a:r>
          </a:p>
          <a:p>
            <a:r>
              <a:rPr lang="en-US"/>
              <a:t>It then increases the relative weight of the misclassified training instances</a:t>
            </a:r>
          </a:p>
          <a:p>
            <a:r>
              <a:rPr lang="en-US"/>
              <a:t>Then it trains a second classifier, using the updated weights, again makes predictions, updates the instance weights, and so on.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F614DA9-3426-22A8-54B7-27BD926403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7808" y="1949385"/>
            <a:ext cx="4972209" cy="3294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105643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F95BA8-FE67-1F04-EA7A-6E063CDB5F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AdaBoost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1A0D8A-A6EE-6956-1695-AB0EEC23FF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0937" y="3324809"/>
            <a:ext cx="11210795" cy="3311016"/>
          </a:xfrm>
        </p:spPr>
        <p:txBody>
          <a:bodyPr>
            <a:normAutofit fontScale="92500"/>
          </a:bodyPr>
          <a:lstStyle/>
          <a:p>
            <a:r>
              <a:rPr lang="en-US"/>
              <a:t>The plots show the decision boundaries of five consecutive predictors on the moons dataset</a:t>
            </a:r>
          </a:p>
          <a:p>
            <a:pPr lvl="1"/>
            <a:r>
              <a:rPr lang="en-US"/>
              <a:t>here each predictor is a highly regularized SVM classifier with an RBF kernel</a:t>
            </a:r>
          </a:p>
          <a:p>
            <a:r>
              <a:rPr lang="en-US"/>
              <a:t>The plot on the right uses a learning rate that is half of that used in the plot on the left – i.e., misclassified instances are boosted less on each iteration</a:t>
            </a:r>
          </a:p>
          <a:p>
            <a:r>
              <a:rPr lang="en-US"/>
              <a:t>The result is a decision boundary that approaches the optimum, like with gradient descent, except that here </a:t>
            </a:r>
            <a:r>
              <a:rPr lang="en-US" i="1"/>
              <a:t>every model in the sequence is added to the ensemble</a:t>
            </a:r>
            <a:endParaRPr lang="en-US"/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5E53B3DA-76EC-E13F-DCF0-38A9332686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1271" y="222175"/>
            <a:ext cx="7660362" cy="2959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982257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F95BA8-FE67-1F04-EA7A-6E063CDB5F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AdaBoost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1A0D8A-A6EE-6956-1695-AB0EEC23FF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0937" y="3324809"/>
            <a:ext cx="11210795" cy="3311016"/>
          </a:xfrm>
        </p:spPr>
        <p:txBody>
          <a:bodyPr>
            <a:normAutofit/>
          </a:bodyPr>
          <a:lstStyle/>
          <a:p>
            <a:r>
              <a:rPr lang="en-US"/>
              <a:t>Once trained, the ensemble makes predictions in a similar way to bagging, except that predictors are given different weights depending on their overall accuracy over the weighted training set</a:t>
            </a:r>
          </a:p>
          <a:p>
            <a:r>
              <a:rPr lang="en-US"/>
              <a:t>One disadvantage of AdaBoost is that it cannot be parallelised, so it does not scale as well as bagging or pasting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5E53B3DA-76EC-E13F-DCF0-38A9332686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1271" y="222175"/>
            <a:ext cx="7660362" cy="2959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948256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8172FA-D47C-A773-C601-484DD32573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AdaBoost in Scikit-Learn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F47112-2317-162F-67EB-E8BB6F90AD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4147617"/>
            <a:ext cx="10515600" cy="2345258"/>
          </a:xfrm>
        </p:spPr>
        <p:txBody>
          <a:bodyPr>
            <a:normAutofit lnSpcReduction="10000"/>
          </a:bodyPr>
          <a:lstStyle/>
          <a:p>
            <a:r>
              <a:rPr lang="en-US"/>
              <a:t>The code above trains an AdaBoost classifier on 30 </a:t>
            </a:r>
            <a:r>
              <a:rPr lang="en-US" b="1" i="1"/>
              <a:t>decision stumps</a:t>
            </a:r>
            <a:endParaRPr lang="en-US"/>
          </a:p>
          <a:p>
            <a:pPr lvl="1"/>
            <a:r>
              <a:rPr lang="en-US"/>
              <a:t>a </a:t>
            </a:r>
            <a:r>
              <a:rPr lang="en-US" i="1"/>
              <a:t>decision stump</a:t>
            </a:r>
            <a:r>
              <a:rPr lang="en-US"/>
              <a:t> is a decision tree with max_depth=1 – i.e., a tree consisting of a single splitter node with two leaf nodes</a:t>
            </a:r>
          </a:p>
          <a:p>
            <a:r>
              <a:rPr lang="en-US"/>
              <a:t>If an AdaBoost ensemble is overfitting the training set, you can try reducing the number of estimators or more strongly regularizing the base estimator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5316473-A5C3-C939-3153-40D21A8837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5480" y="1968500"/>
            <a:ext cx="5803900" cy="14605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5C5C76E-D77B-93CE-68CC-005CAB4F74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0445" y="1690688"/>
            <a:ext cx="3581895" cy="2456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13263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11160F-2950-DBF5-4588-5AD8A53A7B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36749"/>
          </a:xfrm>
        </p:spPr>
        <p:txBody>
          <a:bodyPr>
            <a:normAutofit fontScale="90000"/>
          </a:bodyPr>
          <a:lstStyle/>
          <a:p>
            <a:r>
              <a:rPr lang="en-US"/>
              <a:t>Gradient boosting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CE0A37-9AB7-0843-0FAA-A75910185F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428999"/>
            <a:ext cx="10515600" cy="3063876"/>
          </a:xfrm>
        </p:spPr>
        <p:txBody>
          <a:bodyPr>
            <a:normAutofit fontScale="92500" lnSpcReduction="20000"/>
          </a:bodyPr>
          <a:lstStyle/>
          <a:p>
            <a:r>
              <a:rPr lang="en-US"/>
              <a:t>Like AdaBoost, </a:t>
            </a:r>
            <a:r>
              <a:rPr lang="en-US" b="1" i="1"/>
              <a:t>gradient boosting</a:t>
            </a:r>
            <a:r>
              <a:rPr lang="en-US"/>
              <a:t> works by adding successive predictors to an ensemble, each one correcting the mistakes made by its predecessor</a:t>
            </a:r>
          </a:p>
          <a:p>
            <a:r>
              <a:rPr lang="en-US"/>
              <a:t>Gradient boosting does this by trying to fit each new predictor to the </a:t>
            </a:r>
            <a:r>
              <a:rPr lang="en-US" i="1"/>
              <a:t>residual errors</a:t>
            </a:r>
            <a:r>
              <a:rPr lang="en-US"/>
              <a:t> of its predecessor</a:t>
            </a:r>
          </a:p>
          <a:p>
            <a:r>
              <a:rPr lang="en-US"/>
              <a:t>We consider the case where the base predictors are decision tree regressors – this is called </a:t>
            </a:r>
            <a:r>
              <a:rPr lang="en-US" b="1" i="1"/>
              <a:t>gradient tree boosting</a:t>
            </a:r>
            <a:r>
              <a:rPr lang="en-US"/>
              <a:t> or </a:t>
            </a:r>
            <a:r>
              <a:rPr lang="en-US" b="1" i="1"/>
              <a:t>gradient boosted regression trees</a:t>
            </a:r>
            <a:r>
              <a:rPr lang="en-US"/>
              <a:t> (GBRT)</a:t>
            </a:r>
          </a:p>
          <a:p>
            <a:r>
              <a:rPr lang="en-US"/>
              <a:t>We begin by generating a noisy quadratic dataset and fitting a DecisionTreeRegressor (see code above)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9036F0F-5FF9-D3C7-830F-EE76289047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1030" y="1152395"/>
            <a:ext cx="7938194" cy="2029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4522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C9DAC6-9726-B9B5-D6DA-A42077AE45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Ensemble learning - the wisdom of the crowd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1A46B5-18B4-BC62-541E-B6FB9743AC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9863" y="4226312"/>
            <a:ext cx="11140069" cy="2375209"/>
          </a:xfrm>
        </p:spPr>
        <p:txBody>
          <a:bodyPr>
            <a:normAutofit fontScale="70000" lnSpcReduction="20000"/>
          </a:bodyPr>
          <a:lstStyle/>
          <a:p>
            <a:r>
              <a:rPr lang="en-US"/>
              <a:t>If you pose a complex question to a thousand randomly selected people, then aggregate the answer, you’ll often get a better answer than if you ask a single expert – this is called </a:t>
            </a:r>
            <a:r>
              <a:rPr lang="en-US" b="1" i="1"/>
              <a:t>the wisdom of the crowd</a:t>
            </a:r>
          </a:p>
          <a:p>
            <a:r>
              <a:rPr lang="en-US"/>
              <a:t>Similarly, if you aggregate the predictions of a group of machine learning predictors (classifiers or regressors), you will often get better predictions than if you rely on the prediction of the single best model</a:t>
            </a:r>
          </a:p>
          <a:p>
            <a:r>
              <a:rPr lang="en-US"/>
              <a:t>A group of predictors is called an </a:t>
            </a:r>
            <a:r>
              <a:rPr lang="en-US" b="1" i="1"/>
              <a:t>ensemble</a:t>
            </a:r>
          </a:p>
          <a:p>
            <a:r>
              <a:rPr lang="en-US"/>
              <a:t>The technique of using such an ensemble of models is therefore called </a:t>
            </a:r>
            <a:r>
              <a:rPr lang="en-US" b="1" i="1"/>
              <a:t>ensemble learning</a:t>
            </a:r>
          </a:p>
          <a:p>
            <a:r>
              <a:rPr lang="en-US"/>
              <a:t>An ensemble learning algorithm is called an </a:t>
            </a:r>
            <a:r>
              <a:rPr lang="en-US" b="1" i="1"/>
              <a:t>ensemble method</a:t>
            </a:r>
            <a:endParaRPr lang="en-US"/>
          </a:p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D529BEA-A19C-4C26-8D00-A03EC17E19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790315"/>
            <a:ext cx="4651917" cy="202908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5983503-BEE1-1D90-F93D-C950B08F9BD6}"/>
              </a:ext>
            </a:extLst>
          </p:cNvPr>
          <p:cNvSpPr txBox="1"/>
          <p:nvPr/>
        </p:nvSpPr>
        <p:spPr>
          <a:xfrm>
            <a:off x="5878344" y="2631344"/>
            <a:ext cx="4353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vs.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67E5F48-BD2A-367B-729D-CCB409034B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95265" y="1790316"/>
            <a:ext cx="3145087" cy="2029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03900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57DECB-1DFA-311B-B91D-8A985ECD02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86853"/>
          </a:xfrm>
        </p:spPr>
        <p:txBody>
          <a:bodyPr>
            <a:normAutofit fontScale="90000"/>
          </a:bodyPr>
          <a:lstStyle/>
          <a:p>
            <a:r>
              <a:rPr lang="en-US"/>
              <a:t>Gradient boosting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FB6AAA-76AC-3F66-EBBD-131ABA9F29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39660"/>
            <a:ext cx="10515600" cy="5137303"/>
          </a:xfrm>
        </p:spPr>
        <p:txBody>
          <a:bodyPr/>
          <a:lstStyle/>
          <a:p>
            <a:r>
              <a:rPr lang="en-US"/>
              <a:t>Next we train a second DecisionTreeRegressor on the residual errors made by the first predictor:</a:t>
            </a:r>
          </a:p>
          <a:p>
            <a:endParaRPr lang="en-US"/>
          </a:p>
          <a:p>
            <a:endParaRPr lang="en-US"/>
          </a:p>
          <a:p>
            <a:r>
              <a:rPr lang="en-US"/>
              <a:t>Then we train a third regressor on the residual errors made by the second predictor:</a:t>
            </a:r>
          </a:p>
          <a:p>
            <a:endParaRPr lang="en-US"/>
          </a:p>
          <a:p>
            <a:endParaRPr lang="en-US"/>
          </a:p>
          <a:p>
            <a:r>
              <a:rPr lang="en-US"/>
              <a:t>Now we have an ensemble of three trees and we can make a prediction simply by adding up the predictions of all the trees: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0EFE8D6-8540-76DC-C8DD-F1AF180D3B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1950" y="1989812"/>
            <a:ext cx="6388100" cy="7239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BDC196C-549C-4178-ACDF-1F5A0B67B3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9250" y="3893594"/>
            <a:ext cx="6400800" cy="7493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9296215-E0B6-4555-9341-331F0C9465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40000" y="5865313"/>
            <a:ext cx="7112000" cy="59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366702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95D32D-ADBB-464D-6158-5478DAEAC2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520" y="365125"/>
            <a:ext cx="5210828" cy="574327"/>
          </a:xfrm>
        </p:spPr>
        <p:txBody>
          <a:bodyPr>
            <a:normAutofit fontScale="90000"/>
          </a:bodyPr>
          <a:lstStyle/>
          <a:p>
            <a:r>
              <a:rPr lang="en-US"/>
              <a:t>Gradient tree boosting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FC493B-F900-96F1-676E-BF139E578A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0520" y="1528175"/>
            <a:ext cx="4972833" cy="3344450"/>
          </a:xfrm>
        </p:spPr>
        <p:txBody>
          <a:bodyPr/>
          <a:lstStyle/>
          <a:p>
            <a:r>
              <a:rPr lang="en-US"/>
              <a:t>In the graphs on the right, left column shows predictions of the the three models, right column shows predictions of the ensemble</a:t>
            </a:r>
          </a:p>
          <a:p>
            <a:r>
              <a:rPr lang="en-US"/>
              <a:t>The ensemble’s predictions gradually get better as one each successive predictor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E697714-B373-8A4B-6B7A-FA5CF0A158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61348" y="216548"/>
            <a:ext cx="6480132" cy="6424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5828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32E35C-3058-6CDC-241A-02B7E6CEC9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49275"/>
          </a:xfrm>
        </p:spPr>
        <p:txBody>
          <a:bodyPr>
            <a:normAutofit fontScale="90000"/>
          </a:bodyPr>
          <a:lstStyle/>
          <a:p>
            <a:r>
              <a:rPr lang="en-US"/>
              <a:t>GradientBoostingRegressor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46C75E-AA9F-6904-0CCF-BC40449893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818356"/>
            <a:ext cx="10515600" cy="3771966"/>
          </a:xfrm>
        </p:spPr>
        <p:txBody>
          <a:bodyPr>
            <a:normAutofit/>
          </a:bodyPr>
          <a:lstStyle/>
          <a:p>
            <a:r>
              <a:rPr lang="en-US"/>
              <a:t>Scikit-Learn’s GradientBoostingRegressor class can be used to train a gradient boosted regression tree (GBRT) ensemble</a:t>
            </a:r>
          </a:p>
          <a:p>
            <a:pPr lvl="1"/>
            <a:r>
              <a:rPr lang="en-US"/>
              <a:t>there’s also a GradientBoostingClassifier class</a:t>
            </a:r>
          </a:p>
          <a:p>
            <a:r>
              <a:rPr lang="en-US"/>
              <a:t>This class has hyperparameters to control growth of decision trees (e.g., max_depth, min_samples_leaf)</a:t>
            </a:r>
          </a:p>
          <a:p>
            <a:r>
              <a:rPr lang="en-US"/>
              <a:t>It also has hyperparameters for controlling the ensemble (e.g., n_estimators)</a:t>
            </a:r>
          </a:p>
          <a:p>
            <a:r>
              <a:rPr lang="en-US"/>
              <a:t>Code above creates same ensemble as the one on the previous slide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129F481-D1BF-8D54-93AD-BBE9F85EC6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4500" y="1320278"/>
            <a:ext cx="6223000" cy="109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46852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EAEDC0-6B05-AE17-5031-75846DD5AC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398963"/>
          </a:xfrm>
        </p:spPr>
        <p:txBody>
          <a:bodyPr>
            <a:normAutofit fontScale="90000"/>
          </a:bodyPr>
          <a:lstStyle/>
          <a:p>
            <a:r>
              <a:rPr lang="en-US"/>
              <a:t>Shrinkage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F0CAFB-3D84-6828-8354-1127F941FA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682652"/>
            <a:ext cx="10515600" cy="2931090"/>
          </a:xfrm>
        </p:spPr>
        <p:txBody>
          <a:bodyPr>
            <a:normAutofit fontScale="92500" lnSpcReduction="20000"/>
          </a:bodyPr>
          <a:lstStyle/>
          <a:p>
            <a:r>
              <a:rPr lang="en-US"/>
              <a:t>The learning_rate hyperparameter scales the contribution of each tree</a:t>
            </a:r>
          </a:p>
          <a:p>
            <a:r>
              <a:rPr lang="en-US"/>
              <a:t>If the learning rate is low, e.g., 0.05, you’ll need more trees to fit the training set, but the predictions will generalize better – this is a form of regularization called </a:t>
            </a:r>
            <a:r>
              <a:rPr lang="en-US" b="1" i="1"/>
              <a:t>shrinkage</a:t>
            </a:r>
            <a:endParaRPr lang="en-US"/>
          </a:p>
          <a:p>
            <a:r>
              <a:rPr lang="en-US"/>
              <a:t>Plots above show two GBRT ensembles trained with different hyperparameters</a:t>
            </a:r>
          </a:p>
          <a:p>
            <a:pPr lvl="1"/>
            <a:r>
              <a:rPr lang="en-US"/>
              <a:t>the one on the left does not have enough trees to fit the training set</a:t>
            </a:r>
          </a:p>
          <a:p>
            <a:pPr lvl="1"/>
            <a:r>
              <a:rPr lang="en-US"/>
              <a:t>the one on the right has about the right number of trees – if we added more, it would start to overfit</a:t>
            </a:r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E3A6642F-DF88-8A53-3BA0-4A75D54D12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7550" y="833060"/>
            <a:ext cx="7196899" cy="2780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896854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C56EF8-B913-8F04-3549-11317ED252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449067"/>
          </a:xfrm>
        </p:spPr>
        <p:txBody>
          <a:bodyPr>
            <a:normAutofit fontScale="90000"/>
          </a:bodyPr>
          <a:lstStyle/>
          <a:p>
            <a:r>
              <a:rPr lang="en-US"/>
              <a:t>Finding the optimal number of trees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6C0916-F0EE-1F3F-4B7D-98304780BD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4083660"/>
            <a:ext cx="10515600" cy="2513600"/>
          </a:xfrm>
        </p:spPr>
        <p:txBody>
          <a:bodyPr>
            <a:normAutofit fontScale="92500" lnSpcReduction="20000"/>
          </a:bodyPr>
          <a:lstStyle/>
          <a:p>
            <a:r>
              <a:rPr lang="en-US"/>
              <a:t>You could find the right number of trees in a GBRT by using GridSearchCV or RandomizedSearchCV</a:t>
            </a:r>
          </a:p>
          <a:p>
            <a:r>
              <a:rPr lang="en-US"/>
              <a:t>A simpler way is to set n_iter_no_change to some value, e.g., 10, then the GradientBoostingRegressor will stop adding trees when it sees that the last 10 iterations have not helped to decrease the error</a:t>
            </a:r>
          </a:p>
          <a:p>
            <a:r>
              <a:rPr lang="en-US"/>
              <a:t>This is essentially early stopping with a bit of patience – it tolerates a certain number of iterations with no improvement before stopping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F812F49-B455-3AF9-FD2B-B4B7B634A2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1847240"/>
            <a:ext cx="5029200" cy="9271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5B4AA36-DF24-A0FA-C06B-3169A2BCDC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2277" y="918576"/>
            <a:ext cx="3822700" cy="306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695894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C56EF8-B913-8F04-3549-11317ED252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449067"/>
          </a:xfrm>
        </p:spPr>
        <p:txBody>
          <a:bodyPr>
            <a:normAutofit fontScale="90000"/>
          </a:bodyPr>
          <a:lstStyle/>
          <a:p>
            <a:r>
              <a:rPr lang="en-US"/>
              <a:t>Finding the optimal number of trees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6C0916-F0EE-1F3F-4B7D-98304780BD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4083660"/>
            <a:ext cx="10515600" cy="2513600"/>
          </a:xfrm>
        </p:spPr>
        <p:txBody>
          <a:bodyPr>
            <a:normAutofit/>
          </a:bodyPr>
          <a:lstStyle/>
          <a:p>
            <a:r>
              <a:rPr lang="en-US"/>
              <a:t>If you set n_iter_no_change too low, training may stop too early and your model will underfit; if you set it too high, it might overfit</a:t>
            </a:r>
          </a:p>
          <a:p>
            <a:r>
              <a:rPr lang="en-US"/>
              <a:t>We set a fairly low learning rate and a high number of estimators, though, because of early stopping, the actual number of estimators is typically much lower – see above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F812F49-B455-3AF9-FD2B-B4B7B634A2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1847240"/>
            <a:ext cx="5029200" cy="9271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5B4AA36-DF24-A0FA-C06B-3169A2BCDC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2277" y="918576"/>
            <a:ext cx="3822700" cy="30607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56BF27F-6F59-1C35-75EC-70DF54BC4F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6800" y="3062788"/>
            <a:ext cx="2298700" cy="83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456725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C56EF8-B913-8F04-3549-11317ED252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449067"/>
          </a:xfrm>
        </p:spPr>
        <p:txBody>
          <a:bodyPr>
            <a:normAutofit fontScale="90000"/>
          </a:bodyPr>
          <a:lstStyle/>
          <a:p>
            <a:r>
              <a:rPr lang="en-US"/>
              <a:t>Finding the optimal number of trees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6C0916-F0EE-1F3F-4B7D-98304780BD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381676"/>
            <a:ext cx="10515600" cy="3215584"/>
          </a:xfrm>
        </p:spPr>
        <p:txBody>
          <a:bodyPr>
            <a:normAutofit fontScale="85000" lnSpcReduction="10000"/>
          </a:bodyPr>
          <a:lstStyle/>
          <a:p>
            <a:r>
              <a:rPr lang="en-US"/>
              <a:t>When n_iter_no_change is set, the fit() method automatically holds back some of the training set for validating each successive tree’s performance</a:t>
            </a:r>
          </a:p>
          <a:p>
            <a:r>
              <a:rPr lang="en-US"/>
              <a:t>Size of validation set is 10% by default and can be set with validation_fraction</a:t>
            </a:r>
          </a:p>
          <a:p>
            <a:r>
              <a:rPr lang="en-US"/>
              <a:t>The tol parameter can be used to define the maximum improvement that is considered negligible (default is 0.0001)</a:t>
            </a:r>
          </a:p>
          <a:p>
            <a:r>
              <a:rPr lang="en-US"/>
              <a:t>You can also speed up training by setting the subsample hyperparameter</a:t>
            </a:r>
          </a:p>
          <a:p>
            <a:r>
              <a:rPr lang="en-US"/>
              <a:t>For example, subsample=0.25 causes each tree to be trained on 25% of the training instances, selected randomly – this is called </a:t>
            </a:r>
            <a:r>
              <a:rPr lang="en-US" b="1" i="1"/>
              <a:t>stochastic gradient boosting</a:t>
            </a:r>
            <a:endParaRPr lang="en-US"/>
          </a:p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F812F49-B455-3AF9-FD2B-B4B7B634A2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1170834"/>
            <a:ext cx="5029200" cy="9271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5B4AA36-DF24-A0FA-C06B-3169A2BCDC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40558" y="908192"/>
            <a:ext cx="2971887" cy="237948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56BF27F-6F59-1C35-75EC-70DF54BC4F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6800" y="2252597"/>
            <a:ext cx="2298700" cy="83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11287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EF8DA9-B715-5446-653D-639221162D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49275"/>
          </a:xfrm>
        </p:spPr>
        <p:txBody>
          <a:bodyPr>
            <a:normAutofit fontScale="90000"/>
          </a:bodyPr>
          <a:lstStyle/>
          <a:p>
            <a:r>
              <a:rPr lang="en-US"/>
              <a:t>Stacking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3C2A5D-4A02-9BC1-8C37-C1B0579EB6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77238"/>
            <a:ext cx="6101219" cy="5415637"/>
          </a:xfrm>
        </p:spPr>
        <p:txBody>
          <a:bodyPr/>
          <a:lstStyle/>
          <a:p>
            <a:r>
              <a:rPr lang="en-US" b="1" i="1"/>
              <a:t>Stacking</a:t>
            </a:r>
            <a:r>
              <a:rPr lang="en-US"/>
              <a:t> or</a:t>
            </a:r>
            <a:r>
              <a:rPr lang="en-US" b="1" i="1"/>
              <a:t> stacked generalization</a:t>
            </a:r>
            <a:r>
              <a:rPr lang="en-US"/>
              <a:t> is based on a simple idea:</a:t>
            </a:r>
            <a:r>
              <a:rPr lang="en-US" b="1" i="1"/>
              <a:t> </a:t>
            </a:r>
            <a:r>
              <a:rPr lang="en-US"/>
              <a:t>instead of using a simple aggregator function to combine the predictions of an ensemble of predictors, </a:t>
            </a:r>
            <a:r>
              <a:rPr lang="en-US" b="1" i="1"/>
              <a:t>train a model to perform this aggregation</a:t>
            </a:r>
            <a:endParaRPr lang="en-US"/>
          </a:p>
          <a:p>
            <a:r>
              <a:rPr lang="en-US"/>
              <a:t>Diagram on right shows an ensemble of three models making predictions on a new instance</a:t>
            </a:r>
          </a:p>
          <a:p>
            <a:r>
              <a:rPr lang="en-US"/>
              <a:t>These predictions are given as input to a final predictor – a </a:t>
            </a:r>
            <a:r>
              <a:rPr lang="en-US" b="1" i="1"/>
              <a:t>blender</a:t>
            </a:r>
            <a:r>
              <a:rPr lang="en-US"/>
              <a:t> or </a:t>
            </a:r>
            <a:r>
              <a:rPr lang="en-US" b="1" i="1"/>
              <a:t>meta-learner </a:t>
            </a:r>
            <a:r>
              <a:rPr lang="en-US"/>
              <a:t>– which makes the final prediction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C9DFB13-9200-BE9E-BEDE-DD32BBAB94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77959" y="549275"/>
            <a:ext cx="4577919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20777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EF8DA9-B715-5446-653D-639221162D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49275"/>
          </a:xfrm>
        </p:spPr>
        <p:txBody>
          <a:bodyPr>
            <a:normAutofit fontScale="90000"/>
          </a:bodyPr>
          <a:lstStyle/>
          <a:p>
            <a:r>
              <a:rPr lang="en-US"/>
              <a:t>Stacking – training a blender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3C2A5D-4A02-9BC1-8C37-C1B0579EB6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77238"/>
            <a:ext cx="6101219" cy="5415637"/>
          </a:xfrm>
        </p:spPr>
        <p:txBody>
          <a:bodyPr>
            <a:normAutofit fontScale="85000" lnSpcReduction="10000"/>
          </a:bodyPr>
          <a:lstStyle/>
          <a:p>
            <a:r>
              <a:rPr lang="en-US"/>
              <a:t>To train the blender, we need to build the blending training set</a:t>
            </a:r>
          </a:p>
          <a:p>
            <a:r>
              <a:rPr lang="en-US"/>
              <a:t>To do this, you can use cross_val_predict() on each predictor to get out-of-sample predictions for each instance in the original training set</a:t>
            </a:r>
          </a:p>
          <a:p>
            <a:r>
              <a:rPr lang="en-US"/>
              <a:t>You use these out-of-sample predictions as input to the blender</a:t>
            </a:r>
          </a:p>
          <a:p>
            <a:r>
              <a:rPr lang="en-US"/>
              <a:t>The targets are the same as for the original training set</a:t>
            </a:r>
          </a:p>
          <a:p>
            <a:r>
              <a:rPr lang="en-US"/>
              <a:t>Note that blender contains one input for each predictor in the ensemble, regardless of the number of features in the original training set</a:t>
            </a:r>
          </a:p>
          <a:p>
            <a:r>
              <a:rPr lang="en-US"/>
              <a:t>When the blender is trained, the predictors are re-trained one last time on the full original training set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724DDCE-C176-20DF-7AA4-7A5143F667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77205" y="639762"/>
            <a:ext cx="4899754" cy="5671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82201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EF8DA9-B715-5446-653D-639221162D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49275"/>
          </a:xfrm>
        </p:spPr>
        <p:txBody>
          <a:bodyPr>
            <a:normAutofit fontScale="90000"/>
          </a:bodyPr>
          <a:lstStyle/>
          <a:p>
            <a:r>
              <a:rPr lang="en-US"/>
              <a:t>Stacking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3C2A5D-4A02-9BC1-8C37-C1B0579EB6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77238"/>
            <a:ext cx="6101219" cy="5415637"/>
          </a:xfrm>
        </p:spPr>
        <p:txBody>
          <a:bodyPr>
            <a:normAutofit/>
          </a:bodyPr>
          <a:lstStyle/>
          <a:p>
            <a:r>
              <a:rPr lang="en-US"/>
              <a:t>One can also train a whole layer of blenders (e.g., a linear regressor and a random forest regressor) and then add one final blender on top to produce the final prediction, as shown on the right</a:t>
            </a:r>
          </a:p>
          <a:p>
            <a:r>
              <a:rPr lang="en-US"/>
              <a:t>This clearly adds complexity and training time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6E71B42-39B1-C09B-C1CC-C7732630B8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09697" y="228600"/>
            <a:ext cx="3971481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5907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C21FAA-40C2-619D-A8B8-ADBA572128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460065"/>
          </a:xfrm>
        </p:spPr>
        <p:txBody>
          <a:bodyPr>
            <a:normAutofit fontScale="90000"/>
          </a:bodyPr>
          <a:lstStyle/>
          <a:p>
            <a:r>
              <a:rPr lang="en-US"/>
              <a:t>Random forests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838009-9D27-FDBB-8080-575CF0E075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805831"/>
            <a:ext cx="10515600" cy="3806842"/>
          </a:xfrm>
        </p:spPr>
        <p:txBody>
          <a:bodyPr>
            <a:normAutofit fontScale="70000" lnSpcReduction="20000"/>
          </a:bodyPr>
          <a:lstStyle/>
          <a:p>
            <a:r>
              <a:rPr lang="en-US"/>
              <a:t>For example, you can train a group of decision tree classifiers, each on a different random subset of a training set</a:t>
            </a:r>
          </a:p>
          <a:p>
            <a:r>
              <a:rPr lang="en-US"/>
              <a:t>Then you predict the class that gets the most “votes” from the classifiers in the group</a:t>
            </a:r>
          </a:p>
          <a:p>
            <a:r>
              <a:rPr lang="en-US"/>
              <a:t>Such an ensemble of decision trees is called a </a:t>
            </a:r>
            <a:r>
              <a:rPr lang="en-US" b="1" i="1"/>
              <a:t>random forest</a:t>
            </a:r>
            <a:endParaRPr lang="en-US"/>
          </a:p>
          <a:p>
            <a:r>
              <a:rPr lang="en-US"/>
              <a:t>A random forest is a very simple idea, but it is one of the most powerful machine learning algorithms available today</a:t>
            </a:r>
          </a:p>
          <a:p>
            <a:r>
              <a:rPr lang="en-US"/>
              <a:t>You typically start experimenting with ensemble methods after you have identified some good predictors</a:t>
            </a:r>
          </a:p>
          <a:p>
            <a:r>
              <a:rPr lang="en-US"/>
              <a:t>The best solutions to very complex problems often involve several ensemble methods working together</a:t>
            </a:r>
          </a:p>
          <a:p>
            <a:pPr lvl="1"/>
            <a:r>
              <a:rPr lang="en-US"/>
              <a:t>see, for example, the Netflix Prize competition (</a:t>
            </a:r>
            <a:r>
              <a:rPr lang="en-US">
                <a:hlinkClick r:id="rId2"/>
              </a:rPr>
              <a:t>https://en.wikipedia.org/wiki/Netflix_Prize</a:t>
            </a:r>
            <a:r>
              <a:rPr lang="en-US"/>
              <a:t>) </a:t>
            </a:r>
          </a:p>
          <a:p>
            <a:r>
              <a:rPr lang="en-US"/>
              <a:t>In this lecture, we’ll cover the most popular ensemble methods: voting classifiers, bagging and pasting ensembles, random forests, boosting and stacking ensembles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2AB0D77-FD54-E994-C760-EC46FEE9A0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0669" y="459377"/>
            <a:ext cx="4166332" cy="1999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677377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855604-C058-66F1-AEA5-1CCDFEA30C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241300"/>
            <a:ext cx="10515600" cy="473075"/>
          </a:xfrm>
        </p:spPr>
        <p:txBody>
          <a:bodyPr>
            <a:normAutofit fontScale="90000"/>
          </a:bodyPr>
          <a:lstStyle/>
          <a:p>
            <a:r>
              <a:rPr lang="en-US"/>
              <a:t>StackingClassifier and StackingRegressor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446C63-1FBE-A061-E549-8330178837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94600" y="838200"/>
            <a:ext cx="4292600" cy="5816600"/>
          </a:xfrm>
        </p:spPr>
        <p:txBody>
          <a:bodyPr>
            <a:normAutofit fontScale="77500" lnSpcReduction="20000"/>
          </a:bodyPr>
          <a:lstStyle/>
          <a:p>
            <a:r>
              <a:rPr lang="en-US"/>
              <a:t>Scikit-Learn provides two classes, StackingClassifier and StackingRegressor for building stacking ensembles</a:t>
            </a:r>
          </a:p>
          <a:p>
            <a:r>
              <a:rPr lang="en-US"/>
              <a:t>Code on left replaces the VotingClassifier we used earlier on with the moons dataset</a:t>
            </a:r>
          </a:p>
          <a:p>
            <a:r>
              <a:rPr lang="en-US"/>
              <a:t>For each predictor, the stacking classifier will call predict_proba() or decision_function() and then use the final_estimator to predict the output value</a:t>
            </a:r>
          </a:p>
          <a:p>
            <a:r>
              <a:rPr lang="en-US"/>
              <a:t>If you don’t provide final_estimator, then StackingClassifier will use LogisticRegression and StackingRegressor will use RidgeCV</a:t>
            </a:r>
          </a:p>
          <a:p>
            <a:r>
              <a:rPr lang="en-US"/>
              <a:t>The stacking model improves performance from 92% to 92.8%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C424A32-C470-EEA4-0203-96E93705B3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1498600"/>
            <a:ext cx="7289800" cy="452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24760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F281B7-9452-C52A-614B-23EB6C82B2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499171"/>
          </a:xfrm>
        </p:spPr>
        <p:txBody>
          <a:bodyPr>
            <a:normAutofit fontScale="90000"/>
          </a:bodyPr>
          <a:lstStyle/>
          <a:p>
            <a:r>
              <a:rPr lang="en-US"/>
              <a:t>Voting classifiers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428B13-7A1C-DDA0-D2F1-F5E11F386F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4121062"/>
            <a:ext cx="10515600" cy="2453601"/>
          </a:xfrm>
        </p:spPr>
        <p:txBody>
          <a:bodyPr>
            <a:normAutofit fontScale="92500" lnSpcReduction="20000"/>
          </a:bodyPr>
          <a:lstStyle/>
          <a:p>
            <a:r>
              <a:rPr lang="en-US"/>
              <a:t>Suppose you have trained a number of classifiers of different types that all achieve about 80% accuracy on a task</a:t>
            </a:r>
          </a:p>
          <a:p>
            <a:r>
              <a:rPr lang="en-US"/>
              <a:t>A simple way to create a better classifier is to aggregate the predictions of these classifiers</a:t>
            </a:r>
          </a:p>
          <a:p>
            <a:r>
              <a:rPr lang="en-US"/>
              <a:t>For example, you could simply choose the class that gets the most votes from the group of best classifiers that you have trained</a:t>
            </a:r>
          </a:p>
          <a:p>
            <a:r>
              <a:rPr lang="en-US"/>
              <a:t>This is called </a:t>
            </a:r>
            <a:r>
              <a:rPr lang="en-US" b="1" i="1"/>
              <a:t>hard voting</a:t>
            </a:r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2FC6F89-BBCC-49E2-184C-6E89777DB7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2082" y="1159177"/>
            <a:ext cx="4872625" cy="266700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6579C27-3E19-D2C1-86BD-55EE188552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7295" y="1159176"/>
            <a:ext cx="4250537" cy="2667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5774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8679A1-C749-06CA-EE1A-28F1F07F90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36749"/>
          </a:xfrm>
        </p:spPr>
        <p:txBody>
          <a:bodyPr>
            <a:normAutofit fontScale="90000"/>
          </a:bodyPr>
          <a:lstStyle/>
          <a:p>
            <a:r>
              <a:rPr lang="en-US"/>
              <a:t>Hard voting classifier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A277F0-1A41-CE8A-38D0-25398CD5D3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4146115"/>
            <a:ext cx="10515600" cy="2492680"/>
          </a:xfrm>
        </p:spPr>
        <p:txBody>
          <a:bodyPr>
            <a:normAutofit fontScale="92500" lnSpcReduction="10000"/>
          </a:bodyPr>
          <a:lstStyle/>
          <a:p>
            <a:r>
              <a:rPr lang="en-US"/>
              <a:t>A hard voting classifier often achieves higher accuracy than the best classifier in the ensemble</a:t>
            </a:r>
          </a:p>
          <a:p>
            <a:r>
              <a:rPr lang="en-US"/>
              <a:t>Even if the classifiers in the ensembles are all </a:t>
            </a:r>
            <a:r>
              <a:rPr lang="en-US" i="1"/>
              <a:t>weak learners </a:t>
            </a:r>
            <a:r>
              <a:rPr lang="en-US"/>
              <a:t>(i.e., doing slightly better than random guessing), the ensemble can still be a </a:t>
            </a:r>
            <a:r>
              <a:rPr lang="en-US" i="1"/>
              <a:t>strong learner</a:t>
            </a:r>
            <a:r>
              <a:rPr lang="en-US"/>
              <a:t> (i.e., achieving high accuracy)</a:t>
            </a:r>
          </a:p>
          <a:p>
            <a:pPr lvl="1"/>
            <a:r>
              <a:rPr lang="en-US"/>
              <a:t>This depends on there being a sufficient number of weak learners that make different types of error – the models should be as dissimilar to each other as possible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7D73379-9C0A-B9D7-82B7-6177B744F4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2082" y="1159177"/>
            <a:ext cx="4872625" cy="266700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1DA14F9-8CFE-F66D-AA26-B70D6D8955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7295" y="1159176"/>
            <a:ext cx="4250537" cy="2667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14130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27F9D4-B8CA-9ECA-EB4D-9AB35D7670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99587"/>
          </a:xfrm>
        </p:spPr>
        <p:txBody>
          <a:bodyPr>
            <a:normAutofit fontScale="90000"/>
          </a:bodyPr>
          <a:lstStyle/>
          <a:p>
            <a:r>
              <a:rPr lang="en-US"/>
              <a:t>How can we make a strong learner from a group of weak learners?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85FB66-7550-78A8-0ABE-EE6F22AFA8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4183693"/>
            <a:ext cx="10515600" cy="2565987"/>
          </a:xfrm>
        </p:spPr>
        <p:txBody>
          <a:bodyPr>
            <a:normAutofit fontScale="85000" lnSpcReduction="10000"/>
          </a:bodyPr>
          <a:lstStyle/>
          <a:p>
            <a:r>
              <a:rPr lang="en-US"/>
              <a:t>Suppose you have a biased coin that comes up heads 51% of the time</a:t>
            </a:r>
          </a:p>
          <a:p>
            <a:r>
              <a:rPr lang="en-US"/>
              <a:t>If you toss this coin 1000 times, then the probability that you will get more heads than tails is about 75%</a:t>
            </a:r>
          </a:p>
          <a:p>
            <a:r>
              <a:rPr lang="en-US"/>
              <a:t>If you toss the coin 10000 times, then the probability of getting more heads than tails is over 97%</a:t>
            </a:r>
          </a:p>
          <a:p>
            <a:r>
              <a:rPr lang="en-US"/>
              <a:t>This is due to the </a:t>
            </a:r>
            <a:r>
              <a:rPr lang="en-US" b="1" i="1"/>
              <a:t>law of large numbers</a:t>
            </a:r>
            <a:r>
              <a:rPr lang="en-US"/>
              <a:t>: the ratio of heads to tails converges to the probability of getting a head, the more times you toss the coin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4C415625-C858-20DD-70F7-831FF1306A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9260" y="1298044"/>
            <a:ext cx="6353479" cy="2677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75407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BA0C2D-06C6-A635-1597-6348F2A78E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32919"/>
          </a:xfrm>
        </p:spPr>
        <p:txBody>
          <a:bodyPr>
            <a:normAutofit fontScale="90000"/>
          </a:bodyPr>
          <a:lstStyle/>
          <a:p>
            <a:r>
              <a:rPr lang="en-US"/>
              <a:t>Making a strong learner from a group of weak learners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EEB019-9537-0D1E-45FB-7BC4E25CA7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4160241"/>
            <a:ext cx="10515600" cy="2566236"/>
          </a:xfrm>
        </p:spPr>
        <p:txBody>
          <a:bodyPr>
            <a:normAutofit fontScale="70000" lnSpcReduction="20000"/>
          </a:bodyPr>
          <a:lstStyle/>
          <a:p>
            <a:r>
              <a:rPr lang="en-US"/>
              <a:t>The graph above shows how the ratio of heads to tails changes over 10000 thows for 10 series of throws with a biased coin</a:t>
            </a:r>
          </a:p>
          <a:p>
            <a:r>
              <a:rPr lang="en-US"/>
              <a:t>Eventually all 10 series get so close to the actual probability of a head that the total ratio remains above 50%</a:t>
            </a:r>
          </a:p>
          <a:p>
            <a:r>
              <a:rPr lang="en-US"/>
              <a:t>Similarly, if you build 1000 classifiers that are invidivually correct only 51% of the time, and you predict the majority class, then you can expect the ensemble as a whole to give you about 75% accuracy</a:t>
            </a:r>
          </a:p>
          <a:p>
            <a:r>
              <a:rPr lang="en-US"/>
              <a:t>However this is only true when the classifiers are independent, making uncorrelated errors – this is not the case when they are all trained on the same data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B90AC47E-F3D0-19D6-2C82-99328A4592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9260" y="1298044"/>
            <a:ext cx="6353479" cy="2677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78879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0401E4-1A72-0C0F-1914-EDF4E9B7BA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99379"/>
          </a:xfrm>
        </p:spPr>
        <p:txBody>
          <a:bodyPr>
            <a:normAutofit fontScale="90000"/>
          </a:bodyPr>
          <a:lstStyle/>
          <a:p>
            <a:r>
              <a:rPr lang="en-US"/>
              <a:t>Example hard voting classifier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9B2DA6-F86B-356D-801F-02EBD0CC09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8066" y="1314138"/>
            <a:ext cx="5415506" cy="5178737"/>
          </a:xfrm>
        </p:spPr>
        <p:txBody>
          <a:bodyPr>
            <a:normAutofit fontScale="92500" lnSpcReduction="20000"/>
          </a:bodyPr>
          <a:lstStyle/>
          <a:p>
            <a:r>
              <a:rPr lang="en-US"/>
              <a:t>We can use Scikit-Learn’s VotingClassifier to do hard voting</a:t>
            </a:r>
          </a:p>
          <a:p>
            <a:r>
              <a:rPr lang="en-US"/>
              <a:t>On the left we load the moons dataset and split it into a training set and a test set </a:t>
            </a:r>
          </a:p>
          <a:p>
            <a:r>
              <a:rPr lang="en-US"/>
              <a:t>Then we provide a VotingClassifier with a list of (name, predictor) pairs and fit it</a:t>
            </a:r>
          </a:p>
          <a:p>
            <a:r>
              <a:rPr lang="en-US"/>
              <a:t>VotingClassifer stores the original estimators in its estimators attribute and trains clones of these estimators that it stores in its estimators_ attribute</a:t>
            </a:r>
          </a:p>
          <a:p>
            <a:r>
              <a:rPr lang="en-US"/>
              <a:t>The voting classifier performs better than any of the individual classifiers in its ensemble</a:t>
            </a:r>
          </a:p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344FC5B-35ED-492E-F725-7E71A31F3F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428" y="1314138"/>
            <a:ext cx="5607572" cy="268715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111E09F-E6F2-DAB4-BB1F-AC100A8684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640" y="4091036"/>
            <a:ext cx="5295407" cy="136201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037D962-A626-8FE2-104B-1BE32F1D31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8428" y="5654675"/>
            <a:ext cx="3403600" cy="83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271734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573</TotalTime>
  <Words>3531</Words>
  <Application>Microsoft Macintosh PowerPoint</Application>
  <PresentationFormat>Widescreen</PresentationFormat>
  <Paragraphs>220</Paragraphs>
  <Slides>40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5" baseType="lpstr">
      <vt:lpstr>Arial</vt:lpstr>
      <vt:lpstr>Calibri</vt:lpstr>
      <vt:lpstr>Calibri Light</vt:lpstr>
      <vt:lpstr>Cambria Math</vt:lpstr>
      <vt:lpstr>Office Theme</vt:lpstr>
      <vt:lpstr>Ensemble Learning and Random Forests</vt:lpstr>
      <vt:lpstr>Sources for this lecture</vt:lpstr>
      <vt:lpstr>Ensemble learning - the wisdom of the crowd</vt:lpstr>
      <vt:lpstr>Random forests</vt:lpstr>
      <vt:lpstr>Voting classifiers</vt:lpstr>
      <vt:lpstr>Hard voting classifier</vt:lpstr>
      <vt:lpstr>How can we make a strong learner from a group of weak learners?</vt:lpstr>
      <vt:lpstr>Making a strong learner from a group of weak learners</vt:lpstr>
      <vt:lpstr>Example hard voting classifier</vt:lpstr>
      <vt:lpstr>Soft voting</vt:lpstr>
      <vt:lpstr>Bagging and pasting</vt:lpstr>
      <vt:lpstr>Bagging and pasting</vt:lpstr>
      <vt:lpstr>Bagging and pasting in Scikit-Learn</vt:lpstr>
      <vt:lpstr>Bagging and pasting in Scikit-Learn</vt:lpstr>
      <vt:lpstr>Bagging vs. pasting</vt:lpstr>
      <vt:lpstr>Out-of-bag evaluation</vt:lpstr>
      <vt:lpstr>OOB evaluation in Scikit-Learn</vt:lpstr>
      <vt:lpstr>oob_decision_function_</vt:lpstr>
      <vt:lpstr>Random patches and random subspaces</vt:lpstr>
      <vt:lpstr>Random forests</vt:lpstr>
      <vt:lpstr>Increasing model diversity by feature sampling</vt:lpstr>
      <vt:lpstr>Extra-trees</vt:lpstr>
      <vt:lpstr>Feature importance</vt:lpstr>
      <vt:lpstr>Boosting</vt:lpstr>
      <vt:lpstr>AdaBoost</vt:lpstr>
      <vt:lpstr>AdaBoost</vt:lpstr>
      <vt:lpstr>AdaBoost</vt:lpstr>
      <vt:lpstr>AdaBoost in Scikit-Learn</vt:lpstr>
      <vt:lpstr>Gradient boosting</vt:lpstr>
      <vt:lpstr>Gradient boosting</vt:lpstr>
      <vt:lpstr>Gradient tree boosting</vt:lpstr>
      <vt:lpstr>GradientBoostingRegressor</vt:lpstr>
      <vt:lpstr>Shrinkage</vt:lpstr>
      <vt:lpstr>Finding the optimal number of trees</vt:lpstr>
      <vt:lpstr>Finding the optimal number of trees</vt:lpstr>
      <vt:lpstr>Finding the optimal number of trees</vt:lpstr>
      <vt:lpstr>Stacking</vt:lpstr>
      <vt:lpstr>Stacking – training a blender</vt:lpstr>
      <vt:lpstr>Stacking </vt:lpstr>
      <vt:lpstr>StackingClassifier and StackingRegressor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Ensemble Learning and Random Forests</dc:title>
  <dc:creator>David Meredith</dc:creator>
  <cp:lastModifiedBy>David Meredith</cp:lastModifiedBy>
  <cp:revision>73</cp:revision>
  <dcterms:created xsi:type="dcterms:W3CDTF">2023-10-29T12:09:51Z</dcterms:created>
  <dcterms:modified xsi:type="dcterms:W3CDTF">2024-10-29T07:50:20Z</dcterms:modified>
</cp:coreProperties>
</file>