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9"/>
    <p:restoredTop sz="96327"/>
  </p:normalViewPr>
  <p:slideViewPr>
    <p:cSldViewPr snapToGrid="0">
      <p:cViewPr varScale="1">
        <p:scale>
          <a:sx n="127" d="100"/>
          <a:sy n="127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E7D2-D1AC-EEA4-1030-4E93FBA11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8F2ED-15AD-9488-250D-2C3E74437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A490C-4C97-47FA-109C-AEEAEA46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CDAC-6DE4-A44A-82F4-DA53F83E36F3}" type="datetimeFigureOut"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735F-C1DD-3308-906D-080AECD0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F4436-03F0-A6F4-4294-AB3A185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4AF-A38E-364C-8724-1CBDCD8508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FF2B-2042-C0B2-6F78-DD678645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4FCC3-1419-D42E-FEEC-D69D65150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48896-A47E-9F88-052A-191193DE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CDAC-6DE4-A44A-82F4-DA53F83E36F3}" type="datetimeFigureOut"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B1AED-DE8A-8F4C-73FF-6AAF6D43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E6BB7-9933-0654-A8EF-C98FB154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4AF-A38E-364C-8724-1CBDCD8508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9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559921-EFAB-C5B1-5B3E-4F4D030A1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8AAA3-0BE4-7C94-3655-64630B148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EE3E-70DE-FEAF-1784-4DBA3186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CDAC-6DE4-A44A-82F4-DA53F83E36F3}" type="datetimeFigureOut"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B5991-F010-43EE-C4A1-D7E67E3D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5D659-CC09-6AE9-8DE9-39BBCEAA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4AF-A38E-364C-8724-1CBDCD8508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8F8B5-E4BA-8F23-9864-49B235E8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73948-2AFA-ACC9-C197-DFF9129FE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16485-EA5A-C9EA-8F19-70C9E86D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CDAC-6DE4-A44A-82F4-DA53F83E36F3}" type="datetimeFigureOut"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5336F-C61B-4ECA-6BF8-E23365DB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15E00-9D16-0ADA-1F7B-09A9D37A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4AF-A38E-364C-8724-1CBDCD8508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1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D283-CD16-3E36-3D80-57E3F974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A2B71-5130-9A9B-E4E5-215F22589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7FE95-15DD-1A9A-1732-2D88F694E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CDAC-6DE4-A44A-82F4-DA53F83E36F3}" type="datetimeFigureOut"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EB72D-22D2-5FF5-ADF8-E6864546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A601-872F-8691-D309-6035B905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4AF-A38E-364C-8724-1CBDCD8508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1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276F-C5B7-258D-0975-18FCFEEC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EB392-ACEE-DFEC-8825-735C0E2DD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0921C-3EF8-71EC-D12D-6AA2DC9C1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CE2E2-E668-6202-5256-B610A266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CDAC-6DE4-A44A-82F4-DA53F83E36F3}" type="datetimeFigureOut"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969A-769D-E2F5-B946-5EBB0FD9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0D413-5F16-A41C-83B9-92D70116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4AF-A38E-364C-8724-1CBDCD8508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0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CD47-42DA-9FC6-B38A-964F84D4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5AF00-8559-C2F7-E313-D7A80CF98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A16A-3D2F-30A0-88DB-78688C34D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C2046-D48E-4BCC-5FBD-B378A4950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2837D-1047-A445-1022-5D81823F7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3243DB-2FA2-1128-AEEF-35F66650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CDAC-6DE4-A44A-82F4-DA53F83E36F3}" type="datetimeFigureOut">
              <a:t>10/22/24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9DB0E-AECA-C7EE-22D5-B712E2B3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A4508-E0F9-2076-E7AF-60D675D1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4AF-A38E-364C-8724-1CBDCD8508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6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D6BC-1766-122E-569C-013C9E22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ABD7B-65CC-147F-5832-F131DA25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CDAC-6DE4-A44A-82F4-DA53F83E36F3}" type="datetimeFigureOut">
              <a:t>10/22/24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4B7A1-50D6-824A-B3AB-336C00FF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B830F-A7AF-9A53-C0E0-51AC8269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4AF-A38E-364C-8724-1CBDCD8508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F7504-8411-5922-692B-F82E067E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CDAC-6DE4-A44A-82F4-DA53F83E36F3}" type="datetimeFigureOut">
              <a:t>10/22/24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EA9F6-520C-BCBD-405B-BC5B19EF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DD254-02D7-BBF8-AA08-B3D45736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4AF-A38E-364C-8724-1CBDCD8508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1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6D4C-7A11-87FD-88CB-E31B61E0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F192E-9E7F-C620-C846-75C3EC7C8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FC229-541A-52FF-DC16-B6FE1BB67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17648-A627-4093-153D-F89768E9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CDAC-6DE4-A44A-82F4-DA53F83E36F3}" type="datetimeFigureOut"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A5659-246C-EFA5-7744-9FC0BB6D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83AA1-905C-E033-48E6-1EA2B220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4AF-A38E-364C-8724-1CBDCD8508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5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683A-0C46-BC6D-1BCC-781A6EBF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7B859-17A5-7E26-6077-83F875695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17DA0-FDB9-53FB-F970-986206BD2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3F597-F443-033F-E861-830FB224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CDAC-6DE4-A44A-82F4-DA53F83E36F3}" type="datetimeFigureOut"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A53F4-9E4C-99C1-64F3-204C8A2A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5E37-1C31-01A7-639F-D931FAC8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4AF-A38E-364C-8724-1CBDCD8508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4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ACB1C-093C-ACE0-3C8F-961B44F7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D0B4A-6C4F-A498-AFC7-9236C1580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7112-6FB7-F3C6-6186-DDB2FB3B9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CDAC-6DE4-A44A-82F4-DA53F83E36F3}" type="datetimeFigureOut"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1743B-F24E-D4AA-7D48-BBEF9FC21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9964-6EED-E9F2-80FA-CDA6622B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764AF-A38E-364C-8724-1CBDCD8508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7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ve@create.aau.d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xo.com/dk/hands-on-machine-learning-with-scikit-learn-keras-and-tensorflow_bog_9781098125974" TargetMode="External"/><Relationship Id="rId2" Type="http://schemas.openxmlformats.org/officeDocument/2006/relationships/hyperlink" Target="https://www.amazon.de/-/en/Aur%C3%A9lien-G%C3%A9ron/dp/1098125975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ageron/handson-ml3/blob/main/06_decision_trees.ipynb" TargetMode="External"/><Relationship Id="rId4" Type="http://schemas.openxmlformats.org/officeDocument/2006/relationships/hyperlink" Target="https://factumbooks.dk/?search_string=hands-on+machine+learning+with+scikit-lear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raphviz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9CCB-074F-0A4F-9AB1-FAA28041C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26675"/>
            <a:ext cx="9144000" cy="903397"/>
          </a:xfrm>
        </p:spPr>
        <p:txBody>
          <a:bodyPr>
            <a:normAutofit fontScale="90000"/>
          </a:bodyPr>
          <a:lstStyle/>
          <a:p>
            <a:r>
              <a:rPr lang="en-US"/>
              <a:t>Decision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3EAD8-6FCD-739C-8BFA-C0A2BB294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8124"/>
            <a:ext cx="9144000" cy="1368972"/>
          </a:xfrm>
        </p:spPr>
        <p:txBody>
          <a:bodyPr/>
          <a:lstStyle/>
          <a:p>
            <a:r>
              <a:rPr lang="en-US"/>
              <a:t>David Meredith</a:t>
            </a:r>
          </a:p>
          <a:p>
            <a:r>
              <a:rPr lang="en-US">
                <a:hlinkClick r:id="rId2"/>
              </a:rPr>
              <a:t>dave@create.aau.dk</a:t>
            </a:r>
            <a:endParaRPr lang="en-US"/>
          </a:p>
          <a:p>
            <a:r>
              <a:rPr lang="en-US"/>
              <a:t>Aalborg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6F6FE-D5CE-4E04-C4FC-CAE3BC1C0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914" y="557541"/>
            <a:ext cx="2860172" cy="24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4A62F-0F0F-9B39-79B1-85026E0B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interpretation: White box vs. black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A5E4-5DCA-569D-3A2A-0B0FE4135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Decision trees are intuitive and their decisions are easy to interpret – they are </a:t>
            </a:r>
            <a:r>
              <a:rPr lang="en-US" b="1" i="1"/>
              <a:t>white box models</a:t>
            </a:r>
            <a:endParaRPr lang="en-US"/>
          </a:p>
          <a:p>
            <a:r>
              <a:rPr lang="en-US"/>
              <a:t>In contrast, random forests and neural networks are considered </a:t>
            </a:r>
            <a:r>
              <a:rPr lang="en-US" b="1" i="1"/>
              <a:t>black box </a:t>
            </a:r>
            <a:r>
              <a:rPr lang="en-US"/>
              <a:t>models because it is usually hard to give simple intuitive explanations for why they make their decisions</a:t>
            </a:r>
          </a:p>
          <a:p>
            <a:pPr lvl="1"/>
            <a:r>
              <a:rPr lang="en-US"/>
              <a:t>This is because they are typically very </a:t>
            </a:r>
            <a:r>
              <a:rPr lang="en-US" b="1" i="1"/>
              <a:t>complex</a:t>
            </a:r>
            <a:r>
              <a:rPr lang="en-US"/>
              <a:t> models – if it were possible to explain their predictions more simply, this would indicate that these models were actually overfitting</a:t>
            </a:r>
          </a:p>
        </p:txBody>
      </p:sp>
    </p:spTree>
    <p:extLst>
      <p:ext uri="{BB962C8B-B14F-4D97-AF65-F5344CB8AC3E}">
        <p14:creationId xmlns:p14="http://schemas.microsoft.com/office/powerpoint/2010/main" val="297711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513C-46D2-8407-DB66-129A5834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class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2ED8A-EF92-9453-8FDB-28F6363BC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886" y="1825625"/>
            <a:ext cx="5946913" cy="4351338"/>
          </a:xfrm>
        </p:spPr>
        <p:txBody>
          <a:bodyPr/>
          <a:lstStyle/>
          <a:p>
            <a:r>
              <a:rPr lang="en-US"/>
              <a:t>A decision tree can also give you the probability that an instance belongs to a particular class</a:t>
            </a:r>
          </a:p>
          <a:p>
            <a:r>
              <a:rPr lang="en-US"/>
              <a:t>For example, if you have a flower whose petals are 5cm long and 1.5cm wide, then you would end up in the depth-2 left node (green) and the model would predict versicolor with a probability of 49/54 ≈ 0.907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C41E3-864B-FFB4-E366-8D972E544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35" y="1571418"/>
            <a:ext cx="3615083" cy="3139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FE1C99-500F-9805-658D-75E392F5F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940129"/>
            <a:ext cx="4131365" cy="16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6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FE96-0E64-901C-DFEF-8C90885C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9640"/>
          </a:xfrm>
        </p:spPr>
        <p:txBody>
          <a:bodyPr>
            <a:normAutofit fontScale="90000"/>
          </a:bodyPr>
          <a:lstStyle/>
          <a:p>
            <a:r>
              <a:rPr lang="en-US"/>
              <a:t>The CART training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FF58B-4D39-B658-9C2C-4162608BF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512" y="2455313"/>
            <a:ext cx="7149547" cy="407644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Scikit-Learn uses the </a:t>
            </a:r>
            <a:r>
              <a:rPr lang="en-US" b="1" i="1"/>
              <a:t>Classification and Regression Tree</a:t>
            </a:r>
            <a:r>
              <a:rPr lang="en-US"/>
              <a:t> (CART) training algorithm to train (or </a:t>
            </a:r>
            <a:r>
              <a:rPr lang="en-US" b="1" i="1"/>
              <a:t>grow</a:t>
            </a:r>
            <a:r>
              <a:rPr lang="en-US"/>
              <a:t>) decision trees</a:t>
            </a:r>
          </a:p>
          <a:p>
            <a:r>
              <a:rPr lang="en-US"/>
              <a:t>The first step in this algorithm is to divide the training set into two subsets using a single feature, </a:t>
            </a:r>
            <a:r>
              <a:rPr lang="en-US" i="1"/>
              <a:t>k</a:t>
            </a:r>
            <a:r>
              <a:rPr lang="en-US"/>
              <a:t>, and a threshold, </a:t>
            </a:r>
            <a:r>
              <a:rPr lang="en-US" i="1"/>
              <a:t>t</a:t>
            </a:r>
            <a:r>
              <a:rPr lang="en-US" i="1" baseline="-25000"/>
              <a:t>k</a:t>
            </a:r>
            <a:endParaRPr lang="en-US" i="1"/>
          </a:p>
          <a:p>
            <a:pPr lvl="1"/>
            <a:r>
              <a:rPr lang="en-US"/>
              <a:t>e.g., the tree on the left uses the feature petal length and a threshold of 2.45 cm</a:t>
            </a:r>
          </a:p>
          <a:p>
            <a:r>
              <a:rPr lang="en-US"/>
              <a:t>It does this by searching for the pair, (</a:t>
            </a:r>
            <a:r>
              <a:rPr lang="en-US" i="1"/>
              <a:t>k</a:t>
            </a:r>
            <a:r>
              <a:rPr lang="en-US"/>
              <a:t>,</a:t>
            </a:r>
            <a:r>
              <a:rPr lang="en-US" i="1"/>
              <a:t>t</a:t>
            </a:r>
            <a:r>
              <a:rPr lang="en-US" i="1" baseline="-25000"/>
              <a:t>k</a:t>
            </a:r>
            <a:r>
              <a:rPr lang="en-US"/>
              <a:t>), that produces the purest subsets, weighted by their size</a:t>
            </a:r>
          </a:p>
          <a:p>
            <a:r>
              <a:rPr lang="en-US"/>
              <a:t>Equation above gives cost function that CART tries to minimize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53BFC-DD32-F9A2-62B1-69309B30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69" y="1859292"/>
            <a:ext cx="3615083" cy="3139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2CC9FB-8ECC-48A4-E014-0D0F44FA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853" y="1057722"/>
            <a:ext cx="7772400" cy="11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7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FE96-0E64-901C-DFEF-8C90885C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9640"/>
          </a:xfrm>
        </p:spPr>
        <p:txBody>
          <a:bodyPr>
            <a:normAutofit fontScale="90000"/>
          </a:bodyPr>
          <a:lstStyle/>
          <a:p>
            <a:r>
              <a:rPr lang="en-US"/>
              <a:t>The CART training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FF58B-4D39-B658-9C2C-4162608BF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512" y="2455313"/>
            <a:ext cx="7149547" cy="4233722"/>
          </a:xfrm>
        </p:spPr>
        <p:txBody>
          <a:bodyPr>
            <a:normAutofit fontScale="92500"/>
          </a:bodyPr>
          <a:lstStyle/>
          <a:p>
            <a:r>
              <a:rPr lang="en-US"/>
              <a:t>When the CART algorithm has found a pair, (</a:t>
            </a:r>
            <a:r>
              <a:rPr lang="en-US" i="1"/>
              <a:t>k</a:t>
            </a:r>
            <a:r>
              <a:rPr lang="en-US"/>
              <a:t>,</a:t>
            </a:r>
            <a:r>
              <a:rPr lang="en-US" i="1"/>
              <a:t>t</a:t>
            </a:r>
            <a:r>
              <a:rPr lang="en-US" i="1" baseline="-25000"/>
              <a:t>k</a:t>
            </a:r>
            <a:r>
              <a:rPr lang="en-US"/>
              <a:t>), that minimizes the cost for the first split, it then applies the same process recursively to each new subset produced and continues until either</a:t>
            </a:r>
          </a:p>
          <a:p>
            <a:pPr lvl="1"/>
            <a:r>
              <a:rPr lang="en-US"/>
              <a:t>the max_depth is reached, or</a:t>
            </a:r>
          </a:p>
          <a:p>
            <a:pPr lvl="1"/>
            <a:r>
              <a:rPr lang="en-US"/>
              <a:t>it cannot find a split that will reduce the impurity</a:t>
            </a:r>
          </a:p>
          <a:p>
            <a:r>
              <a:rPr lang="en-US"/>
              <a:t>CART is a greedy algorithm – at each stage, it tries to find the best solution </a:t>
            </a:r>
            <a:r>
              <a:rPr lang="en-US" i="1"/>
              <a:t>at that point in the algorithm</a:t>
            </a:r>
            <a:endParaRPr lang="en-US"/>
          </a:p>
          <a:p>
            <a:pPr lvl="1"/>
            <a:r>
              <a:rPr lang="en-US"/>
              <a:t>this means that it may not end up finding the best possible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53BFC-DD32-F9A2-62B1-69309B30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69" y="1859292"/>
            <a:ext cx="3615083" cy="3139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2CC9FB-8ECC-48A4-E014-0D0F44FA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853" y="1057722"/>
            <a:ext cx="7772400" cy="11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977F-4E00-C938-915E-E42C4423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46768-88A1-560F-61E1-F13E29BA5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Making predictions involves traversing the tree from the root to a leaf</a:t>
            </a:r>
          </a:p>
          <a:p>
            <a:r>
              <a:rPr lang="en-US"/>
              <a:t>Decision trees are approximately balanced, so making a prediction takes O(h) time where h is the height of the tree</a:t>
            </a:r>
          </a:p>
          <a:p>
            <a:r>
              <a:rPr lang="en-US"/>
              <a:t>In the worst case, the tree is O(log</a:t>
            </a:r>
            <a:r>
              <a:rPr lang="en-US" baseline="-25000"/>
              <a:t>2</a:t>
            </a:r>
            <a:r>
              <a:rPr lang="en-US"/>
              <a:t>m) deep, so the worst case time for prediction is O(log</a:t>
            </a:r>
            <a:r>
              <a:rPr lang="en-US" baseline="-25000"/>
              <a:t>2</a:t>
            </a:r>
            <a:r>
              <a:rPr lang="en-US"/>
              <a:t>m) – that is, much better than linear in the size of the dataset</a:t>
            </a:r>
          </a:p>
          <a:p>
            <a:pPr lvl="1"/>
            <a:r>
              <a:rPr lang="en-US"/>
              <a:t>So decision tree predictions are fast even when using large training sets</a:t>
            </a:r>
          </a:p>
          <a:p>
            <a:r>
              <a:rPr lang="en-US"/>
              <a:t>The training algorithm compares all features on all samples at each node, so the time for training is O(</a:t>
            </a:r>
            <a:r>
              <a:rPr lang="en-US" i="1"/>
              <a:t>nm</a:t>
            </a:r>
            <a:r>
              <a:rPr lang="en-US"/>
              <a:t>log</a:t>
            </a:r>
            <a:r>
              <a:rPr lang="en-US" baseline="-25000"/>
              <a:t>2</a:t>
            </a:r>
            <a:r>
              <a:rPr lang="en-US" i="1"/>
              <a:t>m</a:t>
            </a:r>
            <a:r>
              <a:rPr lang="en-US"/>
              <a:t>) – training therefore also scales quite well to large datasets</a:t>
            </a:r>
          </a:p>
        </p:txBody>
      </p:sp>
    </p:spTree>
    <p:extLst>
      <p:ext uri="{BB962C8B-B14F-4D97-AF65-F5344CB8AC3E}">
        <p14:creationId xmlns:p14="http://schemas.microsoft.com/office/powerpoint/2010/main" val="80377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94C3-469D-777F-EFB4-F45F7FD0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683"/>
            <a:ext cx="10515600" cy="539336"/>
          </a:xfrm>
        </p:spPr>
        <p:txBody>
          <a:bodyPr>
            <a:normAutofit fontScale="90000"/>
          </a:bodyPr>
          <a:lstStyle/>
          <a:p>
            <a:r>
              <a:rPr lang="en-US"/>
              <a:t>Gini impurity or entropy impurity?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BEAB9-67AA-A741-1BE7-29BCC53E4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31" y="2672634"/>
            <a:ext cx="10992678" cy="4056157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By default, the DecisionTreeClassifier uses Gini impurity (eq.27)</a:t>
            </a:r>
          </a:p>
          <a:p>
            <a:r>
              <a:rPr lang="en-US"/>
              <a:t>You can set it to use the </a:t>
            </a:r>
            <a:r>
              <a:rPr lang="en-US" b="1" i="1"/>
              <a:t>entropy</a:t>
            </a:r>
            <a:r>
              <a:rPr lang="en-US"/>
              <a:t> impurity measure instead by setting the criterion=“entropy” argument (eq. 29)</a:t>
            </a:r>
          </a:p>
          <a:p>
            <a:r>
              <a:rPr lang="en-US"/>
              <a:t>Entropy measures the average number of bits required to send a message, given some predefined set of possible messages</a:t>
            </a:r>
          </a:p>
          <a:p>
            <a:r>
              <a:rPr lang="en-US"/>
              <a:t>If we can only send one message, then the entropy is 0</a:t>
            </a:r>
          </a:p>
          <a:p>
            <a:r>
              <a:rPr lang="en-US"/>
              <a:t>If we can send 4 messages, then we need 2 bits to uniquely identify a message in the set, so the entropy is 2</a:t>
            </a:r>
          </a:p>
          <a:p>
            <a:r>
              <a:rPr lang="en-US"/>
              <a:t>In a decision tree, the entropy of a node is given by the equation above</a:t>
            </a:r>
          </a:p>
          <a:p>
            <a:r>
              <a:rPr lang="en-US"/>
              <a:t>Usually it does not make much difference whether you use Gini or entropy impurity</a:t>
            </a:r>
          </a:p>
          <a:p>
            <a:pPr lvl="1"/>
            <a:r>
              <a:rPr lang="en-US"/>
              <a:t>Gini impurity tends to isolate the most frequent class in its own leaf</a:t>
            </a:r>
          </a:p>
          <a:p>
            <a:pPr lvl="1"/>
            <a:r>
              <a:rPr lang="en-US"/>
              <a:t>entropy tends to produce slightly better balanced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801D0-0FDB-1D73-286D-7437DE9D2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313" y="805372"/>
            <a:ext cx="7772400" cy="885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C741AA-D791-BC1F-3E7E-186CC0FCA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313" y="1690528"/>
            <a:ext cx="7772400" cy="84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02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4108-22B4-D8A6-67EB-4EA4E157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Regularization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CD28D-C8F1-5B2C-94F6-E332AAB01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Decision trees make very few assumptions about the training data</a:t>
            </a:r>
          </a:p>
          <a:p>
            <a:pPr lvl="1"/>
            <a:r>
              <a:rPr lang="en-US"/>
              <a:t>as opposed to, e.g., linear models</a:t>
            </a:r>
          </a:p>
          <a:p>
            <a:pPr lvl="1"/>
            <a:r>
              <a:rPr lang="en-US"/>
              <a:t>what kind of error are they therefore unlikely to make?</a:t>
            </a:r>
          </a:p>
          <a:p>
            <a:r>
              <a:rPr lang="en-US"/>
              <a:t>Unconstrained decision trees therefore tend to closely fit the training data</a:t>
            </a:r>
          </a:p>
          <a:p>
            <a:r>
              <a:rPr lang="en-US"/>
              <a:t>A decision tree is a </a:t>
            </a:r>
            <a:r>
              <a:rPr lang="en-US" i="1"/>
              <a:t>non-parametric </a:t>
            </a:r>
            <a:r>
              <a:rPr lang="en-US"/>
              <a:t>model in the statistical sense because it does not make assumptions about the distributions in the training data (e.g., that it is linear or normally distributed)</a:t>
            </a:r>
          </a:p>
        </p:txBody>
      </p:sp>
    </p:spTree>
    <p:extLst>
      <p:ext uri="{BB962C8B-B14F-4D97-AF65-F5344CB8AC3E}">
        <p14:creationId xmlns:p14="http://schemas.microsoft.com/office/powerpoint/2010/main" val="2195308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C90D-8FA5-4828-E486-03149893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Regularization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C2542-329D-8E9D-12CA-5C379D82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242" y="1825625"/>
            <a:ext cx="6821557" cy="4351338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To avoid overfitting, we need to restrict the decision tree’s freedom during training</a:t>
            </a:r>
          </a:p>
          <a:p>
            <a:r>
              <a:rPr lang="en-US"/>
              <a:t>One way of doing this is to set the </a:t>
            </a:r>
            <a:r>
              <a:rPr lang="en-US" b="1"/>
              <a:t>max_depth</a:t>
            </a:r>
            <a:r>
              <a:rPr lang="en-US"/>
              <a:t> parameter</a:t>
            </a:r>
          </a:p>
          <a:p>
            <a:r>
              <a:rPr lang="en-US"/>
              <a:t>Other parameters can also be used to restrict the shape and size of the decision tree:</a:t>
            </a:r>
          </a:p>
          <a:p>
            <a:pPr lvl="1"/>
            <a:r>
              <a:rPr lang="en-US"/>
              <a:t>max_features – sets max number of features that are evaluated for splitting each node</a:t>
            </a:r>
          </a:p>
          <a:p>
            <a:pPr lvl="1"/>
            <a:r>
              <a:rPr lang="en-US"/>
              <a:t>max_leaf_nodes – maximum number of leaf nodes or regions </a:t>
            </a:r>
          </a:p>
          <a:p>
            <a:pPr lvl="1"/>
            <a:r>
              <a:rPr lang="en-US"/>
              <a:t>min_samples_split – minimum number of samples a node must have before it can split</a:t>
            </a:r>
          </a:p>
          <a:p>
            <a:pPr lvl="1"/>
            <a:r>
              <a:rPr lang="en-US"/>
              <a:t>min_samples_leaf – minimum number of samples a leaf node must have before it is created</a:t>
            </a:r>
          </a:p>
          <a:p>
            <a:pPr lvl="1"/>
            <a:r>
              <a:rPr lang="en-US"/>
              <a:t>min_weight_fraction_leaf – similar to min_samples_leaf, except expressed as a fraction of the total number of weighted instances</a:t>
            </a:r>
          </a:p>
          <a:p>
            <a:r>
              <a:rPr lang="en-US"/>
              <a:t>Increasing min_* or decreasing max_* hyperparameters will regularize the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0C94A-CCD4-8401-0EE2-DE6D96AD5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69" y="2157466"/>
            <a:ext cx="3615083" cy="31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8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9487-EBA8-96A6-FAFD-209B88FD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3"/>
          </a:xfrm>
        </p:spPr>
        <p:txBody>
          <a:bodyPr>
            <a:normAutofit fontScale="90000"/>
          </a:bodyPr>
          <a:lstStyle/>
          <a:p>
            <a:r>
              <a:rPr lang="en-US"/>
              <a:t>Regularizing a decision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5E161-EEF8-AE3E-2892-0D4783D48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843" y="3721657"/>
            <a:ext cx="6592956" cy="284810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We can test regularization on the moons dataset</a:t>
            </a:r>
          </a:p>
          <a:p>
            <a:r>
              <a:rPr lang="en-US"/>
              <a:t>Code above trains one decision tree with no regularization and one with min_samples_leaf=5</a:t>
            </a:r>
          </a:p>
          <a:p>
            <a:r>
              <a:rPr lang="en-US"/>
              <a:t>Unregularized model overfits the data; the regularized model will generalize better</a:t>
            </a:r>
          </a:p>
          <a:p>
            <a:r>
              <a:rPr lang="en-US"/>
              <a:t>We can test this by trying it on another randomly generated dataset with a different random seed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767DD-8E21-72E2-6123-83814D07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83" y="1884014"/>
            <a:ext cx="5729017" cy="1544986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B8A8F2F3-71A8-AAD1-78D2-1CBE2E2E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7" y="1725586"/>
            <a:ext cx="5165035" cy="19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D418C-901E-1045-4584-EE1B518C5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83" y="4214191"/>
            <a:ext cx="4147222" cy="14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6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F45B-49E6-2DD9-06B0-0CD3843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785"/>
          </a:xfrm>
        </p:spPr>
        <p:txBody>
          <a:bodyPr>
            <a:normAutofit fontScale="90000"/>
          </a:bodyPr>
          <a:lstStyle/>
          <a:p>
            <a:r>
              <a:rPr lang="en-US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393CD-68CC-4552-83CD-26648CE17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8221"/>
            <a:ext cx="10515600" cy="1888742"/>
          </a:xfrm>
        </p:spPr>
        <p:txBody>
          <a:bodyPr/>
          <a:lstStyle/>
          <a:p>
            <a:r>
              <a:rPr lang="en-US"/>
              <a:t>Decision trees can also be used for regression</a:t>
            </a:r>
          </a:p>
          <a:p>
            <a:r>
              <a:rPr lang="en-US"/>
              <a:t>We can use Scikit-Learn’s DecisionTreeRegressor</a:t>
            </a:r>
          </a:p>
          <a:p>
            <a:r>
              <a:rPr lang="en-US"/>
              <a:t>Example uses DecisionTreeRegressor on a noisy quadratic dataset, with max_depth=2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6D6E7-73A5-AC97-F0A6-4D5B535E5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938" y="1690688"/>
            <a:ext cx="5417427" cy="1430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627CE6-7C90-2358-E013-44DF94698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79" y="1432824"/>
            <a:ext cx="5736021" cy="234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2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CBBE-7D73-EA3A-A565-94D9448B0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for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227E5-7862-9C2E-9615-86FBE8342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Chapter 6 of </a:t>
            </a:r>
          </a:p>
          <a:p>
            <a:pPr lvl="1"/>
            <a:r>
              <a:rPr lang="en-US"/>
              <a:t>Géron, A. (2023). </a:t>
            </a:r>
            <a:r>
              <a:rPr lang="en-US" i="1"/>
              <a:t>Hands-On Machine Learning with Scikit-Learn, Keras &amp; TensorFlow. </a:t>
            </a:r>
            <a:r>
              <a:rPr lang="en-US"/>
              <a:t>(Third edition).</a:t>
            </a:r>
            <a:r>
              <a:rPr lang="en-US" i="1"/>
              <a:t> </a:t>
            </a:r>
            <a:r>
              <a:rPr lang="en-US"/>
              <a:t>O’Reilly. Available at </a:t>
            </a:r>
          </a:p>
          <a:p>
            <a:pPr lvl="2"/>
            <a:r>
              <a:rPr lang="en-US">
                <a:hlinkClick r:id="rId2"/>
              </a:rPr>
              <a:t>https://www.amazon.de/-/en/Aur%C3%A9lien-G%C3%A9ron/dp/1098125975/</a:t>
            </a:r>
            <a:endParaRPr lang="en-US"/>
          </a:p>
          <a:p>
            <a:pPr lvl="2"/>
            <a:r>
              <a:rPr lang="en-US">
                <a:hlinkClick r:id="rId3"/>
              </a:rPr>
              <a:t>https://www.saxo.com/dk/hands-on-machine-learning-with-scikit-learn-keras-and-tensorflow_bog_9781098125974</a:t>
            </a:r>
            <a:endParaRPr lang="en-US"/>
          </a:p>
          <a:p>
            <a:pPr lvl="2"/>
            <a:r>
              <a:rPr lang="en-US">
                <a:hlinkClick r:id="rId4"/>
              </a:rPr>
              <a:t>https://factumbooks.dk/?search_string=hands-on+machine+learning+with+scikit-learn</a:t>
            </a:r>
            <a:endParaRPr lang="en-US"/>
          </a:p>
          <a:p>
            <a:r>
              <a:rPr lang="en-US"/>
              <a:t>Jupyter Notebook for this lecture:</a:t>
            </a:r>
          </a:p>
          <a:p>
            <a:pPr lvl="1"/>
            <a:r>
              <a:rPr lang="en-US" sz="2000">
                <a:hlinkClick r:id="rId5"/>
              </a:rPr>
              <a:t>https://github.com/ageron/handson-ml3/blob/main/06_decision_trees.ipynb</a:t>
            </a:r>
            <a:r>
              <a:rPr lang="en-US" sz="200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4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F45B-49E6-2DD9-06B0-0CD3843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785"/>
          </a:xfrm>
        </p:spPr>
        <p:txBody>
          <a:bodyPr>
            <a:normAutofit fontScale="90000"/>
          </a:bodyPr>
          <a:lstStyle/>
          <a:p>
            <a:r>
              <a:rPr lang="en-US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393CD-68CC-4552-83CD-26648CE17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3316"/>
            <a:ext cx="10515600" cy="2750551"/>
          </a:xfrm>
        </p:spPr>
        <p:txBody>
          <a:bodyPr>
            <a:normAutofit lnSpcReduction="10000"/>
          </a:bodyPr>
          <a:lstStyle/>
          <a:p>
            <a:r>
              <a:rPr lang="en-US"/>
              <a:t>A regression tree predicts a value for each input rather than a class</a:t>
            </a:r>
          </a:p>
          <a:p>
            <a:r>
              <a:rPr lang="en-US"/>
              <a:t>For example, if x</a:t>
            </a:r>
            <a:r>
              <a:rPr lang="en-US" baseline="-25000"/>
              <a:t>1</a:t>
            </a:r>
            <a:r>
              <a:rPr lang="en-US"/>
              <a:t> = 0.2, then we get false for the root node, true for the rh node at depth 1, which takes us to the third leaf node and a predicted value of 0.028 (indicated by green line in lh graph)</a:t>
            </a:r>
          </a:p>
          <a:p>
            <a:r>
              <a:rPr lang="en-US"/>
              <a:t>Prediction of leaf node is the average value of the training instances associated with that node (in this case, there are 110 such instances and the squared error is 0.001)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27CE6-7C90-2358-E013-44DF94698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79" y="1271661"/>
            <a:ext cx="5736021" cy="234748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A574D8F-6EAD-B84F-DD71-A564C85E0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71" y="365125"/>
            <a:ext cx="6726621" cy="259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ED9611-0556-CE1A-D2BB-FB5C689BB9AF}"/>
              </a:ext>
            </a:extLst>
          </p:cNvPr>
          <p:cNvCxnSpPr/>
          <p:nvPr/>
        </p:nvCxnSpPr>
        <p:spPr>
          <a:xfrm flipV="1">
            <a:off x="7564821" y="2039007"/>
            <a:ext cx="0" cy="525517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A8169C-48EB-C0E0-393A-AAB34081F074}"/>
              </a:ext>
            </a:extLst>
          </p:cNvPr>
          <p:cNvCxnSpPr>
            <a:cxnSpLocks/>
          </p:cNvCxnSpPr>
          <p:nvPr/>
        </p:nvCxnSpPr>
        <p:spPr>
          <a:xfrm flipH="1">
            <a:off x="5465774" y="2059635"/>
            <a:ext cx="598142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AB7C90A-DC35-A624-89C9-8EA7513B0566}"/>
              </a:ext>
            </a:extLst>
          </p:cNvPr>
          <p:cNvSpPr txBox="1"/>
          <p:nvPr/>
        </p:nvSpPr>
        <p:spPr>
          <a:xfrm>
            <a:off x="5122092" y="1959607"/>
            <a:ext cx="3866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/>
              <a:t>0.028</a:t>
            </a:r>
          </a:p>
        </p:txBody>
      </p:sp>
    </p:spTree>
    <p:extLst>
      <p:ext uri="{BB962C8B-B14F-4D97-AF65-F5344CB8AC3E}">
        <p14:creationId xmlns:p14="http://schemas.microsoft.com/office/powerpoint/2010/main" val="2224164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4433-47DE-DBAA-06B1-94E6EE32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767"/>
          </a:xfrm>
        </p:spPr>
        <p:txBody>
          <a:bodyPr>
            <a:normAutofit fontScale="90000"/>
          </a:bodyPr>
          <a:lstStyle/>
          <a:p>
            <a:r>
              <a:rPr lang="en-US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CAEC-5908-1922-870C-C96E4C8E1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97437"/>
            <a:ext cx="10515600" cy="2079525"/>
          </a:xfrm>
        </p:spPr>
        <p:txBody>
          <a:bodyPr/>
          <a:lstStyle/>
          <a:p>
            <a:r>
              <a:rPr lang="en-US"/>
              <a:t>If you set max_depth to 3, then you get a more detailed model of the data (see rh graph)</a:t>
            </a:r>
          </a:p>
          <a:p>
            <a:r>
              <a:rPr lang="en-US"/>
              <a:t>Each time the algorithm splits a region, it tries to find a decision boundary that minimises the error in the two resulting sub-regions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724E2F-3259-D7DE-5019-161DBF412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89" y="1034892"/>
            <a:ext cx="6726621" cy="259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1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07CC-D8B4-AFDC-EC0C-FA1B3F06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regression cost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1DE17-F67B-C351-EFC5-98A04073E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5229"/>
            <a:ext cx="10515600" cy="1801733"/>
          </a:xfrm>
        </p:spPr>
        <p:txBody>
          <a:bodyPr/>
          <a:lstStyle/>
          <a:p>
            <a:r>
              <a:rPr lang="en-US"/>
              <a:t>When we use the CART algorithm for regression, we use a cost function as above</a:t>
            </a:r>
          </a:p>
          <a:p>
            <a:r>
              <a:rPr lang="en-US"/>
              <a:t>This minimizes the mean squared error in the two new sub-regions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5DDF5-BFA9-D46E-617D-9975729B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90688"/>
            <a:ext cx="7772400" cy="15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89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C81E-A6B9-D806-9FF0-3773B09C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62" y="365126"/>
            <a:ext cx="11169570" cy="630298"/>
          </a:xfrm>
        </p:spPr>
        <p:txBody>
          <a:bodyPr>
            <a:normAutofit fontScale="90000"/>
          </a:bodyPr>
          <a:lstStyle/>
          <a:p>
            <a:r>
              <a:rPr lang="en-US"/>
              <a:t>Regression trees with and without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CA420-5C6D-3DE3-68AC-D0E56E1B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9093"/>
            <a:ext cx="10515600" cy="2287869"/>
          </a:xfrm>
        </p:spPr>
        <p:txBody>
          <a:bodyPr/>
          <a:lstStyle/>
          <a:p>
            <a:r>
              <a:rPr lang="en-US"/>
              <a:t>Decision trees are prone to overfitting, so you should always use regularization by setting the hyperparameters</a:t>
            </a:r>
          </a:p>
          <a:p>
            <a:r>
              <a:rPr lang="en-US"/>
              <a:t>Above left graph shows result when using no regularization</a:t>
            </a:r>
          </a:p>
          <a:p>
            <a:r>
              <a:rPr lang="en-US"/>
              <a:t>Above right graph shows result when setting min_sample_leaf=10</a:t>
            </a:r>
          </a:p>
          <a:p>
            <a:pPr lvl="1"/>
            <a:r>
              <a:rPr lang="en-US"/>
              <a:t>recall that this sets a lower limit on the number of instances in any one leaf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44C7FC-1670-AEAA-DC8E-0C082B30C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16" y="1046934"/>
            <a:ext cx="6994967" cy="2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70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4C1F-A886-3A12-7C5C-C2ADA352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5103"/>
          </a:xfrm>
        </p:spPr>
        <p:txBody>
          <a:bodyPr>
            <a:normAutofit fontScale="90000"/>
          </a:bodyPr>
          <a:lstStyle/>
          <a:p>
            <a:r>
              <a:rPr lang="en-US"/>
              <a:t>Sensitivity to axis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78788-05AB-573A-0738-8EDB534C0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42" y="4057364"/>
            <a:ext cx="10515600" cy="2673752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Decision trees have a lot of good qualities: easy to interpret, simple to use, versatile, require no scaling, powerful</a:t>
            </a:r>
          </a:p>
          <a:p>
            <a:r>
              <a:rPr lang="en-US"/>
              <a:t>However, they also have a few shortcomings</a:t>
            </a:r>
          </a:p>
          <a:p>
            <a:r>
              <a:rPr lang="en-US"/>
              <a:t>In particular, they like decision boundaries that are orthogonal to an axis, which makes them sensitive to the data’s orientation</a:t>
            </a:r>
          </a:p>
          <a:p>
            <a:r>
              <a:rPr lang="en-US"/>
              <a:t>Dataset in the plots above is the same, except that it is rotated through 45 degrees on the right</a:t>
            </a:r>
          </a:p>
          <a:p>
            <a:r>
              <a:rPr lang="en-US"/>
              <a:t>Decision tree can find perfect separation with a straight line on the left, but needs a much more convoluted decision boundary when the data is rotated</a:t>
            </a:r>
          </a:p>
          <a:p>
            <a:r>
              <a:rPr lang="en-US"/>
              <a:t>The right-hand solution will probably not generalize well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17FAB40-3FF1-F185-3EC9-A0F717A0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14" y="1001648"/>
            <a:ext cx="7411656" cy="28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661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FF6D-5B51-9819-0C00-1DA34B25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6678"/>
          </a:xfrm>
        </p:spPr>
        <p:txBody>
          <a:bodyPr>
            <a:normAutofit fontScale="90000"/>
          </a:bodyPr>
          <a:lstStyle/>
          <a:p>
            <a:r>
              <a:rPr lang="en-US"/>
              <a:t>Using PCA to rotate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2CF40-709C-77DA-A951-D1EF56264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90977"/>
            <a:ext cx="10515600" cy="2160548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We can address this problem by scaling the data and then rotating it using PCA</a:t>
            </a:r>
          </a:p>
          <a:p>
            <a:r>
              <a:rPr lang="en-US"/>
              <a:t>PCA rotates the data so that the axes are as independent as possible (i.e., so that the correlation between the new features is minimized)</a:t>
            </a:r>
          </a:p>
          <a:p>
            <a:r>
              <a:rPr lang="en-US"/>
              <a:t>This often improves performance of a decision tree</a:t>
            </a:r>
          </a:p>
          <a:p>
            <a:r>
              <a:rPr lang="en-US"/>
              <a:t>Example above shows how we can almost perfectly separate the three classes in the iris dataset with just one feature, z</a:t>
            </a:r>
            <a:r>
              <a:rPr lang="en-US" baseline="-25000"/>
              <a:t>1</a:t>
            </a:r>
            <a:r>
              <a:rPr lang="en-US"/>
              <a:t>, derived using PCA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9EA0E-0506-7D94-0C06-91C2643CB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1" y="1891816"/>
            <a:ext cx="4989653" cy="1397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F26755-D4B3-807A-46F8-93FC02CF7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013" y="1044328"/>
            <a:ext cx="6821347" cy="32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91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2CD4-708B-3D68-8241-24DB2C31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/>
              <a:t>Decision trees have a high 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46790-6B9D-CAEC-D505-DE1BA0BF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915796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Decision trees have high variance, which means that small changes to the data or hyperparameters can produce very different models</a:t>
            </a:r>
          </a:p>
          <a:p>
            <a:r>
              <a:rPr lang="en-US"/>
              <a:t>In fact, when we use a stochastic learning algorithm that selects the features to evaluate at random for each node, we can get a different model when re-training on the same data with the same hyperparameters</a:t>
            </a:r>
          </a:p>
          <a:p>
            <a:pPr lvl="1"/>
            <a:r>
              <a:rPr lang="en-US"/>
              <a:t>unless we fix the random_state value</a:t>
            </a:r>
          </a:p>
          <a:p>
            <a:r>
              <a:rPr lang="en-US"/>
              <a:t>Two models above were produced just by changing the random_state value</a:t>
            </a:r>
          </a:p>
          <a:p>
            <a:r>
              <a:rPr lang="en-US"/>
              <a:t>We can address this and reduce variance by averaging predictions over many trees – that is, by using an </a:t>
            </a:r>
            <a:r>
              <a:rPr lang="en-US" b="1" i="1"/>
              <a:t>ensemble</a:t>
            </a:r>
            <a:r>
              <a:rPr lang="en-US" i="1"/>
              <a:t> </a:t>
            </a:r>
            <a:r>
              <a:rPr lang="en-US"/>
              <a:t>of trees, called a </a:t>
            </a:r>
            <a:r>
              <a:rPr lang="en-US" b="1" i="1"/>
              <a:t>random forest</a:t>
            </a:r>
            <a:endParaRPr lang="en-US"/>
          </a:p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65C812-2F43-1234-71FB-B86F960B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1275"/>
            <a:ext cx="4914418" cy="2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3DA7487-BA51-EF66-980F-F3F28B8C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82" y="1041275"/>
            <a:ext cx="4914418" cy="2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4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EB41-4E18-CD2E-3C63-1C8AAE18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E7F35-42E6-4923-1E39-595AC6800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/>
              <a:t>Decision trees</a:t>
            </a:r>
            <a:r>
              <a:rPr lang="en-US"/>
              <a:t> can be used for classification, regression and even multioutput tasks</a:t>
            </a:r>
          </a:p>
          <a:p>
            <a:r>
              <a:rPr lang="en-US"/>
              <a:t>They are powerful models that can be fitted to complex datasets</a:t>
            </a:r>
          </a:p>
          <a:p>
            <a:pPr lvl="1"/>
            <a:r>
              <a:rPr lang="en-US"/>
              <a:t>for example, in our California House Price problem, we trained a decision tree that overfit the data</a:t>
            </a:r>
          </a:p>
          <a:p>
            <a:r>
              <a:rPr lang="en-US"/>
              <a:t>Decision trees are also the fundamental components in random forests, which are among the most powerful machine learning algorithms available</a:t>
            </a:r>
          </a:p>
        </p:txBody>
      </p:sp>
    </p:spTree>
    <p:extLst>
      <p:ext uri="{BB962C8B-B14F-4D97-AF65-F5344CB8AC3E}">
        <p14:creationId xmlns:p14="http://schemas.microsoft.com/office/powerpoint/2010/main" val="414223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6B44-3E14-1C19-927E-26D0793B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F80D-70C5-6B9F-282D-78C51A1C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this lecture, we will cover</a:t>
            </a:r>
          </a:p>
          <a:p>
            <a:pPr lvl="1"/>
            <a:r>
              <a:rPr lang="en-US"/>
              <a:t>training and visualizing decision trees</a:t>
            </a:r>
          </a:p>
          <a:p>
            <a:pPr lvl="1"/>
            <a:r>
              <a:rPr lang="en-US"/>
              <a:t>making predictions with decision trees</a:t>
            </a:r>
          </a:p>
          <a:p>
            <a:pPr lvl="1"/>
            <a:r>
              <a:rPr lang="en-US"/>
              <a:t>the CART training algorithm used by Scikit-Learn</a:t>
            </a:r>
          </a:p>
          <a:p>
            <a:pPr lvl="1"/>
            <a:r>
              <a:rPr lang="en-US"/>
              <a:t>regularizing decision trees</a:t>
            </a:r>
          </a:p>
          <a:p>
            <a:r>
              <a:rPr lang="en-US"/>
              <a:t>We’ll start off the next lecture with the following</a:t>
            </a:r>
          </a:p>
          <a:p>
            <a:pPr lvl="1"/>
            <a:r>
              <a:rPr lang="en-US"/>
              <a:t>using decision trees for regression tasks</a:t>
            </a:r>
          </a:p>
          <a:p>
            <a:pPr lvl="1"/>
            <a:r>
              <a:rPr lang="en-US"/>
              <a:t>limitations of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154381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02E46-B300-289F-A156-CF6B5552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 decision tree in Scikit-Learn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0169F-948F-9B61-E6C2-58D9867E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4681329"/>
            <a:ext cx="10827025" cy="1495633"/>
          </a:xfrm>
        </p:spPr>
        <p:txBody>
          <a:bodyPr/>
          <a:lstStyle/>
          <a:p>
            <a:r>
              <a:rPr lang="en-US"/>
              <a:t>Training a decision tree in Scikit-Learn is straightforward – see code above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C2568-7D98-5964-2BAF-E4F24BCED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254" y="2019553"/>
            <a:ext cx="7331491" cy="22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6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73CD-AD06-CB05-B6EF-E6854462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541"/>
          </a:xfrm>
        </p:spPr>
        <p:txBody>
          <a:bodyPr/>
          <a:lstStyle/>
          <a:p>
            <a:r>
              <a:rPr lang="en-US"/>
              <a:t>Visualizing a decision tree in Scikit-Learn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E21B-79D1-301C-B813-F8C0D5E26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26" y="4712740"/>
            <a:ext cx="11093174" cy="1946477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To visualize a decision tree, we</a:t>
            </a:r>
          </a:p>
          <a:p>
            <a:pPr lvl="1"/>
            <a:r>
              <a:rPr lang="en-US"/>
              <a:t>create a .dot file using the export_graphviz() function – this file defines a graph that represents a trained decision tree</a:t>
            </a:r>
          </a:p>
          <a:p>
            <a:pPr lvl="1"/>
            <a:r>
              <a:rPr lang="en-US"/>
              <a:t>load and display the .dot file using the Source.from_file() function from the graphviz library (</a:t>
            </a:r>
            <a:r>
              <a:rPr lang="en-US">
                <a:hlinkClick r:id="rId2"/>
              </a:rPr>
              <a:t>https://graphviz.org</a:t>
            </a:r>
            <a:r>
              <a:rPr lang="en-US"/>
              <a:t>)</a:t>
            </a:r>
          </a:p>
          <a:p>
            <a:pPr lvl="2"/>
            <a:r>
              <a:rPr lang="en-US"/>
              <a:t>Graphviz also includes a dot command-line tool that can generate images in various formats (e.g., PDF or PNG) from .dot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4C7FA-3BF6-2F2E-B802-5EF44D91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26" y="1340471"/>
            <a:ext cx="3979491" cy="791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1CCAA6-3FBC-6748-A15D-D1E3A4632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26" y="2132012"/>
            <a:ext cx="5739297" cy="2396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7E82C7-3B06-EA11-39BE-6633EADAB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401" y="1340471"/>
            <a:ext cx="3671566" cy="31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8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01DC-7EE6-2CD6-E7A9-B1AC0F93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1162"/>
          </a:xfrm>
        </p:spPr>
        <p:txBody>
          <a:bodyPr>
            <a:normAutofit fontScale="90000"/>
          </a:bodyPr>
          <a:lstStyle/>
          <a:p>
            <a:r>
              <a:rPr lang="en-US"/>
              <a:t>Making predictions with a decision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771B8-E8EB-C772-7D0D-AC4D1BD2D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74" y="1242390"/>
            <a:ext cx="6483626" cy="5406887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To classify an iris flower using the decision tree on the left, we start at the </a:t>
            </a:r>
            <a:r>
              <a:rPr lang="en-US" b="1" i="1"/>
              <a:t>root node</a:t>
            </a:r>
            <a:r>
              <a:rPr lang="en-US"/>
              <a:t> (depth 0) and determine if petal length is &lt;= 2.45 cm</a:t>
            </a:r>
          </a:p>
          <a:p>
            <a:r>
              <a:rPr lang="en-US"/>
              <a:t>If it is, then we move to the left child (depth 1, left) – this is a </a:t>
            </a:r>
            <a:r>
              <a:rPr lang="en-US" b="1" i="1"/>
              <a:t>leaf node</a:t>
            </a:r>
            <a:r>
              <a:rPr lang="en-US"/>
              <a:t> that tells us the class is setosa</a:t>
            </a:r>
          </a:p>
          <a:p>
            <a:r>
              <a:rPr lang="en-US"/>
              <a:t>If the petal length &gt; 2.45 cm, then we would go from the root node to its right child (depth 1, right) </a:t>
            </a:r>
          </a:p>
          <a:p>
            <a:r>
              <a:rPr lang="en-US"/>
              <a:t>This is a </a:t>
            </a:r>
            <a:r>
              <a:rPr lang="en-US" b="1" i="1"/>
              <a:t>split node </a:t>
            </a:r>
            <a:r>
              <a:rPr lang="en-US"/>
              <a:t>which asks us if the petal </a:t>
            </a:r>
            <a:r>
              <a:rPr lang="en-US" i="1"/>
              <a:t>width</a:t>
            </a:r>
            <a:r>
              <a:rPr lang="en-US"/>
              <a:t> is &lt;= 1.75 cm</a:t>
            </a:r>
          </a:p>
          <a:p>
            <a:r>
              <a:rPr lang="en-US"/>
              <a:t>If it is, the model predicts the class versicolor (depth 2, left); if it isn’t, it predicts virginica (depth 2, right)</a:t>
            </a:r>
          </a:p>
          <a:p>
            <a:r>
              <a:rPr lang="en-US"/>
              <a:t>Scikit-Learn uses the </a:t>
            </a:r>
            <a:r>
              <a:rPr lang="en-US" b="1" i="1"/>
              <a:t>CART</a:t>
            </a:r>
            <a:r>
              <a:rPr lang="en-US"/>
              <a:t> algorithm to train decision trees, which only generates binary trees</a:t>
            </a:r>
          </a:p>
          <a:p>
            <a:pPr lvl="1"/>
            <a:r>
              <a:rPr lang="en-US"/>
              <a:t>other algorithms, e.g., ID3, can produce decision trees with nodes that have more than 2 children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DE6F6-A2C4-C85A-7D6C-52C880271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1405907"/>
            <a:ext cx="4659243" cy="404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1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0396-BB86-4A44-9FA2-A0DED59AA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0552"/>
          </a:xfrm>
        </p:spPr>
        <p:txBody>
          <a:bodyPr>
            <a:normAutofit fontScale="90000"/>
          </a:bodyPr>
          <a:lstStyle/>
          <a:p>
            <a:r>
              <a:rPr lang="en-US"/>
              <a:t>Making predictions with a decision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D574-36CD-36C7-CC23-BD83127A4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391" y="1825626"/>
            <a:ext cx="6681306" cy="4823652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A benefit of decision trees is that they require very little data preparation – they don’t require feature scaling or centering at all!</a:t>
            </a:r>
          </a:p>
          <a:p>
            <a:r>
              <a:rPr lang="en-US"/>
              <a:t>The </a:t>
            </a:r>
            <a:r>
              <a:rPr lang="en-US" i="1"/>
              <a:t>samples</a:t>
            </a:r>
            <a:r>
              <a:rPr lang="en-US"/>
              <a:t> attribute tells us how many training instances it applies to</a:t>
            </a:r>
          </a:p>
          <a:p>
            <a:r>
              <a:rPr lang="en-US"/>
              <a:t>The </a:t>
            </a:r>
            <a:r>
              <a:rPr lang="en-US" i="1"/>
              <a:t>value</a:t>
            </a:r>
            <a:r>
              <a:rPr lang="en-US"/>
              <a:t> attribute is an array that tells us how many training instances of each class the node applies to</a:t>
            </a:r>
          </a:p>
          <a:p>
            <a:r>
              <a:rPr lang="en-US"/>
              <a:t>The </a:t>
            </a:r>
            <a:r>
              <a:rPr lang="en-US" i="1"/>
              <a:t>gini</a:t>
            </a:r>
            <a:r>
              <a:rPr lang="en-US"/>
              <a:t> attribute tells us the node’s </a:t>
            </a:r>
            <a:r>
              <a:rPr lang="en-US" b="1" i="1"/>
              <a:t>Gini impurity</a:t>
            </a:r>
          </a:p>
          <a:p>
            <a:pPr lvl="1"/>
            <a:r>
              <a:rPr lang="en-US"/>
              <a:t>a node is “pure” (gini=0.0), if all training instances it applies to belong to a single class</a:t>
            </a:r>
          </a:p>
          <a:p>
            <a:pPr lvl="1"/>
            <a:r>
              <a:rPr lang="en-US"/>
              <a:t>Gini impurity is computed using eq. 27 above</a:t>
            </a:r>
          </a:p>
          <a:p>
            <a:pPr lvl="1"/>
            <a:r>
              <a:rPr lang="en-US" i="1"/>
              <a:t>p</a:t>
            </a:r>
            <a:r>
              <a:rPr lang="en-US" i="1" baseline="-25000"/>
              <a:t>i,k</a:t>
            </a:r>
            <a:r>
              <a:rPr lang="en-US" i="1"/>
              <a:t> </a:t>
            </a:r>
            <a:r>
              <a:rPr lang="en-US"/>
              <a:t>is the ratio of the number of instances in </a:t>
            </a:r>
            <a:r>
              <a:rPr lang="en-US" i="1"/>
              <a:t>k</a:t>
            </a:r>
            <a:r>
              <a:rPr lang="en-US"/>
              <a:t>th class in the </a:t>
            </a:r>
            <a:r>
              <a:rPr lang="en-US" i="1"/>
              <a:t>i</a:t>
            </a:r>
            <a:r>
              <a:rPr lang="en-US"/>
              <a:t>th node to the total number of instances in that node</a:t>
            </a:r>
            <a:endParaRPr lang="en-US" baseline="-25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C8160-8FB7-4E1A-DBA3-4A9080DAB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" y="1825625"/>
            <a:ext cx="4659243" cy="4046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594FB-295C-948D-79FE-0E08F2233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520" y="814801"/>
            <a:ext cx="5245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8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CF60-7646-97F7-C7B8-5BB34E23D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61040"/>
          </a:xfrm>
        </p:spPr>
        <p:txBody>
          <a:bodyPr>
            <a:normAutofit fontScale="90000"/>
          </a:bodyPr>
          <a:lstStyle/>
          <a:p>
            <a:r>
              <a:rPr lang="en-US"/>
              <a:t>Decision boundaries of a decision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63556-6930-90A6-111C-D140FA06C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10" y="4253949"/>
            <a:ext cx="11453190" cy="2360336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The plot shows the decision boundaries of the decision tree we’ve just created</a:t>
            </a:r>
          </a:p>
          <a:p>
            <a:r>
              <a:rPr lang="en-US"/>
              <a:t>The solid vertical line is the decision boundary of the root node</a:t>
            </a:r>
          </a:p>
          <a:p>
            <a:r>
              <a:rPr lang="en-US"/>
              <a:t>The left-hand region is </a:t>
            </a:r>
            <a:r>
              <a:rPr lang="en-US" i="1"/>
              <a:t>pure</a:t>
            </a:r>
            <a:r>
              <a:rPr lang="en-US"/>
              <a:t>, so it cannot be split any further</a:t>
            </a:r>
          </a:p>
          <a:p>
            <a:r>
              <a:rPr lang="en-US"/>
              <a:t>The right-hand region is </a:t>
            </a:r>
            <a:r>
              <a:rPr lang="en-US" i="1"/>
              <a:t>impure</a:t>
            </a:r>
            <a:r>
              <a:rPr lang="en-US"/>
              <a:t>, so it is split again at the horizontal dashed decision boundary, corresponding to a petal width of 1.75cm</a:t>
            </a:r>
          </a:p>
          <a:p>
            <a:r>
              <a:rPr lang="en-US"/>
              <a:t>max_depth was set to 2, so the tree stops here</a:t>
            </a:r>
          </a:p>
          <a:p>
            <a:r>
              <a:rPr lang="en-US"/>
              <a:t>If we had set max_depth to 3, then both depth-2 nodes would have become split nodes because they are impure, leading to two more decision boundaries (shown by dotted lines)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56319-C816-37EE-2241-6D844B9AD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87" y="835325"/>
            <a:ext cx="3615633" cy="31398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8677E1E-5428-5C69-132D-917C78912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09" y="835325"/>
            <a:ext cx="5728804" cy="27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123FD-4A02-3EB4-C2F5-73058D555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009" y="3711187"/>
            <a:ext cx="5290380" cy="2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7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2273</Words>
  <Application>Microsoft Macintosh PowerPoint</Application>
  <PresentationFormat>Widescreen</PresentationFormat>
  <Paragraphs>150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Decision Trees</vt:lpstr>
      <vt:lpstr>Sources for this lecture</vt:lpstr>
      <vt:lpstr>Introduction</vt:lpstr>
      <vt:lpstr>Introduction</vt:lpstr>
      <vt:lpstr>Training a decision tree in Scikit-Learn</vt:lpstr>
      <vt:lpstr>Visualizing a decision tree in Scikit-Learn</vt:lpstr>
      <vt:lpstr>Making predictions with a decision tree</vt:lpstr>
      <vt:lpstr>Making predictions with a decision tree</vt:lpstr>
      <vt:lpstr>Decision boundaries of a decision tree</vt:lpstr>
      <vt:lpstr>Model interpretation: White box vs. black box</vt:lpstr>
      <vt:lpstr>Estimating class probabilities</vt:lpstr>
      <vt:lpstr>The CART training algorithm</vt:lpstr>
      <vt:lpstr>The CART training algorithm</vt:lpstr>
      <vt:lpstr>Computational complexity</vt:lpstr>
      <vt:lpstr>Gini impurity or entropy impurity?</vt:lpstr>
      <vt:lpstr>Regularization parameters</vt:lpstr>
      <vt:lpstr>Regularization parameters</vt:lpstr>
      <vt:lpstr>Regularizing a decision tree</vt:lpstr>
      <vt:lpstr>Regression</vt:lpstr>
      <vt:lpstr>Regression</vt:lpstr>
      <vt:lpstr>Regression</vt:lpstr>
      <vt:lpstr>Decision tree regression cost function</vt:lpstr>
      <vt:lpstr>Regression trees with and without regularization</vt:lpstr>
      <vt:lpstr>Sensitivity to axis orientation</vt:lpstr>
      <vt:lpstr>Using PCA to rotate the data</vt:lpstr>
      <vt:lpstr>Decision trees have a high variance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Trees</dc:title>
  <dc:creator>David Meredith</dc:creator>
  <cp:lastModifiedBy>David Meredith</cp:lastModifiedBy>
  <cp:revision>38</cp:revision>
  <dcterms:created xsi:type="dcterms:W3CDTF">2023-10-23T07:14:01Z</dcterms:created>
  <dcterms:modified xsi:type="dcterms:W3CDTF">2024-10-22T07:15:13Z</dcterms:modified>
</cp:coreProperties>
</file>