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0"/>
    <p:restoredTop sz="94694"/>
  </p:normalViewPr>
  <p:slideViewPr>
    <p:cSldViewPr snapToGrid="0">
      <p:cViewPr varScale="1">
        <p:scale>
          <a:sx n="121" d="100"/>
          <a:sy n="121" d="100"/>
        </p:scale>
        <p:origin x="6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25032-D39F-5048-836D-DCDCB2CAC984}" type="datetimeFigureOut">
              <a:t>10/23/23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C6962-389F-F24D-82E6-12A0D7B47AED}" type="slidenum">
              <a:t>‹#›</a:t>
            </a:fld>
            <a:endParaRPr lang="en-US"/>
          </a:p>
        </p:txBody>
      </p:sp>
    </p:spTree>
    <p:extLst>
      <p:ext uri="{BB962C8B-B14F-4D97-AF65-F5344CB8AC3E}">
        <p14:creationId xmlns:p14="http://schemas.microsoft.com/office/powerpoint/2010/main" val="379009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5C6962-389F-F24D-82E6-12A0D7B47AED}" type="slidenum">
              <a:t>4</a:t>
            </a:fld>
            <a:endParaRPr lang="en-US"/>
          </a:p>
        </p:txBody>
      </p:sp>
    </p:spTree>
    <p:extLst>
      <p:ext uri="{BB962C8B-B14F-4D97-AF65-F5344CB8AC3E}">
        <p14:creationId xmlns:p14="http://schemas.microsoft.com/office/powerpoint/2010/main" val="184736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F63E-4B8C-AD09-2967-F2CE3A8CD9E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37D7006-773D-5026-296D-6A011008F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4AD70A-F903-555A-C78E-ECB68AEBE7DF}"/>
              </a:ext>
            </a:extLst>
          </p:cNvPr>
          <p:cNvSpPr>
            <a:spLocks noGrp="1"/>
          </p:cNvSpPr>
          <p:nvPr>
            <p:ph type="dt" sz="half" idx="10"/>
          </p:nvPr>
        </p:nvSpPr>
        <p:spPr/>
        <p:txBody>
          <a:bodyPr/>
          <a:lstStyle/>
          <a:p>
            <a:fld id="{48A10070-DF1F-0C44-8FA0-3968B3089899}" type="datetimeFigureOut">
              <a:t>10/23/23</a:t>
            </a:fld>
            <a:endParaRPr lang="en-US"/>
          </a:p>
        </p:txBody>
      </p:sp>
      <p:sp>
        <p:nvSpPr>
          <p:cNvPr id="5" name="Footer Placeholder 4">
            <a:extLst>
              <a:ext uri="{FF2B5EF4-FFF2-40B4-BE49-F238E27FC236}">
                <a16:creationId xmlns:a16="http://schemas.microsoft.com/office/drawing/2014/main" id="{D2F79ADB-B136-0CF0-7FC2-8D35D6ACF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82056-4CAE-F1B0-B9E1-811C566111C6}"/>
              </a:ext>
            </a:extLst>
          </p:cNvPr>
          <p:cNvSpPr>
            <a:spLocks noGrp="1"/>
          </p:cNvSpPr>
          <p:nvPr>
            <p:ph type="sldNum" sz="quarter" idx="12"/>
          </p:nvPr>
        </p:nvSpPr>
        <p:spPr/>
        <p:txBody>
          <a:bodyPr/>
          <a:lstStyle/>
          <a:p>
            <a:fld id="{3AA0266D-8F8A-954E-A368-820494E51384}" type="slidenum">
              <a:t>‹#›</a:t>
            </a:fld>
            <a:endParaRPr lang="en-US"/>
          </a:p>
        </p:txBody>
      </p:sp>
    </p:spTree>
    <p:extLst>
      <p:ext uri="{BB962C8B-B14F-4D97-AF65-F5344CB8AC3E}">
        <p14:creationId xmlns:p14="http://schemas.microsoft.com/office/powerpoint/2010/main" val="54970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566F-F5D8-FB9F-FFEC-96EA20FACB1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33F183-2636-C381-AFB9-99FD2EC9B7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35BEBF-FD85-4857-0B3D-CAE30C785CA2}"/>
              </a:ext>
            </a:extLst>
          </p:cNvPr>
          <p:cNvSpPr>
            <a:spLocks noGrp="1"/>
          </p:cNvSpPr>
          <p:nvPr>
            <p:ph type="dt" sz="half" idx="10"/>
          </p:nvPr>
        </p:nvSpPr>
        <p:spPr/>
        <p:txBody>
          <a:bodyPr/>
          <a:lstStyle/>
          <a:p>
            <a:fld id="{48A10070-DF1F-0C44-8FA0-3968B3089899}" type="datetimeFigureOut">
              <a:t>10/23/23</a:t>
            </a:fld>
            <a:endParaRPr lang="en-US"/>
          </a:p>
        </p:txBody>
      </p:sp>
      <p:sp>
        <p:nvSpPr>
          <p:cNvPr id="5" name="Footer Placeholder 4">
            <a:extLst>
              <a:ext uri="{FF2B5EF4-FFF2-40B4-BE49-F238E27FC236}">
                <a16:creationId xmlns:a16="http://schemas.microsoft.com/office/drawing/2014/main" id="{8ABCC4BA-13BB-EB79-6785-D2E5EB4D5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3DCD1-C175-84D1-D50E-E5861E48154E}"/>
              </a:ext>
            </a:extLst>
          </p:cNvPr>
          <p:cNvSpPr>
            <a:spLocks noGrp="1"/>
          </p:cNvSpPr>
          <p:nvPr>
            <p:ph type="sldNum" sz="quarter" idx="12"/>
          </p:nvPr>
        </p:nvSpPr>
        <p:spPr/>
        <p:txBody>
          <a:bodyPr/>
          <a:lstStyle/>
          <a:p>
            <a:fld id="{3AA0266D-8F8A-954E-A368-820494E51384}" type="slidenum">
              <a:t>‹#›</a:t>
            </a:fld>
            <a:endParaRPr lang="en-US"/>
          </a:p>
        </p:txBody>
      </p:sp>
    </p:spTree>
    <p:extLst>
      <p:ext uri="{BB962C8B-B14F-4D97-AF65-F5344CB8AC3E}">
        <p14:creationId xmlns:p14="http://schemas.microsoft.com/office/powerpoint/2010/main" val="76527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96897-8EE4-6B10-243F-D53256023B8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CEF158-097B-831E-AC9A-718252BA51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E64F27-B59C-0C16-51A9-32485A0AAD61}"/>
              </a:ext>
            </a:extLst>
          </p:cNvPr>
          <p:cNvSpPr>
            <a:spLocks noGrp="1"/>
          </p:cNvSpPr>
          <p:nvPr>
            <p:ph type="dt" sz="half" idx="10"/>
          </p:nvPr>
        </p:nvSpPr>
        <p:spPr/>
        <p:txBody>
          <a:bodyPr/>
          <a:lstStyle/>
          <a:p>
            <a:fld id="{48A10070-DF1F-0C44-8FA0-3968B3089899}" type="datetimeFigureOut">
              <a:t>10/23/23</a:t>
            </a:fld>
            <a:endParaRPr lang="en-US"/>
          </a:p>
        </p:txBody>
      </p:sp>
      <p:sp>
        <p:nvSpPr>
          <p:cNvPr id="5" name="Footer Placeholder 4">
            <a:extLst>
              <a:ext uri="{FF2B5EF4-FFF2-40B4-BE49-F238E27FC236}">
                <a16:creationId xmlns:a16="http://schemas.microsoft.com/office/drawing/2014/main" id="{2F72D75C-D58B-DD52-6DEB-FB20D4FD1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AD453-6722-9D18-F013-ED645F210191}"/>
              </a:ext>
            </a:extLst>
          </p:cNvPr>
          <p:cNvSpPr>
            <a:spLocks noGrp="1"/>
          </p:cNvSpPr>
          <p:nvPr>
            <p:ph type="sldNum" sz="quarter" idx="12"/>
          </p:nvPr>
        </p:nvSpPr>
        <p:spPr/>
        <p:txBody>
          <a:bodyPr/>
          <a:lstStyle/>
          <a:p>
            <a:fld id="{3AA0266D-8F8A-954E-A368-820494E51384}" type="slidenum">
              <a:t>‹#›</a:t>
            </a:fld>
            <a:endParaRPr lang="en-US"/>
          </a:p>
        </p:txBody>
      </p:sp>
    </p:spTree>
    <p:extLst>
      <p:ext uri="{BB962C8B-B14F-4D97-AF65-F5344CB8AC3E}">
        <p14:creationId xmlns:p14="http://schemas.microsoft.com/office/powerpoint/2010/main" val="12694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DFD85-06AD-62AB-FCE1-F981451045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D60C9D-5D3F-7A99-4E2B-49432F1CB9A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86A007-0B27-1C87-FB77-0FD874CA76A8}"/>
              </a:ext>
            </a:extLst>
          </p:cNvPr>
          <p:cNvSpPr>
            <a:spLocks noGrp="1"/>
          </p:cNvSpPr>
          <p:nvPr>
            <p:ph type="dt" sz="half" idx="10"/>
          </p:nvPr>
        </p:nvSpPr>
        <p:spPr/>
        <p:txBody>
          <a:bodyPr/>
          <a:lstStyle/>
          <a:p>
            <a:fld id="{48A10070-DF1F-0C44-8FA0-3968B3089899}" type="datetimeFigureOut">
              <a:t>10/23/23</a:t>
            </a:fld>
            <a:endParaRPr lang="en-US"/>
          </a:p>
        </p:txBody>
      </p:sp>
      <p:sp>
        <p:nvSpPr>
          <p:cNvPr id="5" name="Footer Placeholder 4">
            <a:extLst>
              <a:ext uri="{FF2B5EF4-FFF2-40B4-BE49-F238E27FC236}">
                <a16:creationId xmlns:a16="http://schemas.microsoft.com/office/drawing/2014/main" id="{22FB333E-716E-5CF3-606C-FD3DAC7D9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F3470-F484-58FF-3CA3-D28A39A9D793}"/>
              </a:ext>
            </a:extLst>
          </p:cNvPr>
          <p:cNvSpPr>
            <a:spLocks noGrp="1"/>
          </p:cNvSpPr>
          <p:nvPr>
            <p:ph type="sldNum" sz="quarter" idx="12"/>
          </p:nvPr>
        </p:nvSpPr>
        <p:spPr/>
        <p:txBody>
          <a:bodyPr/>
          <a:lstStyle/>
          <a:p>
            <a:fld id="{3AA0266D-8F8A-954E-A368-820494E51384}" type="slidenum">
              <a:t>‹#›</a:t>
            </a:fld>
            <a:endParaRPr lang="en-US"/>
          </a:p>
        </p:txBody>
      </p:sp>
    </p:spTree>
    <p:extLst>
      <p:ext uri="{BB962C8B-B14F-4D97-AF65-F5344CB8AC3E}">
        <p14:creationId xmlns:p14="http://schemas.microsoft.com/office/powerpoint/2010/main" val="122417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37C7-4D3F-9137-03C0-B2E0D3C5F96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BFB7149-8CD1-E4CB-1477-B7374C0A16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A3448D-3083-6720-4F83-F6B9DF16E76B}"/>
              </a:ext>
            </a:extLst>
          </p:cNvPr>
          <p:cNvSpPr>
            <a:spLocks noGrp="1"/>
          </p:cNvSpPr>
          <p:nvPr>
            <p:ph type="dt" sz="half" idx="10"/>
          </p:nvPr>
        </p:nvSpPr>
        <p:spPr/>
        <p:txBody>
          <a:bodyPr/>
          <a:lstStyle/>
          <a:p>
            <a:fld id="{48A10070-DF1F-0C44-8FA0-3968B3089899}" type="datetimeFigureOut">
              <a:t>10/23/23</a:t>
            </a:fld>
            <a:endParaRPr lang="en-US"/>
          </a:p>
        </p:txBody>
      </p:sp>
      <p:sp>
        <p:nvSpPr>
          <p:cNvPr id="5" name="Footer Placeholder 4">
            <a:extLst>
              <a:ext uri="{FF2B5EF4-FFF2-40B4-BE49-F238E27FC236}">
                <a16:creationId xmlns:a16="http://schemas.microsoft.com/office/drawing/2014/main" id="{52D7DA01-489F-4E68-5752-244E66794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6F9B0-D80B-B29A-E0DA-90623D8BF710}"/>
              </a:ext>
            </a:extLst>
          </p:cNvPr>
          <p:cNvSpPr>
            <a:spLocks noGrp="1"/>
          </p:cNvSpPr>
          <p:nvPr>
            <p:ph type="sldNum" sz="quarter" idx="12"/>
          </p:nvPr>
        </p:nvSpPr>
        <p:spPr/>
        <p:txBody>
          <a:bodyPr/>
          <a:lstStyle/>
          <a:p>
            <a:fld id="{3AA0266D-8F8A-954E-A368-820494E51384}" type="slidenum">
              <a:t>‹#›</a:t>
            </a:fld>
            <a:endParaRPr lang="en-US"/>
          </a:p>
        </p:txBody>
      </p:sp>
    </p:spTree>
    <p:extLst>
      <p:ext uri="{BB962C8B-B14F-4D97-AF65-F5344CB8AC3E}">
        <p14:creationId xmlns:p14="http://schemas.microsoft.com/office/powerpoint/2010/main" val="142974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222F-6508-7490-0C51-6566B961545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8184CB-E649-D27E-51D0-42BDD2B2194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3CD4653-5B46-D43B-5866-907A97D0BA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466B4C9-AC0D-3DEA-239C-4A95DE6BD04B}"/>
              </a:ext>
            </a:extLst>
          </p:cNvPr>
          <p:cNvSpPr>
            <a:spLocks noGrp="1"/>
          </p:cNvSpPr>
          <p:nvPr>
            <p:ph type="dt" sz="half" idx="10"/>
          </p:nvPr>
        </p:nvSpPr>
        <p:spPr/>
        <p:txBody>
          <a:bodyPr/>
          <a:lstStyle/>
          <a:p>
            <a:fld id="{48A10070-DF1F-0C44-8FA0-3968B3089899}" type="datetimeFigureOut">
              <a:t>10/23/23</a:t>
            </a:fld>
            <a:endParaRPr lang="en-US"/>
          </a:p>
        </p:txBody>
      </p:sp>
      <p:sp>
        <p:nvSpPr>
          <p:cNvPr id="6" name="Footer Placeholder 5">
            <a:extLst>
              <a:ext uri="{FF2B5EF4-FFF2-40B4-BE49-F238E27FC236}">
                <a16:creationId xmlns:a16="http://schemas.microsoft.com/office/drawing/2014/main" id="{BF39B455-23CF-55F2-B833-81A2E2E99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2A602-4294-F702-6F94-9F8C1ED88359}"/>
              </a:ext>
            </a:extLst>
          </p:cNvPr>
          <p:cNvSpPr>
            <a:spLocks noGrp="1"/>
          </p:cNvSpPr>
          <p:nvPr>
            <p:ph type="sldNum" sz="quarter" idx="12"/>
          </p:nvPr>
        </p:nvSpPr>
        <p:spPr/>
        <p:txBody>
          <a:bodyPr/>
          <a:lstStyle/>
          <a:p>
            <a:fld id="{3AA0266D-8F8A-954E-A368-820494E51384}" type="slidenum">
              <a:t>‹#›</a:t>
            </a:fld>
            <a:endParaRPr lang="en-US"/>
          </a:p>
        </p:txBody>
      </p:sp>
    </p:spTree>
    <p:extLst>
      <p:ext uri="{BB962C8B-B14F-4D97-AF65-F5344CB8AC3E}">
        <p14:creationId xmlns:p14="http://schemas.microsoft.com/office/powerpoint/2010/main" val="121635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298E-18F4-1085-7652-CCFB00E889C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CFB87A-B378-3F63-CA46-B4CB757550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89C8977-18AA-4AFB-B76D-4C1816691DF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29CFFA6-7836-78CA-A45E-3E526AE93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D34ED6-2DD7-68D9-9CEA-857AA0E8157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0C6BCAC-C38D-1825-D60C-C4F9B34D8992}"/>
              </a:ext>
            </a:extLst>
          </p:cNvPr>
          <p:cNvSpPr>
            <a:spLocks noGrp="1"/>
          </p:cNvSpPr>
          <p:nvPr>
            <p:ph type="dt" sz="half" idx="10"/>
          </p:nvPr>
        </p:nvSpPr>
        <p:spPr/>
        <p:txBody>
          <a:bodyPr/>
          <a:lstStyle/>
          <a:p>
            <a:fld id="{48A10070-DF1F-0C44-8FA0-3968B3089899}" type="datetimeFigureOut">
              <a:t>10/23/23</a:t>
            </a:fld>
            <a:endParaRPr lang="en-US"/>
          </a:p>
        </p:txBody>
      </p:sp>
      <p:sp>
        <p:nvSpPr>
          <p:cNvPr id="8" name="Footer Placeholder 7">
            <a:extLst>
              <a:ext uri="{FF2B5EF4-FFF2-40B4-BE49-F238E27FC236}">
                <a16:creationId xmlns:a16="http://schemas.microsoft.com/office/drawing/2014/main" id="{CC43B061-77B3-43C4-2017-54B348AA99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78367E-1B1B-3446-F73D-AD4D95B13BF1}"/>
              </a:ext>
            </a:extLst>
          </p:cNvPr>
          <p:cNvSpPr>
            <a:spLocks noGrp="1"/>
          </p:cNvSpPr>
          <p:nvPr>
            <p:ph type="sldNum" sz="quarter" idx="12"/>
          </p:nvPr>
        </p:nvSpPr>
        <p:spPr/>
        <p:txBody>
          <a:bodyPr/>
          <a:lstStyle/>
          <a:p>
            <a:fld id="{3AA0266D-8F8A-954E-A368-820494E51384}" type="slidenum">
              <a:t>‹#›</a:t>
            </a:fld>
            <a:endParaRPr lang="en-US"/>
          </a:p>
        </p:txBody>
      </p:sp>
    </p:spTree>
    <p:extLst>
      <p:ext uri="{BB962C8B-B14F-4D97-AF65-F5344CB8AC3E}">
        <p14:creationId xmlns:p14="http://schemas.microsoft.com/office/powerpoint/2010/main" val="278751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8D1E-8162-9252-8099-093174AA63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1803E7F-B0F0-AFC9-7927-6A466EE3FDB3}"/>
              </a:ext>
            </a:extLst>
          </p:cNvPr>
          <p:cNvSpPr>
            <a:spLocks noGrp="1"/>
          </p:cNvSpPr>
          <p:nvPr>
            <p:ph type="dt" sz="half" idx="10"/>
          </p:nvPr>
        </p:nvSpPr>
        <p:spPr/>
        <p:txBody>
          <a:bodyPr/>
          <a:lstStyle/>
          <a:p>
            <a:fld id="{48A10070-DF1F-0C44-8FA0-3968B3089899}" type="datetimeFigureOut">
              <a:t>10/23/23</a:t>
            </a:fld>
            <a:endParaRPr lang="en-US"/>
          </a:p>
        </p:txBody>
      </p:sp>
      <p:sp>
        <p:nvSpPr>
          <p:cNvPr id="4" name="Footer Placeholder 3">
            <a:extLst>
              <a:ext uri="{FF2B5EF4-FFF2-40B4-BE49-F238E27FC236}">
                <a16:creationId xmlns:a16="http://schemas.microsoft.com/office/drawing/2014/main" id="{BA2F1109-A110-A99A-A961-3B94706E97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A89848-C70E-D00E-3558-06DA092EAC2B}"/>
              </a:ext>
            </a:extLst>
          </p:cNvPr>
          <p:cNvSpPr>
            <a:spLocks noGrp="1"/>
          </p:cNvSpPr>
          <p:nvPr>
            <p:ph type="sldNum" sz="quarter" idx="12"/>
          </p:nvPr>
        </p:nvSpPr>
        <p:spPr/>
        <p:txBody>
          <a:bodyPr/>
          <a:lstStyle/>
          <a:p>
            <a:fld id="{3AA0266D-8F8A-954E-A368-820494E51384}" type="slidenum">
              <a:t>‹#›</a:t>
            </a:fld>
            <a:endParaRPr lang="en-US"/>
          </a:p>
        </p:txBody>
      </p:sp>
    </p:spTree>
    <p:extLst>
      <p:ext uri="{BB962C8B-B14F-4D97-AF65-F5344CB8AC3E}">
        <p14:creationId xmlns:p14="http://schemas.microsoft.com/office/powerpoint/2010/main" val="397480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57388-FF41-E515-F1D1-669395294C3E}"/>
              </a:ext>
            </a:extLst>
          </p:cNvPr>
          <p:cNvSpPr>
            <a:spLocks noGrp="1"/>
          </p:cNvSpPr>
          <p:nvPr>
            <p:ph type="dt" sz="half" idx="10"/>
          </p:nvPr>
        </p:nvSpPr>
        <p:spPr/>
        <p:txBody>
          <a:bodyPr/>
          <a:lstStyle/>
          <a:p>
            <a:fld id="{48A10070-DF1F-0C44-8FA0-3968B3089899}" type="datetimeFigureOut">
              <a:t>10/23/23</a:t>
            </a:fld>
            <a:endParaRPr lang="en-US"/>
          </a:p>
        </p:txBody>
      </p:sp>
      <p:sp>
        <p:nvSpPr>
          <p:cNvPr id="3" name="Footer Placeholder 2">
            <a:extLst>
              <a:ext uri="{FF2B5EF4-FFF2-40B4-BE49-F238E27FC236}">
                <a16:creationId xmlns:a16="http://schemas.microsoft.com/office/drawing/2014/main" id="{64D3A528-F4E7-382D-F24D-DF20822FF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A0C6D2-637F-587C-7C4D-76545B463204}"/>
              </a:ext>
            </a:extLst>
          </p:cNvPr>
          <p:cNvSpPr>
            <a:spLocks noGrp="1"/>
          </p:cNvSpPr>
          <p:nvPr>
            <p:ph type="sldNum" sz="quarter" idx="12"/>
          </p:nvPr>
        </p:nvSpPr>
        <p:spPr/>
        <p:txBody>
          <a:bodyPr/>
          <a:lstStyle/>
          <a:p>
            <a:fld id="{3AA0266D-8F8A-954E-A368-820494E51384}" type="slidenum">
              <a:t>‹#›</a:t>
            </a:fld>
            <a:endParaRPr lang="en-US"/>
          </a:p>
        </p:txBody>
      </p:sp>
    </p:spTree>
    <p:extLst>
      <p:ext uri="{BB962C8B-B14F-4D97-AF65-F5344CB8AC3E}">
        <p14:creationId xmlns:p14="http://schemas.microsoft.com/office/powerpoint/2010/main" val="115623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BD41-5D76-F3CA-6293-85A545F90A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8CC74E1-267F-129C-FF90-CE82FA2ED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9A12635-1FAB-3581-B2DA-32617958B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76FA491-A9D7-59B8-34AA-5F53B78F7DB8}"/>
              </a:ext>
            </a:extLst>
          </p:cNvPr>
          <p:cNvSpPr>
            <a:spLocks noGrp="1"/>
          </p:cNvSpPr>
          <p:nvPr>
            <p:ph type="dt" sz="half" idx="10"/>
          </p:nvPr>
        </p:nvSpPr>
        <p:spPr/>
        <p:txBody>
          <a:bodyPr/>
          <a:lstStyle/>
          <a:p>
            <a:fld id="{48A10070-DF1F-0C44-8FA0-3968B3089899}" type="datetimeFigureOut">
              <a:t>10/23/23</a:t>
            </a:fld>
            <a:endParaRPr lang="en-US"/>
          </a:p>
        </p:txBody>
      </p:sp>
      <p:sp>
        <p:nvSpPr>
          <p:cNvPr id="6" name="Footer Placeholder 5">
            <a:extLst>
              <a:ext uri="{FF2B5EF4-FFF2-40B4-BE49-F238E27FC236}">
                <a16:creationId xmlns:a16="http://schemas.microsoft.com/office/drawing/2014/main" id="{08D5015E-45DC-2C57-BC85-00999040F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B17B1-74D5-D2B9-4B87-5CEA089C29DB}"/>
              </a:ext>
            </a:extLst>
          </p:cNvPr>
          <p:cNvSpPr>
            <a:spLocks noGrp="1"/>
          </p:cNvSpPr>
          <p:nvPr>
            <p:ph type="sldNum" sz="quarter" idx="12"/>
          </p:nvPr>
        </p:nvSpPr>
        <p:spPr/>
        <p:txBody>
          <a:bodyPr/>
          <a:lstStyle/>
          <a:p>
            <a:fld id="{3AA0266D-8F8A-954E-A368-820494E51384}" type="slidenum">
              <a:t>‹#›</a:t>
            </a:fld>
            <a:endParaRPr lang="en-US"/>
          </a:p>
        </p:txBody>
      </p:sp>
    </p:spTree>
    <p:extLst>
      <p:ext uri="{BB962C8B-B14F-4D97-AF65-F5344CB8AC3E}">
        <p14:creationId xmlns:p14="http://schemas.microsoft.com/office/powerpoint/2010/main" val="345320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3031-C6E0-7167-EFC9-C46061ABE0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B92C71B-1D85-3786-2CB0-BCF6CFCF44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1EB789-3272-98F6-4330-1C8E5E323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B1ED80-0136-30DC-3CB9-141A8C097659}"/>
              </a:ext>
            </a:extLst>
          </p:cNvPr>
          <p:cNvSpPr>
            <a:spLocks noGrp="1"/>
          </p:cNvSpPr>
          <p:nvPr>
            <p:ph type="dt" sz="half" idx="10"/>
          </p:nvPr>
        </p:nvSpPr>
        <p:spPr/>
        <p:txBody>
          <a:bodyPr/>
          <a:lstStyle/>
          <a:p>
            <a:fld id="{48A10070-DF1F-0C44-8FA0-3968B3089899}" type="datetimeFigureOut">
              <a:t>10/23/23</a:t>
            </a:fld>
            <a:endParaRPr lang="en-US"/>
          </a:p>
        </p:txBody>
      </p:sp>
      <p:sp>
        <p:nvSpPr>
          <p:cNvPr id="6" name="Footer Placeholder 5">
            <a:extLst>
              <a:ext uri="{FF2B5EF4-FFF2-40B4-BE49-F238E27FC236}">
                <a16:creationId xmlns:a16="http://schemas.microsoft.com/office/drawing/2014/main" id="{71E341B0-8E61-AC74-5DD6-A9C599C6AD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A1DDDB-C3F7-7B85-291F-F74007B9CC19}"/>
              </a:ext>
            </a:extLst>
          </p:cNvPr>
          <p:cNvSpPr>
            <a:spLocks noGrp="1"/>
          </p:cNvSpPr>
          <p:nvPr>
            <p:ph type="sldNum" sz="quarter" idx="12"/>
          </p:nvPr>
        </p:nvSpPr>
        <p:spPr/>
        <p:txBody>
          <a:bodyPr/>
          <a:lstStyle/>
          <a:p>
            <a:fld id="{3AA0266D-8F8A-954E-A368-820494E51384}" type="slidenum">
              <a:t>‹#›</a:t>
            </a:fld>
            <a:endParaRPr lang="en-US"/>
          </a:p>
        </p:txBody>
      </p:sp>
    </p:spTree>
    <p:extLst>
      <p:ext uri="{BB962C8B-B14F-4D97-AF65-F5344CB8AC3E}">
        <p14:creationId xmlns:p14="http://schemas.microsoft.com/office/powerpoint/2010/main" val="2691139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F5AED-6741-1085-DA3B-1506BEAB2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434BEC-0500-918E-864D-5F152BB02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F6C72F-0B3A-A83E-4685-B6EB773D00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0070-DF1F-0C44-8FA0-3968B3089899}" type="datetimeFigureOut">
              <a:t>10/23/23</a:t>
            </a:fld>
            <a:endParaRPr lang="en-US"/>
          </a:p>
        </p:txBody>
      </p:sp>
      <p:sp>
        <p:nvSpPr>
          <p:cNvPr id="5" name="Footer Placeholder 4">
            <a:extLst>
              <a:ext uri="{FF2B5EF4-FFF2-40B4-BE49-F238E27FC236}">
                <a16:creationId xmlns:a16="http://schemas.microsoft.com/office/drawing/2014/main" id="{3D6885E8-3330-C280-DFF8-7B96DF095E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E089BC-4447-EB71-E279-5EE44A67C1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0266D-8F8A-954E-A368-820494E51384}" type="slidenum">
              <a:t>‹#›</a:t>
            </a:fld>
            <a:endParaRPr lang="en-US"/>
          </a:p>
        </p:txBody>
      </p:sp>
    </p:spTree>
    <p:extLst>
      <p:ext uri="{BB962C8B-B14F-4D97-AF65-F5344CB8AC3E}">
        <p14:creationId xmlns:p14="http://schemas.microsoft.com/office/powerpoint/2010/main" val="118665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ave@create.aau.d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axo.com/dk/hands-on-machine-learning-with-scikit-learn-keras-and-tensorflow_bog_9781098125974" TargetMode="External"/><Relationship Id="rId2" Type="http://schemas.openxmlformats.org/officeDocument/2006/relationships/hyperlink" Target="https://www.amazon.de/-/en/Aur%C3%A9lien-G%C3%A9ron/dp/1098125975/" TargetMode="External"/><Relationship Id="rId1" Type="http://schemas.openxmlformats.org/officeDocument/2006/relationships/slideLayout" Target="../slideLayouts/slideLayout2.xml"/><Relationship Id="rId5" Type="http://schemas.openxmlformats.org/officeDocument/2006/relationships/hyperlink" Target="https://github.com/ageron/handson-ml3/blob/main/05_support_vector_machines.ipynb" TargetMode="External"/><Relationship Id="rId4" Type="http://schemas.openxmlformats.org/officeDocument/2006/relationships/hyperlink" Target="https://factumbooks.dk/?search_string=hands-on+machine+learning+with+scikit-lear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9CCB-074F-0A4F-9AB1-FAA28041C567}"/>
              </a:ext>
            </a:extLst>
          </p:cNvPr>
          <p:cNvSpPr>
            <a:spLocks noGrp="1"/>
          </p:cNvSpPr>
          <p:nvPr>
            <p:ph type="ctrTitle"/>
          </p:nvPr>
        </p:nvSpPr>
        <p:spPr>
          <a:xfrm>
            <a:off x="1524000" y="3226675"/>
            <a:ext cx="9144000" cy="903397"/>
          </a:xfrm>
        </p:spPr>
        <p:txBody>
          <a:bodyPr>
            <a:normAutofit fontScale="90000"/>
          </a:bodyPr>
          <a:lstStyle/>
          <a:p>
            <a:r>
              <a:rPr lang="en-US"/>
              <a:t>Support Vector Machines</a:t>
            </a:r>
          </a:p>
        </p:txBody>
      </p:sp>
      <p:sp>
        <p:nvSpPr>
          <p:cNvPr id="3" name="Subtitle 2">
            <a:extLst>
              <a:ext uri="{FF2B5EF4-FFF2-40B4-BE49-F238E27FC236}">
                <a16:creationId xmlns:a16="http://schemas.microsoft.com/office/drawing/2014/main" id="{EC03EAD8-6FCD-739C-8BFA-C0A2BB294761}"/>
              </a:ext>
            </a:extLst>
          </p:cNvPr>
          <p:cNvSpPr>
            <a:spLocks noGrp="1"/>
          </p:cNvSpPr>
          <p:nvPr>
            <p:ph type="subTitle" idx="1"/>
          </p:nvPr>
        </p:nvSpPr>
        <p:spPr>
          <a:xfrm>
            <a:off x="1524000" y="4698124"/>
            <a:ext cx="9144000" cy="1368972"/>
          </a:xfrm>
        </p:spPr>
        <p:txBody>
          <a:bodyPr/>
          <a:lstStyle/>
          <a:p>
            <a:r>
              <a:rPr lang="en-US"/>
              <a:t>David Meredith</a:t>
            </a:r>
          </a:p>
          <a:p>
            <a:r>
              <a:rPr lang="en-US">
                <a:hlinkClick r:id="rId2"/>
              </a:rPr>
              <a:t>dave@create.aau.dk</a:t>
            </a:r>
            <a:endParaRPr lang="en-US"/>
          </a:p>
          <a:p>
            <a:r>
              <a:rPr lang="en-US"/>
              <a:t>Aalborg University</a:t>
            </a:r>
          </a:p>
        </p:txBody>
      </p:sp>
      <p:pic>
        <p:nvPicPr>
          <p:cNvPr id="4" name="Picture 2">
            <a:extLst>
              <a:ext uri="{FF2B5EF4-FFF2-40B4-BE49-F238E27FC236}">
                <a16:creationId xmlns:a16="http://schemas.microsoft.com/office/drawing/2014/main" id="{79C64564-B449-D67A-3CDA-BE9F96E3D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665874"/>
            <a:ext cx="8940800"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73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9112-463A-E6AD-5720-AFEB72772B7B}"/>
              </a:ext>
            </a:extLst>
          </p:cNvPr>
          <p:cNvSpPr>
            <a:spLocks noGrp="1"/>
          </p:cNvSpPr>
          <p:nvPr>
            <p:ph type="title"/>
          </p:nvPr>
        </p:nvSpPr>
        <p:spPr>
          <a:xfrm>
            <a:off x="838200" y="151140"/>
            <a:ext cx="10515600" cy="1325563"/>
          </a:xfrm>
        </p:spPr>
        <p:txBody>
          <a:bodyPr/>
          <a:lstStyle/>
          <a:p>
            <a:r>
              <a:rPr lang="en-US"/>
              <a:t>Controlling margin violations with the regularization hyperparameter, C</a:t>
            </a:r>
          </a:p>
        </p:txBody>
      </p:sp>
      <p:sp>
        <p:nvSpPr>
          <p:cNvPr id="3" name="Content Placeholder 2">
            <a:extLst>
              <a:ext uri="{FF2B5EF4-FFF2-40B4-BE49-F238E27FC236}">
                <a16:creationId xmlns:a16="http://schemas.microsoft.com/office/drawing/2014/main" id="{6FB575C2-9EB2-F44B-4D4E-B2D8CF91C6DC}"/>
              </a:ext>
            </a:extLst>
          </p:cNvPr>
          <p:cNvSpPr>
            <a:spLocks noGrp="1"/>
          </p:cNvSpPr>
          <p:nvPr>
            <p:ph idx="1"/>
          </p:nvPr>
        </p:nvSpPr>
        <p:spPr>
          <a:xfrm>
            <a:off x="838200" y="3916363"/>
            <a:ext cx="10515600" cy="2694644"/>
          </a:xfrm>
        </p:spPr>
        <p:txBody>
          <a:bodyPr>
            <a:normAutofit fontScale="70000" lnSpcReduction="20000"/>
          </a:bodyPr>
          <a:lstStyle/>
          <a:p>
            <a:r>
              <a:rPr lang="en-US"/>
              <a:t>We can control the balance between the number of margin violations and the width of the street using the regularization hyperparameter, C</a:t>
            </a:r>
          </a:p>
          <a:p>
            <a:r>
              <a:rPr lang="en-US"/>
              <a:t>If you set C to a low value, then we get more regularization: it increases the width of the street and leads to more margin violations (left-hand plot)</a:t>
            </a:r>
          </a:p>
          <a:p>
            <a:pPr lvl="1"/>
            <a:r>
              <a:rPr lang="en-US"/>
              <a:t>All the instances with grey circles behind are margin violations because they are “on the street”</a:t>
            </a:r>
          </a:p>
          <a:p>
            <a:pPr lvl="1"/>
            <a:r>
              <a:rPr lang="en-US"/>
              <a:t>These instances are said to “support” the street</a:t>
            </a:r>
          </a:p>
          <a:p>
            <a:pPr lvl="1"/>
            <a:r>
              <a:rPr lang="en-US"/>
              <a:t>This reduces the likelihood of overfitting – but can lead to underfitting (as it probably does here) if C is too low</a:t>
            </a:r>
          </a:p>
          <a:p>
            <a:r>
              <a:rPr lang="en-US"/>
              <a:t>If we set C to a high value (right-hand plot), then the street gets narrower and we get fewer margin violations</a:t>
            </a:r>
          </a:p>
          <a:p>
            <a:pPr lvl="1"/>
            <a:r>
              <a:rPr lang="en-US"/>
              <a:t>Here, it seems C=100 gives a more generalized solution than C=1</a:t>
            </a:r>
          </a:p>
          <a:p>
            <a:endParaRPr lang="en-US"/>
          </a:p>
        </p:txBody>
      </p:sp>
      <p:pic>
        <p:nvPicPr>
          <p:cNvPr id="7170" name="Picture 2">
            <a:extLst>
              <a:ext uri="{FF2B5EF4-FFF2-40B4-BE49-F238E27FC236}">
                <a16:creationId xmlns:a16="http://schemas.microsoft.com/office/drawing/2014/main" id="{E1CA5EC5-6C95-82E3-79CD-DCB120CA4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476703"/>
            <a:ext cx="89408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4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B09E-B2FC-E3B1-D585-B68EBF5CF6C8}"/>
              </a:ext>
            </a:extLst>
          </p:cNvPr>
          <p:cNvSpPr>
            <a:spLocks noGrp="1"/>
          </p:cNvSpPr>
          <p:nvPr>
            <p:ph type="title"/>
          </p:nvPr>
        </p:nvSpPr>
        <p:spPr>
          <a:xfrm>
            <a:off x="838200" y="109943"/>
            <a:ext cx="10515600" cy="780503"/>
          </a:xfrm>
        </p:spPr>
        <p:txBody>
          <a:bodyPr/>
          <a:lstStyle/>
          <a:p>
            <a:r>
              <a:rPr lang="en-US"/>
              <a:t>Running an SVM classifier in Scikit-Learn</a:t>
            </a:r>
          </a:p>
        </p:txBody>
      </p:sp>
      <p:sp>
        <p:nvSpPr>
          <p:cNvPr id="3" name="Content Placeholder 2">
            <a:extLst>
              <a:ext uri="{FF2B5EF4-FFF2-40B4-BE49-F238E27FC236}">
                <a16:creationId xmlns:a16="http://schemas.microsoft.com/office/drawing/2014/main" id="{861A1146-172C-8035-8A8B-456E0AD2A883}"/>
              </a:ext>
            </a:extLst>
          </p:cNvPr>
          <p:cNvSpPr>
            <a:spLocks noGrp="1"/>
          </p:cNvSpPr>
          <p:nvPr>
            <p:ph idx="1"/>
          </p:nvPr>
        </p:nvSpPr>
        <p:spPr>
          <a:xfrm>
            <a:off x="6096000" y="890446"/>
            <a:ext cx="5257800" cy="3179557"/>
          </a:xfrm>
        </p:spPr>
        <p:txBody>
          <a:bodyPr>
            <a:normAutofit fontScale="70000" lnSpcReduction="20000"/>
          </a:bodyPr>
          <a:lstStyle/>
          <a:p>
            <a:r>
              <a:rPr lang="en-US"/>
              <a:t>The code on the left </a:t>
            </a:r>
          </a:p>
          <a:p>
            <a:pPr lvl="1"/>
            <a:r>
              <a:rPr lang="en-US"/>
              <a:t>loads the iris data, </a:t>
            </a:r>
          </a:p>
          <a:p>
            <a:pPr lvl="1"/>
            <a:r>
              <a:rPr lang="en-US"/>
              <a:t>defines the target to be whether or not the instance is virginica (i.e., it is a virginica detector)</a:t>
            </a:r>
          </a:p>
          <a:p>
            <a:pPr lvl="1"/>
            <a:r>
              <a:rPr lang="en-US"/>
              <a:t>scales the features</a:t>
            </a:r>
          </a:p>
          <a:p>
            <a:pPr lvl="1"/>
            <a:r>
              <a:rPr lang="en-US"/>
              <a:t>trains an SVM classifier (LinearSVC) with C=1</a:t>
            </a:r>
          </a:p>
          <a:p>
            <a:pPr lvl="1"/>
            <a:r>
              <a:rPr lang="en-US"/>
              <a:t>uses the classifier to classifier two new instances</a:t>
            </a:r>
          </a:p>
          <a:p>
            <a:r>
              <a:rPr lang="en-US"/>
              <a:t>The resulting model is the one below</a:t>
            </a:r>
          </a:p>
          <a:p>
            <a:r>
              <a:rPr lang="en-US"/>
              <a:t>The model predicts the first “test” instance is a virginica and the second is not</a:t>
            </a:r>
          </a:p>
          <a:p>
            <a:r>
              <a:rPr lang="en-US"/>
              <a:t>The decision_function scores used to make this classification are shown</a:t>
            </a:r>
          </a:p>
        </p:txBody>
      </p:sp>
      <p:pic>
        <p:nvPicPr>
          <p:cNvPr id="4" name="Picture 3">
            <a:extLst>
              <a:ext uri="{FF2B5EF4-FFF2-40B4-BE49-F238E27FC236}">
                <a16:creationId xmlns:a16="http://schemas.microsoft.com/office/drawing/2014/main" id="{62C6A7B5-F62B-5A91-9BAA-DC789D40E429}"/>
              </a:ext>
            </a:extLst>
          </p:cNvPr>
          <p:cNvPicPr>
            <a:picLocks noChangeAspect="1"/>
          </p:cNvPicPr>
          <p:nvPr/>
        </p:nvPicPr>
        <p:blipFill>
          <a:blip r:embed="rId2"/>
          <a:stretch>
            <a:fillRect/>
          </a:stretch>
        </p:blipFill>
        <p:spPr>
          <a:xfrm>
            <a:off x="352778" y="1460500"/>
            <a:ext cx="4764612" cy="5032375"/>
          </a:xfrm>
          <a:prstGeom prst="rect">
            <a:avLst/>
          </a:prstGeom>
        </p:spPr>
      </p:pic>
      <p:pic>
        <p:nvPicPr>
          <p:cNvPr id="5" name="Picture 4">
            <a:extLst>
              <a:ext uri="{FF2B5EF4-FFF2-40B4-BE49-F238E27FC236}">
                <a16:creationId xmlns:a16="http://schemas.microsoft.com/office/drawing/2014/main" id="{769354E7-0570-9341-F960-1C67A2C22AC2}"/>
              </a:ext>
            </a:extLst>
          </p:cNvPr>
          <p:cNvPicPr>
            <a:picLocks noChangeAspect="1"/>
          </p:cNvPicPr>
          <p:nvPr/>
        </p:nvPicPr>
        <p:blipFill>
          <a:blip r:embed="rId3"/>
          <a:stretch>
            <a:fillRect/>
          </a:stretch>
        </p:blipFill>
        <p:spPr>
          <a:xfrm>
            <a:off x="5914832" y="4248497"/>
            <a:ext cx="4864810" cy="2244378"/>
          </a:xfrm>
          <a:prstGeom prst="rect">
            <a:avLst/>
          </a:prstGeom>
        </p:spPr>
      </p:pic>
    </p:spTree>
    <p:extLst>
      <p:ext uri="{BB962C8B-B14F-4D97-AF65-F5344CB8AC3E}">
        <p14:creationId xmlns:p14="http://schemas.microsoft.com/office/powerpoint/2010/main" val="424911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AD60-4623-E6AF-16DD-5D300642DC8C}"/>
              </a:ext>
            </a:extLst>
          </p:cNvPr>
          <p:cNvSpPr>
            <a:spLocks noGrp="1"/>
          </p:cNvSpPr>
          <p:nvPr>
            <p:ph type="title"/>
          </p:nvPr>
        </p:nvSpPr>
        <p:spPr>
          <a:xfrm>
            <a:off x="838200" y="365125"/>
            <a:ext cx="10515600" cy="442949"/>
          </a:xfrm>
        </p:spPr>
        <p:txBody>
          <a:bodyPr>
            <a:normAutofit fontScale="90000"/>
          </a:bodyPr>
          <a:lstStyle/>
          <a:p>
            <a:r>
              <a:rPr lang="en-US"/>
              <a:t>Nonlinear SVM classification</a:t>
            </a:r>
          </a:p>
        </p:txBody>
      </p:sp>
      <p:sp>
        <p:nvSpPr>
          <p:cNvPr id="3" name="Content Placeholder 2">
            <a:extLst>
              <a:ext uri="{FF2B5EF4-FFF2-40B4-BE49-F238E27FC236}">
                <a16:creationId xmlns:a16="http://schemas.microsoft.com/office/drawing/2014/main" id="{89432811-5AB7-4465-16C2-6D2CC88260B3}"/>
              </a:ext>
            </a:extLst>
          </p:cNvPr>
          <p:cNvSpPr>
            <a:spLocks noGrp="1"/>
          </p:cNvSpPr>
          <p:nvPr>
            <p:ph idx="1"/>
          </p:nvPr>
        </p:nvSpPr>
        <p:spPr>
          <a:xfrm>
            <a:off x="838200" y="3646967"/>
            <a:ext cx="10515600" cy="2977117"/>
          </a:xfrm>
        </p:spPr>
        <p:txBody>
          <a:bodyPr>
            <a:normAutofit fontScale="85000" lnSpcReduction="20000"/>
          </a:bodyPr>
          <a:lstStyle/>
          <a:p>
            <a:r>
              <a:rPr lang="en-US"/>
              <a:t>Linear SVM classifiers are efficient and often work surprisingly well</a:t>
            </a:r>
          </a:p>
          <a:p>
            <a:r>
              <a:rPr lang="en-US"/>
              <a:t>However, many datasets are not even close to being linearly separable (see above left)</a:t>
            </a:r>
          </a:p>
          <a:p>
            <a:r>
              <a:rPr lang="en-US"/>
              <a:t>One way of dealing with nonlinear datasets is to add more features, such as polynomial features generated from existing features (as we did with polynomial regression)</a:t>
            </a:r>
          </a:p>
          <a:p>
            <a:r>
              <a:rPr lang="en-US"/>
              <a:t>In example above, the dataset only contains one input feature, x</a:t>
            </a:r>
            <a:r>
              <a:rPr lang="en-US" baseline="-25000"/>
              <a:t>1</a:t>
            </a:r>
            <a:endParaRPr lang="en-US"/>
          </a:p>
          <a:p>
            <a:r>
              <a:rPr lang="en-US"/>
              <a:t>We can add a second feature which is just the square of x</a:t>
            </a:r>
            <a:r>
              <a:rPr lang="en-US" baseline="-25000"/>
              <a:t>1</a:t>
            </a:r>
            <a:r>
              <a:rPr lang="en-US"/>
              <a:t> to get a dataset that is perfectly linearly separable</a:t>
            </a:r>
            <a:endParaRPr lang="en-US" baseline="-25000"/>
          </a:p>
        </p:txBody>
      </p:sp>
      <p:pic>
        <p:nvPicPr>
          <p:cNvPr id="8194" name="Picture 2">
            <a:extLst>
              <a:ext uri="{FF2B5EF4-FFF2-40B4-BE49-F238E27FC236}">
                <a16:creationId xmlns:a16="http://schemas.microsoft.com/office/drawing/2014/main" id="{26DA5088-4E20-920B-FC86-B669A97DD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246" y="1020231"/>
            <a:ext cx="7219507" cy="241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74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38EE-918B-A807-ADB0-0527AA0398E0}"/>
              </a:ext>
            </a:extLst>
          </p:cNvPr>
          <p:cNvSpPr>
            <a:spLocks noGrp="1"/>
          </p:cNvSpPr>
          <p:nvPr>
            <p:ph type="title"/>
          </p:nvPr>
        </p:nvSpPr>
        <p:spPr>
          <a:xfrm>
            <a:off x="838200" y="365125"/>
            <a:ext cx="10515600" cy="506745"/>
          </a:xfrm>
        </p:spPr>
        <p:txBody>
          <a:bodyPr>
            <a:normAutofit fontScale="90000"/>
          </a:bodyPr>
          <a:lstStyle/>
          <a:p>
            <a:r>
              <a:rPr lang="en-US"/>
              <a:t>Nonlinear SVM classification</a:t>
            </a:r>
          </a:p>
        </p:txBody>
      </p:sp>
      <p:sp>
        <p:nvSpPr>
          <p:cNvPr id="3" name="Content Placeholder 2">
            <a:extLst>
              <a:ext uri="{FF2B5EF4-FFF2-40B4-BE49-F238E27FC236}">
                <a16:creationId xmlns:a16="http://schemas.microsoft.com/office/drawing/2014/main" id="{8EAB7080-ACD1-7A7E-F76B-7D9BB5554059}"/>
              </a:ext>
            </a:extLst>
          </p:cNvPr>
          <p:cNvSpPr>
            <a:spLocks noGrp="1"/>
          </p:cNvSpPr>
          <p:nvPr>
            <p:ph idx="1"/>
          </p:nvPr>
        </p:nvSpPr>
        <p:spPr>
          <a:xfrm>
            <a:off x="838200" y="4324386"/>
            <a:ext cx="10515600" cy="2168489"/>
          </a:xfrm>
        </p:spPr>
        <p:txBody>
          <a:bodyPr>
            <a:normAutofit fontScale="92500"/>
          </a:bodyPr>
          <a:lstStyle/>
          <a:p>
            <a:r>
              <a:rPr lang="en-US"/>
              <a:t>In Scikit-Learn, you can create a pipeline that </a:t>
            </a:r>
          </a:p>
          <a:p>
            <a:pPr lvl="1"/>
            <a:r>
              <a:rPr lang="en-US"/>
              <a:t>generates the new polynomial feature using the PolynomialFeatures transformer</a:t>
            </a:r>
          </a:p>
          <a:p>
            <a:pPr lvl="1"/>
            <a:r>
              <a:rPr lang="en-US"/>
              <a:t>scales the features using a StandardScaler</a:t>
            </a:r>
          </a:p>
          <a:p>
            <a:pPr lvl="1"/>
            <a:r>
              <a:rPr lang="en-US"/>
              <a:t>trains an SVM classifier (LinearSVC)</a:t>
            </a:r>
          </a:p>
          <a:p>
            <a:r>
              <a:rPr lang="en-US"/>
              <a:t>Plot above shows result of doing this on the “moons” dataset</a:t>
            </a:r>
          </a:p>
        </p:txBody>
      </p:sp>
      <p:pic>
        <p:nvPicPr>
          <p:cNvPr id="4" name="Picture 3">
            <a:extLst>
              <a:ext uri="{FF2B5EF4-FFF2-40B4-BE49-F238E27FC236}">
                <a16:creationId xmlns:a16="http://schemas.microsoft.com/office/drawing/2014/main" id="{F2A030A6-190F-04AC-AF53-AD7B746F5B50}"/>
              </a:ext>
            </a:extLst>
          </p:cNvPr>
          <p:cNvPicPr>
            <a:picLocks noChangeAspect="1"/>
          </p:cNvPicPr>
          <p:nvPr/>
        </p:nvPicPr>
        <p:blipFill>
          <a:blip r:embed="rId2"/>
          <a:stretch>
            <a:fillRect/>
          </a:stretch>
        </p:blipFill>
        <p:spPr>
          <a:xfrm>
            <a:off x="6680792" y="1077268"/>
            <a:ext cx="4354031" cy="3226903"/>
          </a:xfrm>
          <a:prstGeom prst="rect">
            <a:avLst/>
          </a:prstGeom>
        </p:spPr>
      </p:pic>
      <p:pic>
        <p:nvPicPr>
          <p:cNvPr id="5" name="Picture 4">
            <a:extLst>
              <a:ext uri="{FF2B5EF4-FFF2-40B4-BE49-F238E27FC236}">
                <a16:creationId xmlns:a16="http://schemas.microsoft.com/office/drawing/2014/main" id="{5543B188-999D-C3F1-E3A1-9408509D254B}"/>
              </a:ext>
            </a:extLst>
          </p:cNvPr>
          <p:cNvPicPr>
            <a:picLocks noChangeAspect="1"/>
          </p:cNvPicPr>
          <p:nvPr/>
        </p:nvPicPr>
        <p:blipFill>
          <a:blip r:embed="rId3"/>
          <a:stretch>
            <a:fillRect/>
          </a:stretch>
        </p:blipFill>
        <p:spPr>
          <a:xfrm>
            <a:off x="1196163" y="1174013"/>
            <a:ext cx="4315047" cy="3033414"/>
          </a:xfrm>
          <a:prstGeom prst="rect">
            <a:avLst/>
          </a:prstGeom>
        </p:spPr>
      </p:pic>
    </p:spTree>
    <p:extLst>
      <p:ext uri="{BB962C8B-B14F-4D97-AF65-F5344CB8AC3E}">
        <p14:creationId xmlns:p14="http://schemas.microsoft.com/office/powerpoint/2010/main" val="26576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69EE-3ECD-2957-17D1-1C19032A1BB0}"/>
              </a:ext>
            </a:extLst>
          </p:cNvPr>
          <p:cNvSpPr>
            <a:spLocks noGrp="1"/>
          </p:cNvSpPr>
          <p:nvPr>
            <p:ph type="title"/>
          </p:nvPr>
        </p:nvSpPr>
        <p:spPr/>
        <p:txBody>
          <a:bodyPr/>
          <a:lstStyle/>
          <a:p>
            <a:r>
              <a:rPr lang="en-US"/>
              <a:t>Polynomial kernel</a:t>
            </a:r>
          </a:p>
        </p:txBody>
      </p:sp>
      <p:sp>
        <p:nvSpPr>
          <p:cNvPr id="3" name="Content Placeholder 2">
            <a:extLst>
              <a:ext uri="{FF2B5EF4-FFF2-40B4-BE49-F238E27FC236}">
                <a16:creationId xmlns:a16="http://schemas.microsoft.com/office/drawing/2014/main" id="{9830DDED-C97A-E5EC-5F96-0040C66825F6}"/>
              </a:ext>
            </a:extLst>
          </p:cNvPr>
          <p:cNvSpPr>
            <a:spLocks noGrp="1"/>
          </p:cNvSpPr>
          <p:nvPr>
            <p:ph idx="1"/>
          </p:nvPr>
        </p:nvSpPr>
        <p:spPr>
          <a:xfrm>
            <a:off x="838200" y="1825625"/>
            <a:ext cx="10515600" cy="2703845"/>
          </a:xfrm>
        </p:spPr>
        <p:txBody>
          <a:bodyPr/>
          <a:lstStyle/>
          <a:p>
            <a:r>
              <a:rPr lang="en-US"/>
              <a:t>Generating polynomial features is simple to implement and works well with many different types of machine learning algorithms</a:t>
            </a:r>
          </a:p>
          <a:p>
            <a:r>
              <a:rPr lang="en-US"/>
              <a:t>However, using a low polynomial degree might not be able to capture the structure in more complex datasets</a:t>
            </a:r>
          </a:p>
          <a:p>
            <a:r>
              <a:rPr lang="en-US"/>
              <a:t>And with high polynomial degree, you generate a huge number of features making the model too slow</a:t>
            </a:r>
          </a:p>
        </p:txBody>
      </p:sp>
    </p:spTree>
    <p:extLst>
      <p:ext uri="{BB962C8B-B14F-4D97-AF65-F5344CB8AC3E}">
        <p14:creationId xmlns:p14="http://schemas.microsoft.com/office/powerpoint/2010/main" val="3094467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039B-C366-84F3-0969-86791640E255}"/>
              </a:ext>
            </a:extLst>
          </p:cNvPr>
          <p:cNvSpPr>
            <a:spLocks noGrp="1"/>
          </p:cNvSpPr>
          <p:nvPr>
            <p:ph type="title"/>
          </p:nvPr>
        </p:nvSpPr>
        <p:spPr/>
        <p:txBody>
          <a:bodyPr/>
          <a:lstStyle/>
          <a:p>
            <a:r>
              <a:rPr lang="en-US"/>
              <a:t>Polynomial kernel</a:t>
            </a:r>
          </a:p>
        </p:txBody>
      </p:sp>
      <p:sp>
        <p:nvSpPr>
          <p:cNvPr id="3" name="Content Placeholder 2">
            <a:extLst>
              <a:ext uri="{FF2B5EF4-FFF2-40B4-BE49-F238E27FC236}">
                <a16:creationId xmlns:a16="http://schemas.microsoft.com/office/drawing/2014/main" id="{5DDFE4F7-B56C-3C74-DB91-722B455E102B}"/>
              </a:ext>
            </a:extLst>
          </p:cNvPr>
          <p:cNvSpPr>
            <a:spLocks noGrp="1"/>
          </p:cNvSpPr>
          <p:nvPr>
            <p:ph idx="1"/>
          </p:nvPr>
        </p:nvSpPr>
        <p:spPr>
          <a:xfrm>
            <a:off x="287843" y="3179134"/>
            <a:ext cx="11616314" cy="3508191"/>
          </a:xfrm>
        </p:spPr>
        <p:txBody>
          <a:bodyPr>
            <a:normAutofit fontScale="85000" lnSpcReduction="20000"/>
          </a:bodyPr>
          <a:lstStyle/>
          <a:p>
            <a:r>
              <a:rPr lang="en-US"/>
              <a:t>When using SVMs, you have the alternative of using an extremely effective technique called the </a:t>
            </a:r>
            <a:r>
              <a:rPr lang="en-US" b="1" i="1"/>
              <a:t>kernel trick</a:t>
            </a:r>
            <a:r>
              <a:rPr lang="en-US"/>
              <a:t> </a:t>
            </a:r>
          </a:p>
          <a:p>
            <a:r>
              <a:rPr lang="en-US"/>
              <a:t>The kernel trick lets you achieve the same result as if you had added many polynomial features, but without actually adding them, thus avoiding any combinatorial explosion in the number of features and the associated slow-down</a:t>
            </a:r>
          </a:p>
          <a:p>
            <a:r>
              <a:rPr lang="en-US"/>
              <a:t>This trick is implemented in the Scikit-Learn’s SVC class</a:t>
            </a:r>
          </a:p>
          <a:p>
            <a:r>
              <a:rPr lang="en-US"/>
              <a:t>The code above trains an SVM classifier using a 3</a:t>
            </a:r>
            <a:r>
              <a:rPr lang="en-US" baseline="30000"/>
              <a:t>rd</a:t>
            </a:r>
            <a:r>
              <a:rPr lang="en-US"/>
              <a:t> degree polynomial kernel (plot above left)</a:t>
            </a:r>
          </a:p>
          <a:p>
            <a:r>
              <a:rPr lang="en-US"/>
              <a:t>The plot above right shows the result of using a 10</a:t>
            </a:r>
            <a:r>
              <a:rPr lang="en-US" baseline="30000"/>
              <a:t>th</a:t>
            </a:r>
            <a:r>
              <a:rPr lang="en-US"/>
              <a:t> degree kernel</a:t>
            </a:r>
          </a:p>
          <a:p>
            <a:r>
              <a:rPr lang="en-US"/>
              <a:t>The coef0 parameter controls how much the model is affected by high-degree terms</a:t>
            </a:r>
          </a:p>
        </p:txBody>
      </p:sp>
      <p:pic>
        <p:nvPicPr>
          <p:cNvPr id="4" name="Picture 3">
            <a:extLst>
              <a:ext uri="{FF2B5EF4-FFF2-40B4-BE49-F238E27FC236}">
                <a16:creationId xmlns:a16="http://schemas.microsoft.com/office/drawing/2014/main" id="{2376E47A-BBB7-7213-4E21-534CB9AB0FF3}"/>
              </a:ext>
            </a:extLst>
          </p:cNvPr>
          <p:cNvPicPr>
            <a:picLocks noChangeAspect="1"/>
          </p:cNvPicPr>
          <p:nvPr/>
        </p:nvPicPr>
        <p:blipFill>
          <a:blip r:embed="rId2"/>
          <a:stretch>
            <a:fillRect/>
          </a:stretch>
        </p:blipFill>
        <p:spPr>
          <a:xfrm>
            <a:off x="287843" y="1891451"/>
            <a:ext cx="4892029" cy="753948"/>
          </a:xfrm>
          <a:prstGeom prst="rect">
            <a:avLst/>
          </a:prstGeom>
        </p:spPr>
      </p:pic>
      <p:pic>
        <p:nvPicPr>
          <p:cNvPr id="9218" name="Picture 2">
            <a:extLst>
              <a:ext uri="{FF2B5EF4-FFF2-40B4-BE49-F238E27FC236}">
                <a16:creationId xmlns:a16="http://schemas.microsoft.com/office/drawing/2014/main" id="{74A8743E-F766-FC09-A4B2-C6BBFF521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728" y="481768"/>
            <a:ext cx="6575429" cy="241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75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6E60-FC2E-8C9D-C058-5C04C5CF7BF9}"/>
              </a:ext>
            </a:extLst>
          </p:cNvPr>
          <p:cNvSpPr>
            <a:spLocks noGrp="1"/>
          </p:cNvSpPr>
          <p:nvPr>
            <p:ph type="title"/>
          </p:nvPr>
        </p:nvSpPr>
        <p:spPr/>
        <p:txBody>
          <a:bodyPr/>
          <a:lstStyle/>
          <a:p>
            <a:r>
              <a:rPr lang="en-US"/>
              <a:t>Using similarity features to handle nonlinear problems</a:t>
            </a:r>
          </a:p>
        </p:txBody>
      </p:sp>
      <p:sp>
        <p:nvSpPr>
          <p:cNvPr id="3" name="Content Placeholder 2">
            <a:extLst>
              <a:ext uri="{FF2B5EF4-FFF2-40B4-BE49-F238E27FC236}">
                <a16:creationId xmlns:a16="http://schemas.microsoft.com/office/drawing/2014/main" id="{7E177033-411D-CDB0-5A2F-27F9B30190FF}"/>
              </a:ext>
            </a:extLst>
          </p:cNvPr>
          <p:cNvSpPr>
            <a:spLocks noGrp="1"/>
          </p:cNvSpPr>
          <p:nvPr>
            <p:ph idx="1"/>
          </p:nvPr>
        </p:nvSpPr>
        <p:spPr>
          <a:xfrm>
            <a:off x="5263115" y="1371600"/>
            <a:ext cx="6696118" cy="5121275"/>
          </a:xfrm>
        </p:spPr>
        <p:txBody>
          <a:bodyPr>
            <a:normAutofit fontScale="92500"/>
          </a:bodyPr>
          <a:lstStyle/>
          <a:p>
            <a:r>
              <a:rPr lang="en-US"/>
              <a:t>Another way of handling nonlinearity is to add features that represent how similar the values in some features are to certain </a:t>
            </a:r>
            <a:r>
              <a:rPr lang="en-US" b="1" i="1"/>
              <a:t>landmarks</a:t>
            </a:r>
            <a:endParaRPr lang="en-US"/>
          </a:p>
          <a:p>
            <a:pPr lvl="1"/>
            <a:r>
              <a:rPr lang="en-US"/>
              <a:t>We did this in the California house pricing problem, where we represented the locations of districts by how far away they were from certain landmark locations</a:t>
            </a:r>
          </a:p>
          <a:p>
            <a:r>
              <a:rPr lang="en-US"/>
              <a:t>For example, we could add two landmarks, x1 = -2 and x1 = 1, to the 1D example from earlier and generate two new similarity features where the values are given by a Gaussian RBF with 𝛾 = 0.3 (see left plot above)</a:t>
            </a:r>
          </a:p>
          <a:p>
            <a:pPr lvl="1"/>
            <a:r>
              <a:rPr lang="en-US"/>
              <a:t>Gaussian RBF returns a lower value the further away an instance is from its landmark</a:t>
            </a:r>
          </a:p>
        </p:txBody>
      </p:sp>
      <p:pic>
        <p:nvPicPr>
          <p:cNvPr id="4" name="Picture 3">
            <a:extLst>
              <a:ext uri="{FF2B5EF4-FFF2-40B4-BE49-F238E27FC236}">
                <a16:creationId xmlns:a16="http://schemas.microsoft.com/office/drawing/2014/main" id="{445F1319-AF0F-2F3E-169C-AA10F65F2948}"/>
              </a:ext>
            </a:extLst>
          </p:cNvPr>
          <p:cNvPicPr>
            <a:picLocks noChangeAspect="1"/>
          </p:cNvPicPr>
          <p:nvPr/>
        </p:nvPicPr>
        <p:blipFill>
          <a:blip r:embed="rId2"/>
          <a:stretch>
            <a:fillRect/>
          </a:stretch>
        </p:blipFill>
        <p:spPr>
          <a:xfrm>
            <a:off x="232767" y="2253656"/>
            <a:ext cx="4890354" cy="3495276"/>
          </a:xfrm>
          <a:prstGeom prst="rect">
            <a:avLst/>
          </a:prstGeom>
        </p:spPr>
      </p:pic>
    </p:spTree>
    <p:extLst>
      <p:ext uri="{BB962C8B-B14F-4D97-AF65-F5344CB8AC3E}">
        <p14:creationId xmlns:p14="http://schemas.microsoft.com/office/powerpoint/2010/main" val="425161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9BC3-9058-D48F-4A5B-34100EBB9AB3}"/>
              </a:ext>
            </a:extLst>
          </p:cNvPr>
          <p:cNvSpPr>
            <a:spLocks noGrp="1"/>
          </p:cNvSpPr>
          <p:nvPr>
            <p:ph type="title"/>
          </p:nvPr>
        </p:nvSpPr>
        <p:spPr>
          <a:xfrm>
            <a:off x="838200" y="365125"/>
            <a:ext cx="10515600" cy="506745"/>
          </a:xfrm>
        </p:spPr>
        <p:txBody>
          <a:bodyPr>
            <a:normAutofit fontScale="90000"/>
          </a:bodyPr>
          <a:lstStyle/>
          <a:p>
            <a:r>
              <a:rPr lang="en-US"/>
              <a:t>Similarity features</a:t>
            </a:r>
          </a:p>
        </p:txBody>
      </p:sp>
      <p:sp>
        <p:nvSpPr>
          <p:cNvPr id="3" name="Content Placeholder 2">
            <a:extLst>
              <a:ext uri="{FF2B5EF4-FFF2-40B4-BE49-F238E27FC236}">
                <a16:creationId xmlns:a16="http://schemas.microsoft.com/office/drawing/2014/main" id="{A7E7172A-7E2C-80EC-A8CA-680846EEF557}"/>
              </a:ext>
            </a:extLst>
          </p:cNvPr>
          <p:cNvSpPr>
            <a:spLocks noGrp="1"/>
          </p:cNvSpPr>
          <p:nvPr>
            <p:ph idx="1"/>
          </p:nvPr>
        </p:nvSpPr>
        <p:spPr>
          <a:xfrm>
            <a:off x="838200" y="4157330"/>
            <a:ext cx="10515600" cy="2157856"/>
          </a:xfrm>
        </p:spPr>
        <p:txBody>
          <a:bodyPr/>
          <a:lstStyle/>
          <a:p>
            <a:r>
              <a:rPr lang="en-US"/>
              <a:t>We can now define two new features, x</a:t>
            </a:r>
            <a:r>
              <a:rPr lang="en-US" baseline="-25000"/>
              <a:t>2</a:t>
            </a:r>
            <a:r>
              <a:rPr lang="en-US"/>
              <a:t> and x</a:t>
            </a:r>
            <a:r>
              <a:rPr lang="en-US" baseline="-25000"/>
              <a:t>3</a:t>
            </a:r>
            <a:r>
              <a:rPr lang="en-US"/>
              <a:t>, where one represents how similar x</a:t>
            </a:r>
            <a:r>
              <a:rPr lang="en-US" baseline="-25000"/>
              <a:t>1</a:t>
            </a:r>
            <a:r>
              <a:rPr lang="en-US"/>
              <a:t> is to the landmark, x</a:t>
            </a:r>
            <a:r>
              <a:rPr lang="en-US" baseline="-25000"/>
              <a:t>1 </a:t>
            </a:r>
            <a:r>
              <a:rPr lang="en-US"/>
              <a:t>= -2; and the other feature represents how similar x</a:t>
            </a:r>
            <a:r>
              <a:rPr lang="en-US" baseline="-25000"/>
              <a:t>1</a:t>
            </a:r>
            <a:r>
              <a:rPr lang="en-US"/>
              <a:t> is to the landmark, x</a:t>
            </a:r>
            <a:r>
              <a:rPr lang="en-US" baseline="-25000"/>
              <a:t>1</a:t>
            </a:r>
            <a:r>
              <a:rPr lang="en-US"/>
              <a:t> = 1</a:t>
            </a:r>
          </a:p>
          <a:p>
            <a:r>
              <a:rPr lang="en-US"/>
              <a:t>As shown in the plot above right, the dataset is now linearly separable using these new features</a:t>
            </a:r>
          </a:p>
        </p:txBody>
      </p:sp>
      <p:pic>
        <p:nvPicPr>
          <p:cNvPr id="4" name="Picture 3">
            <a:extLst>
              <a:ext uri="{FF2B5EF4-FFF2-40B4-BE49-F238E27FC236}">
                <a16:creationId xmlns:a16="http://schemas.microsoft.com/office/drawing/2014/main" id="{8AB4EA22-CDD6-FBB4-9E6F-545324002207}"/>
              </a:ext>
            </a:extLst>
          </p:cNvPr>
          <p:cNvPicPr>
            <a:picLocks noChangeAspect="1"/>
          </p:cNvPicPr>
          <p:nvPr/>
        </p:nvPicPr>
        <p:blipFill>
          <a:blip r:embed="rId2"/>
          <a:stretch>
            <a:fillRect/>
          </a:stretch>
        </p:blipFill>
        <p:spPr>
          <a:xfrm>
            <a:off x="2209800" y="1111334"/>
            <a:ext cx="7772400" cy="2806531"/>
          </a:xfrm>
          <a:prstGeom prst="rect">
            <a:avLst/>
          </a:prstGeom>
        </p:spPr>
      </p:pic>
    </p:spTree>
    <p:extLst>
      <p:ext uri="{BB962C8B-B14F-4D97-AF65-F5344CB8AC3E}">
        <p14:creationId xmlns:p14="http://schemas.microsoft.com/office/powerpoint/2010/main" val="269008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49CF-3E0E-7CBE-F347-61E1A08A85EA}"/>
              </a:ext>
            </a:extLst>
          </p:cNvPr>
          <p:cNvSpPr>
            <a:spLocks noGrp="1"/>
          </p:cNvSpPr>
          <p:nvPr>
            <p:ph type="title"/>
          </p:nvPr>
        </p:nvSpPr>
        <p:spPr/>
        <p:txBody>
          <a:bodyPr/>
          <a:lstStyle/>
          <a:p>
            <a:r>
              <a:rPr lang="en-US"/>
              <a:t>Selecting landmarks</a:t>
            </a:r>
          </a:p>
        </p:txBody>
      </p:sp>
      <p:sp>
        <p:nvSpPr>
          <p:cNvPr id="3" name="Content Placeholder 2">
            <a:extLst>
              <a:ext uri="{FF2B5EF4-FFF2-40B4-BE49-F238E27FC236}">
                <a16:creationId xmlns:a16="http://schemas.microsoft.com/office/drawing/2014/main" id="{E79534C2-0984-466B-0C9C-650B1C5090FF}"/>
              </a:ext>
            </a:extLst>
          </p:cNvPr>
          <p:cNvSpPr>
            <a:spLocks noGrp="1"/>
          </p:cNvSpPr>
          <p:nvPr>
            <p:ph idx="1"/>
          </p:nvPr>
        </p:nvSpPr>
        <p:spPr>
          <a:xfrm>
            <a:off x="838200" y="3428999"/>
            <a:ext cx="10515600" cy="2747963"/>
          </a:xfrm>
        </p:spPr>
        <p:txBody>
          <a:bodyPr>
            <a:normAutofit fontScale="92500" lnSpcReduction="10000"/>
          </a:bodyPr>
          <a:lstStyle/>
          <a:p>
            <a:r>
              <a:rPr lang="en-US"/>
              <a:t>How do we select the landmarks?</a:t>
            </a:r>
          </a:p>
          <a:p>
            <a:r>
              <a:rPr lang="en-US"/>
              <a:t>Simplest approach is to create a landmark </a:t>
            </a:r>
            <a:r>
              <a:rPr lang="en-US" i="1"/>
              <a:t>at every distinct value of the feature in the training set</a:t>
            </a:r>
          </a:p>
          <a:p>
            <a:r>
              <a:rPr lang="en-US"/>
              <a:t>This creates many new dimensions and increases chances that the transformed training set will be linearly separable</a:t>
            </a:r>
          </a:p>
          <a:p>
            <a:r>
              <a:rPr lang="en-US"/>
              <a:t>Downside of this is that you can end up with as many landmarks (and therefore new similarity features) as there are instances in the dataset</a:t>
            </a:r>
          </a:p>
        </p:txBody>
      </p:sp>
      <p:pic>
        <p:nvPicPr>
          <p:cNvPr id="4" name="Picture 3">
            <a:extLst>
              <a:ext uri="{FF2B5EF4-FFF2-40B4-BE49-F238E27FC236}">
                <a16:creationId xmlns:a16="http://schemas.microsoft.com/office/drawing/2014/main" id="{93B012BF-2E0F-3AEB-B481-6113AB863EB4}"/>
              </a:ext>
            </a:extLst>
          </p:cNvPr>
          <p:cNvPicPr>
            <a:picLocks noChangeAspect="1"/>
          </p:cNvPicPr>
          <p:nvPr/>
        </p:nvPicPr>
        <p:blipFill>
          <a:blip r:embed="rId2"/>
          <a:stretch>
            <a:fillRect/>
          </a:stretch>
        </p:blipFill>
        <p:spPr>
          <a:xfrm>
            <a:off x="3842783" y="1578258"/>
            <a:ext cx="4506433" cy="1627225"/>
          </a:xfrm>
          <a:prstGeom prst="rect">
            <a:avLst/>
          </a:prstGeom>
        </p:spPr>
      </p:pic>
    </p:spTree>
    <p:extLst>
      <p:ext uri="{BB962C8B-B14F-4D97-AF65-F5344CB8AC3E}">
        <p14:creationId xmlns:p14="http://schemas.microsoft.com/office/powerpoint/2010/main" val="835013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BDCD3-5CBA-AB40-3787-FC09FF0792A3}"/>
              </a:ext>
            </a:extLst>
          </p:cNvPr>
          <p:cNvSpPr>
            <a:spLocks noGrp="1"/>
          </p:cNvSpPr>
          <p:nvPr>
            <p:ph type="title"/>
          </p:nvPr>
        </p:nvSpPr>
        <p:spPr>
          <a:xfrm>
            <a:off x="838200" y="365126"/>
            <a:ext cx="10515600" cy="411052"/>
          </a:xfrm>
        </p:spPr>
        <p:txBody>
          <a:bodyPr>
            <a:normAutofit fontScale="90000"/>
          </a:bodyPr>
          <a:lstStyle/>
          <a:p>
            <a:r>
              <a:rPr lang="en-US"/>
              <a:t>Gaussian RBF kernel</a:t>
            </a:r>
          </a:p>
        </p:txBody>
      </p:sp>
      <p:sp>
        <p:nvSpPr>
          <p:cNvPr id="3" name="Content Placeholder 2">
            <a:extLst>
              <a:ext uri="{FF2B5EF4-FFF2-40B4-BE49-F238E27FC236}">
                <a16:creationId xmlns:a16="http://schemas.microsoft.com/office/drawing/2014/main" id="{44C8ADD3-75FC-1203-8240-7B2B5012FCF7}"/>
              </a:ext>
            </a:extLst>
          </p:cNvPr>
          <p:cNvSpPr>
            <a:spLocks noGrp="1"/>
          </p:cNvSpPr>
          <p:nvPr>
            <p:ph idx="1"/>
          </p:nvPr>
        </p:nvSpPr>
        <p:spPr>
          <a:xfrm>
            <a:off x="5720316" y="2264735"/>
            <a:ext cx="5633484" cy="4316818"/>
          </a:xfrm>
        </p:spPr>
        <p:txBody>
          <a:bodyPr>
            <a:normAutofit fontScale="92500" lnSpcReduction="10000"/>
          </a:bodyPr>
          <a:lstStyle/>
          <a:p>
            <a:r>
              <a:rPr lang="en-US"/>
              <a:t>As with adding polynomial features, it can be computationally expensive to add many similarity features</a:t>
            </a:r>
          </a:p>
          <a:p>
            <a:r>
              <a:rPr lang="en-US"/>
              <a:t>Once again, the kernel trick can be used with an SVM model to make it possible to obtain a similar result as if you had added many similarity features, but without actually doing so</a:t>
            </a:r>
          </a:p>
          <a:p>
            <a:r>
              <a:rPr lang="en-US"/>
              <a:t>The code above runs an SVM classifier with a Gaussian RBF kernel with 𝛾 = 5 and C = 0.001</a:t>
            </a:r>
          </a:p>
          <a:p>
            <a:pPr lvl="1"/>
            <a:r>
              <a:rPr lang="en-US"/>
              <a:t>result is shown in the bottom left plot</a:t>
            </a:r>
          </a:p>
        </p:txBody>
      </p:sp>
      <p:pic>
        <p:nvPicPr>
          <p:cNvPr id="4" name="Picture 3">
            <a:extLst>
              <a:ext uri="{FF2B5EF4-FFF2-40B4-BE49-F238E27FC236}">
                <a16:creationId xmlns:a16="http://schemas.microsoft.com/office/drawing/2014/main" id="{E83FF293-5C23-E428-B91C-11ECC4315AA6}"/>
              </a:ext>
            </a:extLst>
          </p:cNvPr>
          <p:cNvPicPr>
            <a:picLocks noChangeAspect="1"/>
          </p:cNvPicPr>
          <p:nvPr/>
        </p:nvPicPr>
        <p:blipFill>
          <a:blip r:embed="rId2"/>
          <a:stretch>
            <a:fillRect/>
          </a:stretch>
        </p:blipFill>
        <p:spPr>
          <a:xfrm>
            <a:off x="212651" y="2440006"/>
            <a:ext cx="5312176" cy="3450432"/>
          </a:xfrm>
          <a:prstGeom prst="rect">
            <a:avLst/>
          </a:prstGeom>
        </p:spPr>
      </p:pic>
      <p:pic>
        <p:nvPicPr>
          <p:cNvPr id="5" name="Picture 4">
            <a:extLst>
              <a:ext uri="{FF2B5EF4-FFF2-40B4-BE49-F238E27FC236}">
                <a16:creationId xmlns:a16="http://schemas.microsoft.com/office/drawing/2014/main" id="{7E0DF86C-6DD3-B5F7-0683-16083DB004AC}"/>
              </a:ext>
            </a:extLst>
          </p:cNvPr>
          <p:cNvPicPr>
            <a:picLocks noChangeAspect="1"/>
          </p:cNvPicPr>
          <p:nvPr/>
        </p:nvPicPr>
        <p:blipFill>
          <a:blip r:embed="rId3"/>
          <a:stretch>
            <a:fillRect/>
          </a:stretch>
        </p:blipFill>
        <p:spPr>
          <a:xfrm>
            <a:off x="2039678" y="1108976"/>
            <a:ext cx="7772400" cy="822960"/>
          </a:xfrm>
          <a:prstGeom prst="rect">
            <a:avLst/>
          </a:prstGeom>
        </p:spPr>
      </p:pic>
    </p:spTree>
    <p:extLst>
      <p:ext uri="{BB962C8B-B14F-4D97-AF65-F5344CB8AC3E}">
        <p14:creationId xmlns:p14="http://schemas.microsoft.com/office/powerpoint/2010/main" val="151893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CBBE-7D73-EA3A-A565-94D9448B0428}"/>
              </a:ext>
            </a:extLst>
          </p:cNvPr>
          <p:cNvSpPr>
            <a:spLocks noGrp="1"/>
          </p:cNvSpPr>
          <p:nvPr>
            <p:ph type="title"/>
          </p:nvPr>
        </p:nvSpPr>
        <p:spPr/>
        <p:txBody>
          <a:bodyPr/>
          <a:lstStyle/>
          <a:p>
            <a:r>
              <a:rPr lang="en-US"/>
              <a:t>Sources for this lecture</a:t>
            </a:r>
          </a:p>
        </p:txBody>
      </p:sp>
      <p:sp>
        <p:nvSpPr>
          <p:cNvPr id="3" name="Content Placeholder 2">
            <a:extLst>
              <a:ext uri="{FF2B5EF4-FFF2-40B4-BE49-F238E27FC236}">
                <a16:creationId xmlns:a16="http://schemas.microsoft.com/office/drawing/2014/main" id="{A05227E5-7862-9C2E-9615-86FBE834276D}"/>
              </a:ext>
            </a:extLst>
          </p:cNvPr>
          <p:cNvSpPr>
            <a:spLocks noGrp="1"/>
          </p:cNvSpPr>
          <p:nvPr>
            <p:ph idx="1"/>
          </p:nvPr>
        </p:nvSpPr>
        <p:spPr/>
        <p:txBody>
          <a:bodyPr/>
          <a:lstStyle/>
          <a:p>
            <a:r>
              <a:rPr lang="en-US"/>
              <a:t>Chapter 5 of </a:t>
            </a:r>
          </a:p>
          <a:p>
            <a:pPr lvl="1"/>
            <a:r>
              <a:rPr lang="en-US"/>
              <a:t>Géron, A. (2023). </a:t>
            </a:r>
            <a:r>
              <a:rPr lang="en-US" i="1"/>
              <a:t>Hands-On Machine Learning with Scikit-Learn, Keras &amp; TensorFlow. </a:t>
            </a:r>
            <a:r>
              <a:rPr lang="en-US"/>
              <a:t>(Third edition).</a:t>
            </a:r>
            <a:r>
              <a:rPr lang="en-US" i="1"/>
              <a:t> </a:t>
            </a:r>
            <a:r>
              <a:rPr lang="en-US"/>
              <a:t>O’Reilly. Available at </a:t>
            </a:r>
          </a:p>
          <a:p>
            <a:pPr lvl="2"/>
            <a:r>
              <a:rPr lang="en-US">
                <a:hlinkClick r:id="rId2"/>
              </a:rPr>
              <a:t>https://www.amazon.de/-/en/Aur%C3%A9lien-G%C3%A9ron/dp/1098125975/</a:t>
            </a:r>
            <a:endParaRPr lang="en-US"/>
          </a:p>
          <a:p>
            <a:pPr lvl="2"/>
            <a:r>
              <a:rPr lang="en-US">
                <a:hlinkClick r:id="rId3"/>
              </a:rPr>
              <a:t>https://www.saxo.com/dk/hands-on-machine-learning-with-scikit-learn-keras-and-tensorflow_bog_9781098125974</a:t>
            </a:r>
            <a:endParaRPr lang="en-US"/>
          </a:p>
          <a:p>
            <a:pPr lvl="2"/>
            <a:r>
              <a:rPr lang="en-US">
                <a:hlinkClick r:id="rId4"/>
              </a:rPr>
              <a:t>https://factumbooks.dk/?search_string=hands-on+machine+learning+with+scikit-learn</a:t>
            </a:r>
            <a:endParaRPr lang="en-US"/>
          </a:p>
          <a:p>
            <a:r>
              <a:rPr lang="en-US"/>
              <a:t>Jupyter Notebook for this lecture:</a:t>
            </a:r>
          </a:p>
          <a:p>
            <a:pPr lvl="1"/>
            <a:r>
              <a:rPr lang="en-US" sz="2000">
                <a:hlinkClick r:id="rId5"/>
              </a:rPr>
              <a:t>https://github.com/ageron/handson-ml3/blob/main/05_support_vector_machines.ipynb</a:t>
            </a:r>
            <a:endParaRPr lang="en-US"/>
          </a:p>
          <a:p>
            <a:pPr lvl="3"/>
            <a:endParaRPr lang="en-US"/>
          </a:p>
        </p:txBody>
      </p:sp>
    </p:spTree>
    <p:extLst>
      <p:ext uri="{BB962C8B-B14F-4D97-AF65-F5344CB8AC3E}">
        <p14:creationId xmlns:p14="http://schemas.microsoft.com/office/powerpoint/2010/main" val="362334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BDCD3-5CBA-AB40-3787-FC09FF0792A3}"/>
              </a:ext>
            </a:extLst>
          </p:cNvPr>
          <p:cNvSpPr>
            <a:spLocks noGrp="1"/>
          </p:cNvSpPr>
          <p:nvPr>
            <p:ph type="title"/>
          </p:nvPr>
        </p:nvSpPr>
        <p:spPr>
          <a:xfrm>
            <a:off x="838200" y="202019"/>
            <a:ext cx="10515600" cy="411052"/>
          </a:xfrm>
        </p:spPr>
        <p:txBody>
          <a:bodyPr>
            <a:normAutofit fontScale="90000"/>
          </a:bodyPr>
          <a:lstStyle/>
          <a:p>
            <a:r>
              <a:rPr lang="en-US"/>
              <a:t>Gaussian RBF kernel – effect of changing 𝛾 and C</a:t>
            </a:r>
          </a:p>
        </p:txBody>
      </p:sp>
      <p:sp>
        <p:nvSpPr>
          <p:cNvPr id="3" name="Content Placeholder 2">
            <a:extLst>
              <a:ext uri="{FF2B5EF4-FFF2-40B4-BE49-F238E27FC236}">
                <a16:creationId xmlns:a16="http://schemas.microsoft.com/office/drawing/2014/main" id="{44C8ADD3-75FC-1203-8240-7B2B5012FCF7}"/>
              </a:ext>
            </a:extLst>
          </p:cNvPr>
          <p:cNvSpPr>
            <a:spLocks noGrp="1"/>
          </p:cNvSpPr>
          <p:nvPr>
            <p:ph idx="1"/>
          </p:nvPr>
        </p:nvSpPr>
        <p:spPr>
          <a:xfrm>
            <a:off x="5720315" y="3611989"/>
            <a:ext cx="6259034" cy="3043992"/>
          </a:xfrm>
        </p:spPr>
        <p:txBody>
          <a:bodyPr>
            <a:normAutofit lnSpcReduction="10000"/>
          </a:bodyPr>
          <a:lstStyle/>
          <a:p>
            <a:r>
              <a:rPr lang="en-US" sz="1600"/>
              <a:t>Increasing gamma makes the Gaussian RBF narrower, so that the similarity falls more quickly as you move away from the landmark</a:t>
            </a:r>
          </a:p>
          <a:p>
            <a:r>
              <a:rPr lang="en-US" sz="1600"/>
              <a:t>Each instance’s range of influence becomes smaller and the decision boundary becomes more fussy and irregular (bottom two graphs on left)</a:t>
            </a:r>
          </a:p>
          <a:p>
            <a:r>
              <a:rPr lang="en-US" sz="1600"/>
              <a:t>Increasing gamma for a feature x</a:t>
            </a:r>
            <a:r>
              <a:rPr lang="en-US" sz="1600" baseline="-25000"/>
              <a:t>i</a:t>
            </a:r>
            <a:r>
              <a:rPr lang="en-US" sz="1600"/>
              <a:t> means that more instances have values close to x</a:t>
            </a:r>
            <a:r>
              <a:rPr lang="en-US" sz="1600" baseline="-25000"/>
              <a:t>i</a:t>
            </a:r>
            <a:r>
              <a:rPr lang="en-US" sz="1600"/>
              <a:t> = 0</a:t>
            </a:r>
          </a:p>
          <a:p>
            <a:r>
              <a:rPr lang="en-US" sz="1600"/>
              <a:t>Conversely, decreasing gamma increases each instance’s range of influence and the decision boundary becomes smoother</a:t>
            </a:r>
          </a:p>
          <a:p>
            <a:r>
              <a:rPr lang="en-US" sz="1600"/>
              <a:t>So 𝛾 acts like a regularization hyperparameter: if your model is overfitting, try decreasing 𝛾; if it is underfitting, try increasing 𝛾</a:t>
            </a:r>
          </a:p>
          <a:p>
            <a:pPr lvl="1"/>
            <a:r>
              <a:rPr lang="en-US" sz="1200"/>
              <a:t>similar to the C hyperparameter</a:t>
            </a:r>
          </a:p>
        </p:txBody>
      </p:sp>
      <p:pic>
        <p:nvPicPr>
          <p:cNvPr id="4" name="Picture 3">
            <a:extLst>
              <a:ext uri="{FF2B5EF4-FFF2-40B4-BE49-F238E27FC236}">
                <a16:creationId xmlns:a16="http://schemas.microsoft.com/office/drawing/2014/main" id="{E83FF293-5C23-E428-B91C-11ECC4315AA6}"/>
              </a:ext>
            </a:extLst>
          </p:cNvPr>
          <p:cNvPicPr>
            <a:picLocks noChangeAspect="1"/>
          </p:cNvPicPr>
          <p:nvPr/>
        </p:nvPicPr>
        <p:blipFill>
          <a:blip r:embed="rId2"/>
          <a:stretch>
            <a:fillRect/>
          </a:stretch>
        </p:blipFill>
        <p:spPr>
          <a:xfrm>
            <a:off x="212651" y="2301783"/>
            <a:ext cx="5312176" cy="3450432"/>
          </a:xfrm>
          <a:prstGeom prst="rect">
            <a:avLst/>
          </a:prstGeom>
        </p:spPr>
      </p:pic>
      <p:pic>
        <p:nvPicPr>
          <p:cNvPr id="5" name="Picture 4">
            <a:extLst>
              <a:ext uri="{FF2B5EF4-FFF2-40B4-BE49-F238E27FC236}">
                <a16:creationId xmlns:a16="http://schemas.microsoft.com/office/drawing/2014/main" id="{7E0DF86C-6DD3-B5F7-0683-16083DB004AC}"/>
              </a:ext>
            </a:extLst>
          </p:cNvPr>
          <p:cNvPicPr>
            <a:picLocks noChangeAspect="1"/>
          </p:cNvPicPr>
          <p:nvPr/>
        </p:nvPicPr>
        <p:blipFill>
          <a:blip r:embed="rId3"/>
          <a:stretch>
            <a:fillRect/>
          </a:stretch>
        </p:blipFill>
        <p:spPr>
          <a:xfrm>
            <a:off x="2060943" y="874230"/>
            <a:ext cx="7772400" cy="822960"/>
          </a:xfrm>
          <a:prstGeom prst="rect">
            <a:avLst/>
          </a:prstGeom>
        </p:spPr>
      </p:pic>
      <p:pic>
        <p:nvPicPr>
          <p:cNvPr id="6" name="Picture 5">
            <a:extLst>
              <a:ext uri="{FF2B5EF4-FFF2-40B4-BE49-F238E27FC236}">
                <a16:creationId xmlns:a16="http://schemas.microsoft.com/office/drawing/2014/main" id="{D621093C-5E80-0945-34A0-7F6676286110}"/>
              </a:ext>
            </a:extLst>
          </p:cNvPr>
          <p:cNvPicPr>
            <a:picLocks noChangeAspect="1"/>
          </p:cNvPicPr>
          <p:nvPr/>
        </p:nvPicPr>
        <p:blipFill>
          <a:blip r:embed="rId4"/>
          <a:stretch>
            <a:fillRect/>
          </a:stretch>
        </p:blipFill>
        <p:spPr>
          <a:xfrm>
            <a:off x="6518643" y="1840977"/>
            <a:ext cx="4506433" cy="1627225"/>
          </a:xfrm>
          <a:prstGeom prst="rect">
            <a:avLst/>
          </a:prstGeom>
        </p:spPr>
      </p:pic>
    </p:spTree>
    <p:extLst>
      <p:ext uri="{BB962C8B-B14F-4D97-AF65-F5344CB8AC3E}">
        <p14:creationId xmlns:p14="http://schemas.microsoft.com/office/powerpoint/2010/main" val="138273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D080-C4CB-951A-A04D-6C0F0D92667A}"/>
              </a:ext>
            </a:extLst>
          </p:cNvPr>
          <p:cNvSpPr>
            <a:spLocks noGrp="1"/>
          </p:cNvSpPr>
          <p:nvPr>
            <p:ph type="title"/>
          </p:nvPr>
        </p:nvSpPr>
        <p:spPr/>
        <p:txBody>
          <a:bodyPr/>
          <a:lstStyle/>
          <a:p>
            <a:r>
              <a:rPr lang="en-US"/>
              <a:t>Which SVM kernel should you use?</a:t>
            </a:r>
          </a:p>
        </p:txBody>
      </p:sp>
      <p:sp>
        <p:nvSpPr>
          <p:cNvPr id="3" name="Content Placeholder 2">
            <a:extLst>
              <a:ext uri="{FF2B5EF4-FFF2-40B4-BE49-F238E27FC236}">
                <a16:creationId xmlns:a16="http://schemas.microsoft.com/office/drawing/2014/main" id="{2A53441A-8AA6-9B5E-014D-9A23C91B70CB}"/>
              </a:ext>
            </a:extLst>
          </p:cNvPr>
          <p:cNvSpPr>
            <a:spLocks noGrp="1"/>
          </p:cNvSpPr>
          <p:nvPr>
            <p:ph idx="1"/>
          </p:nvPr>
        </p:nvSpPr>
        <p:spPr/>
        <p:txBody>
          <a:bodyPr/>
          <a:lstStyle/>
          <a:p>
            <a:r>
              <a:rPr lang="en-US"/>
              <a:t>Always try the linear kernel first</a:t>
            </a:r>
          </a:p>
          <a:p>
            <a:pPr lvl="1"/>
            <a:r>
              <a:rPr lang="en-US"/>
              <a:t>LinearSVC is much faster than SVC(kernel=“linear”), especially if the training set is very large</a:t>
            </a:r>
          </a:p>
          <a:p>
            <a:r>
              <a:rPr lang="en-US"/>
              <a:t>If your dataset is not too large, then also try kernelized SVMs, starting with the Gaussian RBF kernel – it often works very well</a:t>
            </a:r>
          </a:p>
          <a:p>
            <a:pPr lvl="1"/>
            <a:endParaRPr lang="en-US"/>
          </a:p>
        </p:txBody>
      </p:sp>
    </p:spTree>
    <p:extLst>
      <p:ext uri="{BB962C8B-B14F-4D97-AF65-F5344CB8AC3E}">
        <p14:creationId xmlns:p14="http://schemas.microsoft.com/office/powerpoint/2010/main" val="3310788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ABF6-9FD6-EF71-47C9-D0D1D92651BC}"/>
              </a:ext>
            </a:extLst>
          </p:cNvPr>
          <p:cNvSpPr>
            <a:spLocks noGrp="1"/>
          </p:cNvSpPr>
          <p:nvPr>
            <p:ph type="title"/>
          </p:nvPr>
        </p:nvSpPr>
        <p:spPr/>
        <p:txBody>
          <a:bodyPr/>
          <a:lstStyle/>
          <a:p>
            <a:r>
              <a:rPr lang="en-US"/>
              <a:t>SVM classes and computational complexity</a:t>
            </a:r>
          </a:p>
        </p:txBody>
      </p:sp>
      <p:sp>
        <p:nvSpPr>
          <p:cNvPr id="3" name="Content Placeholder 2">
            <a:extLst>
              <a:ext uri="{FF2B5EF4-FFF2-40B4-BE49-F238E27FC236}">
                <a16:creationId xmlns:a16="http://schemas.microsoft.com/office/drawing/2014/main" id="{065D00D6-CD90-65D4-0CDD-EC2A6CE3C145}"/>
              </a:ext>
            </a:extLst>
          </p:cNvPr>
          <p:cNvSpPr>
            <a:spLocks noGrp="1"/>
          </p:cNvSpPr>
          <p:nvPr>
            <p:ph idx="1"/>
          </p:nvPr>
        </p:nvSpPr>
        <p:spPr/>
        <p:txBody>
          <a:bodyPr>
            <a:normAutofit fontScale="85000" lnSpcReduction="20000"/>
          </a:bodyPr>
          <a:lstStyle/>
          <a:p>
            <a:r>
              <a:rPr lang="en-US"/>
              <a:t>LinearSVC does not use the kernel trick, but does use a highly optimized algorithm that scales linearly with the size of the dataset and the number of features</a:t>
            </a:r>
          </a:p>
          <a:p>
            <a:pPr lvl="1"/>
            <a:r>
              <a:rPr lang="en-US"/>
              <a:t>training time is O(mn)</a:t>
            </a:r>
          </a:p>
          <a:p>
            <a:r>
              <a:rPr lang="en-US"/>
              <a:t>SVC class uses the kernel trick, so its running time is O(m</a:t>
            </a:r>
            <a:r>
              <a:rPr lang="en-US" baseline="30000"/>
              <a:t>2</a:t>
            </a:r>
            <a:r>
              <a:rPr lang="en-US"/>
              <a:t>n) to O(m</a:t>
            </a:r>
            <a:r>
              <a:rPr lang="en-US" baseline="30000"/>
              <a:t>3</a:t>
            </a:r>
            <a:r>
              <a:rPr lang="en-US"/>
              <a:t>n)</a:t>
            </a:r>
          </a:p>
          <a:p>
            <a:pPr lvl="1"/>
            <a:r>
              <a:rPr lang="en-US"/>
              <a:t>gets very slow if you have hundreds of thousands of instances</a:t>
            </a:r>
          </a:p>
          <a:p>
            <a:pPr lvl="1"/>
            <a:r>
              <a:rPr lang="en-US"/>
              <a:t>best for small to medium-sized nonlinear training sets</a:t>
            </a:r>
          </a:p>
          <a:p>
            <a:pPr lvl="1"/>
            <a:r>
              <a:rPr lang="en-US"/>
              <a:t>scales well with the number of features, especially when these are sparse</a:t>
            </a:r>
          </a:p>
          <a:p>
            <a:pPr lvl="2"/>
            <a:r>
              <a:rPr lang="en-US"/>
              <a:t>running time grows linearly with the number of non-zero features</a:t>
            </a:r>
          </a:p>
          <a:p>
            <a:r>
              <a:rPr lang="en-US"/>
              <a:t>SGDClassifier also performs large margin classification and its hyperparameters (alpha, penalty, learning_rate) can be adjusted to produce similar results to a linear SVM</a:t>
            </a:r>
          </a:p>
          <a:p>
            <a:pPr lvl="1"/>
            <a:r>
              <a:rPr lang="en-US"/>
              <a:t>uses stochastic gradient descent, so it can do incremental, out-of-core learning on large datasets</a:t>
            </a:r>
          </a:p>
          <a:p>
            <a:pPr lvl="1"/>
            <a:r>
              <a:rPr lang="en-US"/>
              <a:t>running time is O(mn)</a:t>
            </a:r>
          </a:p>
        </p:txBody>
      </p:sp>
    </p:spTree>
    <p:extLst>
      <p:ext uri="{BB962C8B-B14F-4D97-AF65-F5344CB8AC3E}">
        <p14:creationId xmlns:p14="http://schemas.microsoft.com/office/powerpoint/2010/main" val="3527554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4F7A-F9AE-93B5-48CC-F2F27757006D}"/>
              </a:ext>
            </a:extLst>
          </p:cNvPr>
          <p:cNvSpPr>
            <a:spLocks noGrp="1"/>
          </p:cNvSpPr>
          <p:nvPr>
            <p:ph type="title"/>
          </p:nvPr>
        </p:nvSpPr>
        <p:spPr>
          <a:xfrm>
            <a:off x="838200" y="365125"/>
            <a:ext cx="10515600" cy="496723"/>
          </a:xfrm>
        </p:spPr>
        <p:txBody>
          <a:bodyPr>
            <a:normAutofit fontScale="90000"/>
          </a:bodyPr>
          <a:lstStyle/>
          <a:p>
            <a:r>
              <a:rPr lang="en-US"/>
              <a:t>SVM Regression</a:t>
            </a:r>
          </a:p>
        </p:txBody>
      </p:sp>
      <p:sp>
        <p:nvSpPr>
          <p:cNvPr id="3" name="Content Placeholder 2">
            <a:extLst>
              <a:ext uri="{FF2B5EF4-FFF2-40B4-BE49-F238E27FC236}">
                <a16:creationId xmlns:a16="http://schemas.microsoft.com/office/drawing/2014/main" id="{FCA10CA4-1920-D230-A545-F0332B662EFA}"/>
              </a:ext>
            </a:extLst>
          </p:cNvPr>
          <p:cNvSpPr>
            <a:spLocks noGrp="1"/>
          </p:cNvSpPr>
          <p:nvPr>
            <p:ph idx="1"/>
          </p:nvPr>
        </p:nvSpPr>
        <p:spPr>
          <a:xfrm>
            <a:off x="557047" y="3610303"/>
            <a:ext cx="10993821" cy="3021725"/>
          </a:xfrm>
        </p:spPr>
        <p:txBody>
          <a:bodyPr>
            <a:normAutofit fontScale="92500" lnSpcReduction="10000"/>
          </a:bodyPr>
          <a:lstStyle/>
          <a:p>
            <a:r>
              <a:rPr lang="en-US" sz="2000"/>
              <a:t>SVMs can be used for regression as well as classification</a:t>
            </a:r>
          </a:p>
          <a:p>
            <a:r>
              <a:rPr lang="en-US" sz="2000"/>
              <a:t>When used for </a:t>
            </a:r>
            <a:r>
              <a:rPr lang="en-US" sz="2000" b="1"/>
              <a:t>classification</a:t>
            </a:r>
            <a:r>
              <a:rPr lang="en-US" sz="2000"/>
              <a:t>, the SVM tries to fit the widest possible street between two classes, while minimizing margin violations</a:t>
            </a:r>
          </a:p>
          <a:p>
            <a:pPr lvl="1"/>
            <a:r>
              <a:rPr lang="en-US" sz="1800"/>
              <a:t>where a margin violation is when an instance is </a:t>
            </a:r>
            <a:r>
              <a:rPr lang="en-US" sz="1800" b="1" i="1"/>
              <a:t>on the street</a:t>
            </a:r>
            <a:endParaRPr lang="en-US" sz="1800"/>
          </a:p>
          <a:p>
            <a:r>
              <a:rPr lang="en-US" sz="2000"/>
              <a:t>When used for regression, the SVM tries to fit as many instances as possible </a:t>
            </a:r>
            <a:r>
              <a:rPr lang="en-US" sz="2000" b="1" i="1"/>
              <a:t>on the street</a:t>
            </a:r>
            <a:r>
              <a:rPr lang="en-US" sz="2000"/>
              <a:t>, while minimizing margin violations</a:t>
            </a:r>
          </a:p>
          <a:p>
            <a:pPr lvl="1"/>
            <a:r>
              <a:rPr lang="en-US" sz="1800"/>
              <a:t>where a margin violation is when an instance is </a:t>
            </a:r>
            <a:r>
              <a:rPr lang="en-US" sz="1800" b="1" i="1"/>
              <a:t>off the street</a:t>
            </a:r>
          </a:p>
          <a:p>
            <a:r>
              <a:rPr lang="en-US" sz="2000"/>
              <a:t>The width of the street is controlled by a hyperparameter, 𝜀</a:t>
            </a:r>
          </a:p>
          <a:p>
            <a:pPr lvl="1"/>
            <a:r>
              <a:rPr lang="en-US" sz="1800"/>
              <a:t>The plots above show linear SVM regression models with a small margin (𝜀 = 0.5, on left) and a larger margin </a:t>
            </a:r>
            <a:br>
              <a:rPr lang="en-US" sz="1800"/>
            </a:br>
            <a:r>
              <a:rPr lang="en-US" sz="1800"/>
              <a:t>(𝜀 = 1.2, on the right)</a:t>
            </a:r>
          </a:p>
        </p:txBody>
      </p:sp>
      <p:pic>
        <p:nvPicPr>
          <p:cNvPr id="4" name="Picture 3">
            <a:extLst>
              <a:ext uri="{FF2B5EF4-FFF2-40B4-BE49-F238E27FC236}">
                <a16:creationId xmlns:a16="http://schemas.microsoft.com/office/drawing/2014/main" id="{142880C0-72F0-CB4B-A0BC-A7326100CB21}"/>
              </a:ext>
            </a:extLst>
          </p:cNvPr>
          <p:cNvPicPr>
            <a:picLocks noChangeAspect="1"/>
          </p:cNvPicPr>
          <p:nvPr/>
        </p:nvPicPr>
        <p:blipFill>
          <a:blip r:embed="rId2"/>
          <a:stretch>
            <a:fillRect/>
          </a:stretch>
        </p:blipFill>
        <p:spPr>
          <a:xfrm>
            <a:off x="3254718" y="1043151"/>
            <a:ext cx="5682564" cy="2385849"/>
          </a:xfrm>
          <a:prstGeom prst="rect">
            <a:avLst/>
          </a:prstGeom>
        </p:spPr>
      </p:pic>
    </p:spTree>
    <p:extLst>
      <p:ext uri="{BB962C8B-B14F-4D97-AF65-F5344CB8AC3E}">
        <p14:creationId xmlns:p14="http://schemas.microsoft.com/office/powerpoint/2010/main" val="2950728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4F7A-F9AE-93B5-48CC-F2F27757006D}"/>
              </a:ext>
            </a:extLst>
          </p:cNvPr>
          <p:cNvSpPr>
            <a:spLocks noGrp="1"/>
          </p:cNvSpPr>
          <p:nvPr>
            <p:ph type="title"/>
          </p:nvPr>
        </p:nvSpPr>
        <p:spPr>
          <a:xfrm>
            <a:off x="838200" y="365125"/>
            <a:ext cx="10515600" cy="496723"/>
          </a:xfrm>
        </p:spPr>
        <p:txBody>
          <a:bodyPr>
            <a:normAutofit fontScale="90000"/>
          </a:bodyPr>
          <a:lstStyle/>
          <a:p>
            <a:r>
              <a:rPr lang="en-US"/>
              <a:t>SVM Regression</a:t>
            </a:r>
          </a:p>
        </p:txBody>
      </p:sp>
      <p:sp>
        <p:nvSpPr>
          <p:cNvPr id="3" name="Content Placeholder 2">
            <a:extLst>
              <a:ext uri="{FF2B5EF4-FFF2-40B4-BE49-F238E27FC236}">
                <a16:creationId xmlns:a16="http://schemas.microsoft.com/office/drawing/2014/main" id="{FCA10CA4-1920-D230-A545-F0332B662EFA}"/>
              </a:ext>
            </a:extLst>
          </p:cNvPr>
          <p:cNvSpPr>
            <a:spLocks noGrp="1"/>
          </p:cNvSpPr>
          <p:nvPr>
            <p:ph idx="1"/>
          </p:nvPr>
        </p:nvSpPr>
        <p:spPr>
          <a:xfrm>
            <a:off x="557047" y="3650325"/>
            <a:ext cx="10993821" cy="2981704"/>
          </a:xfrm>
        </p:spPr>
        <p:txBody>
          <a:bodyPr>
            <a:normAutofit/>
          </a:bodyPr>
          <a:lstStyle/>
          <a:p>
            <a:r>
              <a:rPr lang="en-US" sz="1800"/>
              <a:t>Decreasing 𝜀 </a:t>
            </a:r>
            <a:r>
              <a:rPr lang="en-US" sz="1800" b="1"/>
              <a:t>increases</a:t>
            </a:r>
            <a:r>
              <a:rPr lang="en-US" sz="1800"/>
              <a:t> the number of support vectors (i.e., instances </a:t>
            </a:r>
            <a:r>
              <a:rPr lang="en-US" sz="1800" b="1"/>
              <a:t>off</a:t>
            </a:r>
            <a:r>
              <a:rPr lang="en-US" sz="1800"/>
              <a:t> the street) – this regularizes the model</a:t>
            </a:r>
          </a:p>
          <a:p>
            <a:r>
              <a:rPr lang="en-US" sz="1800"/>
              <a:t>If you add more training instances within the margin defined by 𝜀, then the model’s predictions will </a:t>
            </a:r>
            <a:r>
              <a:rPr lang="en-US" sz="1800" b="1"/>
              <a:t>not</a:t>
            </a:r>
            <a:r>
              <a:rPr lang="en-US" sz="1800"/>
              <a:t> be affected – the model is said to be </a:t>
            </a:r>
            <a:r>
              <a:rPr lang="en-US" sz="1800" b="1"/>
              <a:t>𝜀-insensitive</a:t>
            </a:r>
          </a:p>
          <a:p>
            <a:r>
              <a:rPr lang="en-US" sz="1800"/>
              <a:t>You can use the Scikit-Learn LinearSVR class to perform linear SVM regression – code above produces model in the left-hand plot</a:t>
            </a:r>
          </a:p>
        </p:txBody>
      </p:sp>
      <p:pic>
        <p:nvPicPr>
          <p:cNvPr id="4" name="Picture 3">
            <a:extLst>
              <a:ext uri="{FF2B5EF4-FFF2-40B4-BE49-F238E27FC236}">
                <a16:creationId xmlns:a16="http://schemas.microsoft.com/office/drawing/2014/main" id="{142880C0-72F0-CB4B-A0BC-A7326100CB21}"/>
              </a:ext>
            </a:extLst>
          </p:cNvPr>
          <p:cNvPicPr>
            <a:picLocks noChangeAspect="1"/>
          </p:cNvPicPr>
          <p:nvPr/>
        </p:nvPicPr>
        <p:blipFill>
          <a:blip r:embed="rId2"/>
          <a:stretch>
            <a:fillRect/>
          </a:stretch>
        </p:blipFill>
        <p:spPr>
          <a:xfrm>
            <a:off x="6312367" y="1043151"/>
            <a:ext cx="5682564" cy="2385849"/>
          </a:xfrm>
          <a:prstGeom prst="rect">
            <a:avLst/>
          </a:prstGeom>
        </p:spPr>
      </p:pic>
      <p:pic>
        <p:nvPicPr>
          <p:cNvPr id="5" name="Picture 4">
            <a:extLst>
              <a:ext uri="{FF2B5EF4-FFF2-40B4-BE49-F238E27FC236}">
                <a16:creationId xmlns:a16="http://schemas.microsoft.com/office/drawing/2014/main" id="{AB73A48E-DD20-D8B8-14F4-1428A8AA52C2}"/>
              </a:ext>
            </a:extLst>
          </p:cNvPr>
          <p:cNvPicPr>
            <a:picLocks noChangeAspect="1"/>
          </p:cNvPicPr>
          <p:nvPr/>
        </p:nvPicPr>
        <p:blipFill>
          <a:blip r:embed="rId3"/>
          <a:stretch>
            <a:fillRect/>
          </a:stretch>
        </p:blipFill>
        <p:spPr>
          <a:xfrm>
            <a:off x="465083" y="1912681"/>
            <a:ext cx="5767552" cy="686810"/>
          </a:xfrm>
          <a:prstGeom prst="rect">
            <a:avLst/>
          </a:prstGeom>
        </p:spPr>
      </p:pic>
    </p:spTree>
    <p:extLst>
      <p:ext uri="{BB962C8B-B14F-4D97-AF65-F5344CB8AC3E}">
        <p14:creationId xmlns:p14="http://schemas.microsoft.com/office/powerpoint/2010/main" val="3401769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2228-0319-5D45-8924-77E47009E98D}"/>
              </a:ext>
            </a:extLst>
          </p:cNvPr>
          <p:cNvSpPr>
            <a:spLocks noGrp="1"/>
          </p:cNvSpPr>
          <p:nvPr>
            <p:ph type="title"/>
          </p:nvPr>
        </p:nvSpPr>
        <p:spPr>
          <a:xfrm>
            <a:off x="838200" y="365126"/>
            <a:ext cx="10515600" cy="580806"/>
          </a:xfrm>
        </p:spPr>
        <p:txBody>
          <a:bodyPr>
            <a:normAutofit fontScale="90000"/>
          </a:bodyPr>
          <a:lstStyle/>
          <a:p>
            <a:r>
              <a:rPr lang="en-US"/>
              <a:t>Nonlinear regression with an SVM</a:t>
            </a:r>
          </a:p>
        </p:txBody>
      </p:sp>
      <p:sp>
        <p:nvSpPr>
          <p:cNvPr id="3" name="Content Placeholder 2">
            <a:extLst>
              <a:ext uri="{FF2B5EF4-FFF2-40B4-BE49-F238E27FC236}">
                <a16:creationId xmlns:a16="http://schemas.microsoft.com/office/drawing/2014/main" id="{26342A21-913F-874E-0C99-45ED0620BF17}"/>
              </a:ext>
            </a:extLst>
          </p:cNvPr>
          <p:cNvSpPr>
            <a:spLocks noGrp="1"/>
          </p:cNvSpPr>
          <p:nvPr>
            <p:ph idx="1"/>
          </p:nvPr>
        </p:nvSpPr>
        <p:spPr>
          <a:xfrm>
            <a:off x="838200" y="4330262"/>
            <a:ext cx="10515600" cy="1846700"/>
          </a:xfrm>
        </p:spPr>
        <p:txBody>
          <a:bodyPr>
            <a:normAutofit fontScale="85000" lnSpcReduction="20000"/>
          </a:bodyPr>
          <a:lstStyle/>
          <a:p>
            <a:r>
              <a:rPr lang="en-US"/>
              <a:t>You can use a kernelized SVM to do nonlinear regression</a:t>
            </a:r>
          </a:p>
          <a:p>
            <a:r>
              <a:rPr lang="en-US"/>
              <a:t>Plots above show SVM regression on a random quadratic training set, using 2</a:t>
            </a:r>
            <a:r>
              <a:rPr lang="en-US" baseline="30000"/>
              <a:t>nd</a:t>
            </a:r>
            <a:r>
              <a:rPr lang="en-US"/>
              <a:t> degree polynomial kernel</a:t>
            </a:r>
          </a:p>
          <a:p>
            <a:r>
              <a:rPr lang="en-US"/>
              <a:t>There is more regularization in the left-hand plot – why?</a:t>
            </a:r>
          </a:p>
          <a:p>
            <a:r>
              <a:rPr lang="en-US"/>
              <a:t>Code above creates model shown in the right-hand plot</a:t>
            </a:r>
          </a:p>
        </p:txBody>
      </p:sp>
      <p:pic>
        <p:nvPicPr>
          <p:cNvPr id="1026" name="Picture 2">
            <a:extLst>
              <a:ext uri="{FF2B5EF4-FFF2-40B4-BE49-F238E27FC236}">
                <a16:creationId xmlns:a16="http://schemas.microsoft.com/office/drawing/2014/main" id="{A568A080-06BE-8941-E06A-E3AA0A124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795" y="945932"/>
            <a:ext cx="5306410" cy="22741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AB1D44-19F6-ECFE-B6D3-A03472D320FF}"/>
              </a:ext>
            </a:extLst>
          </p:cNvPr>
          <p:cNvPicPr>
            <a:picLocks noChangeAspect="1"/>
          </p:cNvPicPr>
          <p:nvPr/>
        </p:nvPicPr>
        <p:blipFill>
          <a:blip r:embed="rId3"/>
          <a:stretch>
            <a:fillRect/>
          </a:stretch>
        </p:blipFill>
        <p:spPr>
          <a:xfrm>
            <a:off x="2209800" y="3294693"/>
            <a:ext cx="7772400" cy="892999"/>
          </a:xfrm>
          <a:prstGeom prst="rect">
            <a:avLst/>
          </a:prstGeom>
        </p:spPr>
      </p:pic>
    </p:spTree>
    <p:extLst>
      <p:ext uri="{BB962C8B-B14F-4D97-AF65-F5344CB8AC3E}">
        <p14:creationId xmlns:p14="http://schemas.microsoft.com/office/powerpoint/2010/main" val="3092250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2228-0319-5D45-8924-77E47009E98D}"/>
              </a:ext>
            </a:extLst>
          </p:cNvPr>
          <p:cNvSpPr>
            <a:spLocks noGrp="1"/>
          </p:cNvSpPr>
          <p:nvPr>
            <p:ph type="title"/>
          </p:nvPr>
        </p:nvSpPr>
        <p:spPr>
          <a:xfrm>
            <a:off x="838200" y="365126"/>
            <a:ext cx="10515600" cy="580806"/>
          </a:xfrm>
        </p:spPr>
        <p:txBody>
          <a:bodyPr>
            <a:normAutofit fontScale="90000"/>
          </a:bodyPr>
          <a:lstStyle/>
          <a:p>
            <a:r>
              <a:rPr lang="en-US"/>
              <a:t>Nonlinear regression with an SVM</a:t>
            </a:r>
          </a:p>
        </p:txBody>
      </p:sp>
      <p:sp>
        <p:nvSpPr>
          <p:cNvPr id="3" name="Content Placeholder 2">
            <a:extLst>
              <a:ext uri="{FF2B5EF4-FFF2-40B4-BE49-F238E27FC236}">
                <a16:creationId xmlns:a16="http://schemas.microsoft.com/office/drawing/2014/main" id="{26342A21-913F-874E-0C99-45ED0620BF17}"/>
              </a:ext>
            </a:extLst>
          </p:cNvPr>
          <p:cNvSpPr>
            <a:spLocks noGrp="1"/>
          </p:cNvSpPr>
          <p:nvPr>
            <p:ph idx="1"/>
          </p:nvPr>
        </p:nvSpPr>
        <p:spPr>
          <a:xfrm>
            <a:off x="838200" y="4330262"/>
            <a:ext cx="10515600" cy="1846700"/>
          </a:xfrm>
        </p:spPr>
        <p:txBody>
          <a:bodyPr>
            <a:normAutofit/>
          </a:bodyPr>
          <a:lstStyle/>
          <a:p>
            <a:r>
              <a:rPr lang="en-US"/>
              <a:t>LinearSVR class is the regression equivalent of the LinearSVC class</a:t>
            </a:r>
          </a:p>
          <a:p>
            <a:pPr lvl="1"/>
            <a:r>
              <a:rPr lang="en-US"/>
              <a:t>scales linearly with the size of the training set</a:t>
            </a:r>
          </a:p>
          <a:p>
            <a:r>
              <a:rPr lang="en-US"/>
              <a:t>The SVR class is the regression equivalent of the SVC class</a:t>
            </a:r>
          </a:p>
          <a:p>
            <a:pPr lvl="1"/>
            <a:r>
              <a:rPr lang="en-US"/>
              <a:t>both get very slow when used on large datasets</a:t>
            </a:r>
          </a:p>
        </p:txBody>
      </p:sp>
      <p:pic>
        <p:nvPicPr>
          <p:cNvPr id="1026" name="Picture 2">
            <a:extLst>
              <a:ext uri="{FF2B5EF4-FFF2-40B4-BE49-F238E27FC236}">
                <a16:creationId xmlns:a16="http://schemas.microsoft.com/office/drawing/2014/main" id="{A568A080-06BE-8941-E06A-E3AA0A124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795" y="945932"/>
            <a:ext cx="5306410" cy="22741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AB1D44-19F6-ECFE-B6D3-A03472D320FF}"/>
              </a:ext>
            </a:extLst>
          </p:cNvPr>
          <p:cNvPicPr>
            <a:picLocks noChangeAspect="1"/>
          </p:cNvPicPr>
          <p:nvPr/>
        </p:nvPicPr>
        <p:blipFill>
          <a:blip r:embed="rId3"/>
          <a:stretch>
            <a:fillRect/>
          </a:stretch>
        </p:blipFill>
        <p:spPr>
          <a:xfrm>
            <a:off x="2209800" y="3294693"/>
            <a:ext cx="7772400" cy="892999"/>
          </a:xfrm>
          <a:prstGeom prst="rect">
            <a:avLst/>
          </a:prstGeom>
        </p:spPr>
      </p:pic>
    </p:spTree>
    <p:extLst>
      <p:ext uri="{BB962C8B-B14F-4D97-AF65-F5344CB8AC3E}">
        <p14:creationId xmlns:p14="http://schemas.microsoft.com/office/powerpoint/2010/main" val="3868370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ED9-C604-F241-0E44-9132F3F337DC}"/>
              </a:ext>
            </a:extLst>
          </p:cNvPr>
          <p:cNvSpPr>
            <a:spLocks noGrp="1"/>
          </p:cNvSpPr>
          <p:nvPr>
            <p:ph type="title"/>
          </p:nvPr>
        </p:nvSpPr>
        <p:spPr/>
        <p:txBody>
          <a:bodyPr/>
          <a:lstStyle/>
          <a:p>
            <a:r>
              <a:rPr lang="en-US"/>
              <a:t>Hard margin linear SVM classification</a:t>
            </a:r>
          </a:p>
        </p:txBody>
      </p:sp>
      <p:sp>
        <p:nvSpPr>
          <p:cNvPr id="3" name="Content Placeholder 2">
            <a:extLst>
              <a:ext uri="{FF2B5EF4-FFF2-40B4-BE49-F238E27FC236}">
                <a16:creationId xmlns:a16="http://schemas.microsoft.com/office/drawing/2014/main" id="{297CB810-BE59-B9C9-C4D0-2AC2FAED1BB8}"/>
              </a:ext>
            </a:extLst>
          </p:cNvPr>
          <p:cNvSpPr>
            <a:spLocks noGrp="1"/>
          </p:cNvSpPr>
          <p:nvPr>
            <p:ph idx="1"/>
          </p:nvPr>
        </p:nvSpPr>
        <p:spPr>
          <a:xfrm>
            <a:off x="838200" y="2626326"/>
            <a:ext cx="10515600" cy="3132083"/>
          </a:xfrm>
        </p:spPr>
        <p:txBody>
          <a:bodyPr>
            <a:normAutofit fontScale="92500" lnSpcReduction="10000"/>
          </a:bodyPr>
          <a:lstStyle/>
          <a:p>
            <a:r>
              <a:rPr lang="en-US"/>
              <a:t>As with a logistic regression classifier, a linear SVM predicts the class of an instance by using its decision function to multiply (the transpose of) the parameter vector by the instance’s feature vector to get a score</a:t>
            </a:r>
          </a:p>
          <a:p>
            <a:pPr lvl="1"/>
            <a:r>
              <a:rPr lang="en-US"/>
              <a:t>if the score is positive, then it classifies the instance as being in the positive class (denoted by 1)</a:t>
            </a:r>
          </a:p>
          <a:p>
            <a:pPr lvl="1"/>
            <a:r>
              <a:rPr lang="en-US"/>
              <a:t>if the score is negative, it classifies it as being in the negative class (denoted by 0)</a:t>
            </a:r>
          </a:p>
          <a:p>
            <a:r>
              <a:rPr lang="en-US"/>
              <a:t>This is done using the equation above</a:t>
            </a:r>
          </a:p>
          <a:p>
            <a:pPr lvl="1"/>
            <a:r>
              <a:rPr lang="en-US"/>
              <a:t>In this equation, </a:t>
            </a:r>
            <a:r>
              <a:rPr lang="en-US" b="1"/>
              <a:t>x’</a:t>
            </a:r>
            <a:r>
              <a:rPr lang="en-US"/>
              <a:t>, is the result of prepending a 1 to the instance’s feature vector, </a:t>
            </a:r>
            <a:r>
              <a:rPr lang="en-US" b="1"/>
              <a:t>x</a:t>
            </a:r>
            <a:r>
              <a:rPr lang="en-US"/>
              <a:t>, 𝜃</a:t>
            </a:r>
            <a:r>
              <a:rPr lang="en-US" baseline="-25000"/>
              <a:t>0</a:t>
            </a:r>
            <a:r>
              <a:rPr lang="en-US"/>
              <a:t> is the bias term and 𝜃</a:t>
            </a:r>
            <a:r>
              <a:rPr lang="en-US" baseline="-25000"/>
              <a:t>1</a:t>
            </a:r>
            <a:r>
              <a:rPr lang="en-US"/>
              <a:t> to 𝜃</a:t>
            </a:r>
            <a:r>
              <a:rPr lang="en-US" baseline="-25000"/>
              <a:t>n</a:t>
            </a:r>
            <a:r>
              <a:rPr lang="en-US"/>
              <a:t> are the feature weights</a:t>
            </a:r>
          </a:p>
        </p:txBody>
      </p:sp>
      <p:pic>
        <p:nvPicPr>
          <p:cNvPr id="5" name="Picture 4">
            <a:extLst>
              <a:ext uri="{FF2B5EF4-FFF2-40B4-BE49-F238E27FC236}">
                <a16:creationId xmlns:a16="http://schemas.microsoft.com/office/drawing/2014/main" id="{53314B0A-847A-AE30-8E35-15E90636C979}"/>
              </a:ext>
            </a:extLst>
          </p:cNvPr>
          <p:cNvPicPr>
            <a:picLocks noChangeAspect="1"/>
          </p:cNvPicPr>
          <p:nvPr/>
        </p:nvPicPr>
        <p:blipFill>
          <a:blip r:embed="rId2"/>
          <a:stretch>
            <a:fillRect/>
          </a:stretch>
        </p:blipFill>
        <p:spPr>
          <a:xfrm>
            <a:off x="2209800" y="1587521"/>
            <a:ext cx="7772400" cy="570985"/>
          </a:xfrm>
          <a:prstGeom prst="rect">
            <a:avLst/>
          </a:prstGeom>
        </p:spPr>
      </p:pic>
    </p:spTree>
    <p:extLst>
      <p:ext uri="{BB962C8B-B14F-4D97-AF65-F5344CB8AC3E}">
        <p14:creationId xmlns:p14="http://schemas.microsoft.com/office/powerpoint/2010/main" val="824664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ED9-C604-F241-0E44-9132F3F337DC}"/>
              </a:ext>
            </a:extLst>
          </p:cNvPr>
          <p:cNvSpPr>
            <a:spLocks noGrp="1"/>
          </p:cNvSpPr>
          <p:nvPr>
            <p:ph type="title"/>
          </p:nvPr>
        </p:nvSpPr>
        <p:spPr/>
        <p:txBody>
          <a:bodyPr/>
          <a:lstStyle/>
          <a:p>
            <a:r>
              <a:rPr lang="en-US"/>
              <a:t>Hard margin linear SVM classification</a:t>
            </a:r>
          </a:p>
        </p:txBody>
      </p:sp>
      <p:sp>
        <p:nvSpPr>
          <p:cNvPr id="3" name="Content Placeholder 2">
            <a:extLst>
              <a:ext uri="{FF2B5EF4-FFF2-40B4-BE49-F238E27FC236}">
                <a16:creationId xmlns:a16="http://schemas.microsoft.com/office/drawing/2014/main" id="{297CB810-BE59-B9C9-C4D0-2AC2FAED1BB8}"/>
              </a:ext>
            </a:extLst>
          </p:cNvPr>
          <p:cNvSpPr>
            <a:spLocks noGrp="1"/>
          </p:cNvSpPr>
          <p:nvPr>
            <p:ph idx="1"/>
          </p:nvPr>
        </p:nvSpPr>
        <p:spPr>
          <a:xfrm>
            <a:off x="838200" y="3783725"/>
            <a:ext cx="10515600" cy="977462"/>
          </a:xfrm>
        </p:spPr>
        <p:txBody>
          <a:bodyPr>
            <a:normAutofit/>
          </a:bodyPr>
          <a:lstStyle/>
          <a:p>
            <a:r>
              <a:rPr lang="en-US"/>
              <a:t>Instead of prepending a 1 to </a:t>
            </a:r>
            <a:r>
              <a:rPr lang="en-US" b="1"/>
              <a:t>x</a:t>
            </a:r>
            <a:r>
              <a:rPr lang="en-US"/>
              <a:t>, we can express the decision function in a different way as shown in eq.  23 above</a:t>
            </a:r>
          </a:p>
        </p:txBody>
      </p:sp>
      <p:pic>
        <p:nvPicPr>
          <p:cNvPr id="5" name="Picture 4">
            <a:extLst>
              <a:ext uri="{FF2B5EF4-FFF2-40B4-BE49-F238E27FC236}">
                <a16:creationId xmlns:a16="http://schemas.microsoft.com/office/drawing/2014/main" id="{1E971FAF-5BD6-D176-9DE6-D5BC0B93EBCC}"/>
              </a:ext>
            </a:extLst>
          </p:cNvPr>
          <p:cNvPicPr>
            <a:picLocks noChangeAspect="1"/>
          </p:cNvPicPr>
          <p:nvPr/>
        </p:nvPicPr>
        <p:blipFill>
          <a:blip r:embed="rId2"/>
          <a:stretch>
            <a:fillRect/>
          </a:stretch>
        </p:blipFill>
        <p:spPr>
          <a:xfrm>
            <a:off x="2209800" y="1690688"/>
            <a:ext cx="7772400" cy="570985"/>
          </a:xfrm>
          <a:prstGeom prst="rect">
            <a:avLst/>
          </a:prstGeom>
        </p:spPr>
      </p:pic>
      <p:pic>
        <p:nvPicPr>
          <p:cNvPr id="7" name="Picture 6">
            <a:extLst>
              <a:ext uri="{FF2B5EF4-FFF2-40B4-BE49-F238E27FC236}">
                <a16:creationId xmlns:a16="http://schemas.microsoft.com/office/drawing/2014/main" id="{79D013C8-35D9-D076-3059-32AFCE3B8555}"/>
              </a:ext>
            </a:extLst>
          </p:cNvPr>
          <p:cNvPicPr>
            <a:picLocks noChangeAspect="1"/>
          </p:cNvPicPr>
          <p:nvPr/>
        </p:nvPicPr>
        <p:blipFill>
          <a:blip r:embed="rId3"/>
          <a:stretch>
            <a:fillRect/>
          </a:stretch>
        </p:blipFill>
        <p:spPr>
          <a:xfrm>
            <a:off x="2209800" y="2402118"/>
            <a:ext cx="8778331" cy="507702"/>
          </a:xfrm>
          <a:prstGeom prst="rect">
            <a:avLst/>
          </a:prstGeom>
        </p:spPr>
      </p:pic>
      <p:pic>
        <p:nvPicPr>
          <p:cNvPr id="8" name="Picture 7">
            <a:extLst>
              <a:ext uri="{FF2B5EF4-FFF2-40B4-BE49-F238E27FC236}">
                <a16:creationId xmlns:a16="http://schemas.microsoft.com/office/drawing/2014/main" id="{00A063EC-A86B-58E2-BE15-4EE90BE2669C}"/>
              </a:ext>
            </a:extLst>
          </p:cNvPr>
          <p:cNvPicPr>
            <a:picLocks noChangeAspect="1"/>
          </p:cNvPicPr>
          <p:nvPr/>
        </p:nvPicPr>
        <p:blipFill>
          <a:blip r:embed="rId4"/>
          <a:stretch>
            <a:fillRect/>
          </a:stretch>
        </p:blipFill>
        <p:spPr>
          <a:xfrm>
            <a:off x="2209800" y="2795817"/>
            <a:ext cx="4962377" cy="474947"/>
          </a:xfrm>
          <a:prstGeom prst="rect">
            <a:avLst/>
          </a:prstGeom>
        </p:spPr>
      </p:pic>
    </p:spTree>
    <p:extLst>
      <p:ext uri="{BB962C8B-B14F-4D97-AF65-F5344CB8AC3E}">
        <p14:creationId xmlns:p14="http://schemas.microsoft.com/office/powerpoint/2010/main" val="2191264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D022-BFFE-02AA-6291-B41779DFB2B1}"/>
              </a:ext>
            </a:extLst>
          </p:cNvPr>
          <p:cNvSpPr>
            <a:spLocks noGrp="1"/>
          </p:cNvSpPr>
          <p:nvPr>
            <p:ph type="title"/>
          </p:nvPr>
        </p:nvSpPr>
        <p:spPr>
          <a:xfrm>
            <a:off x="838200" y="365126"/>
            <a:ext cx="10515600" cy="507234"/>
          </a:xfrm>
        </p:spPr>
        <p:txBody>
          <a:bodyPr>
            <a:normAutofit fontScale="90000"/>
          </a:bodyPr>
          <a:lstStyle/>
          <a:p>
            <a:r>
              <a:rPr lang="en-US"/>
              <a:t>Training a hard margin SVM classifier</a:t>
            </a:r>
          </a:p>
        </p:txBody>
      </p:sp>
      <p:sp>
        <p:nvSpPr>
          <p:cNvPr id="3" name="Content Placeholder 2">
            <a:extLst>
              <a:ext uri="{FF2B5EF4-FFF2-40B4-BE49-F238E27FC236}">
                <a16:creationId xmlns:a16="http://schemas.microsoft.com/office/drawing/2014/main" id="{ECBFBD90-60D5-4363-B998-C927A2BE05FB}"/>
              </a:ext>
            </a:extLst>
          </p:cNvPr>
          <p:cNvSpPr>
            <a:spLocks noGrp="1"/>
          </p:cNvSpPr>
          <p:nvPr>
            <p:ph idx="1"/>
          </p:nvPr>
        </p:nvSpPr>
        <p:spPr>
          <a:xfrm>
            <a:off x="838200" y="3731172"/>
            <a:ext cx="10515600" cy="2761702"/>
          </a:xfrm>
        </p:spPr>
        <p:txBody>
          <a:bodyPr>
            <a:normAutofit lnSpcReduction="10000"/>
          </a:bodyPr>
          <a:lstStyle/>
          <a:p>
            <a:r>
              <a:rPr lang="en-US"/>
              <a:t>Training a linear SVM classifier requires finding </a:t>
            </a:r>
            <a:r>
              <a:rPr lang="en-US" b="1"/>
              <a:t>w</a:t>
            </a:r>
            <a:r>
              <a:rPr lang="en-US"/>
              <a:t> and </a:t>
            </a:r>
            <a:r>
              <a:rPr lang="en-US" i="1"/>
              <a:t>b</a:t>
            </a:r>
            <a:r>
              <a:rPr lang="en-US"/>
              <a:t> that maximise the width of the street while limiting the number of margin violations</a:t>
            </a:r>
          </a:p>
          <a:p>
            <a:r>
              <a:rPr lang="en-US"/>
              <a:t>To maximise the width of the street, we need to minimise the size of </a:t>
            </a:r>
            <a:r>
              <a:rPr lang="en-US" b="1"/>
              <a:t>w</a:t>
            </a:r>
          </a:p>
          <a:p>
            <a:r>
              <a:rPr lang="en-US"/>
              <a:t>Example above shows how margin for a feature, </a:t>
            </a:r>
            <a:r>
              <a:rPr lang="en-US" i="1"/>
              <a:t>x</a:t>
            </a:r>
            <a:r>
              <a:rPr lang="en-US" baseline="-25000"/>
              <a:t>1</a:t>
            </a:r>
            <a:r>
              <a:rPr lang="en-US"/>
              <a:t>, gets wider as the weight gets smaller – we assume that the borders of the street are at the positions where the decision function returns -1 or +1</a:t>
            </a:r>
          </a:p>
        </p:txBody>
      </p:sp>
      <p:pic>
        <p:nvPicPr>
          <p:cNvPr id="3074" name="Picture 2">
            <a:extLst>
              <a:ext uri="{FF2B5EF4-FFF2-40B4-BE49-F238E27FC236}">
                <a16:creationId xmlns:a16="http://schemas.microsoft.com/office/drawing/2014/main" id="{415DCD6C-5E47-81F2-96B5-E2DC83289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351" y="1114918"/>
            <a:ext cx="6905297" cy="237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40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DE48-5A42-957D-4A55-D789631EE74E}"/>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7AE086E9-0387-C325-DDDF-D421C058B63D}"/>
              </a:ext>
            </a:extLst>
          </p:cNvPr>
          <p:cNvSpPr>
            <a:spLocks noGrp="1"/>
          </p:cNvSpPr>
          <p:nvPr>
            <p:ph idx="1"/>
          </p:nvPr>
        </p:nvSpPr>
        <p:spPr/>
        <p:txBody>
          <a:bodyPr/>
          <a:lstStyle/>
          <a:p>
            <a:r>
              <a:rPr lang="en-US"/>
              <a:t>A </a:t>
            </a:r>
            <a:r>
              <a:rPr lang="en-US" b="1" i="1"/>
              <a:t>support vector machine</a:t>
            </a:r>
            <a:r>
              <a:rPr lang="en-US"/>
              <a:t> (SVM) is a powerful and versatile type of machine learning model that can be used for</a:t>
            </a:r>
          </a:p>
          <a:p>
            <a:pPr lvl="1"/>
            <a:r>
              <a:rPr lang="en-US"/>
              <a:t>linear and non-linear classification</a:t>
            </a:r>
          </a:p>
          <a:p>
            <a:pPr lvl="1"/>
            <a:r>
              <a:rPr lang="en-US"/>
              <a:t>regression</a:t>
            </a:r>
          </a:p>
          <a:p>
            <a:pPr lvl="1"/>
            <a:r>
              <a:rPr lang="en-US"/>
              <a:t>novelty detection</a:t>
            </a:r>
          </a:p>
          <a:p>
            <a:r>
              <a:rPr lang="en-US"/>
              <a:t>SVMs are particularly good for small to medium-sized datasets (hundreds to thousands of instances), especially for classification</a:t>
            </a:r>
          </a:p>
          <a:p>
            <a:r>
              <a:rPr lang="en-US"/>
              <a:t>However, the do not scale well to very large datasets</a:t>
            </a:r>
          </a:p>
        </p:txBody>
      </p:sp>
    </p:spTree>
    <p:extLst>
      <p:ext uri="{BB962C8B-B14F-4D97-AF65-F5344CB8AC3E}">
        <p14:creationId xmlns:p14="http://schemas.microsoft.com/office/powerpoint/2010/main" val="1691230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A52D-9C0E-C71F-E765-5E6F32A58ACD}"/>
              </a:ext>
            </a:extLst>
          </p:cNvPr>
          <p:cNvSpPr>
            <a:spLocks noGrp="1"/>
          </p:cNvSpPr>
          <p:nvPr>
            <p:ph type="title"/>
          </p:nvPr>
        </p:nvSpPr>
        <p:spPr>
          <a:xfrm>
            <a:off x="838200" y="365126"/>
            <a:ext cx="10515600" cy="812034"/>
          </a:xfrm>
        </p:spPr>
        <p:txBody>
          <a:bodyPr>
            <a:normAutofit/>
          </a:bodyPr>
          <a:lstStyle/>
          <a:p>
            <a:r>
              <a:rPr lang="en-US"/>
              <a:t>Training a hard margin SVM classifier</a:t>
            </a:r>
          </a:p>
        </p:txBody>
      </p:sp>
      <p:sp>
        <p:nvSpPr>
          <p:cNvPr id="3" name="Content Placeholder 2">
            <a:extLst>
              <a:ext uri="{FF2B5EF4-FFF2-40B4-BE49-F238E27FC236}">
                <a16:creationId xmlns:a16="http://schemas.microsoft.com/office/drawing/2014/main" id="{919F6DC8-F1E8-CC72-492C-3157903BF023}"/>
              </a:ext>
            </a:extLst>
          </p:cNvPr>
          <p:cNvSpPr>
            <a:spLocks noGrp="1"/>
          </p:cNvSpPr>
          <p:nvPr>
            <p:ph idx="1"/>
          </p:nvPr>
        </p:nvSpPr>
        <p:spPr>
          <a:xfrm>
            <a:off x="838200" y="3626069"/>
            <a:ext cx="10515600" cy="2550894"/>
          </a:xfrm>
        </p:spPr>
        <p:txBody>
          <a:bodyPr/>
          <a:lstStyle/>
          <a:p>
            <a:r>
              <a:rPr lang="en-US"/>
              <a:t>To avoid margin violations, we need the decision function to be greater than 1 for all positive training instances and less than -1 for all negative training instances</a:t>
            </a:r>
          </a:p>
          <a:p>
            <a:pPr lvl="1"/>
            <a:r>
              <a:rPr lang="en-US"/>
              <a:t>remember that the margins are positions where the decision function is equal to +1 or -1</a:t>
            </a:r>
          </a:p>
          <a:p>
            <a:r>
              <a:rPr lang="en-US"/>
              <a:t>We can express this mathematically using eq. 25 above</a:t>
            </a:r>
          </a:p>
        </p:txBody>
      </p:sp>
      <p:pic>
        <p:nvPicPr>
          <p:cNvPr id="4" name="Picture 3">
            <a:extLst>
              <a:ext uri="{FF2B5EF4-FFF2-40B4-BE49-F238E27FC236}">
                <a16:creationId xmlns:a16="http://schemas.microsoft.com/office/drawing/2014/main" id="{CC7A3C0E-0751-E822-9AB5-29CCB98AA4AD}"/>
              </a:ext>
            </a:extLst>
          </p:cNvPr>
          <p:cNvPicPr>
            <a:picLocks noChangeAspect="1"/>
          </p:cNvPicPr>
          <p:nvPr/>
        </p:nvPicPr>
        <p:blipFill>
          <a:blip r:embed="rId2"/>
          <a:stretch>
            <a:fillRect/>
          </a:stretch>
        </p:blipFill>
        <p:spPr>
          <a:xfrm>
            <a:off x="2209800" y="1579443"/>
            <a:ext cx="7772400" cy="1954397"/>
          </a:xfrm>
          <a:prstGeom prst="rect">
            <a:avLst/>
          </a:prstGeom>
        </p:spPr>
      </p:pic>
    </p:spTree>
    <p:extLst>
      <p:ext uri="{BB962C8B-B14F-4D97-AF65-F5344CB8AC3E}">
        <p14:creationId xmlns:p14="http://schemas.microsoft.com/office/powerpoint/2010/main" val="3751982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C5E5-576C-92FB-E52F-2B392B57C694}"/>
              </a:ext>
            </a:extLst>
          </p:cNvPr>
          <p:cNvSpPr>
            <a:spLocks noGrp="1"/>
          </p:cNvSpPr>
          <p:nvPr>
            <p:ph type="title"/>
          </p:nvPr>
        </p:nvSpPr>
        <p:spPr>
          <a:xfrm>
            <a:off x="838200" y="365125"/>
            <a:ext cx="10515600" cy="381109"/>
          </a:xfrm>
        </p:spPr>
        <p:txBody>
          <a:bodyPr>
            <a:normAutofit fontScale="90000"/>
          </a:bodyPr>
          <a:lstStyle/>
          <a:p>
            <a:r>
              <a:rPr lang="en-US"/>
              <a:t>Hard margin linear SVM classifier objective</a:t>
            </a:r>
          </a:p>
        </p:txBody>
      </p:sp>
      <p:sp>
        <p:nvSpPr>
          <p:cNvPr id="3" name="Content Placeholder 2">
            <a:extLst>
              <a:ext uri="{FF2B5EF4-FFF2-40B4-BE49-F238E27FC236}">
                <a16:creationId xmlns:a16="http://schemas.microsoft.com/office/drawing/2014/main" id="{4F2A9F4F-8A22-AC04-E4DF-186A40638AA8}"/>
              </a:ext>
            </a:extLst>
          </p:cNvPr>
          <p:cNvSpPr>
            <a:spLocks noGrp="1"/>
          </p:cNvSpPr>
          <p:nvPr>
            <p:ph idx="1"/>
          </p:nvPr>
        </p:nvSpPr>
        <p:spPr>
          <a:xfrm>
            <a:off x="838200" y="2483506"/>
            <a:ext cx="10515600" cy="4166423"/>
          </a:xfrm>
        </p:spPr>
        <p:txBody>
          <a:bodyPr>
            <a:normAutofit/>
          </a:bodyPr>
          <a:lstStyle/>
          <a:p>
            <a:r>
              <a:rPr lang="en-US"/>
              <a:t>So the overall optimization problem solved by an SVM classifier can be expressed using the equations above</a:t>
            </a:r>
          </a:p>
          <a:p>
            <a:r>
              <a:rPr lang="en-US"/>
              <a:t>Note that values minimize the cost function iff they also minimize the l2-norm of </a:t>
            </a:r>
            <a:r>
              <a:rPr lang="en-US" b="1"/>
              <a:t>w</a:t>
            </a:r>
          </a:p>
          <a:p>
            <a:r>
              <a:rPr lang="en-US"/>
              <a:t>Defining the cost function in this way means that the gradient is simply </a:t>
            </a:r>
            <a:r>
              <a:rPr lang="en-US" b="1"/>
              <a:t>w</a:t>
            </a:r>
            <a:endParaRPr lang="en-US"/>
          </a:p>
          <a:p>
            <a:r>
              <a:rPr lang="en-US"/>
              <a:t>The l2-norm of </a:t>
            </a:r>
            <a:r>
              <a:rPr lang="en-US" b="1"/>
              <a:t>w</a:t>
            </a:r>
            <a:r>
              <a:rPr lang="en-US"/>
              <a:t> is not differentiable at </a:t>
            </a:r>
            <a:r>
              <a:rPr lang="en-US" b="1"/>
              <a:t>w </a:t>
            </a:r>
            <a:r>
              <a:rPr lang="en-US"/>
              <a:t>=</a:t>
            </a:r>
            <a:r>
              <a:rPr lang="en-US" b="1"/>
              <a:t> 0</a:t>
            </a:r>
            <a:r>
              <a:rPr lang="en-US"/>
              <a:t>, whereas </a:t>
            </a:r>
            <a:r>
              <a:rPr lang="en-US" b="1"/>
              <a:t>w</a:t>
            </a:r>
            <a:r>
              <a:rPr lang="en-US"/>
              <a:t> is – optimization algorithms typically work better if there is a defined gradient everywhere</a:t>
            </a:r>
            <a:endParaRPr lang="en-US" b="1"/>
          </a:p>
        </p:txBody>
      </p:sp>
      <p:pic>
        <p:nvPicPr>
          <p:cNvPr id="4" name="Picture 3">
            <a:extLst>
              <a:ext uri="{FF2B5EF4-FFF2-40B4-BE49-F238E27FC236}">
                <a16:creationId xmlns:a16="http://schemas.microsoft.com/office/drawing/2014/main" id="{8A182E0D-AC7A-9E38-D500-18BD91C4443C}"/>
              </a:ext>
            </a:extLst>
          </p:cNvPr>
          <p:cNvPicPr>
            <a:picLocks noChangeAspect="1"/>
          </p:cNvPicPr>
          <p:nvPr/>
        </p:nvPicPr>
        <p:blipFill>
          <a:blip r:embed="rId2"/>
          <a:stretch>
            <a:fillRect/>
          </a:stretch>
        </p:blipFill>
        <p:spPr>
          <a:xfrm>
            <a:off x="2565400" y="1075120"/>
            <a:ext cx="7061200" cy="1079500"/>
          </a:xfrm>
          <a:prstGeom prst="rect">
            <a:avLst/>
          </a:prstGeom>
        </p:spPr>
      </p:pic>
    </p:spTree>
    <p:extLst>
      <p:ext uri="{BB962C8B-B14F-4D97-AF65-F5344CB8AC3E}">
        <p14:creationId xmlns:p14="http://schemas.microsoft.com/office/powerpoint/2010/main" val="195930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4276-FD6B-2013-F7D7-C5AF9938679D}"/>
              </a:ext>
            </a:extLst>
          </p:cNvPr>
          <p:cNvSpPr>
            <a:spLocks noGrp="1"/>
          </p:cNvSpPr>
          <p:nvPr>
            <p:ph type="title"/>
          </p:nvPr>
        </p:nvSpPr>
        <p:spPr/>
        <p:txBody>
          <a:bodyPr/>
          <a:lstStyle/>
          <a:p>
            <a:r>
              <a:rPr lang="en-US"/>
              <a:t>Linear SVM classification</a:t>
            </a:r>
          </a:p>
        </p:txBody>
      </p:sp>
      <p:sp>
        <p:nvSpPr>
          <p:cNvPr id="3" name="Content Placeholder 2">
            <a:extLst>
              <a:ext uri="{FF2B5EF4-FFF2-40B4-BE49-F238E27FC236}">
                <a16:creationId xmlns:a16="http://schemas.microsoft.com/office/drawing/2014/main" id="{2066D754-A103-8413-3A87-EA20A2C547C9}"/>
              </a:ext>
            </a:extLst>
          </p:cNvPr>
          <p:cNvSpPr>
            <a:spLocks noGrp="1"/>
          </p:cNvSpPr>
          <p:nvPr>
            <p:ph idx="1"/>
          </p:nvPr>
        </p:nvSpPr>
        <p:spPr>
          <a:xfrm>
            <a:off x="838200" y="3762703"/>
            <a:ext cx="10515600" cy="2837794"/>
          </a:xfrm>
        </p:spPr>
        <p:txBody>
          <a:bodyPr>
            <a:normAutofit fontScale="85000" lnSpcReduction="20000"/>
          </a:bodyPr>
          <a:lstStyle/>
          <a:p>
            <a:r>
              <a:rPr lang="en-US"/>
              <a:t>The graphs above show part of the iris dataset</a:t>
            </a:r>
          </a:p>
          <a:p>
            <a:r>
              <a:rPr lang="en-US"/>
              <a:t>The two classes can clearly be separated by a straight line – they are </a:t>
            </a:r>
            <a:r>
              <a:rPr lang="en-US" b="1" i="1"/>
              <a:t>linearly separable</a:t>
            </a:r>
            <a:endParaRPr lang="en-US"/>
          </a:p>
          <a:p>
            <a:r>
              <a:rPr lang="en-US"/>
              <a:t>The plot on the left shows the decision boundaries of three possible linear classifiers</a:t>
            </a:r>
          </a:p>
          <a:p>
            <a:pPr lvl="1"/>
            <a:r>
              <a:rPr lang="en-US"/>
              <a:t>the green line does not separate the classes</a:t>
            </a:r>
          </a:p>
          <a:p>
            <a:pPr lvl="1"/>
            <a:r>
              <a:rPr lang="en-US"/>
              <a:t>the pink and red lines both successfully separate the classes</a:t>
            </a:r>
          </a:p>
          <a:p>
            <a:r>
              <a:rPr lang="en-US"/>
              <a:t>However, the pink and green lines pass very close to instances in the dataset, so it seems likely that these will not generalize well to new instances</a:t>
            </a:r>
          </a:p>
        </p:txBody>
      </p:sp>
      <p:pic>
        <p:nvPicPr>
          <p:cNvPr id="1026" name="Picture 2">
            <a:extLst>
              <a:ext uri="{FF2B5EF4-FFF2-40B4-BE49-F238E27FC236}">
                <a16:creationId xmlns:a16="http://schemas.microsoft.com/office/drawing/2014/main" id="{A61C091A-01B0-DE77-D19C-9042BFF54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1475171"/>
            <a:ext cx="8940800"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73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9BE5-D037-96A8-4B56-0BB1CB4FF7D9}"/>
              </a:ext>
            </a:extLst>
          </p:cNvPr>
          <p:cNvSpPr>
            <a:spLocks noGrp="1"/>
          </p:cNvSpPr>
          <p:nvPr>
            <p:ph type="title"/>
          </p:nvPr>
        </p:nvSpPr>
        <p:spPr/>
        <p:txBody>
          <a:bodyPr/>
          <a:lstStyle/>
          <a:p>
            <a:r>
              <a:rPr lang="en-US"/>
              <a:t>Large margin classification</a:t>
            </a:r>
          </a:p>
        </p:txBody>
      </p:sp>
      <p:sp>
        <p:nvSpPr>
          <p:cNvPr id="3" name="Content Placeholder 2">
            <a:extLst>
              <a:ext uri="{FF2B5EF4-FFF2-40B4-BE49-F238E27FC236}">
                <a16:creationId xmlns:a16="http://schemas.microsoft.com/office/drawing/2014/main" id="{4FC76F86-3083-3639-11E2-4A1E55B07292}"/>
              </a:ext>
            </a:extLst>
          </p:cNvPr>
          <p:cNvSpPr>
            <a:spLocks noGrp="1"/>
          </p:cNvSpPr>
          <p:nvPr>
            <p:ph idx="1"/>
          </p:nvPr>
        </p:nvSpPr>
        <p:spPr>
          <a:xfrm>
            <a:off x="838200" y="4172607"/>
            <a:ext cx="10515600" cy="2320268"/>
          </a:xfrm>
        </p:spPr>
        <p:txBody>
          <a:bodyPr>
            <a:normAutofit fontScale="85000" lnSpcReduction="20000"/>
          </a:bodyPr>
          <a:lstStyle/>
          <a:p>
            <a:r>
              <a:rPr lang="en-US"/>
              <a:t>In contrast, the solid black line in the right-hand diagram is the decision boundary of an SVM classifier</a:t>
            </a:r>
          </a:p>
          <a:p>
            <a:r>
              <a:rPr lang="en-US"/>
              <a:t>This line separates the classes </a:t>
            </a:r>
            <a:r>
              <a:rPr lang="en-US" b="1" i="1"/>
              <a:t>and stays as far away from the training instances as possible</a:t>
            </a:r>
          </a:p>
          <a:p>
            <a:r>
              <a:rPr lang="en-US"/>
              <a:t>An SVM tries to fit the “widest possible street” (represented by the dashed lines) between the classes</a:t>
            </a:r>
          </a:p>
          <a:p>
            <a:r>
              <a:rPr lang="en-US"/>
              <a:t>This is called </a:t>
            </a:r>
            <a:r>
              <a:rPr lang="en-US" b="1" i="1"/>
              <a:t>large margin classification</a:t>
            </a:r>
            <a:r>
              <a:rPr lang="en-US"/>
              <a:t> </a:t>
            </a:r>
          </a:p>
        </p:txBody>
      </p:sp>
      <p:pic>
        <p:nvPicPr>
          <p:cNvPr id="4" name="Picture 2">
            <a:extLst>
              <a:ext uri="{FF2B5EF4-FFF2-40B4-BE49-F238E27FC236}">
                <a16:creationId xmlns:a16="http://schemas.microsoft.com/office/drawing/2014/main" id="{6543A08C-B15F-6986-7BF8-7100B8DD4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690688"/>
            <a:ext cx="8940800"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71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07D8-7682-7D9E-3D0D-C427ABD50554}"/>
              </a:ext>
            </a:extLst>
          </p:cNvPr>
          <p:cNvSpPr>
            <a:spLocks noGrp="1"/>
          </p:cNvSpPr>
          <p:nvPr>
            <p:ph type="title"/>
          </p:nvPr>
        </p:nvSpPr>
        <p:spPr/>
        <p:txBody>
          <a:bodyPr/>
          <a:lstStyle/>
          <a:p>
            <a:r>
              <a:rPr lang="en-US"/>
              <a:t>Linear SVM classification</a:t>
            </a:r>
          </a:p>
        </p:txBody>
      </p:sp>
      <p:sp>
        <p:nvSpPr>
          <p:cNvPr id="3" name="Content Placeholder 2">
            <a:extLst>
              <a:ext uri="{FF2B5EF4-FFF2-40B4-BE49-F238E27FC236}">
                <a16:creationId xmlns:a16="http://schemas.microsoft.com/office/drawing/2014/main" id="{92D1583F-575B-3AE5-774F-5D6A1D78C12E}"/>
              </a:ext>
            </a:extLst>
          </p:cNvPr>
          <p:cNvSpPr>
            <a:spLocks noGrp="1"/>
          </p:cNvSpPr>
          <p:nvPr>
            <p:ph idx="1"/>
          </p:nvPr>
        </p:nvSpPr>
        <p:spPr>
          <a:xfrm>
            <a:off x="838200" y="4056062"/>
            <a:ext cx="10515600" cy="2120900"/>
          </a:xfrm>
        </p:spPr>
        <p:txBody>
          <a:bodyPr/>
          <a:lstStyle/>
          <a:p>
            <a:r>
              <a:rPr lang="en-US"/>
              <a:t>Adding new instances ”off the street” will not affect the decision boundary at all: it is fully determined – or </a:t>
            </a:r>
            <a:r>
              <a:rPr lang="en-US" b="1" i="1"/>
              <a:t>supported</a:t>
            </a:r>
            <a:r>
              <a:rPr lang="en-US"/>
              <a:t> – by the instances that lie on the edge of the “street” – these instances are called the </a:t>
            </a:r>
            <a:r>
              <a:rPr lang="en-US" b="1" i="1"/>
              <a:t>support vectors</a:t>
            </a:r>
            <a:r>
              <a:rPr lang="en-US"/>
              <a:t> (circled in the diagram)</a:t>
            </a:r>
          </a:p>
        </p:txBody>
      </p:sp>
      <p:pic>
        <p:nvPicPr>
          <p:cNvPr id="4" name="Picture 2">
            <a:extLst>
              <a:ext uri="{FF2B5EF4-FFF2-40B4-BE49-F238E27FC236}">
                <a16:creationId xmlns:a16="http://schemas.microsoft.com/office/drawing/2014/main" id="{15733E0E-27BA-501D-3A4E-B6315AA1D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690688"/>
            <a:ext cx="8940800"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15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CB22-A8A0-1173-37BF-B06338EE5643}"/>
              </a:ext>
            </a:extLst>
          </p:cNvPr>
          <p:cNvSpPr>
            <a:spLocks noGrp="1"/>
          </p:cNvSpPr>
          <p:nvPr>
            <p:ph type="title"/>
          </p:nvPr>
        </p:nvSpPr>
        <p:spPr/>
        <p:txBody>
          <a:bodyPr/>
          <a:lstStyle/>
          <a:p>
            <a:r>
              <a:rPr lang="en-US"/>
              <a:t>SVMs are sensitive to feature scaling</a:t>
            </a:r>
          </a:p>
        </p:txBody>
      </p:sp>
      <p:sp>
        <p:nvSpPr>
          <p:cNvPr id="3" name="Content Placeholder 2">
            <a:extLst>
              <a:ext uri="{FF2B5EF4-FFF2-40B4-BE49-F238E27FC236}">
                <a16:creationId xmlns:a16="http://schemas.microsoft.com/office/drawing/2014/main" id="{B7A4EF3E-96C7-A67C-34DD-FEB4DCEF42A2}"/>
              </a:ext>
            </a:extLst>
          </p:cNvPr>
          <p:cNvSpPr>
            <a:spLocks noGrp="1"/>
          </p:cNvSpPr>
          <p:nvPr>
            <p:ph idx="1"/>
          </p:nvPr>
        </p:nvSpPr>
        <p:spPr>
          <a:xfrm>
            <a:off x="838200" y="3995627"/>
            <a:ext cx="10515600" cy="2583027"/>
          </a:xfrm>
        </p:spPr>
        <p:txBody>
          <a:bodyPr>
            <a:normAutofit fontScale="85000" lnSpcReduction="20000"/>
          </a:bodyPr>
          <a:lstStyle/>
          <a:p>
            <a:r>
              <a:rPr lang="en-US"/>
              <a:t>SVMs are sensitive to feature scaling</a:t>
            </a:r>
          </a:p>
          <a:p>
            <a:r>
              <a:rPr lang="en-US"/>
              <a:t>The values of the x</a:t>
            </a:r>
            <a:r>
              <a:rPr lang="en-US" baseline="-25000"/>
              <a:t>1</a:t>
            </a:r>
            <a:r>
              <a:rPr lang="en-US"/>
              <a:t> parameter in the left-hand plot above are much larger than those in the x</a:t>
            </a:r>
            <a:r>
              <a:rPr lang="en-US" baseline="-25000"/>
              <a:t>0</a:t>
            </a:r>
            <a:r>
              <a:rPr lang="en-US"/>
              <a:t> parameter</a:t>
            </a:r>
          </a:p>
          <a:p>
            <a:r>
              <a:rPr lang="en-US"/>
              <a:t>This makes the “widest possible street” between the classes rather narrow and almost horizontal</a:t>
            </a:r>
          </a:p>
          <a:p>
            <a:r>
              <a:rPr lang="en-US"/>
              <a:t>If we scale the features (e.g., with Scikit-Learn’s StandardScaler), the ”street” gets much wider and is also no longer horizontal (right-hand plot)</a:t>
            </a:r>
          </a:p>
          <a:p>
            <a:pPr lvl="1"/>
            <a:r>
              <a:rPr lang="en-US"/>
              <a:t>This makes it more likely that it will generalize to new instances</a:t>
            </a:r>
          </a:p>
        </p:txBody>
      </p:sp>
      <p:pic>
        <p:nvPicPr>
          <p:cNvPr id="4098" name="Picture 2">
            <a:extLst>
              <a:ext uri="{FF2B5EF4-FFF2-40B4-BE49-F238E27FC236}">
                <a16:creationId xmlns:a16="http://schemas.microsoft.com/office/drawing/2014/main" id="{3EB68EDF-3176-16BB-DB40-12F5F3FBD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70859"/>
            <a:ext cx="80772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04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251B-0EB3-3864-E0EB-4978EE47FD33}"/>
              </a:ext>
            </a:extLst>
          </p:cNvPr>
          <p:cNvSpPr>
            <a:spLocks noGrp="1"/>
          </p:cNvSpPr>
          <p:nvPr>
            <p:ph type="title"/>
          </p:nvPr>
        </p:nvSpPr>
        <p:spPr>
          <a:xfrm>
            <a:off x="838200" y="365126"/>
            <a:ext cx="10515600" cy="812034"/>
          </a:xfrm>
        </p:spPr>
        <p:txBody>
          <a:bodyPr/>
          <a:lstStyle/>
          <a:p>
            <a:r>
              <a:rPr lang="en-US"/>
              <a:t>Hard margin classification</a:t>
            </a:r>
          </a:p>
        </p:txBody>
      </p:sp>
      <p:sp>
        <p:nvSpPr>
          <p:cNvPr id="3" name="Content Placeholder 2">
            <a:extLst>
              <a:ext uri="{FF2B5EF4-FFF2-40B4-BE49-F238E27FC236}">
                <a16:creationId xmlns:a16="http://schemas.microsoft.com/office/drawing/2014/main" id="{3F44DFB5-B3A7-6172-6513-9FE91EC7009B}"/>
              </a:ext>
            </a:extLst>
          </p:cNvPr>
          <p:cNvSpPr>
            <a:spLocks noGrp="1"/>
          </p:cNvSpPr>
          <p:nvPr>
            <p:ph idx="1"/>
          </p:nvPr>
        </p:nvSpPr>
        <p:spPr>
          <a:xfrm>
            <a:off x="838200" y="3744912"/>
            <a:ext cx="10515600" cy="2747963"/>
          </a:xfrm>
        </p:spPr>
        <p:txBody>
          <a:bodyPr>
            <a:normAutofit fontScale="70000" lnSpcReduction="20000"/>
          </a:bodyPr>
          <a:lstStyle/>
          <a:p>
            <a:r>
              <a:rPr lang="en-US"/>
              <a:t>If we impose the constraint that all training instances must be “off the street” and (of course) on the correct side of the decision boundary, then this is called </a:t>
            </a:r>
            <a:r>
              <a:rPr lang="en-US" b="1" i="1"/>
              <a:t>hard margin classification</a:t>
            </a:r>
            <a:endParaRPr lang="en-US"/>
          </a:p>
          <a:p>
            <a:r>
              <a:rPr lang="en-US"/>
              <a:t>There are two main problems with hard margin classification:</a:t>
            </a:r>
          </a:p>
          <a:p>
            <a:pPr lvl="1"/>
            <a:r>
              <a:rPr lang="en-US"/>
              <a:t>First, hard margin classification only works if the training instances in the different classes are linearly separable</a:t>
            </a:r>
          </a:p>
          <a:p>
            <a:pPr lvl="1"/>
            <a:r>
              <a:rPr lang="en-US"/>
              <a:t>Second, it is very sensitive to outliers</a:t>
            </a:r>
          </a:p>
          <a:p>
            <a:r>
              <a:rPr lang="en-US"/>
              <a:t>In the left-hand graph above, we add a single outlier that makes it impossible to find a hard margin</a:t>
            </a:r>
          </a:p>
          <a:p>
            <a:r>
              <a:rPr lang="en-US"/>
              <a:t>In the right-hand graph, we add a single outlier that makes the “widest possible street” much narrower, and therefore unlikely to generalize well to new instances</a:t>
            </a:r>
          </a:p>
          <a:p>
            <a:endParaRPr lang="en-US"/>
          </a:p>
        </p:txBody>
      </p:sp>
      <p:pic>
        <p:nvPicPr>
          <p:cNvPr id="5122" name="Picture 2">
            <a:extLst>
              <a:ext uri="{FF2B5EF4-FFF2-40B4-BE49-F238E27FC236}">
                <a16:creationId xmlns:a16="http://schemas.microsoft.com/office/drawing/2014/main" id="{1CE32233-6B80-3EED-A5E4-E113ABAAC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177160"/>
            <a:ext cx="89408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13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23A6-A378-B603-3FF1-ADEDE8895B20}"/>
              </a:ext>
            </a:extLst>
          </p:cNvPr>
          <p:cNvSpPr>
            <a:spLocks noGrp="1"/>
          </p:cNvSpPr>
          <p:nvPr>
            <p:ph type="title"/>
          </p:nvPr>
        </p:nvSpPr>
        <p:spPr>
          <a:xfrm>
            <a:off x="838200" y="365126"/>
            <a:ext cx="10515600" cy="580806"/>
          </a:xfrm>
        </p:spPr>
        <p:txBody>
          <a:bodyPr>
            <a:normAutofit fontScale="90000"/>
          </a:bodyPr>
          <a:lstStyle/>
          <a:p>
            <a:r>
              <a:rPr lang="en-US"/>
              <a:t>Soft margin classification</a:t>
            </a:r>
          </a:p>
        </p:txBody>
      </p:sp>
      <p:sp>
        <p:nvSpPr>
          <p:cNvPr id="3" name="Content Placeholder 2">
            <a:extLst>
              <a:ext uri="{FF2B5EF4-FFF2-40B4-BE49-F238E27FC236}">
                <a16:creationId xmlns:a16="http://schemas.microsoft.com/office/drawing/2014/main" id="{9D2D49F4-5E78-1D92-C180-F73AB6F0FADE}"/>
              </a:ext>
            </a:extLst>
          </p:cNvPr>
          <p:cNvSpPr>
            <a:spLocks noGrp="1"/>
          </p:cNvSpPr>
          <p:nvPr>
            <p:ph idx="1"/>
          </p:nvPr>
        </p:nvSpPr>
        <p:spPr>
          <a:xfrm>
            <a:off x="838200" y="3830142"/>
            <a:ext cx="10515600" cy="2525495"/>
          </a:xfrm>
        </p:spPr>
        <p:txBody>
          <a:bodyPr>
            <a:normAutofit fontScale="92500"/>
          </a:bodyPr>
          <a:lstStyle/>
          <a:p>
            <a:r>
              <a:rPr lang="en-US"/>
              <a:t>To avoid the problems with hard margin classification, we use a more flexible approach, where the objective is to find a good balance between</a:t>
            </a:r>
          </a:p>
          <a:p>
            <a:pPr lvl="1"/>
            <a:r>
              <a:rPr lang="en-US"/>
              <a:t>keeping the street as wide as possible</a:t>
            </a:r>
          </a:p>
          <a:p>
            <a:pPr lvl="1"/>
            <a:r>
              <a:rPr lang="en-US"/>
              <a:t>while limiting the number of </a:t>
            </a:r>
            <a:r>
              <a:rPr lang="en-US" b="1" i="1"/>
              <a:t>margin violations</a:t>
            </a:r>
            <a:r>
              <a:rPr lang="en-US"/>
              <a:t> (i.e., instances that end up in the middle of the street or even on the wrong side of the decision boundary)</a:t>
            </a:r>
          </a:p>
          <a:p>
            <a:r>
              <a:rPr lang="en-US"/>
              <a:t>This is called </a:t>
            </a:r>
            <a:r>
              <a:rPr lang="en-US" b="1" i="1"/>
              <a:t>soft margin classification</a:t>
            </a:r>
            <a:endParaRPr lang="en-US"/>
          </a:p>
        </p:txBody>
      </p:sp>
      <p:pic>
        <p:nvPicPr>
          <p:cNvPr id="6146" name="Picture 2">
            <a:extLst>
              <a:ext uri="{FF2B5EF4-FFF2-40B4-BE49-F238E27FC236}">
                <a16:creationId xmlns:a16="http://schemas.microsoft.com/office/drawing/2014/main" id="{D8029423-5891-6FA6-5140-0C61B7739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168400"/>
            <a:ext cx="89408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05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2549</TotalTime>
  <Words>2619</Words>
  <Application>Microsoft Macintosh PowerPoint</Application>
  <PresentationFormat>Widescreen</PresentationFormat>
  <Paragraphs>176</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Support Vector Machines</vt:lpstr>
      <vt:lpstr>Sources for this lecture</vt:lpstr>
      <vt:lpstr>Introduction</vt:lpstr>
      <vt:lpstr>Linear SVM classification</vt:lpstr>
      <vt:lpstr>Large margin classification</vt:lpstr>
      <vt:lpstr>Linear SVM classification</vt:lpstr>
      <vt:lpstr>SVMs are sensitive to feature scaling</vt:lpstr>
      <vt:lpstr>Hard margin classification</vt:lpstr>
      <vt:lpstr>Soft margin classification</vt:lpstr>
      <vt:lpstr>Controlling margin violations with the regularization hyperparameter, C</vt:lpstr>
      <vt:lpstr>Running an SVM classifier in Scikit-Learn</vt:lpstr>
      <vt:lpstr>Nonlinear SVM classification</vt:lpstr>
      <vt:lpstr>Nonlinear SVM classification</vt:lpstr>
      <vt:lpstr>Polynomial kernel</vt:lpstr>
      <vt:lpstr>Polynomial kernel</vt:lpstr>
      <vt:lpstr>Using similarity features to handle nonlinear problems</vt:lpstr>
      <vt:lpstr>Similarity features</vt:lpstr>
      <vt:lpstr>Selecting landmarks</vt:lpstr>
      <vt:lpstr>Gaussian RBF kernel</vt:lpstr>
      <vt:lpstr>Gaussian RBF kernel – effect of changing 𝛾 and C</vt:lpstr>
      <vt:lpstr>Which SVM kernel should you use?</vt:lpstr>
      <vt:lpstr>SVM classes and computational complexity</vt:lpstr>
      <vt:lpstr>SVM Regression</vt:lpstr>
      <vt:lpstr>SVM Regression</vt:lpstr>
      <vt:lpstr>Nonlinear regression with an SVM</vt:lpstr>
      <vt:lpstr>Nonlinear regression with an SVM</vt:lpstr>
      <vt:lpstr>Hard margin linear SVM classification</vt:lpstr>
      <vt:lpstr>Hard margin linear SVM classification</vt:lpstr>
      <vt:lpstr>Training a hard margin SVM classifier</vt:lpstr>
      <vt:lpstr>Training a hard margin SVM classifier</vt:lpstr>
      <vt:lpstr>Hard margin linear SVM classifier objective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Vector Machines</dc:title>
  <dc:creator>David Meredith</dc:creator>
  <cp:lastModifiedBy>David Meredith</cp:lastModifiedBy>
  <cp:revision>34</cp:revision>
  <dcterms:created xsi:type="dcterms:W3CDTF">2023-10-21T12:22:21Z</dcterms:created>
  <dcterms:modified xsi:type="dcterms:W3CDTF">2023-10-23T07:13:23Z</dcterms:modified>
</cp:coreProperties>
</file>