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6" r:id="rId2"/>
    <p:sldId id="33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5"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86"/>
    <p:restoredTop sz="94463"/>
  </p:normalViewPr>
  <p:slideViewPr>
    <p:cSldViewPr snapToGrid="0">
      <p:cViewPr varScale="1">
        <p:scale>
          <a:sx n="147" d="100"/>
          <a:sy n="147" d="100"/>
        </p:scale>
        <p:origin x="12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FB7B5-B049-3147-8F4D-71C4856E2004}" type="datetimeFigureOut">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B8AF-00D9-074E-948A-EE44F31DCC2B}" type="slidenum">
              <a:t>‹#›</a:t>
            </a:fld>
            <a:endParaRPr lang="en-US"/>
          </a:p>
        </p:txBody>
      </p:sp>
    </p:spTree>
    <p:extLst>
      <p:ext uri="{BB962C8B-B14F-4D97-AF65-F5344CB8AC3E}">
        <p14:creationId xmlns:p14="http://schemas.microsoft.com/office/powerpoint/2010/main" val="384825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2B8AF-00D9-074E-948A-EE44F31DCC2B}" type="slidenum">
              <a:t>62</a:t>
            </a:fld>
            <a:endParaRPr lang="en-US"/>
          </a:p>
        </p:txBody>
      </p:sp>
    </p:spTree>
    <p:extLst>
      <p:ext uri="{BB962C8B-B14F-4D97-AF65-F5344CB8AC3E}">
        <p14:creationId xmlns:p14="http://schemas.microsoft.com/office/powerpoint/2010/main" val="400162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350F-EA8E-7321-C867-780C7E75F9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22FB83E-697F-2FA0-A9F5-340BC7FE4C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3725AED-E54F-6FEE-0750-99E7E6BD32D0}"/>
              </a:ext>
            </a:extLst>
          </p:cNvPr>
          <p:cNvSpPr>
            <a:spLocks noGrp="1"/>
          </p:cNvSpPr>
          <p:nvPr>
            <p:ph type="dt" sz="half" idx="10"/>
          </p:nvPr>
        </p:nvSpPr>
        <p:spPr/>
        <p:txBody>
          <a:bodyPr/>
          <a:lstStyle/>
          <a:p>
            <a:fld id="{8C77FE4A-0EEA-4442-940C-7E8A4857FC6B}" type="datetime1">
              <a:t>10/15/24</a:t>
            </a:fld>
            <a:endParaRPr lang="en-US"/>
          </a:p>
        </p:txBody>
      </p:sp>
      <p:sp>
        <p:nvSpPr>
          <p:cNvPr id="5" name="Footer Placeholder 4">
            <a:extLst>
              <a:ext uri="{FF2B5EF4-FFF2-40B4-BE49-F238E27FC236}">
                <a16:creationId xmlns:a16="http://schemas.microsoft.com/office/drawing/2014/main" id="{05CDCFE5-3EC3-AC83-F719-CA6C9096C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D88AE-7FAB-7F1A-EB5B-C217564E12E8}"/>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166462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34D3-43EA-CCF3-7F5B-6DF1723BC3A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2A7B88-F80D-DCD8-A53E-CB4EEE33427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26C152-E603-6DD5-573F-A90F453D4E04}"/>
              </a:ext>
            </a:extLst>
          </p:cNvPr>
          <p:cNvSpPr>
            <a:spLocks noGrp="1"/>
          </p:cNvSpPr>
          <p:nvPr>
            <p:ph type="dt" sz="half" idx="10"/>
          </p:nvPr>
        </p:nvSpPr>
        <p:spPr/>
        <p:txBody>
          <a:bodyPr/>
          <a:lstStyle/>
          <a:p>
            <a:fld id="{A13D27B6-6E55-2740-B040-B5895F925C14}" type="datetime1">
              <a:t>10/15/24</a:t>
            </a:fld>
            <a:endParaRPr lang="en-US"/>
          </a:p>
        </p:txBody>
      </p:sp>
      <p:sp>
        <p:nvSpPr>
          <p:cNvPr id="5" name="Footer Placeholder 4">
            <a:extLst>
              <a:ext uri="{FF2B5EF4-FFF2-40B4-BE49-F238E27FC236}">
                <a16:creationId xmlns:a16="http://schemas.microsoft.com/office/drawing/2014/main" id="{CC989193-5C46-2EA3-3AF4-56A3E4E34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D8F3F-5EE0-C3AA-2447-2179F6946B45}"/>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198898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9504C2-9EEB-0AB8-2422-719D0B88897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21DED9-18B6-1549-396B-8088B535AA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D6ADF7-E12C-C320-76FB-15E5F3B944C2}"/>
              </a:ext>
            </a:extLst>
          </p:cNvPr>
          <p:cNvSpPr>
            <a:spLocks noGrp="1"/>
          </p:cNvSpPr>
          <p:nvPr>
            <p:ph type="dt" sz="half" idx="10"/>
          </p:nvPr>
        </p:nvSpPr>
        <p:spPr/>
        <p:txBody>
          <a:bodyPr/>
          <a:lstStyle/>
          <a:p>
            <a:fld id="{90D958D5-35F4-7743-BA04-E412B52738DA}" type="datetime1">
              <a:t>10/15/24</a:t>
            </a:fld>
            <a:endParaRPr lang="en-US"/>
          </a:p>
        </p:txBody>
      </p:sp>
      <p:sp>
        <p:nvSpPr>
          <p:cNvPr id="5" name="Footer Placeholder 4">
            <a:extLst>
              <a:ext uri="{FF2B5EF4-FFF2-40B4-BE49-F238E27FC236}">
                <a16:creationId xmlns:a16="http://schemas.microsoft.com/office/drawing/2014/main" id="{0D02B958-CA7A-B164-89F0-B1B84F7F6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B10FB-D60C-3B47-9EF2-99BDB92892E4}"/>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80362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F94A-2043-A184-B698-BC405CEEA9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8A9FE7-1715-3CD9-3128-7B6EAA0A91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3D9DAB-EFE0-237C-50BB-66F6085D47F2}"/>
              </a:ext>
            </a:extLst>
          </p:cNvPr>
          <p:cNvSpPr>
            <a:spLocks noGrp="1"/>
          </p:cNvSpPr>
          <p:nvPr>
            <p:ph type="dt" sz="half" idx="10"/>
          </p:nvPr>
        </p:nvSpPr>
        <p:spPr/>
        <p:txBody>
          <a:bodyPr/>
          <a:lstStyle/>
          <a:p>
            <a:fld id="{7A078C4B-A6F0-814E-961B-E5912AA11C80}" type="datetime1">
              <a:t>10/15/24</a:t>
            </a:fld>
            <a:endParaRPr lang="en-US"/>
          </a:p>
        </p:txBody>
      </p:sp>
      <p:sp>
        <p:nvSpPr>
          <p:cNvPr id="5" name="Footer Placeholder 4">
            <a:extLst>
              <a:ext uri="{FF2B5EF4-FFF2-40B4-BE49-F238E27FC236}">
                <a16:creationId xmlns:a16="http://schemas.microsoft.com/office/drawing/2014/main" id="{72865EF2-0341-C584-9F33-E8027C039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3EE39-0677-C157-EAEA-5402A0A77479}"/>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289885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126D-6376-DF71-5CA2-7D1D9566014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103BB72-662F-9F3B-5825-74FB9AC4D8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EC51304-3554-13B8-5CAA-A25A84302844}"/>
              </a:ext>
            </a:extLst>
          </p:cNvPr>
          <p:cNvSpPr>
            <a:spLocks noGrp="1"/>
          </p:cNvSpPr>
          <p:nvPr>
            <p:ph type="dt" sz="half" idx="10"/>
          </p:nvPr>
        </p:nvSpPr>
        <p:spPr/>
        <p:txBody>
          <a:bodyPr/>
          <a:lstStyle/>
          <a:p>
            <a:fld id="{F13833E2-6870-5E4F-96BE-5FC916941D7B}" type="datetime1">
              <a:t>10/15/24</a:t>
            </a:fld>
            <a:endParaRPr lang="en-US"/>
          </a:p>
        </p:txBody>
      </p:sp>
      <p:sp>
        <p:nvSpPr>
          <p:cNvPr id="5" name="Footer Placeholder 4">
            <a:extLst>
              <a:ext uri="{FF2B5EF4-FFF2-40B4-BE49-F238E27FC236}">
                <a16:creationId xmlns:a16="http://schemas.microsoft.com/office/drawing/2014/main" id="{0C7E4CB7-1451-5C0E-A403-AC4C164DF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35527-7D5E-3BE3-2832-790B9D35B9E4}"/>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103597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3E64-F31B-F2E2-5F03-604B54B73A5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B6A0C9-343F-DE62-0265-02B34AD3FD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18EDBE5-9055-C284-6DC5-ECAA28AD1AC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9386526-2AF1-C949-3E68-359382F994A3}"/>
              </a:ext>
            </a:extLst>
          </p:cNvPr>
          <p:cNvSpPr>
            <a:spLocks noGrp="1"/>
          </p:cNvSpPr>
          <p:nvPr>
            <p:ph type="dt" sz="half" idx="10"/>
          </p:nvPr>
        </p:nvSpPr>
        <p:spPr/>
        <p:txBody>
          <a:bodyPr/>
          <a:lstStyle/>
          <a:p>
            <a:fld id="{C36CC059-65E8-1547-8E3C-38B114B7B199}" type="datetime1">
              <a:t>10/15/24</a:t>
            </a:fld>
            <a:endParaRPr lang="en-US"/>
          </a:p>
        </p:txBody>
      </p:sp>
      <p:sp>
        <p:nvSpPr>
          <p:cNvPr id="6" name="Footer Placeholder 5">
            <a:extLst>
              <a:ext uri="{FF2B5EF4-FFF2-40B4-BE49-F238E27FC236}">
                <a16:creationId xmlns:a16="http://schemas.microsoft.com/office/drawing/2014/main" id="{7017BBCC-0031-7A37-C0EA-8135940055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EE3FF-2C2F-DFB3-97BF-03AB32B876D2}"/>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382178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B2CD-0DEF-B1D8-266A-94DB41BEBB9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343CE3-E01B-EE1E-7C8B-31D34C0780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D45BA3-0B1E-5A6F-53E5-7830B54672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55054DF-8DDE-FBC5-8F7C-2C0E075E9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B0728C-1CCA-083A-CE8B-D2791303DD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86B3080-3310-9F9D-7CAC-FCF1BD30D72D}"/>
              </a:ext>
            </a:extLst>
          </p:cNvPr>
          <p:cNvSpPr>
            <a:spLocks noGrp="1"/>
          </p:cNvSpPr>
          <p:nvPr>
            <p:ph type="dt" sz="half" idx="10"/>
          </p:nvPr>
        </p:nvSpPr>
        <p:spPr/>
        <p:txBody>
          <a:bodyPr/>
          <a:lstStyle/>
          <a:p>
            <a:fld id="{B5110167-7290-DC44-B170-5357879818F8}" type="datetime1">
              <a:t>10/15/24</a:t>
            </a:fld>
            <a:endParaRPr lang="en-US"/>
          </a:p>
        </p:txBody>
      </p:sp>
      <p:sp>
        <p:nvSpPr>
          <p:cNvPr id="8" name="Footer Placeholder 7">
            <a:extLst>
              <a:ext uri="{FF2B5EF4-FFF2-40B4-BE49-F238E27FC236}">
                <a16:creationId xmlns:a16="http://schemas.microsoft.com/office/drawing/2014/main" id="{CAD22188-5592-B6AD-BBF1-D4A057FD23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793C84-9B87-9F71-9A7E-8800E86F635F}"/>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179654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E19F-2938-33A9-03FA-F61C4DF97B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21BC26C-92D2-8A61-B7F2-DA21D3BD33F5}"/>
              </a:ext>
            </a:extLst>
          </p:cNvPr>
          <p:cNvSpPr>
            <a:spLocks noGrp="1"/>
          </p:cNvSpPr>
          <p:nvPr>
            <p:ph type="dt" sz="half" idx="10"/>
          </p:nvPr>
        </p:nvSpPr>
        <p:spPr/>
        <p:txBody>
          <a:bodyPr/>
          <a:lstStyle/>
          <a:p>
            <a:fld id="{A71A04C8-2213-FF40-8DA2-E7BD17FBA78D}" type="datetime1">
              <a:t>10/15/24</a:t>
            </a:fld>
            <a:endParaRPr lang="en-US"/>
          </a:p>
        </p:txBody>
      </p:sp>
      <p:sp>
        <p:nvSpPr>
          <p:cNvPr id="4" name="Footer Placeholder 3">
            <a:extLst>
              <a:ext uri="{FF2B5EF4-FFF2-40B4-BE49-F238E27FC236}">
                <a16:creationId xmlns:a16="http://schemas.microsoft.com/office/drawing/2014/main" id="{EB6FA791-E2AE-36F1-E4F1-7D036B7C5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D880A7-3984-E88E-53FC-6477410E8429}"/>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208584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BA7E4-A5EA-9E5E-96CC-3490319A0893}"/>
              </a:ext>
            </a:extLst>
          </p:cNvPr>
          <p:cNvSpPr>
            <a:spLocks noGrp="1"/>
          </p:cNvSpPr>
          <p:nvPr>
            <p:ph type="dt" sz="half" idx="10"/>
          </p:nvPr>
        </p:nvSpPr>
        <p:spPr/>
        <p:txBody>
          <a:bodyPr/>
          <a:lstStyle/>
          <a:p>
            <a:fld id="{8A772EAE-2AA6-3149-AF68-5EC18895BDCC}" type="datetime1">
              <a:t>10/15/24</a:t>
            </a:fld>
            <a:endParaRPr lang="en-US"/>
          </a:p>
        </p:txBody>
      </p:sp>
      <p:sp>
        <p:nvSpPr>
          <p:cNvPr id="3" name="Footer Placeholder 2">
            <a:extLst>
              <a:ext uri="{FF2B5EF4-FFF2-40B4-BE49-F238E27FC236}">
                <a16:creationId xmlns:a16="http://schemas.microsoft.com/office/drawing/2014/main" id="{1613203B-3D59-F7E3-8B7D-64EF6C5DFB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2E084-4560-2BDE-D6A4-5580412C0089}"/>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20109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2DC5-1810-A266-144A-CF151F7169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1EAE488-0C59-F544-95A3-1D7EF3E1A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8C36DB-64BE-5C90-9663-F996029CD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4028F5C-765C-469F-E484-886847A82371}"/>
              </a:ext>
            </a:extLst>
          </p:cNvPr>
          <p:cNvSpPr>
            <a:spLocks noGrp="1"/>
          </p:cNvSpPr>
          <p:nvPr>
            <p:ph type="dt" sz="half" idx="10"/>
          </p:nvPr>
        </p:nvSpPr>
        <p:spPr/>
        <p:txBody>
          <a:bodyPr/>
          <a:lstStyle/>
          <a:p>
            <a:fld id="{7B162BA0-D88B-2B46-BD45-816C62D9BDBB}" type="datetime1">
              <a:t>10/15/24</a:t>
            </a:fld>
            <a:endParaRPr lang="en-US"/>
          </a:p>
        </p:txBody>
      </p:sp>
      <p:sp>
        <p:nvSpPr>
          <p:cNvPr id="6" name="Footer Placeholder 5">
            <a:extLst>
              <a:ext uri="{FF2B5EF4-FFF2-40B4-BE49-F238E27FC236}">
                <a16:creationId xmlns:a16="http://schemas.microsoft.com/office/drawing/2014/main" id="{D91A8B44-2B3F-0B45-FADE-9C007F753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0589E2-BBBD-8803-C6F8-67682A933AF1}"/>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3083336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7AB7-8896-82DA-0C32-F3D7CB38CC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932D89C-3202-4517-2D53-3483AE0E4B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C697B-78BB-9116-F7BF-10F18A246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120D4A-ACFF-B81D-6629-B13CFDF91803}"/>
              </a:ext>
            </a:extLst>
          </p:cNvPr>
          <p:cNvSpPr>
            <a:spLocks noGrp="1"/>
          </p:cNvSpPr>
          <p:nvPr>
            <p:ph type="dt" sz="half" idx="10"/>
          </p:nvPr>
        </p:nvSpPr>
        <p:spPr/>
        <p:txBody>
          <a:bodyPr/>
          <a:lstStyle/>
          <a:p>
            <a:fld id="{67661310-616D-E749-9276-C9723DCBA7E2}" type="datetime1">
              <a:t>10/15/24</a:t>
            </a:fld>
            <a:endParaRPr lang="en-US"/>
          </a:p>
        </p:txBody>
      </p:sp>
      <p:sp>
        <p:nvSpPr>
          <p:cNvPr id="6" name="Footer Placeholder 5">
            <a:extLst>
              <a:ext uri="{FF2B5EF4-FFF2-40B4-BE49-F238E27FC236}">
                <a16:creationId xmlns:a16="http://schemas.microsoft.com/office/drawing/2014/main" id="{64DB4B9A-32FF-97C0-23BC-C68293A69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9AAAFF-8D6D-AB38-9DBC-7E26493A3D76}"/>
              </a:ext>
            </a:extLst>
          </p:cNvPr>
          <p:cNvSpPr>
            <a:spLocks noGrp="1"/>
          </p:cNvSpPr>
          <p:nvPr>
            <p:ph type="sldNum" sz="quarter" idx="12"/>
          </p:nvPr>
        </p:nvSpPr>
        <p:spPr/>
        <p:txBody>
          <a:bodyPr/>
          <a:lstStyle/>
          <a:p>
            <a:fld id="{99DA3A14-42C7-8840-B198-D7570CD4DEF7}" type="slidenum">
              <a:t>‹#›</a:t>
            </a:fld>
            <a:endParaRPr lang="en-US"/>
          </a:p>
        </p:txBody>
      </p:sp>
    </p:spTree>
    <p:extLst>
      <p:ext uri="{BB962C8B-B14F-4D97-AF65-F5344CB8AC3E}">
        <p14:creationId xmlns:p14="http://schemas.microsoft.com/office/powerpoint/2010/main" val="2479260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746BD-500A-DA94-2214-870DD9F9A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1709AF-DCD8-64FF-B0B6-A8C704717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3B5FC5-5502-5FA3-84BF-CEC349FDC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3BBA2-91C1-124B-ADC3-E20A1D00EBCF}" type="datetime1">
              <a:t>10/15/24</a:t>
            </a:fld>
            <a:endParaRPr lang="en-US"/>
          </a:p>
        </p:txBody>
      </p:sp>
      <p:sp>
        <p:nvSpPr>
          <p:cNvPr id="5" name="Footer Placeholder 4">
            <a:extLst>
              <a:ext uri="{FF2B5EF4-FFF2-40B4-BE49-F238E27FC236}">
                <a16:creationId xmlns:a16="http://schemas.microsoft.com/office/drawing/2014/main" id="{A7155CE6-2902-B7FD-6B95-A2F163C99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71F57E-3AB7-52E2-6DE6-261134E08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A3A14-42C7-8840-B198-D7570CD4DEF7}" type="slidenum">
              <a:t>‹#›</a:t>
            </a:fld>
            <a:endParaRPr lang="en-US"/>
          </a:p>
        </p:txBody>
      </p:sp>
    </p:spTree>
    <p:extLst>
      <p:ext uri="{BB962C8B-B14F-4D97-AF65-F5344CB8AC3E}">
        <p14:creationId xmlns:p14="http://schemas.microsoft.com/office/powerpoint/2010/main" val="3518774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axo.com/dk/hands-on-machine-learning-with-scikit-learn-keras-and-tensorflow_bog_9781098125974" TargetMode="External"/><Relationship Id="rId2" Type="http://schemas.openxmlformats.org/officeDocument/2006/relationships/hyperlink" Target="https://www.amazon.de/-/en/Aur%C3%A9lien-G%C3%A9ron/dp/1098125975/" TargetMode="External"/><Relationship Id="rId1" Type="http://schemas.openxmlformats.org/officeDocument/2006/relationships/slideLayout" Target="../slideLayouts/slideLayout2.xml"/><Relationship Id="rId5" Type="http://schemas.openxmlformats.org/officeDocument/2006/relationships/hyperlink" Target="https://github.com/ageron/handson-ml3/blob/main/04_training_linear_models.ipynb" TargetMode="External"/><Relationship Id="rId4" Type="http://schemas.openxmlformats.org/officeDocument/2006/relationships/hyperlink" Target="https://factumbooks.dk/?search_string=hands-on+machine+learning+with+scikit-learn"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0BC6-4432-4C5C-CFB5-DF846AAF386E}"/>
              </a:ext>
            </a:extLst>
          </p:cNvPr>
          <p:cNvSpPr>
            <a:spLocks noGrp="1"/>
          </p:cNvSpPr>
          <p:nvPr>
            <p:ph type="ctrTitle"/>
          </p:nvPr>
        </p:nvSpPr>
        <p:spPr>
          <a:xfrm>
            <a:off x="1524000" y="2785182"/>
            <a:ext cx="9144000" cy="1086919"/>
          </a:xfrm>
        </p:spPr>
        <p:txBody>
          <a:bodyPr/>
          <a:lstStyle/>
          <a:p>
            <a:r>
              <a:rPr lang="en-US"/>
              <a:t>Training Models</a:t>
            </a:r>
          </a:p>
        </p:txBody>
      </p:sp>
      <p:sp>
        <p:nvSpPr>
          <p:cNvPr id="3" name="Subtitle 2">
            <a:extLst>
              <a:ext uri="{FF2B5EF4-FFF2-40B4-BE49-F238E27FC236}">
                <a16:creationId xmlns:a16="http://schemas.microsoft.com/office/drawing/2014/main" id="{0A295D90-65FD-08E5-B0EC-9A9B53C5A25C}"/>
              </a:ext>
            </a:extLst>
          </p:cNvPr>
          <p:cNvSpPr>
            <a:spLocks noGrp="1"/>
          </p:cNvSpPr>
          <p:nvPr>
            <p:ph type="subTitle" idx="1"/>
          </p:nvPr>
        </p:nvSpPr>
        <p:spPr>
          <a:xfrm>
            <a:off x="1524000" y="4434956"/>
            <a:ext cx="9144000" cy="1655762"/>
          </a:xfrm>
        </p:spPr>
        <p:txBody>
          <a:bodyPr/>
          <a:lstStyle/>
          <a:p>
            <a:r>
              <a:rPr lang="en-US"/>
              <a:t>David Meredith</a:t>
            </a:r>
          </a:p>
          <a:p>
            <a:r>
              <a:rPr lang="en-US"/>
              <a:t>Aalborg University</a:t>
            </a:r>
          </a:p>
          <a:p>
            <a:r>
              <a:rPr lang="en-US"/>
              <a:t>dave@create.aau.dk</a:t>
            </a:r>
          </a:p>
        </p:txBody>
      </p:sp>
      <p:pic>
        <p:nvPicPr>
          <p:cNvPr id="4" name="Picture 3">
            <a:extLst>
              <a:ext uri="{FF2B5EF4-FFF2-40B4-BE49-F238E27FC236}">
                <a16:creationId xmlns:a16="http://schemas.microsoft.com/office/drawing/2014/main" id="{B0C40BCF-9655-3968-E328-C447C4C9C3AD}"/>
              </a:ext>
            </a:extLst>
          </p:cNvPr>
          <p:cNvPicPr>
            <a:picLocks noChangeAspect="1"/>
          </p:cNvPicPr>
          <p:nvPr/>
        </p:nvPicPr>
        <p:blipFill>
          <a:blip r:embed="rId2"/>
          <a:stretch>
            <a:fillRect/>
          </a:stretch>
        </p:blipFill>
        <p:spPr>
          <a:xfrm>
            <a:off x="4577827" y="867229"/>
            <a:ext cx="3036346" cy="1636525"/>
          </a:xfrm>
          <a:prstGeom prst="rect">
            <a:avLst/>
          </a:prstGeom>
        </p:spPr>
      </p:pic>
      <p:sp>
        <p:nvSpPr>
          <p:cNvPr id="5" name="Slide Number Placeholder 4">
            <a:extLst>
              <a:ext uri="{FF2B5EF4-FFF2-40B4-BE49-F238E27FC236}">
                <a16:creationId xmlns:a16="http://schemas.microsoft.com/office/drawing/2014/main" id="{4ABD73C9-AA54-47CD-E0DB-F921F81BDB99}"/>
              </a:ext>
            </a:extLst>
          </p:cNvPr>
          <p:cNvSpPr>
            <a:spLocks noGrp="1"/>
          </p:cNvSpPr>
          <p:nvPr>
            <p:ph type="sldNum" sz="quarter" idx="12"/>
          </p:nvPr>
        </p:nvSpPr>
        <p:spPr/>
        <p:txBody>
          <a:bodyPr/>
          <a:lstStyle/>
          <a:p>
            <a:fld id="{99DA3A14-42C7-8840-B198-D7570CD4DEF7}" type="slidenum">
              <a:rPr lang="en-GB"/>
              <a:t>1</a:t>
            </a:fld>
            <a:endParaRPr lang="en-GB"/>
          </a:p>
        </p:txBody>
      </p:sp>
    </p:spTree>
    <p:extLst>
      <p:ext uri="{BB962C8B-B14F-4D97-AF65-F5344CB8AC3E}">
        <p14:creationId xmlns:p14="http://schemas.microsoft.com/office/powerpoint/2010/main" val="1298042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2070-0D9B-2F07-D912-302C776E3494}"/>
              </a:ext>
            </a:extLst>
          </p:cNvPr>
          <p:cNvSpPr>
            <a:spLocks noGrp="1"/>
          </p:cNvSpPr>
          <p:nvPr>
            <p:ph type="title"/>
          </p:nvPr>
        </p:nvSpPr>
        <p:spPr/>
        <p:txBody>
          <a:bodyPr/>
          <a:lstStyle/>
          <a:p>
            <a:r>
              <a:rPr lang="en-US"/>
              <a:t>Using the Normal Equation to find parameter values</a:t>
            </a:r>
          </a:p>
        </p:txBody>
      </p:sp>
      <p:sp>
        <p:nvSpPr>
          <p:cNvPr id="3" name="Content Placeholder 2">
            <a:extLst>
              <a:ext uri="{FF2B5EF4-FFF2-40B4-BE49-F238E27FC236}">
                <a16:creationId xmlns:a16="http://schemas.microsoft.com/office/drawing/2014/main" id="{6399CE03-5D36-F538-AA85-BFE5794A7E5E}"/>
              </a:ext>
            </a:extLst>
          </p:cNvPr>
          <p:cNvSpPr>
            <a:spLocks noGrp="1"/>
          </p:cNvSpPr>
          <p:nvPr>
            <p:ph idx="1"/>
          </p:nvPr>
        </p:nvSpPr>
        <p:spPr>
          <a:xfrm>
            <a:off x="5749636" y="1825625"/>
            <a:ext cx="5604164" cy="4351338"/>
          </a:xfrm>
        </p:spPr>
        <p:txBody>
          <a:bodyPr/>
          <a:lstStyle/>
          <a:p>
            <a:r>
              <a:rPr lang="en-US"/>
              <a:t>Having found our parameter vector, we can now use it to make some predictions</a:t>
            </a:r>
          </a:p>
          <a:p>
            <a:r>
              <a:rPr lang="en-US"/>
              <a:t>We just need to matrix multiply an array to which we’ve added a dummy variable by the parameter vector</a:t>
            </a:r>
          </a:p>
        </p:txBody>
      </p:sp>
      <p:pic>
        <p:nvPicPr>
          <p:cNvPr id="1026" name="Picture 2">
            <a:extLst>
              <a:ext uri="{FF2B5EF4-FFF2-40B4-BE49-F238E27FC236}">
                <a16:creationId xmlns:a16="http://schemas.microsoft.com/office/drawing/2014/main" id="{8B01D875-91C5-4034-094D-1B4FF0601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4010314" cy="26272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DDF920F-CC31-6D20-32D1-0E49833157AF}"/>
              </a:ext>
            </a:extLst>
          </p:cNvPr>
          <p:cNvPicPr>
            <a:picLocks noChangeAspect="1"/>
          </p:cNvPicPr>
          <p:nvPr/>
        </p:nvPicPr>
        <p:blipFill>
          <a:blip r:embed="rId3"/>
          <a:stretch>
            <a:fillRect/>
          </a:stretch>
        </p:blipFill>
        <p:spPr>
          <a:xfrm>
            <a:off x="838200" y="4777775"/>
            <a:ext cx="7772400" cy="1902159"/>
          </a:xfrm>
          <a:prstGeom prst="rect">
            <a:avLst/>
          </a:prstGeom>
        </p:spPr>
      </p:pic>
      <p:sp>
        <p:nvSpPr>
          <p:cNvPr id="5" name="Slide Number Placeholder 4">
            <a:extLst>
              <a:ext uri="{FF2B5EF4-FFF2-40B4-BE49-F238E27FC236}">
                <a16:creationId xmlns:a16="http://schemas.microsoft.com/office/drawing/2014/main" id="{B30942AB-BC76-2DF7-7A09-F17858A8C8E4}"/>
              </a:ext>
            </a:extLst>
          </p:cNvPr>
          <p:cNvSpPr>
            <a:spLocks noGrp="1"/>
          </p:cNvSpPr>
          <p:nvPr>
            <p:ph type="sldNum" sz="quarter" idx="12"/>
          </p:nvPr>
        </p:nvSpPr>
        <p:spPr/>
        <p:txBody>
          <a:bodyPr/>
          <a:lstStyle/>
          <a:p>
            <a:fld id="{99DA3A14-42C7-8840-B198-D7570CD4DEF7}" type="slidenum">
              <a:rPr lang="en-GB"/>
              <a:t>10</a:t>
            </a:fld>
            <a:endParaRPr lang="en-GB"/>
          </a:p>
        </p:txBody>
      </p:sp>
    </p:spTree>
    <p:extLst>
      <p:ext uri="{BB962C8B-B14F-4D97-AF65-F5344CB8AC3E}">
        <p14:creationId xmlns:p14="http://schemas.microsoft.com/office/powerpoint/2010/main" val="129115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283B-829C-72A9-FAB0-B44DAA8F2DEB}"/>
              </a:ext>
            </a:extLst>
          </p:cNvPr>
          <p:cNvSpPr>
            <a:spLocks noGrp="1"/>
          </p:cNvSpPr>
          <p:nvPr>
            <p:ph type="title"/>
          </p:nvPr>
        </p:nvSpPr>
        <p:spPr/>
        <p:txBody>
          <a:bodyPr/>
          <a:lstStyle/>
          <a:p>
            <a:r>
              <a:rPr lang="en-US"/>
              <a:t>Performing linear regression with Scikit-Learn</a:t>
            </a:r>
          </a:p>
        </p:txBody>
      </p:sp>
      <p:sp>
        <p:nvSpPr>
          <p:cNvPr id="3" name="Content Placeholder 2">
            <a:extLst>
              <a:ext uri="{FF2B5EF4-FFF2-40B4-BE49-F238E27FC236}">
                <a16:creationId xmlns:a16="http://schemas.microsoft.com/office/drawing/2014/main" id="{49926E6F-2722-52BE-18DC-93178A949798}"/>
              </a:ext>
            </a:extLst>
          </p:cNvPr>
          <p:cNvSpPr>
            <a:spLocks noGrp="1"/>
          </p:cNvSpPr>
          <p:nvPr>
            <p:ph idx="1"/>
          </p:nvPr>
        </p:nvSpPr>
        <p:spPr>
          <a:xfrm>
            <a:off x="6246668" y="1825625"/>
            <a:ext cx="5590309" cy="4351338"/>
          </a:xfrm>
        </p:spPr>
        <p:txBody>
          <a:bodyPr>
            <a:normAutofit fontScale="92500" lnSpcReduction="20000"/>
          </a:bodyPr>
          <a:lstStyle/>
          <a:p>
            <a:r>
              <a:rPr lang="en-US"/>
              <a:t>As we saw in the first lecture, performing linear regression with Scikit-Learn is very straightforward</a:t>
            </a:r>
          </a:p>
          <a:p>
            <a:r>
              <a:rPr lang="en-US"/>
              <a:t>We can fit a linear regression model to the same data and then interrogate the object to find out what parameter values it has learnt</a:t>
            </a:r>
          </a:p>
          <a:p>
            <a:pPr lvl="1"/>
            <a:r>
              <a:rPr lang="en-US"/>
              <a:t>Note that Scikit-Learn separates the intercept (bias parameter) (.intercept_) from the coefficients or feature weights (.coef_)</a:t>
            </a:r>
          </a:p>
          <a:p>
            <a:r>
              <a:rPr lang="en-US"/>
              <a:t>Note that Scikit-Learn learns the same values as we arrived at using the Normal Equation</a:t>
            </a:r>
          </a:p>
        </p:txBody>
      </p:sp>
      <p:pic>
        <p:nvPicPr>
          <p:cNvPr id="4" name="Picture 3">
            <a:extLst>
              <a:ext uri="{FF2B5EF4-FFF2-40B4-BE49-F238E27FC236}">
                <a16:creationId xmlns:a16="http://schemas.microsoft.com/office/drawing/2014/main" id="{7A4D5BF7-113D-A272-851D-627FC18E442C}"/>
              </a:ext>
            </a:extLst>
          </p:cNvPr>
          <p:cNvPicPr>
            <a:picLocks noChangeAspect="1"/>
          </p:cNvPicPr>
          <p:nvPr/>
        </p:nvPicPr>
        <p:blipFill>
          <a:blip r:embed="rId2"/>
          <a:stretch>
            <a:fillRect/>
          </a:stretch>
        </p:blipFill>
        <p:spPr>
          <a:xfrm>
            <a:off x="264968" y="2274094"/>
            <a:ext cx="5981700" cy="3454400"/>
          </a:xfrm>
          <a:prstGeom prst="rect">
            <a:avLst/>
          </a:prstGeom>
        </p:spPr>
      </p:pic>
      <p:sp>
        <p:nvSpPr>
          <p:cNvPr id="5" name="Slide Number Placeholder 4">
            <a:extLst>
              <a:ext uri="{FF2B5EF4-FFF2-40B4-BE49-F238E27FC236}">
                <a16:creationId xmlns:a16="http://schemas.microsoft.com/office/drawing/2014/main" id="{98214B3E-4897-8216-73C0-F0BE6D8E1230}"/>
              </a:ext>
            </a:extLst>
          </p:cNvPr>
          <p:cNvSpPr>
            <a:spLocks noGrp="1"/>
          </p:cNvSpPr>
          <p:nvPr>
            <p:ph type="sldNum" sz="quarter" idx="12"/>
          </p:nvPr>
        </p:nvSpPr>
        <p:spPr/>
        <p:txBody>
          <a:bodyPr/>
          <a:lstStyle/>
          <a:p>
            <a:fld id="{99DA3A14-42C7-8840-B198-D7570CD4DEF7}" type="slidenum">
              <a:rPr lang="en-GB"/>
              <a:t>11</a:t>
            </a:fld>
            <a:endParaRPr lang="en-GB"/>
          </a:p>
        </p:txBody>
      </p:sp>
    </p:spTree>
    <p:extLst>
      <p:ext uri="{BB962C8B-B14F-4D97-AF65-F5344CB8AC3E}">
        <p14:creationId xmlns:p14="http://schemas.microsoft.com/office/powerpoint/2010/main" val="3317464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8C64-BA0F-B55B-AB97-51CA10C7998D}"/>
              </a:ext>
            </a:extLst>
          </p:cNvPr>
          <p:cNvSpPr>
            <a:spLocks noGrp="1"/>
          </p:cNvSpPr>
          <p:nvPr>
            <p:ph type="title"/>
          </p:nvPr>
        </p:nvSpPr>
        <p:spPr>
          <a:xfrm>
            <a:off x="838200" y="365126"/>
            <a:ext cx="10515600" cy="923348"/>
          </a:xfrm>
        </p:spPr>
        <p:txBody>
          <a:bodyPr>
            <a:normAutofit fontScale="90000"/>
          </a:bodyPr>
          <a:lstStyle/>
          <a:p>
            <a:r>
              <a:rPr lang="en-US"/>
              <a:t>Using scipy.linalg.lstsq and singular value decomposition to find the parameters</a:t>
            </a:r>
          </a:p>
        </p:txBody>
      </p:sp>
      <p:sp>
        <p:nvSpPr>
          <p:cNvPr id="3" name="Content Placeholder 2">
            <a:extLst>
              <a:ext uri="{FF2B5EF4-FFF2-40B4-BE49-F238E27FC236}">
                <a16:creationId xmlns:a16="http://schemas.microsoft.com/office/drawing/2014/main" id="{53830CB4-6246-718C-235B-4D2DB4593B70}"/>
              </a:ext>
            </a:extLst>
          </p:cNvPr>
          <p:cNvSpPr>
            <a:spLocks noGrp="1"/>
          </p:cNvSpPr>
          <p:nvPr>
            <p:ph idx="1"/>
          </p:nvPr>
        </p:nvSpPr>
        <p:spPr>
          <a:xfrm>
            <a:off x="838200" y="3544020"/>
            <a:ext cx="10515600" cy="2117581"/>
          </a:xfrm>
        </p:spPr>
        <p:txBody>
          <a:bodyPr>
            <a:normAutofit lnSpcReduction="10000"/>
          </a:bodyPr>
          <a:lstStyle/>
          <a:p>
            <a:r>
              <a:rPr lang="en-US"/>
              <a:t>The sklearn LinearRegression class uses the scipy.linalg.lstsq() function to calculate the parameter values using the method of least squares</a:t>
            </a:r>
          </a:p>
          <a:p>
            <a:r>
              <a:rPr lang="en-US"/>
              <a:t>The function multiplies the </a:t>
            </a:r>
            <a:r>
              <a:rPr lang="en-US" i="1"/>
              <a:t>pseudoinverse</a:t>
            </a:r>
            <a:r>
              <a:rPr lang="en-US"/>
              <a:t>, </a:t>
            </a:r>
            <a:r>
              <a:rPr lang="en-US" b="1"/>
              <a:t>X</a:t>
            </a:r>
            <a:r>
              <a:rPr lang="en-US" b="1" baseline="30000"/>
              <a:t>+</a:t>
            </a:r>
            <a:r>
              <a:rPr lang="en-US"/>
              <a:t>, by the labels to get the estimated parameter vector</a:t>
            </a:r>
          </a:p>
        </p:txBody>
      </p:sp>
      <p:pic>
        <p:nvPicPr>
          <p:cNvPr id="5" name="Picture 4">
            <a:extLst>
              <a:ext uri="{FF2B5EF4-FFF2-40B4-BE49-F238E27FC236}">
                <a16:creationId xmlns:a16="http://schemas.microsoft.com/office/drawing/2014/main" id="{ED09AB83-756F-2943-F4FD-42FD7C9939D3}"/>
              </a:ext>
            </a:extLst>
          </p:cNvPr>
          <p:cNvPicPr>
            <a:picLocks noChangeAspect="1"/>
          </p:cNvPicPr>
          <p:nvPr/>
        </p:nvPicPr>
        <p:blipFill>
          <a:blip r:embed="rId2"/>
          <a:stretch>
            <a:fillRect/>
          </a:stretch>
        </p:blipFill>
        <p:spPr>
          <a:xfrm>
            <a:off x="2209800" y="1766648"/>
            <a:ext cx="7772400" cy="1299198"/>
          </a:xfrm>
          <a:prstGeom prst="rect">
            <a:avLst/>
          </a:prstGeom>
        </p:spPr>
      </p:pic>
      <p:sp>
        <p:nvSpPr>
          <p:cNvPr id="4" name="Slide Number Placeholder 3">
            <a:extLst>
              <a:ext uri="{FF2B5EF4-FFF2-40B4-BE49-F238E27FC236}">
                <a16:creationId xmlns:a16="http://schemas.microsoft.com/office/drawing/2014/main" id="{150FA718-B6AE-8322-1384-188E02D532B4}"/>
              </a:ext>
            </a:extLst>
          </p:cNvPr>
          <p:cNvSpPr>
            <a:spLocks noGrp="1"/>
          </p:cNvSpPr>
          <p:nvPr>
            <p:ph type="sldNum" sz="quarter" idx="12"/>
          </p:nvPr>
        </p:nvSpPr>
        <p:spPr/>
        <p:txBody>
          <a:bodyPr/>
          <a:lstStyle/>
          <a:p>
            <a:fld id="{99DA3A14-42C7-8840-B198-D7570CD4DEF7}" type="slidenum">
              <a:rPr lang="en-GB"/>
              <a:t>12</a:t>
            </a:fld>
            <a:endParaRPr lang="en-GB"/>
          </a:p>
        </p:txBody>
      </p:sp>
    </p:spTree>
    <p:extLst>
      <p:ext uri="{BB962C8B-B14F-4D97-AF65-F5344CB8AC3E}">
        <p14:creationId xmlns:p14="http://schemas.microsoft.com/office/powerpoint/2010/main" val="1962799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B9D8-D32E-44F6-B4D0-F2B946089A97}"/>
              </a:ext>
            </a:extLst>
          </p:cNvPr>
          <p:cNvSpPr>
            <a:spLocks noGrp="1"/>
          </p:cNvSpPr>
          <p:nvPr>
            <p:ph type="title"/>
          </p:nvPr>
        </p:nvSpPr>
        <p:spPr/>
        <p:txBody>
          <a:bodyPr/>
          <a:lstStyle/>
          <a:p>
            <a:r>
              <a:rPr lang="en-US"/>
              <a:t>Using the pseudoinverse to calculate the parameter values</a:t>
            </a:r>
          </a:p>
        </p:txBody>
      </p:sp>
      <p:sp>
        <p:nvSpPr>
          <p:cNvPr id="3" name="Content Placeholder 2">
            <a:extLst>
              <a:ext uri="{FF2B5EF4-FFF2-40B4-BE49-F238E27FC236}">
                <a16:creationId xmlns:a16="http://schemas.microsoft.com/office/drawing/2014/main" id="{71694720-DDC4-D413-DF39-4704E3790C5A}"/>
              </a:ext>
            </a:extLst>
          </p:cNvPr>
          <p:cNvSpPr>
            <a:spLocks noGrp="1"/>
          </p:cNvSpPr>
          <p:nvPr>
            <p:ph idx="1"/>
          </p:nvPr>
        </p:nvSpPr>
        <p:spPr>
          <a:xfrm>
            <a:off x="838200" y="3428999"/>
            <a:ext cx="10515600" cy="2747963"/>
          </a:xfrm>
        </p:spPr>
        <p:txBody>
          <a:bodyPr>
            <a:normAutofit fontScale="92500" lnSpcReduction="20000"/>
          </a:bodyPr>
          <a:lstStyle/>
          <a:p>
            <a:r>
              <a:rPr lang="en-US"/>
              <a:t>You can get the pseudoinverse using the np.linalg.pinv() function</a:t>
            </a:r>
          </a:p>
          <a:p>
            <a:r>
              <a:rPr lang="en-US"/>
              <a:t>This is computed using a standard matrix factorization technique known as </a:t>
            </a:r>
            <a:r>
              <a:rPr lang="en-US" i="1"/>
              <a:t>singular value decomposition</a:t>
            </a:r>
            <a:r>
              <a:rPr lang="en-US"/>
              <a:t> (SVD)</a:t>
            </a:r>
          </a:p>
          <a:p>
            <a:r>
              <a:rPr lang="en-US"/>
              <a:t>SVD decomposes the training set matrix into the product of three matrices, </a:t>
            </a:r>
            <a:r>
              <a:rPr lang="en-US" b="1"/>
              <a:t>X</a:t>
            </a:r>
            <a:r>
              <a:rPr lang="en-US"/>
              <a:t>=</a:t>
            </a:r>
            <a:r>
              <a:rPr lang="en-US" b="1"/>
              <a:t>U</a:t>
            </a:r>
            <a:r>
              <a:rPr lang="en-US"/>
              <a:t>𝚺</a:t>
            </a:r>
            <a:r>
              <a:rPr lang="en-US" b="1"/>
              <a:t>V</a:t>
            </a:r>
            <a:r>
              <a:rPr lang="en-US" baseline="30000"/>
              <a:t>T</a:t>
            </a:r>
          </a:p>
          <a:p>
            <a:r>
              <a:rPr lang="en-US"/>
              <a:t>The pseudoinverse, </a:t>
            </a:r>
            <a:r>
              <a:rPr lang="en-US" b="1"/>
              <a:t>X</a:t>
            </a:r>
            <a:r>
              <a:rPr lang="en-US" baseline="30000"/>
              <a:t>+</a:t>
            </a:r>
            <a:r>
              <a:rPr lang="en-US"/>
              <a:t>, is then </a:t>
            </a:r>
            <a:r>
              <a:rPr lang="en-US" b="1"/>
              <a:t>V</a:t>
            </a:r>
            <a:r>
              <a:rPr lang="en-US"/>
              <a:t>𝚺</a:t>
            </a:r>
            <a:r>
              <a:rPr lang="en-US" baseline="30000"/>
              <a:t>+</a:t>
            </a:r>
            <a:r>
              <a:rPr lang="en-US" b="1"/>
              <a:t>U</a:t>
            </a:r>
            <a:r>
              <a:rPr lang="en-US" baseline="30000"/>
              <a:t>T</a:t>
            </a:r>
          </a:p>
          <a:p>
            <a:r>
              <a:rPr lang="en-US"/>
              <a:t>This is actually more efficient than computing the Normal Equation</a:t>
            </a:r>
          </a:p>
          <a:p>
            <a:endParaRPr lang="en-US"/>
          </a:p>
        </p:txBody>
      </p:sp>
      <p:pic>
        <p:nvPicPr>
          <p:cNvPr id="4" name="Picture 3">
            <a:extLst>
              <a:ext uri="{FF2B5EF4-FFF2-40B4-BE49-F238E27FC236}">
                <a16:creationId xmlns:a16="http://schemas.microsoft.com/office/drawing/2014/main" id="{1C40EBC6-7D16-8C94-05A3-85A0B389F9B8}"/>
              </a:ext>
            </a:extLst>
          </p:cNvPr>
          <p:cNvPicPr>
            <a:picLocks noChangeAspect="1"/>
          </p:cNvPicPr>
          <p:nvPr/>
        </p:nvPicPr>
        <p:blipFill>
          <a:blip r:embed="rId2"/>
          <a:stretch>
            <a:fillRect/>
          </a:stretch>
        </p:blipFill>
        <p:spPr>
          <a:xfrm>
            <a:off x="4622800" y="1981993"/>
            <a:ext cx="2946400" cy="1155700"/>
          </a:xfrm>
          <a:prstGeom prst="rect">
            <a:avLst/>
          </a:prstGeom>
        </p:spPr>
      </p:pic>
      <p:sp>
        <p:nvSpPr>
          <p:cNvPr id="5" name="Slide Number Placeholder 4">
            <a:extLst>
              <a:ext uri="{FF2B5EF4-FFF2-40B4-BE49-F238E27FC236}">
                <a16:creationId xmlns:a16="http://schemas.microsoft.com/office/drawing/2014/main" id="{B1D0BAFA-45E1-C139-7CF2-B118A46124E8}"/>
              </a:ext>
            </a:extLst>
          </p:cNvPr>
          <p:cNvSpPr>
            <a:spLocks noGrp="1"/>
          </p:cNvSpPr>
          <p:nvPr>
            <p:ph type="sldNum" sz="quarter" idx="12"/>
          </p:nvPr>
        </p:nvSpPr>
        <p:spPr/>
        <p:txBody>
          <a:bodyPr/>
          <a:lstStyle/>
          <a:p>
            <a:fld id="{99DA3A14-42C7-8840-B198-D7570CD4DEF7}" type="slidenum">
              <a:rPr lang="en-GB"/>
              <a:t>13</a:t>
            </a:fld>
            <a:endParaRPr lang="en-GB"/>
          </a:p>
        </p:txBody>
      </p:sp>
    </p:spTree>
    <p:extLst>
      <p:ext uri="{BB962C8B-B14F-4D97-AF65-F5344CB8AC3E}">
        <p14:creationId xmlns:p14="http://schemas.microsoft.com/office/powerpoint/2010/main" val="1426635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E43AD-DD1F-DCE7-E3CC-503DC65993BE}"/>
              </a:ext>
            </a:extLst>
          </p:cNvPr>
          <p:cNvSpPr>
            <a:spLocks noGrp="1"/>
          </p:cNvSpPr>
          <p:nvPr>
            <p:ph type="title"/>
          </p:nvPr>
        </p:nvSpPr>
        <p:spPr>
          <a:xfrm>
            <a:off x="838200" y="365126"/>
            <a:ext cx="10515600" cy="482600"/>
          </a:xfrm>
        </p:spPr>
        <p:txBody>
          <a:bodyPr>
            <a:normAutofit fontScale="90000"/>
          </a:bodyPr>
          <a:lstStyle/>
          <a:p>
            <a:r>
              <a:rPr lang="en-US"/>
              <a:t>Running time</a:t>
            </a:r>
          </a:p>
        </p:txBody>
      </p:sp>
      <p:sp>
        <p:nvSpPr>
          <p:cNvPr id="3" name="Content Placeholder 2">
            <a:extLst>
              <a:ext uri="{FF2B5EF4-FFF2-40B4-BE49-F238E27FC236}">
                <a16:creationId xmlns:a16="http://schemas.microsoft.com/office/drawing/2014/main" id="{27BEE31B-E96F-2453-6595-215DB9335B48}"/>
              </a:ext>
            </a:extLst>
          </p:cNvPr>
          <p:cNvSpPr>
            <a:spLocks noGrp="1"/>
          </p:cNvSpPr>
          <p:nvPr>
            <p:ph idx="1"/>
          </p:nvPr>
        </p:nvSpPr>
        <p:spPr>
          <a:xfrm>
            <a:off x="838200" y="1579418"/>
            <a:ext cx="10515600" cy="4597545"/>
          </a:xfrm>
        </p:spPr>
        <p:txBody>
          <a:bodyPr>
            <a:normAutofit fontScale="92500"/>
          </a:bodyPr>
          <a:lstStyle/>
          <a:p>
            <a:r>
              <a:rPr lang="en-US"/>
              <a:t>The Normal Equation computes the inverse of </a:t>
            </a:r>
            <a:r>
              <a:rPr lang="en-US" b="1"/>
              <a:t>X</a:t>
            </a:r>
            <a:r>
              <a:rPr lang="en-US" baseline="30000"/>
              <a:t>T</a:t>
            </a:r>
            <a:r>
              <a:rPr lang="en-US" b="1"/>
              <a:t>X</a:t>
            </a:r>
            <a:endParaRPr lang="en-US"/>
          </a:p>
          <a:p>
            <a:r>
              <a:rPr lang="en-US"/>
              <a:t>This takes at best O(n</a:t>
            </a:r>
            <a:r>
              <a:rPr lang="en-US" baseline="30000"/>
              <a:t>2.4</a:t>
            </a:r>
            <a:r>
              <a:rPr lang="en-US"/>
              <a:t>) time or even up to O(n</a:t>
            </a:r>
            <a:r>
              <a:rPr lang="en-US" baseline="30000"/>
              <a:t>3</a:t>
            </a:r>
            <a:r>
              <a:rPr lang="en-US"/>
              <a:t>) time, depending on which algorithm is used</a:t>
            </a:r>
          </a:p>
          <a:p>
            <a:pPr lvl="1"/>
            <a:r>
              <a:rPr lang="en-US"/>
              <a:t>So if you double the number of features, the running time goes up by a factor of 5 to 8</a:t>
            </a:r>
          </a:p>
          <a:p>
            <a:r>
              <a:rPr lang="en-US"/>
              <a:t>The SVD approach is more efficient with a running time of O(n</a:t>
            </a:r>
            <a:r>
              <a:rPr lang="en-US" baseline="30000"/>
              <a:t>2</a:t>
            </a:r>
            <a:r>
              <a:rPr lang="en-US"/>
              <a:t>), so if you double the number of features, the running time goes up by 4 times</a:t>
            </a:r>
          </a:p>
          <a:p>
            <a:r>
              <a:rPr lang="en-US"/>
              <a:t>Both the SVD approach and the Normal Equation get very slow when the number of features gets large (e.g., over 100000)</a:t>
            </a:r>
          </a:p>
          <a:p>
            <a:r>
              <a:rPr lang="en-US"/>
              <a:t>However, the running time of both increases linearly with the number of instances</a:t>
            </a:r>
          </a:p>
        </p:txBody>
      </p:sp>
      <p:pic>
        <p:nvPicPr>
          <p:cNvPr id="4" name="Picture 3">
            <a:extLst>
              <a:ext uri="{FF2B5EF4-FFF2-40B4-BE49-F238E27FC236}">
                <a16:creationId xmlns:a16="http://schemas.microsoft.com/office/drawing/2014/main" id="{D3674DAB-2F00-A6D4-DAD8-1A8771F65459}"/>
              </a:ext>
            </a:extLst>
          </p:cNvPr>
          <p:cNvPicPr>
            <a:picLocks noChangeAspect="1"/>
          </p:cNvPicPr>
          <p:nvPr/>
        </p:nvPicPr>
        <p:blipFill>
          <a:blip r:embed="rId2"/>
          <a:stretch>
            <a:fillRect/>
          </a:stretch>
        </p:blipFill>
        <p:spPr>
          <a:xfrm>
            <a:off x="3473450" y="896433"/>
            <a:ext cx="5245100" cy="482600"/>
          </a:xfrm>
          <a:prstGeom prst="rect">
            <a:avLst/>
          </a:prstGeom>
        </p:spPr>
      </p:pic>
      <p:sp>
        <p:nvSpPr>
          <p:cNvPr id="5" name="Slide Number Placeholder 4">
            <a:extLst>
              <a:ext uri="{FF2B5EF4-FFF2-40B4-BE49-F238E27FC236}">
                <a16:creationId xmlns:a16="http://schemas.microsoft.com/office/drawing/2014/main" id="{05DB089B-B3E1-D7F3-3BF4-925D18D0E905}"/>
              </a:ext>
            </a:extLst>
          </p:cNvPr>
          <p:cNvSpPr>
            <a:spLocks noGrp="1"/>
          </p:cNvSpPr>
          <p:nvPr>
            <p:ph type="sldNum" sz="quarter" idx="12"/>
          </p:nvPr>
        </p:nvSpPr>
        <p:spPr/>
        <p:txBody>
          <a:bodyPr/>
          <a:lstStyle/>
          <a:p>
            <a:fld id="{99DA3A14-42C7-8840-B198-D7570CD4DEF7}" type="slidenum">
              <a:rPr lang="en-GB"/>
              <a:t>14</a:t>
            </a:fld>
            <a:endParaRPr lang="en-GB"/>
          </a:p>
        </p:txBody>
      </p:sp>
    </p:spTree>
    <p:extLst>
      <p:ext uri="{BB962C8B-B14F-4D97-AF65-F5344CB8AC3E}">
        <p14:creationId xmlns:p14="http://schemas.microsoft.com/office/powerpoint/2010/main" val="1100508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C314-7E23-A888-7A70-949332B39EF3}"/>
              </a:ext>
            </a:extLst>
          </p:cNvPr>
          <p:cNvSpPr>
            <a:spLocks noGrp="1"/>
          </p:cNvSpPr>
          <p:nvPr>
            <p:ph type="title"/>
          </p:nvPr>
        </p:nvSpPr>
        <p:spPr/>
        <p:txBody>
          <a:bodyPr/>
          <a:lstStyle/>
          <a:p>
            <a:r>
              <a:rPr lang="en-US"/>
              <a:t>Gradient descent</a:t>
            </a:r>
          </a:p>
        </p:txBody>
      </p:sp>
      <p:sp>
        <p:nvSpPr>
          <p:cNvPr id="3" name="Content Placeholder 2">
            <a:extLst>
              <a:ext uri="{FF2B5EF4-FFF2-40B4-BE49-F238E27FC236}">
                <a16:creationId xmlns:a16="http://schemas.microsoft.com/office/drawing/2014/main" id="{79A88E5B-8298-DC80-36D7-DA7AAF07290F}"/>
              </a:ext>
            </a:extLst>
          </p:cNvPr>
          <p:cNvSpPr>
            <a:spLocks noGrp="1"/>
          </p:cNvSpPr>
          <p:nvPr>
            <p:ph idx="1"/>
          </p:nvPr>
        </p:nvSpPr>
        <p:spPr>
          <a:xfrm>
            <a:off x="5929744" y="1825625"/>
            <a:ext cx="5424055" cy="4351338"/>
          </a:xfrm>
        </p:spPr>
        <p:txBody>
          <a:bodyPr>
            <a:normAutofit fontScale="92500" lnSpcReduction="20000"/>
          </a:bodyPr>
          <a:lstStyle/>
          <a:p>
            <a:r>
              <a:rPr lang="en-US"/>
              <a:t>The normal equation or the SVD approach cannot be used to find parameter values if the data has many features or if there are too many training instances to fit into memory</a:t>
            </a:r>
          </a:p>
          <a:p>
            <a:r>
              <a:rPr lang="en-US" b="1" i="1"/>
              <a:t>Gradient descent</a:t>
            </a:r>
            <a:r>
              <a:rPr lang="en-US" b="1"/>
              <a:t> </a:t>
            </a:r>
            <a:r>
              <a:rPr lang="en-US"/>
              <a:t>is a generic optimization algorithm capable of finding solutions to a large range of different problems</a:t>
            </a:r>
          </a:p>
          <a:p>
            <a:r>
              <a:rPr lang="en-US"/>
              <a:t>The general idea of GD is to tweak parameter values iteratively in order to minimize a cost funtion</a:t>
            </a:r>
          </a:p>
        </p:txBody>
      </p:sp>
      <p:pic>
        <p:nvPicPr>
          <p:cNvPr id="4" name="Picture 3">
            <a:extLst>
              <a:ext uri="{FF2B5EF4-FFF2-40B4-BE49-F238E27FC236}">
                <a16:creationId xmlns:a16="http://schemas.microsoft.com/office/drawing/2014/main" id="{CDD08AC0-C2D1-25FF-DB3A-D3DAA38F2311}"/>
              </a:ext>
            </a:extLst>
          </p:cNvPr>
          <p:cNvPicPr>
            <a:picLocks noChangeAspect="1"/>
          </p:cNvPicPr>
          <p:nvPr/>
        </p:nvPicPr>
        <p:blipFill>
          <a:blip r:embed="rId2"/>
          <a:stretch>
            <a:fillRect/>
          </a:stretch>
        </p:blipFill>
        <p:spPr>
          <a:xfrm>
            <a:off x="706581" y="2259445"/>
            <a:ext cx="4772891" cy="2864978"/>
          </a:xfrm>
          <a:prstGeom prst="rect">
            <a:avLst/>
          </a:prstGeom>
        </p:spPr>
      </p:pic>
      <p:sp>
        <p:nvSpPr>
          <p:cNvPr id="5" name="Slide Number Placeholder 4">
            <a:extLst>
              <a:ext uri="{FF2B5EF4-FFF2-40B4-BE49-F238E27FC236}">
                <a16:creationId xmlns:a16="http://schemas.microsoft.com/office/drawing/2014/main" id="{307895B3-3421-06F6-F4C8-C0F91D45C8AD}"/>
              </a:ext>
            </a:extLst>
          </p:cNvPr>
          <p:cNvSpPr>
            <a:spLocks noGrp="1"/>
          </p:cNvSpPr>
          <p:nvPr>
            <p:ph type="sldNum" sz="quarter" idx="12"/>
          </p:nvPr>
        </p:nvSpPr>
        <p:spPr/>
        <p:txBody>
          <a:bodyPr/>
          <a:lstStyle/>
          <a:p>
            <a:fld id="{99DA3A14-42C7-8840-B198-D7570CD4DEF7}" type="slidenum">
              <a:rPr lang="en-GB"/>
              <a:t>15</a:t>
            </a:fld>
            <a:endParaRPr lang="en-GB"/>
          </a:p>
        </p:txBody>
      </p:sp>
    </p:spTree>
    <p:extLst>
      <p:ext uri="{BB962C8B-B14F-4D97-AF65-F5344CB8AC3E}">
        <p14:creationId xmlns:p14="http://schemas.microsoft.com/office/powerpoint/2010/main" val="32334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C314-7E23-A888-7A70-949332B39EF3}"/>
              </a:ext>
            </a:extLst>
          </p:cNvPr>
          <p:cNvSpPr>
            <a:spLocks noGrp="1"/>
          </p:cNvSpPr>
          <p:nvPr>
            <p:ph type="title"/>
          </p:nvPr>
        </p:nvSpPr>
        <p:spPr/>
        <p:txBody>
          <a:bodyPr/>
          <a:lstStyle/>
          <a:p>
            <a:r>
              <a:rPr lang="en-US"/>
              <a:t>Gradient descent</a:t>
            </a:r>
          </a:p>
        </p:txBody>
      </p:sp>
      <p:sp>
        <p:nvSpPr>
          <p:cNvPr id="3" name="Content Placeholder 2">
            <a:extLst>
              <a:ext uri="{FF2B5EF4-FFF2-40B4-BE49-F238E27FC236}">
                <a16:creationId xmlns:a16="http://schemas.microsoft.com/office/drawing/2014/main" id="{79A88E5B-8298-DC80-36D7-DA7AAF07290F}"/>
              </a:ext>
            </a:extLst>
          </p:cNvPr>
          <p:cNvSpPr>
            <a:spLocks noGrp="1"/>
          </p:cNvSpPr>
          <p:nvPr>
            <p:ph idx="1"/>
          </p:nvPr>
        </p:nvSpPr>
        <p:spPr>
          <a:xfrm>
            <a:off x="5929744" y="1825625"/>
            <a:ext cx="5424055" cy="4351338"/>
          </a:xfrm>
        </p:spPr>
        <p:txBody>
          <a:bodyPr>
            <a:normAutofit fontScale="92500"/>
          </a:bodyPr>
          <a:lstStyle/>
          <a:p>
            <a:r>
              <a:rPr lang="en-US"/>
              <a:t>If you are lost in the mountains in fog, then a good strategy for getting to the bottom is to go downhill in the direction of the steepest slope</a:t>
            </a:r>
          </a:p>
          <a:p>
            <a:r>
              <a:rPr lang="en-US"/>
              <a:t>GD measures the local gradient of the error function wrt the parameter vector, </a:t>
            </a:r>
            <a:r>
              <a:rPr lang="en-US" b="1"/>
              <a:t>𝛉</a:t>
            </a:r>
            <a:r>
              <a:rPr lang="en-US"/>
              <a:t>, and goes in the direction of greatest descending gradient</a:t>
            </a:r>
          </a:p>
          <a:p>
            <a:r>
              <a:rPr lang="en-US"/>
              <a:t>Once the gradient is zero, you have reached a minimum</a:t>
            </a:r>
          </a:p>
        </p:txBody>
      </p:sp>
      <p:pic>
        <p:nvPicPr>
          <p:cNvPr id="4" name="Picture 3">
            <a:extLst>
              <a:ext uri="{FF2B5EF4-FFF2-40B4-BE49-F238E27FC236}">
                <a16:creationId xmlns:a16="http://schemas.microsoft.com/office/drawing/2014/main" id="{CDD08AC0-C2D1-25FF-DB3A-D3DAA38F2311}"/>
              </a:ext>
            </a:extLst>
          </p:cNvPr>
          <p:cNvPicPr>
            <a:picLocks noChangeAspect="1"/>
          </p:cNvPicPr>
          <p:nvPr/>
        </p:nvPicPr>
        <p:blipFill>
          <a:blip r:embed="rId2"/>
          <a:stretch>
            <a:fillRect/>
          </a:stretch>
        </p:blipFill>
        <p:spPr>
          <a:xfrm>
            <a:off x="706581" y="2259445"/>
            <a:ext cx="4772891" cy="2864978"/>
          </a:xfrm>
          <a:prstGeom prst="rect">
            <a:avLst/>
          </a:prstGeom>
        </p:spPr>
      </p:pic>
      <p:sp>
        <p:nvSpPr>
          <p:cNvPr id="5" name="Slide Number Placeholder 4">
            <a:extLst>
              <a:ext uri="{FF2B5EF4-FFF2-40B4-BE49-F238E27FC236}">
                <a16:creationId xmlns:a16="http://schemas.microsoft.com/office/drawing/2014/main" id="{8CBB059F-70B6-113C-8140-95EFB80DA8C1}"/>
              </a:ext>
            </a:extLst>
          </p:cNvPr>
          <p:cNvSpPr>
            <a:spLocks noGrp="1"/>
          </p:cNvSpPr>
          <p:nvPr>
            <p:ph type="sldNum" sz="quarter" idx="12"/>
          </p:nvPr>
        </p:nvSpPr>
        <p:spPr/>
        <p:txBody>
          <a:bodyPr/>
          <a:lstStyle/>
          <a:p>
            <a:fld id="{99DA3A14-42C7-8840-B198-D7570CD4DEF7}" type="slidenum">
              <a:rPr lang="en-GB"/>
              <a:t>16</a:t>
            </a:fld>
            <a:endParaRPr lang="en-GB"/>
          </a:p>
        </p:txBody>
      </p:sp>
    </p:spTree>
    <p:extLst>
      <p:ext uri="{BB962C8B-B14F-4D97-AF65-F5344CB8AC3E}">
        <p14:creationId xmlns:p14="http://schemas.microsoft.com/office/powerpoint/2010/main" val="252439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C314-7E23-A888-7A70-949332B39EF3}"/>
              </a:ext>
            </a:extLst>
          </p:cNvPr>
          <p:cNvSpPr>
            <a:spLocks noGrp="1"/>
          </p:cNvSpPr>
          <p:nvPr>
            <p:ph type="title"/>
          </p:nvPr>
        </p:nvSpPr>
        <p:spPr/>
        <p:txBody>
          <a:bodyPr/>
          <a:lstStyle/>
          <a:p>
            <a:r>
              <a:rPr lang="en-US"/>
              <a:t>Gradient descent</a:t>
            </a:r>
          </a:p>
        </p:txBody>
      </p:sp>
      <p:sp>
        <p:nvSpPr>
          <p:cNvPr id="3" name="Content Placeholder 2">
            <a:extLst>
              <a:ext uri="{FF2B5EF4-FFF2-40B4-BE49-F238E27FC236}">
                <a16:creationId xmlns:a16="http://schemas.microsoft.com/office/drawing/2014/main" id="{79A88E5B-8298-DC80-36D7-DA7AAF07290F}"/>
              </a:ext>
            </a:extLst>
          </p:cNvPr>
          <p:cNvSpPr>
            <a:spLocks noGrp="1"/>
          </p:cNvSpPr>
          <p:nvPr>
            <p:ph idx="1"/>
          </p:nvPr>
        </p:nvSpPr>
        <p:spPr>
          <a:xfrm>
            <a:off x="5929744" y="1825625"/>
            <a:ext cx="5424055" cy="4351338"/>
          </a:xfrm>
        </p:spPr>
        <p:txBody>
          <a:bodyPr>
            <a:normAutofit fontScale="92500" lnSpcReduction="10000"/>
          </a:bodyPr>
          <a:lstStyle/>
          <a:p>
            <a:r>
              <a:rPr lang="en-US"/>
              <a:t>We start by </a:t>
            </a:r>
            <a:r>
              <a:rPr lang="en-US" b="1" i="1"/>
              <a:t>randomly initializing</a:t>
            </a:r>
            <a:r>
              <a:rPr lang="en-US"/>
              <a:t> the parameter vector</a:t>
            </a:r>
          </a:p>
          <a:p>
            <a:r>
              <a:rPr lang="en-US"/>
              <a:t>Then you improve it gradually, taking one small step at a time, each time trying to reduce the cost function (e.g., the MSE)</a:t>
            </a:r>
          </a:p>
          <a:p>
            <a:r>
              <a:rPr lang="en-US"/>
              <a:t>The algorithm should converge to a minimum MSE</a:t>
            </a:r>
          </a:p>
          <a:p>
            <a:r>
              <a:rPr lang="en-US"/>
              <a:t>The learning step size is proportional to the gradient, so the steps get smaller as you reach the minimum </a:t>
            </a:r>
          </a:p>
        </p:txBody>
      </p:sp>
      <p:pic>
        <p:nvPicPr>
          <p:cNvPr id="4" name="Picture 3">
            <a:extLst>
              <a:ext uri="{FF2B5EF4-FFF2-40B4-BE49-F238E27FC236}">
                <a16:creationId xmlns:a16="http://schemas.microsoft.com/office/drawing/2014/main" id="{CDD08AC0-C2D1-25FF-DB3A-D3DAA38F2311}"/>
              </a:ext>
            </a:extLst>
          </p:cNvPr>
          <p:cNvPicPr>
            <a:picLocks noChangeAspect="1"/>
          </p:cNvPicPr>
          <p:nvPr/>
        </p:nvPicPr>
        <p:blipFill>
          <a:blip r:embed="rId2"/>
          <a:stretch>
            <a:fillRect/>
          </a:stretch>
        </p:blipFill>
        <p:spPr>
          <a:xfrm>
            <a:off x="706581" y="2259445"/>
            <a:ext cx="4772891" cy="2864978"/>
          </a:xfrm>
          <a:prstGeom prst="rect">
            <a:avLst/>
          </a:prstGeom>
        </p:spPr>
      </p:pic>
      <p:sp>
        <p:nvSpPr>
          <p:cNvPr id="5" name="Slide Number Placeholder 4">
            <a:extLst>
              <a:ext uri="{FF2B5EF4-FFF2-40B4-BE49-F238E27FC236}">
                <a16:creationId xmlns:a16="http://schemas.microsoft.com/office/drawing/2014/main" id="{19F0B576-B547-9AC3-7CF0-B4B10BC7D98A}"/>
              </a:ext>
            </a:extLst>
          </p:cNvPr>
          <p:cNvSpPr>
            <a:spLocks noGrp="1"/>
          </p:cNvSpPr>
          <p:nvPr>
            <p:ph type="sldNum" sz="quarter" idx="12"/>
          </p:nvPr>
        </p:nvSpPr>
        <p:spPr/>
        <p:txBody>
          <a:bodyPr/>
          <a:lstStyle/>
          <a:p>
            <a:fld id="{99DA3A14-42C7-8840-B198-D7570CD4DEF7}" type="slidenum">
              <a:rPr lang="en-GB"/>
              <a:t>17</a:t>
            </a:fld>
            <a:endParaRPr lang="en-GB"/>
          </a:p>
        </p:txBody>
      </p:sp>
    </p:spTree>
    <p:extLst>
      <p:ext uri="{BB962C8B-B14F-4D97-AF65-F5344CB8AC3E}">
        <p14:creationId xmlns:p14="http://schemas.microsoft.com/office/powerpoint/2010/main" val="2441172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737C1-24CE-3114-A855-030C109722AA}"/>
              </a:ext>
            </a:extLst>
          </p:cNvPr>
          <p:cNvSpPr>
            <a:spLocks noGrp="1"/>
          </p:cNvSpPr>
          <p:nvPr>
            <p:ph type="title"/>
          </p:nvPr>
        </p:nvSpPr>
        <p:spPr/>
        <p:txBody>
          <a:bodyPr/>
          <a:lstStyle/>
          <a:p>
            <a:r>
              <a:rPr lang="en-US"/>
              <a:t>Learning rate</a:t>
            </a:r>
          </a:p>
        </p:txBody>
      </p:sp>
      <p:sp>
        <p:nvSpPr>
          <p:cNvPr id="3" name="Content Placeholder 2">
            <a:extLst>
              <a:ext uri="{FF2B5EF4-FFF2-40B4-BE49-F238E27FC236}">
                <a16:creationId xmlns:a16="http://schemas.microsoft.com/office/drawing/2014/main" id="{2C199E00-DFCB-2E03-3879-09A3621C745C}"/>
              </a:ext>
            </a:extLst>
          </p:cNvPr>
          <p:cNvSpPr>
            <a:spLocks noGrp="1"/>
          </p:cNvSpPr>
          <p:nvPr>
            <p:ph idx="1"/>
          </p:nvPr>
        </p:nvSpPr>
        <p:spPr>
          <a:xfrm>
            <a:off x="5893806" y="1825625"/>
            <a:ext cx="5459994" cy="4351338"/>
          </a:xfrm>
        </p:spPr>
        <p:txBody>
          <a:bodyPr>
            <a:normAutofit/>
          </a:bodyPr>
          <a:lstStyle/>
          <a:p>
            <a:r>
              <a:rPr lang="en-US"/>
              <a:t>The </a:t>
            </a:r>
            <a:r>
              <a:rPr lang="en-US" b="1" i="1"/>
              <a:t>learning rate hyperparameter</a:t>
            </a:r>
            <a:r>
              <a:rPr lang="en-US"/>
              <a:t> determines the size of the steps that are taken</a:t>
            </a:r>
          </a:p>
          <a:p>
            <a:r>
              <a:rPr lang="en-US"/>
              <a:t>If the learning rate is too slow, then you’ll need many steps to converge to a minimum</a:t>
            </a:r>
          </a:p>
          <a:p>
            <a:r>
              <a:rPr lang="en-US"/>
              <a:t>If the learning rate is too fast, then you might repeatedly overshoot the minimum and end up on the other side of the valley</a:t>
            </a:r>
          </a:p>
        </p:txBody>
      </p:sp>
      <p:pic>
        <p:nvPicPr>
          <p:cNvPr id="4" name="Picture 3">
            <a:extLst>
              <a:ext uri="{FF2B5EF4-FFF2-40B4-BE49-F238E27FC236}">
                <a16:creationId xmlns:a16="http://schemas.microsoft.com/office/drawing/2014/main" id="{C1D8D94F-822F-F629-41E4-3EA2246B302B}"/>
              </a:ext>
            </a:extLst>
          </p:cNvPr>
          <p:cNvPicPr>
            <a:picLocks noChangeAspect="1"/>
          </p:cNvPicPr>
          <p:nvPr/>
        </p:nvPicPr>
        <p:blipFill>
          <a:blip r:embed="rId2"/>
          <a:stretch>
            <a:fillRect/>
          </a:stretch>
        </p:blipFill>
        <p:spPr>
          <a:xfrm>
            <a:off x="594013" y="1689894"/>
            <a:ext cx="4991100" cy="2311400"/>
          </a:xfrm>
          <a:prstGeom prst="rect">
            <a:avLst/>
          </a:prstGeom>
        </p:spPr>
      </p:pic>
      <p:pic>
        <p:nvPicPr>
          <p:cNvPr id="5" name="Picture 4">
            <a:extLst>
              <a:ext uri="{FF2B5EF4-FFF2-40B4-BE49-F238E27FC236}">
                <a16:creationId xmlns:a16="http://schemas.microsoft.com/office/drawing/2014/main" id="{6BCC04A7-A6C8-6E23-4125-A2A49B25A1F1}"/>
              </a:ext>
            </a:extLst>
          </p:cNvPr>
          <p:cNvPicPr>
            <a:picLocks noChangeAspect="1"/>
          </p:cNvPicPr>
          <p:nvPr/>
        </p:nvPicPr>
        <p:blipFill>
          <a:blip r:embed="rId3"/>
          <a:stretch>
            <a:fillRect/>
          </a:stretch>
        </p:blipFill>
        <p:spPr>
          <a:xfrm>
            <a:off x="594013" y="4168775"/>
            <a:ext cx="4965700" cy="2324100"/>
          </a:xfrm>
          <a:prstGeom prst="rect">
            <a:avLst/>
          </a:prstGeom>
        </p:spPr>
      </p:pic>
      <p:sp>
        <p:nvSpPr>
          <p:cNvPr id="6" name="Slide Number Placeholder 5">
            <a:extLst>
              <a:ext uri="{FF2B5EF4-FFF2-40B4-BE49-F238E27FC236}">
                <a16:creationId xmlns:a16="http://schemas.microsoft.com/office/drawing/2014/main" id="{D5974162-3A50-7E84-A468-DAA955E76385}"/>
              </a:ext>
            </a:extLst>
          </p:cNvPr>
          <p:cNvSpPr>
            <a:spLocks noGrp="1"/>
          </p:cNvSpPr>
          <p:nvPr>
            <p:ph type="sldNum" sz="quarter" idx="12"/>
          </p:nvPr>
        </p:nvSpPr>
        <p:spPr/>
        <p:txBody>
          <a:bodyPr/>
          <a:lstStyle/>
          <a:p>
            <a:fld id="{99DA3A14-42C7-8840-B198-D7570CD4DEF7}" type="slidenum">
              <a:rPr lang="en-GB"/>
              <a:t>18</a:t>
            </a:fld>
            <a:endParaRPr lang="en-GB"/>
          </a:p>
        </p:txBody>
      </p:sp>
    </p:spTree>
    <p:extLst>
      <p:ext uri="{BB962C8B-B14F-4D97-AF65-F5344CB8AC3E}">
        <p14:creationId xmlns:p14="http://schemas.microsoft.com/office/powerpoint/2010/main" val="1311338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C80D-6E89-4E49-465B-DC26138F8CF7}"/>
              </a:ext>
            </a:extLst>
          </p:cNvPr>
          <p:cNvSpPr>
            <a:spLocks noGrp="1"/>
          </p:cNvSpPr>
          <p:nvPr>
            <p:ph type="title"/>
          </p:nvPr>
        </p:nvSpPr>
        <p:spPr>
          <a:xfrm>
            <a:off x="838200" y="365126"/>
            <a:ext cx="10515600" cy="535420"/>
          </a:xfrm>
        </p:spPr>
        <p:txBody>
          <a:bodyPr>
            <a:normAutofit fontScale="90000"/>
          </a:bodyPr>
          <a:lstStyle/>
          <a:p>
            <a:r>
              <a:rPr lang="en-US"/>
              <a:t>Gradient descent pitfalls</a:t>
            </a:r>
          </a:p>
        </p:txBody>
      </p:sp>
      <p:sp>
        <p:nvSpPr>
          <p:cNvPr id="3" name="Content Placeholder 2">
            <a:extLst>
              <a:ext uri="{FF2B5EF4-FFF2-40B4-BE49-F238E27FC236}">
                <a16:creationId xmlns:a16="http://schemas.microsoft.com/office/drawing/2014/main" id="{C5C8F746-E68B-C535-723B-FC341A1F0E50}"/>
              </a:ext>
            </a:extLst>
          </p:cNvPr>
          <p:cNvSpPr>
            <a:spLocks noGrp="1"/>
          </p:cNvSpPr>
          <p:nvPr>
            <p:ph idx="1"/>
          </p:nvPr>
        </p:nvSpPr>
        <p:spPr>
          <a:xfrm>
            <a:off x="838200" y="3744912"/>
            <a:ext cx="10515600" cy="2747963"/>
          </a:xfrm>
        </p:spPr>
        <p:txBody>
          <a:bodyPr>
            <a:normAutofit fontScale="92500"/>
          </a:bodyPr>
          <a:lstStyle/>
          <a:p>
            <a:r>
              <a:rPr lang="en-US"/>
              <a:t>Cost functions are also not always nice simple bowl shapes</a:t>
            </a:r>
          </a:p>
          <a:p>
            <a:r>
              <a:rPr lang="en-US"/>
              <a:t>The cost function can have local minima and plateaus</a:t>
            </a:r>
          </a:p>
          <a:p>
            <a:r>
              <a:rPr lang="en-US"/>
              <a:t>If you start on the left in the example above, you’ll end up in a local minimum and never find the global minimum</a:t>
            </a:r>
          </a:p>
          <a:p>
            <a:r>
              <a:rPr lang="en-US"/>
              <a:t>If you start off on the right, then you’ll hit a plateau and it’ll take many iterations before you start dropping again towards the global minimum</a:t>
            </a:r>
          </a:p>
        </p:txBody>
      </p:sp>
      <p:pic>
        <p:nvPicPr>
          <p:cNvPr id="6" name="Picture 5">
            <a:extLst>
              <a:ext uri="{FF2B5EF4-FFF2-40B4-BE49-F238E27FC236}">
                <a16:creationId xmlns:a16="http://schemas.microsoft.com/office/drawing/2014/main" id="{B6268CA3-90A5-9604-4430-2D543CD06881}"/>
              </a:ext>
            </a:extLst>
          </p:cNvPr>
          <p:cNvPicPr>
            <a:picLocks noChangeAspect="1"/>
          </p:cNvPicPr>
          <p:nvPr/>
        </p:nvPicPr>
        <p:blipFill>
          <a:blip r:embed="rId2"/>
          <a:stretch>
            <a:fillRect/>
          </a:stretch>
        </p:blipFill>
        <p:spPr>
          <a:xfrm>
            <a:off x="3613150" y="1086861"/>
            <a:ext cx="4965700" cy="2324100"/>
          </a:xfrm>
          <a:prstGeom prst="rect">
            <a:avLst/>
          </a:prstGeom>
        </p:spPr>
      </p:pic>
      <p:sp>
        <p:nvSpPr>
          <p:cNvPr id="4" name="Slide Number Placeholder 3">
            <a:extLst>
              <a:ext uri="{FF2B5EF4-FFF2-40B4-BE49-F238E27FC236}">
                <a16:creationId xmlns:a16="http://schemas.microsoft.com/office/drawing/2014/main" id="{5260B759-D773-1D30-95C1-89B91983279E}"/>
              </a:ext>
            </a:extLst>
          </p:cNvPr>
          <p:cNvSpPr>
            <a:spLocks noGrp="1"/>
          </p:cNvSpPr>
          <p:nvPr>
            <p:ph type="sldNum" sz="quarter" idx="12"/>
          </p:nvPr>
        </p:nvSpPr>
        <p:spPr/>
        <p:txBody>
          <a:bodyPr/>
          <a:lstStyle/>
          <a:p>
            <a:fld id="{99DA3A14-42C7-8840-B198-D7570CD4DEF7}" type="slidenum">
              <a:rPr lang="en-GB"/>
              <a:t>19</a:t>
            </a:fld>
            <a:endParaRPr lang="en-GB"/>
          </a:p>
        </p:txBody>
      </p:sp>
    </p:spTree>
    <p:extLst>
      <p:ext uri="{BB962C8B-B14F-4D97-AF65-F5344CB8AC3E}">
        <p14:creationId xmlns:p14="http://schemas.microsoft.com/office/powerpoint/2010/main" val="4094632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C28C-A89E-4A39-EAAD-3FC87E2EF1D6}"/>
              </a:ext>
            </a:extLst>
          </p:cNvPr>
          <p:cNvSpPr>
            <a:spLocks noGrp="1"/>
          </p:cNvSpPr>
          <p:nvPr>
            <p:ph type="title"/>
          </p:nvPr>
        </p:nvSpPr>
        <p:spPr/>
        <p:txBody>
          <a:bodyPr/>
          <a:lstStyle/>
          <a:p>
            <a:r>
              <a:rPr lang="en-US"/>
              <a:t>Source</a:t>
            </a:r>
          </a:p>
        </p:txBody>
      </p:sp>
      <p:sp>
        <p:nvSpPr>
          <p:cNvPr id="3" name="Content Placeholder 2">
            <a:extLst>
              <a:ext uri="{FF2B5EF4-FFF2-40B4-BE49-F238E27FC236}">
                <a16:creationId xmlns:a16="http://schemas.microsoft.com/office/drawing/2014/main" id="{21A471F7-FC06-A86F-E4E6-FE8271C8DEFA}"/>
              </a:ext>
            </a:extLst>
          </p:cNvPr>
          <p:cNvSpPr>
            <a:spLocks noGrp="1"/>
          </p:cNvSpPr>
          <p:nvPr>
            <p:ph idx="1"/>
          </p:nvPr>
        </p:nvSpPr>
        <p:spPr/>
        <p:txBody>
          <a:bodyPr/>
          <a:lstStyle/>
          <a:p>
            <a:r>
              <a:rPr lang="en-US"/>
              <a:t>Chapter 4 of </a:t>
            </a:r>
          </a:p>
          <a:p>
            <a:pPr lvl="1"/>
            <a:r>
              <a:rPr lang="en-US"/>
              <a:t>Géron, A. (2023). </a:t>
            </a:r>
            <a:r>
              <a:rPr lang="en-US" i="1"/>
              <a:t>Hands-On Machine Learning with Scikit-Learn, Keras &amp; TensorFlow. </a:t>
            </a:r>
            <a:r>
              <a:rPr lang="en-US"/>
              <a:t>(Third edition).</a:t>
            </a:r>
            <a:r>
              <a:rPr lang="en-US" i="1"/>
              <a:t> </a:t>
            </a:r>
            <a:r>
              <a:rPr lang="en-US"/>
              <a:t>O’Reilly. Available at </a:t>
            </a:r>
          </a:p>
          <a:p>
            <a:pPr lvl="2"/>
            <a:r>
              <a:rPr lang="en-US">
                <a:hlinkClick r:id="rId2"/>
              </a:rPr>
              <a:t>https://www.amazon.de/-/en/Aur%C3%A9lien-G%C3%A9ron/dp/1098125975/</a:t>
            </a:r>
            <a:endParaRPr lang="en-US"/>
          </a:p>
          <a:p>
            <a:pPr lvl="2"/>
            <a:r>
              <a:rPr lang="en-US">
                <a:hlinkClick r:id="rId3"/>
              </a:rPr>
              <a:t>https://www.saxo.com/dk/hands-on-machine-learning-with-scikit-learn-keras-and-tensorflow_bog_9781098125974</a:t>
            </a:r>
            <a:endParaRPr lang="en-US"/>
          </a:p>
          <a:p>
            <a:pPr lvl="2"/>
            <a:r>
              <a:rPr lang="en-US">
                <a:hlinkClick r:id="rId4"/>
              </a:rPr>
              <a:t>https://factumbooks.dk/?search_string=hands-on+machine+learning+with+scikit-learn</a:t>
            </a:r>
            <a:endParaRPr lang="en-US"/>
          </a:p>
          <a:p>
            <a:r>
              <a:rPr lang="en-US"/>
              <a:t>Jupyter notebook for chapter 4: </a:t>
            </a:r>
          </a:p>
          <a:p>
            <a:pPr lvl="1"/>
            <a:r>
              <a:rPr lang="en-US" sz="2000">
                <a:hlinkClick r:id="rId5"/>
              </a:rPr>
              <a:t>https://github.com/ageron/handson-ml3/blob/main/04_training_linear_models.ipynb</a:t>
            </a:r>
            <a:r>
              <a:rPr lang="en-US" sz="2000"/>
              <a:t> </a:t>
            </a:r>
          </a:p>
          <a:p>
            <a:endParaRPr lang="en-US"/>
          </a:p>
        </p:txBody>
      </p:sp>
      <p:sp>
        <p:nvSpPr>
          <p:cNvPr id="4" name="Slide Number Placeholder 3">
            <a:extLst>
              <a:ext uri="{FF2B5EF4-FFF2-40B4-BE49-F238E27FC236}">
                <a16:creationId xmlns:a16="http://schemas.microsoft.com/office/drawing/2014/main" id="{EA8C8023-E554-ECA7-8DAC-51FEEE79ACC3}"/>
              </a:ext>
            </a:extLst>
          </p:cNvPr>
          <p:cNvSpPr>
            <a:spLocks noGrp="1"/>
          </p:cNvSpPr>
          <p:nvPr>
            <p:ph type="sldNum" sz="quarter" idx="12"/>
          </p:nvPr>
        </p:nvSpPr>
        <p:spPr/>
        <p:txBody>
          <a:bodyPr/>
          <a:lstStyle/>
          <a:p>
            <a:fld id="{F4D27A1E-7FF6-AE4C-BBF1-D850BA4B9661}" type="slidenum">
              <a:rPr lang="en-GB"/>
              <a:t>2</a:t>
            </a:fld>
            <a:endParaRPr lang="en-GB"/>
          </a:p>
        </p:txBody>
      </p:sp>
    </p:spTree>
    <p:extLst>
      <p:ext uri="{BB962C8B-B14F-4D97-AF65-F5344CB8AC3E}">
        <p14:creationId xmlns:p14="http://schemas.microsoft.com/office/powerpoint/2010/main" val="3508919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0EF9C-7584-2651-CCF7-C9CEDBDB4DFA}"/>
              </a:ext>
            </a:extLst>
          </p:cNvPr>
          <p:cNvSpPr>
            <a:spLocks noGrp="1"/>
          </p:cNvSpPr>
          <p:nvPr>
            <p:ph type="title"/>
          </p:nvPr>
        </p:nvSpPr>
        <p:spPr/>
        <p:txBody>
          <a:bodyPr>
            <a:normAutofit fontScale="90000"/>
          </a:bodyPr>
          <a:lstStyle/>
          <a:p>
            <a:r>
              <a:rPr lang="en-US"/>
              <a:t>GD is (almost) guaranteed to find a global minimum when using MSE for linear regression</a:t>
            </a:r>
          </a:p>
        </p:txBody>
      </p:sp>
      <p:sp>
        <p:nvSpPr>
          <p:cNvPr id="3" name="Content Placeholder 2">
            <a:extLst>
              <a:ext uri="{FF2B5EF4-FFF2-40B4-BE49-F238E27FC236}">
                <a16:creationId xmlns:a16="http://schemas.microsoft.com/office/drawing/2014/main" id="{4AF0E55B-DDE5-FD58-BA1F-3239354427C1}"/>
              </a:ext>
            </a:extLst>
          </p:cNvPr>
          <p:cNvSpPr>
            <a:spLocks noGrp="1"/>
          </p:cNvSpPr>
          <p:nvPr>
            <p:ph idx="1"/>
          </p:nvPr>
        </p:nvSpPr>
        <p:spPr>
          <a:xfrm>
            <a:off x="5649362" y="1825625"/>
            <a:ext cx="5704438" cy="4351338"/>
          </a:xfrm>
        </p:spPr>
        <p:txBody>
          <a:bodyPr>
            <a:normAutofit fontScale="85000" lnSpcReduction="10000"/>
          </a:bodyPr>
          <a:lstStyle/>
          <a:p>
            <a:r>
              <a:rPr lang="en-US"/>
              <a:t>Fortunately, the MSE cost function for a linear regression model is </a:t>
            </a:r>
            <a:r>
              <a:rPr lang="en-US" b="1" i="1"/>
              <a:t>convex</a:t>
            </a:r>
            <a:r>
              <a:rPr lang="en-US"/>
              <a:t>, meaning that if you join any two points with a straight line, that line will never be below the curve</a:t>
            </a:r>
          </a:p>
          <a:p>
            <a:r>
              <a:rPr lang="en-US"/>
              <a:t>Therefore there is only one global minimum</a:t>
            </a:r>
          </a:p>
          <a:p>
            <a:r>
              <a:rPr lang="en-US"/>
              <a:t>It is also a continous function whose gradient never changes abruptly</a:t>
            </a:r>
          </a:p>
          <a:p>
            <a:r>
              <a:rPr lang="en-US"/>
              <a:t>This means that GD is guaranteed to approach arbitrarily close to the global minimum, provided you wait long enough and your learning rate is not too high</a:t>
            </a:r>
          </a:p>
        </p:txBody>
      </p:sp>
      <p:pic>
        <p:nvPicPr>
          <p:cNvPr id="4" name="Picture 3">
            <a:extLst>
              <a:ext uri="{FF2B5EF4-FFF2-40B4-BE49-F238E27FC236}">
                <a16:creationId xmlns:a16="http://schemas.microsoft.com/office/drawing/2014/main" id="{5F04EDF6-1DB4-94DD-A9B2-61A35FFB8083}"/>
              </a:ext>
            </a:extLst>
          </p:cNvPr>
          <p:cNvPicPr>
            <a:picLocks noChangeAspect="1"/>
          </p:cNvPicPr>
          <p:nvPr/>
        </p:nvPicPr>
        <p:blipFill>
          <a:blip r:embed="rId2"/>
          <a:stretch>
            <a:fillRect/>
          </a:stretch>
        </p:blipFill>
        <p:spPr>
          <a:xfrm>
            <a:off x="706581" y="2259445"/>
            <a:ext cx="4772891" cy="2864978"/>
          </a:xfrm>
          <a:prstGeom prst="rect">
            <a:avLst/>
          </a:prstGeom>
        </p:spPr>
      </p:pic>
      <p:sp>
        <p:nvSpPr>
          <p:cNvPr id="5" name="Slide Number Placeholder 4">
            <a:extLst>
              <a:ext uri="{FF2B5EF4-FFF2-40B4-BE49-F238E27FC236}">
                <a16:creationId xmlns:a16="http://schemas.microsoft.com/office/drawing/2014/main" id="{8CDA2ED0-277D-0A02-E594-06E0029DBAA2}"/>
              </a:ext>
            </a:extLst>
          </p:cNvPr>
          <p:cNvSpPr>
            <a:spLocks noGrp="1"/>
          </p:cNvSpPr>
          <p:nvPr>
            <p:ph type="sldNum" sz="quarter" idx="12"/>
          </p:nvPr>
        </p:nvSpPr>
        <p:spPr/>
        <p:txBody>
          <a:bodyPr/>
          <a:lstStyle/>
          <a:p>
            <a:fld id="{99DA3A14-42C7-8840-B198-D7570CD4DEF7}" type="slidenum">
              <a:rPr lang="en-GB"/>
              <a:t>20</a:t>
            </a:fld>
            <a:endParaRPr lang="en-GB"/>
          </a:p>
        </p:txBody>
      </p:sp>
    </p:spTree>
    <p:extLst>
      <p:ext uri="{BB962C8B-B14F-4D97-AF65-F5344CB8AC3E}">
        <p14:creationId xmlns:p14="http://schemas.microsoft.com/office/powerpoint/2010/main" val="2968513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78B6-3FA7-1AD4-FCD9-BB53BDA451A7}"/>
              </a:ext>
            </a:extLst>
          </p:cNvPr>
          <p:cNvSpPr>
            <a:spLocks noGrp="1"/>
          </p:cNvSpPr>
          <p:nvPr>
            <p:ph type="title"/>
          </p:nvPr>
        </p:nvSpPr>
        <p:spPr>
          <a:xfrm>
            <a:off x="838200" y="365125"/>
            <a:ext cx="10515600" cy="549275"/>
          </a:xfrm>
        </p:spPr>
        <p:txBody>
          <a:bodyPr>
            <a:normAutofit fontScale="90000"/>
          </a:bodyPr>
          <a:lstStyle/>
          <a:p>
            <a:r>
              <a:rPr lang="en-US"/>
              <a:t>The importance of scaling in gradient descent</a:t>
            </a:r>
          </a:p>
        </p:txBody>
      </p:sp>
      <p:sp>
        <p:nvSpPr>
          <p:cNvPr id="3" name="Content Placeholder 2">
            <a:extLst>
              <a:ext uri="{FF2B5EF4-FFF2-40B4-BE49-F238E27FC236}">
                <a16:creationId xmlns:a16="http://schemas.microsoft.com/office/drawing/2014/main" id="{FDF8CD15-6391-C57D-86B2-42251D7D8E48}"/>
              </a:ext>
            </a:extLst>
          </p:cNvPr>
          <p:cNvSpPr>
            <a:spLocks noGrp="1"/>
          </p:cNvSpPr>
          <p:nvPr>
            <p:ph idx="1"/>
          </p:nvPr>
        </p:nvSpPr>
        <p:spPr>
          <a:xfrm>
            <a:off x="838200" y="3981395"/>
            <a:ext cx="10515600" cy="2747963"/>
          </a:xfrm>
        </p:spPr>
        <p:txBody>
          <a:bodyPr>
            <a:normAutofit fontScale="70000" lnSpcReduction="20000"/>
          </a:bodyPr>
          <a:lstStyle/>
          <a:p>
            <a:r>
              <a:rPr lang="en-US"/>
              <a:t>Although the MSE cost function has a bowl shape, it can be a very elongated bowl if the features have different scales</a:t>
            </a:r>
          </a:p>
          <a:p>
            <a:r>
              <a:rPr lang="en-US"/>
              <a:t>If all features have the same scale (see above left), then GD will descend almost directly to the global minimum</a:t>
            </a:r>
          </a:p>
          <a:p>
            <a:r>
              <a:rPr lang="en-US"/>
              <a:t>However, if the features have very different scales, then GD may start by going in a direction orthogonal to the direction to the minimum and then have to make a long gradual descent to the minimum, using many small steps (remember that the step size increases with the gradient)</a:t>
            </a:r>
          </a:p>
          <a:p>
            <a:r>
              <a:rPr lang="en-US"/>
              <a:t>This is why it is important to scale your features so that they have a similar range of values (e.g., by using the StandardScaler)</a:t>
            </a:r>
          </a:p>
        </p:txBody>
      </p:sp>
      <p:pic>
        <p:nvPicPr>
          <p:cNvPr id="4" name="Picture 3">
            <a:extLst>
              <a:ext uri="{FF2B5EF4-FFF2-40B4-BE49-F238E27FC236}">
                <a16:creationId xmlns:a16="http://schemas.microsoft.com/office/drawing/2014/main" id="{6EB5871F-EBE8-AF82-609C-2B5422B816A1}"/>
              </a:ext>
            </a:extLst>
          </p:cNvPr>
          <p:cNvPicPr>
            <a:picLocks noChangeAspect="1"/>
          </p:cNvPicPr>
          <p:nvPr/>
        </p:nvPicPr>
        <p:blipFill>
          <a:blip r:embed="rId2"/>
          <a:stretch>
            <a:fillRect/>
          </a:stretch>
        </p:blipFill>
        <p:spPr>
          <a:xfrm>
            <a:off x="3067707" y="1112250"/>
            <a:ext cx="6056586" cy="2504957"/>
          </a:xfrm>
          <a:prstGeom prst="rect">
            <a:avLst/>
          </a:prstGeom>
        </p:spPr>
      </p:pic>
      <p:sp>
        <p:nvSpPr>
          <p:cNvPr id="5" name="Slide Number Placeholder 4">
            <a:extLst>
              <a:ext uri="{FF2B5EF4-FFF2-40B4-BE49-F238E27FC236}">
                <a16:creationId xmlns:a16="http://schemas.microsoft.com/office/drawing/2014/main" id="{E7A50A73-5292-FE1E-8279-D2D7F5225737}"/>
              </a:ext>
            </a:extLst>
          </p:cNvPr>
          <p:cNvSpPr>
            <a:spLocks noGrp="1"/>
          </p:cNvSpPr>
          <p:nvPr>
            <p:ph type="sldNum" sz="quarter" idx="12"/>
          </p:nvPr>
        </p:nvSpPr>
        <p:spPr/>
        <p:txBody>
          <a:bodyPr/>
          <a:lstStyle/>
          <a:p>
            <a:fld id="{99DA3A14-42C7-8840-B198-D7570CD4DEF7}" type="slidenum">
              <a:rPr lang="en-GB"/>
              <a:t>21</a:t>
            </a:fld>
            <a:endParaRPr lang="en-GB"/>
          </a:p>
        </p:txBody>
      </p:sp>
    </p:spTree>
    <p:extLst>
      <p:ext uri="{BB962C8B-B14F-4D97-AF65-F5344CB8AC3E}">
        <p14:creationId xmlns:p14="http://schemas.microsoft.com/office/powerpoint/2010/main" val="806261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771-A612-B41F-1179-5B70B8E360C9}"/>
              </a:ext>
            </a:extLst>
          </p:cNvPr>
          <p:cNvSpPr>
            <a:spLocks noGrp="1"/>
          </p:cNvSpPr>
          <p:nvPr>
            <p:ph type="title"/>
          </p:nvPr>
        </p:nvSpPr>
        <p:spPr/>
        <p:txBody>
          <a:bodyPr/>
          <a:lstStyle/>
          <a:p>
            <a:r>
              <a:rPr lang="en-US"/>
              <a:t>Multidimensional parameter spaces</a:t>
            </a:r>
          </a:p>
        </p:txBody>
      </p:sp>
      <p:sp>
        <p:nvSpPr>
          <p:cNvPr id="3" name="Content Placeholder 2">
            <a:extLst>
              <a:ext uri="{FF2B5EF4-FFF2-40B4-BE49-F238E27FC236}">
                <a16:creationId xmlns:a16="http://schemas.microsoft.com/office/drawing/2014/main" id="{091C9698-232A-4608-D177-D09F596D4428}"/>
              </a:ext>
            </a:extLst>
          </p:cNvPr>
          <p:cNvSpPr>
            <a:spLocks noGrp="1"/>
          </p:cNvSpPr>
          <p:nvPr>
            <p:ph idx="1"/>
          </p:nvPr>
        </p:nvSpPr>
        <p:spPr>
          <a:xfrm>
            <a:off x="838200" y="4272455"/>
            <a:ext cx="10515600" cy="1904507"/>
          </a:xfrm>
        </p:spPr>
        <p:txBody>
          <a:bodyPr>
            <a:normAutofit fontScale="85000" lnSpcReduction="20000"/>
          </a:bodyPr>
          <a:lstStyle/>
          <a:p>
            <a:r>
              <a:rPr lang="en-US"/>
              <a:t>The example above illustrates gradient descent when looking for the best combination of values for </a:t>
            </a:r>
            <a:r>
              <a:rPr lang="en-US" b="1"/>
              <a:t>two</a:t>
            </a:r>
            <a:r>
              <a:rPr lang="en-US"/>
              <a:t> parameters</a:t>
            </a:r>
          </a:p>
          <a:p>
            <a:r>
              <a:rPr lang="en-US"/>
              <a:t>In general, a linear model may have any number of parameters, each new parameter adds a dimension to the parameter space, so the search takes longer</a:t>
            </a:r>
          </a:p>
          <a:p>
            <a:r>
              <a:rPr lang="en-US"/>
              <a:t>Nevertheless, the cost function is convex, so there is always only one global minimum</a:t>
            </a:r>
          </a:p>
        </p:txBody>
      </p:sp>
      <p:pic>
        <p:nvPicPr>
          <p:cNvPr id="4" name="Picture 3">
            <a:extLst>
              <a:ext uri="{FF2B5EF4-FFF2-40B4-BE49-F238E27FC236}">
                <a16:creationId xmlns:a16="http://schemas.microsoft.com/office/drawing/2014/main" id="{6B3D1C30-AC64-1B72-F6C1-81F20E8F70A1}"/>
              </a:ext>
            </a:extLst>
          </p:cNvPr>
          <p:cNvPicPr>
            <a:picLocks noChangeAspect="1"/>
          </p:cNvPicPr>
          <p:nvPr/>
        </p:nvPicPr>
        <p:blipFill>
          <a:blip r:embed="rId2"/>
          <a:stretch>
            <a:fillRect/>
          </a:stretch>
        </p:blipFill>
        <p:spPr>
          <a:xfrm>
            <a:off x="3067707" y="1506488"/>
            <a:ext cx="6056586" cy="2504957"/>
          </a:xfrm>
          <a:prstGeom prst="rect">
            <a:avLst/>
          </a:prstGeom>
        </p:spPr>
      </p:pic>
      <p:sp>
        <p:nvSpPr>
          <p:cNvPr id="5" name="Slide Number Placeholder 4">
            <a:extLst>
              <a:ext uri="{FF2B5EF4-FFF2-40B4-BE49-F238E27FC236}">
                <a16:creationId xmlns:a16="http://schemas.microsoft.com/office/drawing/2014/main" id="{129019E8-5135-AE5E-F294-C98DC3ABEB9C}"/>
              </a:ext>
            </a:extLst>
          </p:cNvPr>
          <p:cNvSpPr>
            <a:spLocks noGrp="1"/>
          </p:cNvSpPr>
          <p:nvPr>
            <p:ph type="sldNum" sz="quarter" idx="12"/>
          </p:nvPr>
        </p:nvSpPr>
        <p:spPr/>
        <p:txBody>
          <a:bodyPr/>
          <a:lstStyle/>
          <a:p>
            <a:fld id="{99DA3A14-42C7-8840-B198-D7570CD4DEF7}" type="slidenum">
              <a:rPr lang="en-GB"/>
              <a:t>22</a:t>
            </a:fld>
            <a:endParaRPr lang="en-GB"/>
          </a:p>
        </p:txBody>
      </p:sp>
    </p:spTree>
    <p:extLst>
      <p:ext uri="{BB962C8B-B14F-4D97-AF65-F5344CB8AC3E}">
        <p14:creationId xmlns:p14="http://schemas.microsoft.com/office/powerpoint/2010/main" val="2893170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B8EA-63A2-9BE6-E184-5517EC6AFB86}"/>
              </a:ext>
            </a:extLst>
          </p:cNvPr>
          <p:cNvSpPr>
            <a:spLocks noGrp="1"/>
          </p:cNvSpPr>
          <p:nvPr>
            <p:ph type="title"/>
          </p:nvPr>
        </p:nvSpPr>
        <p:spPr/>
        <p:txBody>
          <a:bodyPr/>
          <a:lstStyle/>
          <a:p>
            <a:r>
              <a:rPr lang="en-US"/>
              <a:t>Batch gradient descent</a:t>
            </a:r>
          </a:p>
        </p:txBody>
      </p:sp>
      <p:sp>
        <p:nvSpPr>
          <p:cNvPr id="3" name="Content Placeholder 2">
            <a:extLst>
              <a:ext uri="{FF2B5EF4-FFF2-40B4-BE49-F238E27FC236}">
                <a16:creationId xmlns:a16="http://schemas.microsoft.com/office/drawing/2014/main" id="{114CE4B6-735C-FC82-310D-8C837CFA9C62}"/>
              </a:ext>
            </a:extLst>
          </p:cNvPr>
          <p:cNvSpPr>
            <a:spLocks noGrp="1"/>
          </p:cNvSpPr>
          <p:nvPr>
            <p:ph idx="1"/>
          </p:nvPr>
        </p:nvSpPr>
        <p:spPr>
          <a:xfrm>
            <a:off x="838200" y="3428999"/>
            <a:ext cx="10515600" cy="2747963"/>
          </a:xfrm>
        </p:spPr>
        <p:txBody>
          <a:bodyPr/>
          <a:lstStyle/>
          <a:p>
            <a:r>
              <a:rPr lang="en-US"/>
              <a:t>When carrying out gradient descent, you have to compute the gradient of the cost function wrt </a:t>
            </a:r>
            <a:r>
              <a:rPr lang="en-US" i="1"/>
              <a:t>each parameter</a:t>
            </a:r>
            <a:r>
              <a:rPr lang="en-US"/>
              <a:t>, 𝜃</a:t>
            </a:r>
            <a:r>
              <a:rPr lang="en-US" i="1" baseline="-25000"/>
              <a:t>j</a:t>
            </a:r>
          </a:p>
          <a:p>
            <a:r>
              <a:rPr lang="en-US"/>
              <a:t>That is, you need to calculate for each parameter how much the cost function will change if you change that parameter by just a tiny bit</a:t>
            </a:r>
          </a:p>
          <a:p>
            <a:r>
              <a:rPr lang="en-US"/>
              <a:t>This is called a </a:t>
            </a:r>
            <a:r>
              <a:rPr lang="en-US" b="1" i="1"/>
              <a:t>partial derivative</a:t>
            </a:r>
            <a:r>
              <a:rPr lang="en-US"/>
              <a:t> (see above)</a:t>
            </a:r>
            <a:endParaRPr lang="en-US" baseline="-25000"/>
          </a:p>
        </p:txBody>
      </p:sp>
      <p:pic>
        <p:nvPicPr>
          <p:cNvPr id="4" name="Picture 3">
            <a:extLst>
              <a:ext uri="{FF2B5EF4-FFF2-40B4-BE49-F238E27FC236}">
                <a16:creationId xmlns:a16="http://schemas.microsoft.com/office/drawing/2014/main" id="{A361FF26-E6BC-41FC-EE1E-2E84C1A85EF2}"/>
              </a:ext>
            </a:extLst>
          </p:cNvPr>
          <p:cNvPicPr>
            <a:picLocks noChangeAspect="1"/>
          </p:cNvPicPr>
          <p:nvPr/>
        </p:nvPicPr>
        <p:blipFill>
          <a:blip r:embed="rId2"/>
          <a:stretch>
            <a:fillRect/>
          </a:stretch>
        </p:blipFill>
        <p:spPr>
          <a:xfrm>
            <a:off x="2882900" y="2324099"/>
            <a:ext cx="6426200" cy="1104900"/>
          </a:xfrm>
          <a:prstGeom prst="rect">
            <a:avLst/>
          </a:prstGeom>
        </p:spPr>
      </p:pic>
      <p:pic>
        <p:nvPicPr>
          <p:cNvPr id="5" name="Picture 4">
            <a:extLst>
              <a:ext uri="{FF2B5EF4-FFF2-40B4-BE49-F238E27FC236}">
                <a16:creationId xmlns:a16="http://schemas.microsoft.com/office/drawing/2014/main" id="{8E6AA5F7-5DBA-1D52-8512-089E274CE623}"/>
              </a:ext>
            </a:extLst>
          </p:cNvPr>
          <p:cNvPicPr>
            <a:picLocks noChangeAspect="1"/>
          </p:cNvPicPr>
          <p:nvPr/>
        </p:nvPicPr>
        <p:blipFill>
          <a:blip r:embed="rId3"/>
          <a:stretch>
            <a:fillRect/>
          </a:stretch>
        </p:blipFill>
        <p:spPr>
          <a:xfrm>
            <a:off x="2768600" y="1352549"/>
            <a:ext cx="6654800" cy="838200"/>
          </a:xfrm>
          <a:prstGeom prst="rect">
            <a:avLst/>
          </a:prstGeom>
        </p:spPr>
      </p:pic>
      <p:sp>
        <p:nvSpPr>
          <p:cNvPr id="6" name="Slide Number Placeholder 5">
            <a:extLst>
              <a:ext uri="{FF2B5EF4-FFF2-40B4-BE49-F238E27FC236}">
                <a16:creationId xmlns:a16="http://schemas.microsoft.com/office/drawing/2014/main" id="{38D8C9EE-4460-A24D-67AB-FAB72CA71DAE}"/>
              </a:ext>
            </a:extLst>
          </p:cNvPr>
          <p:cNvSpPr>
            <a:spLocks noGrp="1"/>
          </p:cNvSpPr>
          <p:nvPr>
            <p:ph type="sldNum" sz="quarter" idx="12"/>
          </p:nvPr>
        </p:nvSpPr>
        <p:spPr/>
        <p:txBody>
          <a:bodyPr/>
          <a:lstStyle/>
          <a:p>
            <a:fld id="{99DA3A14-42C7-8840-B198-D7570CD4DEF7}" type="slidenum">
              <a:rPr lang="en-GB"/>
              <a:t>23</a:t>
            </a:fld>
            <a:endParaRPr lang="en-GB"/>
          </a:p>
        </p:txBody>
      </p:sp>
    </p:spTree>
    <p:extLst>
      <p:ext uri="{BB962C8B-B14F-4D97-AF65-F5344CB8AC3E}">
        <p14:creationId xmlns:p14="http://schemas.microsoft.com/office/powerpoint/2010/main" val="3961780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C7FD2-BE5C-81D5-6F69-005BDADCEF40}"/>
              </a:ext>
            </a:extLst>
          </p:cNvPr>
          <p:cNvSpPr>
            <a:spLocks noGrp="1"/>
          </p:cNvSpPr>
          <p:nvPr>
            <p:ph type="title"/>
          </p:nvPr>
        </p:nvSpPr>
        <p:spPr/>
        <p:txBody>
          <a:bodyPr/>
          <a:lstStyle/>
          <a:p>
            <a:r>
              <a:rPr lang="en-US"/>
              <a:t>Gradient vector of the cost function</a:t>
            </a:r>
          </a:p>
        </p:txBody>
      </p:sp>
      <p:sp>
        <p:nvSpPr>
          <p:cNvPr id="3" name="Content Placeholder 2">
            <a:extLst>
              <a:ext uri="{FF2B5EF4-FFF2-40B4-BE49-F238E27FC236}">
                <a16:creationId xmlns:a16="http://schemas.microsoft.com/office/drawing/2014/main" id="{F6EBAD96-9158-DB9E-9FC7-D1A381FFCB64}"/>
              </a:ext>
            </a:extLst>
          </p:cNvPr>
          <p:cNvSpPr>
            <a:spLocks noGrp="1"/>
          </p:cNvSpPr>
          <p:nvPr>
            <p:ph idx="1"/>
          </p:nvPr>
        </p:nvSpPr>
        <p:spPr>
          <a:xfrm>
            <a:off x="5472484" y="1545021"/>
            <a:ext cx="6218084" cy="4947854"/>
          </a:xfrm>
        </p:spPr>
        <p:txBody>
          <a:bodyPr>
            <a:normAutofit fontScale="85000" lnSpcReduction="20000"/>
          </a:bodyPr>
          <a:lstStyle/>
          <a:p>
            <a:r>
              <a:rPr lang="en-US"/>
              <a:t>In practice, we compute all the gradients for all the features in one go to give a </a:t>
            </a:r>
            <a:r>
              <a:rPr lang="en-US" b="1" i="1"/>
              <a:t>gradient vector of the cost function</a:t>
            </a:r>
          </a:p>
          <a:p>
            <a:r>
              <a:rPr lang="en-US"/>
              <a:t>Computing this formula involves calculating the gradients for all features </a:t>
            </a:r>
            <a:r>
              <a:rPr lang="en-US" i="1"/>
              <a:t>over all the training set at each step in the gradient descent</a:t>
            </a:r>
          </a:p>
          <a:p>
            <a:r>
              <a:rPr lang="en-US"/>
              <a:t>This algorithm is therefore called </a:t>
            </a:r>
            <a:r>
              <a:rPr lang="en-US" b="1" i="1"/>
              <a:t>batch gradient descent</a:t>
            </a:r>
            <a:r>
              <a:rPr lang="en-US"/>
              <a:t> because it uses the whole batch of training data at each step</a:t>
            </a:r>
          </a:p>
          <a:p>
            <a:r>
              <a:rPr lang="en-US"/>
              <a:t>It is therefore very slow on large datasets</a:t>
            </a:r>
          </a:p>
          <a:p>
            <a:r>
              <a:rPr lang="en-US"/>
              <a:t>On the other hand, batch gradient descent scales well with the number of features and is much faster than the Normal Equation or SVD decomposition when there are a lot of features</a:t>
            </a:r>
          </a:p>
          <a:p>
            <a:endParaRPr lang="en-US"/>
          </a:p>
        </p:txBody>
      </p:sp>
      <p:pic>
        <p:nvPicPr>
          <p:cNvPr id="4" name="Picture 3">
            <a:extLst>
              <a:ext uri="{FF2B5EF4-FFF2-40B4-BE49-F238E27FC236}">
                <a16:creationId xmlns:a16="http://schemas.microsoft.com/office/drawing/2014/main" id="{79D6B483-F817-1F12-A8D7-335C4887D4DF}"/>
              </a:ext>
            </a:extLst>
          </p:cNvPr>
          <p:cNvPicPr>
            <a:picLocks noChangeAspect="1"/>
          </p:cNvPicPr>
          <p:nvPr/>
        </p:nvPicPr>
        <p:blipFill>
          <a:blip r:embed="rId2"/>
          <a:stretch>
            <a:fillRect/>
          </a:stretch>
        </p:blipFill>
        <p:spPr>
          <a:xfrm>
            <a:off x="501432" y="2103109"/>
            <a:ext cx="4971052" cy="2651782"/>
          </a:xfrm>
          <a:prstGeom prst="rect">
            <a:avLst/>
          </a:prstGeom>
        </p:spPr>
      </p:pic>
      <p:sp>
        <p:nvSpPr>
          <p:cNvPr id="5" name="Slide Number Placeholder 4">
            <a:extLst>
              <a:ext uri="{FF2B5EF4-FFF2-40B4-BE49-F238E27FC236}">
                <a16:creationId xmlns:a16="http://schemas.microsoft.com/office/drawing/2014/main" id="{996C5970-6D21-35F1-DA51-8EBDA006C790}"/>
              </a:ext>
            </a:extLst>
          </p:cNvPr>
          <p:cNvSpPr>
            <a:spLocks noGrp="1"/>
          </p:cNvSpPr>
          <p:nvPr>
            <p:ph type="sldNum" sz="quarter" idx="12"/>
          </p:nvPr>
        </p:nvSpPr>
        <p:spPr/>
        <p:txBody>
          <a:bodyPr/>
          <a:lstStyle/>
          <a:p>
            <a:fld id="{99DA3A14-42C7-8840-B198-D7570CD4DEF7}" type="slidenum">
              <a:rPr lang="en-GB"/>
              <a:t>24</a:t>
            </a:fld>
            <a:endParaRPr lang="en-GB"/>
          </a:p>
        </p:txBody>
      </p:sp>
    </p:spTree>
    <p:extLst>
      <p:ext uri="{BB962C8B-B14F-4D97-AF65-F5344CB8AC3E}">
        <p14:creationId xmlns:p14="http://schemas.microsoft.com/office/powerpoint/2010/main" val="2976195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905E-BF57-EF97-E0E4-938E964C473E}"/>
              </a:ext>
            </a:extLst>
          </p:cNvPr>
          <p:cNvSpPr>
            <a:spLocks noGrp="1"/>
          </p:cNvSpPr>
          <p:nvPr>
            <p:ph type="title"/>
          </p:nvPr>
        </p:nvSpPr>
        <p:spPr/>
        <p:txBody>
          <a:bodyPr/>
          <a:lstStyle/>
          <a:p>
            <a:r>
              <a:rPr lang="en-US"/>
              <a:t>Taking a gradient descent step</a:t>
            </a:r>
          </a:p>
        </p:txBody>
      </p:sp>
      <p:sp>
        <p:nvSpPr>
          <p:cNvPr id="3" name="Content Placeholder 2">
            <a:extLst>
              <a:ext uri="{FF2B5EF4-FFF2-40B4-BE49-F238E27FC236}">
                <a16:creationId xmlns:a16="http://schemas.microsoft.com/office/drawing/2014/main" id="{99355437-A556-9EFD-FC2B-C5B925E2A4E1}"/>
              </a:ext>
            </a:extLst>
          </p:cNvPr>
          <p:cNvSpPr>
            <a:spLocks noGrp="1"/>
          </p:cNvSpPr>
          <p:nvPr>
            <p:ph idx="1"/>
          </p:nvPr>
        </p:nvSpPr>
        <p:spPr>
          <a:xfrm>
            <a:off x="838200" y="3909848"/>
            <a:ext cx="10515600" cy="2267114"/>
          </a:xfrm>
        </p:spPr>
        <p:txBody>
          <a:bodyPr>
            <a:normAutofit fontScale="92500"/>
          </a:bodyPr>
          <a:lstStyle/>
          <a:p>
            <a:r>
              <a:rPr lang="en-US"/>
              <a:t>Once we’ve computed the gradient vector, which points uphill, we then take a step in the opposite direction (i.e., downhill)</a:t>
            </a:r>
          </a:p>
          <a:p>
            <a:r>
              <a:rPr lang="en-US"/>
              <a:t>This means subtracting a multiple, </a:t>
            </a:r>
            <a:r>
              <a:rPr lang="en-US" i="1"/>
              <a:t>η</a:t>
            </a:r>
            <a:r>
              <a:rPr lang="en-US"/>
              <a:t>, of the gradient from the current value of the parameter vector to get the next value of the parameter vector</a:t>
            </a:r>
          </a:p>
          <a:p>
            <a:r>
              <a:rPr lang="en-US" i="1"/>
              <a:t>η </a:t>
            </a:r>
            <a:r>
              <a:rPr lang="en-US"/>
              <a:t>is the </a:t>
            </a:r>
            <a:r>
              <a:rPr lang="en-US" b="1"/>
              <a:t>learning rate</a:t>
            </a:r>
            <a:endParaRPr lang="en-US"/>
          </a:p>
          <a:p>
            <a:endParaRPr lang="en-US"/>
          </a:p>
        </p:txBody>
      </p:sp>
      <p:pic>
        <p:nvPicPr>
          <p:cNvPr id="4" name="Picture 3">
            <a:extLst>
              <a:ext uri="{FF2B5EF4-FFF2-40B4-BE49-F238E27FC236}">
                <a16:creationId xmlns:a16="http://schemas.microsoft.com/office/drawing/2014/main" id="{2741344F-2ED0-EDD1-129A-7AC5FB306391}"/>
              </a:ext>
            </a:extLst>
          </p:cNvPr>
          <p:cNvPicPr>
            <a:picLocks noChangeAspect="1"/>
          </p:cNvPicPr>
          <p:nvPr/>
        </p:nvPicPr>
        <p:blipFill>
          <a:blip r:embed="rId2"/>
          <a:stretch>
            <a:fillRect/>
          </a:stretch>
        </p:blipFill>
        <p:spPr>
          <a:xfrm>
            <a:off x="3054350" y="1841500"/>
            <a:ext cx="6083300" cy="1587500"/>
          </a:xfrm>
          <a:prstGeom prst="rect">
            <a:avLst/>
          </a:prstGeom>
        </p:spPr>
      </p:pic>
      <p:sp>
        <p:nvSpPr>
          <p:cNvPr id="5" name="Slide Number Placeholder 4">
            <a:extLst>
              <a:ext uri="{FF2B5EF4-FFF2-40B4-BE49-F238E27FC236}">
                <a16:creationId xmlns:a16="http://schemas.microsoft.com/office/drawing/2014/main" id="{7A072F4B-9A31-3396-9630-2588E697D605}"/>
              </a:ext>
            </a:extLst>
          </p:cNvPr>
          <p:cNvSpPr>
            <a:spLocks noGrp="1"/>
          </p:cNvSpPr>
          <p:nvPr>
            <p:ph type="sldNum" sz="quarter" idx="12"/>
          </p:nvPr>
        </p:nvSpPr>
        <p:spPr/>
        <p:txBody>
          <a:bodyPr/>
          <a:lstStyle/>
          <a:p>
            <a:fld id="{99DA3A14-42C7-8840-B198-D7570CD4DEF7}" type="slidenum">
              <a:rPr lang="en-GB"/>
              <a:t>25</a:t>
            </a:fld>
            <a:endParaRPr lang="en-GB"/>
          </a:p>
        </p:txBody>
      </p:sp>
    </p:spTree>
    <p:extLst>
      <p:ext uri="{BB962C8B-B14F-4D97-AF65-F5344CB8AC3E}">
        <p14:creationId xmlns:p14="http://schemas.microsoft.com/office/powerpoint/2010/main" val="3645024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5D07-8D6C-0BD5-D2A0-CDDBBEBADB58}"/>
              </a:ext>
            </a:extLst>
          </p:cNvPr>
          <p:cNvSpPr>
            <a:spLocks noGrp="1"/>
          </p:cNvSpPr>
          <p:nvPr>
            <p:ph type="title"/>
          </p:nvPr>
        </p:nvSpPr>
        <p:spPr>
          <a:xfrm>
            <a:off x="504497" y="365126"/>
            <a:ext cx="11366937" cy="315912"/>
          </a:xfrm>
        </p:spPr>
        <p:txBody>
          <a:bodyPr>
            <a:normAutofit fontScale="90000"/>
          </a:bodyPr>
          <a:lstStyle/>
          <a:p>
            <a:r>
              <a:rPr lang="en-US"/>
              <a:t>Implementing batch gradient descent in Python</a:t>
            </a:r>
          </a:p>
        </p:txBody>
      </p:sp>
      <p:sp>
        <p:nvSpPr>
          <p:cNvPr id="3" name="Content Placeholder 2">
            <a:extLst>
              <a:ext uri="{FF2B5EF4-FFF2-40B4-BE49-F238E27FC236}">
                <a16:creationId xmlns:a16="http://schemas.microsoft.com/office/drawing/2014/main" id="{5DC8EFD9-A979-79E6-8C4B-25E132CC1734}"/>
              </a:ext>
            </a:extLst>
          </p:cNvPr>
          <p:cNvSpPr>
            <a:spLocks noGrp="1"/>
          </p:cNvSpPr>
          <p:nvPr>
            <p:ph idx="1"/>
          </p:nvPr>
        </p:nvSpPr>
        <p:spPr>
          <a:xfrm>
            <a:off x="838200" y="5011073"/>
            <a:ext cx="10515600" cy="1447308"/>
          </a:xfrm>
        </p:spPr>
        <p:txBody>
          <a:bodyPr>
            <a:normAutofit fontScale="85000" lnSpcReduction="20000"/>
          </a:bodyPr>
          <a:lstStyle/>
          <a:p>
            <a:r>
              <a:rPr lang="en-US"/>
              <a:t>The code above implements the batch gradient descent algorithm</a:t>
            </a:r>
          </a:p>
          <a:p>
            <a:r>
              <a:rPr lang="en-US"/>
              <a:t>Each iteration over the training set is called an </a:t>
            </a:r>
            <a:r>
              <a:rPr lang="en-US" b="1"/>
              <a:t>epoch</a:t>
            </a:r>
          </a:p>
          <a:p>
            <a:r>
              <a:rPr lang="en-US"/>
              <a:t>As you can see, it finds the same best-fit parameter values as the Normal Equation and SVD decomposition</a:t>
            </a:r>
          </a:p>
          <a:p>
            <a:endParaRPr lang="en-US"/>
          </a:p>
        </p:txBody>
      </p:sp>
      <p:pic>
        <p:nvPicPr>
          <p:cNvPr id="4" name="Picture 3">
            <a:extLst>
              <a:ext uri="{FF2B5EF4-FFF2-40B4-BE49-F238E27FC236}">
                <a16:creationId xmlns:a16="http://schemas.microsoft.com/office/drawing/2014/main" id="{F7328DAA-20BF-19DB-3240-D1A0FDAB793E}"/>
              </a:ext>
            </a:extLst>
          </p:cNvPr>
          <p:cNvPicPr>
            <a:picLocks noChangeAspect="1"/>
          </p:cNvPicPr>
          <p:nvPr/>
        </p:nvPicPr>
        <p:blipFill>
          <a:blip r:embed="rId2"/>
          <a:stretch>
            <a:fillRect/>
          </a:stretch>
        </p:blipFill>
        <p:spPr>
          <a:xfrm>
            <a:off x="3865179" y="861436"/>
            <a:ext cx="7772400" cy="2567564"/>
          </a:xfrm>
          <a:prstGeom prst="rect">
            <a:avLst/>
          </a:prstGeom>
        </p:spPr>
      </p:pic>
      <p:pic>
        <p:nvPicPr>
          <p:cNvPr id="5" name="Picture 4">
            <a:extLst>
              <a:ext uri="{FF2B5EF4-FFF2-40B4-BE49-F238E27FC236}">
                <a16:creationId xmlns:a16="http://schemas.microsoft.com/office/drawing/2014/main" id="{1B995689-2AF1-9C35-617C-3804BACDC463}"/>
              </a:ext>
            </a:extLst>
          </p:cNvPr>
          <p:cNvPicPr>
            <a:picLocks noChangeAspect="1"/>
          </p:cNvPicPr>
          <p:nvPr/>
        </p:nvPicPr>
        <p:blipFill>
          <a:blip r:embed="rId3"/>
          <a:stretch>
            <a:fillRect/>
          </a:stretch>
        </p:blipFill>
        <p:spPr>
          <a:xfrm>
            <a:off x="838200" y="861436"/>
            <a:ext cx="2965767" cy="1582073"/>
          </a:xfrm>
          <a:prstGeom prst="rect">
            <a:avLst/>
          </a:prstGeom>
        </p:spPr>
      </p:pic>
      <p:pic>
        <p:nvPicPr>
          <p:cNvPr id="6" name="Picture 5">
            <a:extLst>
              <a:ext uri="{FF2B5EF4-FFF2-40B4-BE49-F238E27FC236}">
                <a16:creationId xmlns:a16="http://schemas.microsoft.com/office/drawing/2014/main" id="{60B34725-A2DE-A851-25AF-A4FD23B7C084}"/>
              </a:ext>
            </a:extLst>
          </p:cNvPr>
          <p:cNvPicPr>
            <a:picLocks noChangeAspect="1"/>
          </p:cNvPicPr>
          <p:nvPr/>
        </p:nvPicPr>
        <p:blipFill>
          <a:blip r:embed="rId4"/>
          <a:stretch>
            <a:fillRect/>
          </a:stretch>
        </p:blipFill>
        <p:spPr>
          <a:xfrm>
            <a:off x="762317" y="2623907"/>
            <a:ext cx="3041650" cy="793750"/>
          </a:xfrm>
          <a:prstGeom prst="rect">
            <a:avLst/>
          </a:prstGeom>
        </p:spPr>
      </p:pic>
      <p:pic>
        <p:nvPicPr>
          <p:cNvPr id="7" name="Picture 6">
            <a:extLst>
              <a:ext uri="{FF2B5EF4-FFF2-40B4-BE49-F238E27FC236}">
                <a16:creationId xmlns:a16="http://schemas.microsoft.com/office/drawing/2014/main" id="{2F979107-1C50-0765-D280-16B64AB9E11D}"/>
              </a:ext>
            </a:extLst>
          </p:cNvPr>
          <p:cNvPicPr>
            <a:picLocks noChangeAspect="1"/>
          </p:cNvPicPr>
          <p:nvPr/>
        </p:nvPicPr>
        <p:blipFill>
          <a:blip r:embed="rId5"/>
          <a:stretch>
            <a:fillRect/>
          </a:stretch>
        </p:blipFill>
        <p:spPr>
          <a:xfrm>
            <a:off x="3865179" y="3429000"/>
            <a:ext cx="2616200" cy="1143000"/>
          </a:xfrm>
          <a:prstGeom prst="rect">
            <a:avLst/>
          </a:prstGeom>
        </p:spPr>
      </p:pic>
      <p:sp>
        <p:nvSpPr>
          <p:cNvPr id="8" name="Slide Number Placeholder 7">
            <a:extLst>
              <a:ext uri="{FF2B5EF4-FFF2-40B4-BE49-F238E27FC236}">
                <a16:creationId xmlns:a16="http://schemas.microsoft.com/office/drawing/2014/main" id="{2BE11CD0-4968-EFDB-085C-BB887FDC0549}"/>
              </a:ext>
            </a:extLst>
          </p:cNvPr>
          <p:cNvSpPr>
            <a:spLocks noGrp="1"/>
          </p:cNvSpPr>
          <p:nvPr>
            <p:ph type="sldNum" sz="quarter" idx="12"/>
          </p:nvPr>
        </p:nvSpPr>
        <p:spPr/>
        <p:txBody>
          <a:bodyPr/>
          <a:lstStyle/>
          <a:p>
            <a:fld id="{99DA3A14-42C7-8840-B198-D7570CD4DEF7}" type="slidenum">
              <a:rPr lang="en-GB"/>
              <a:t>26</a:t>
            </a:fld>
            <a:endParaRPr lang="en-GB"/>
          </a:p>
        </p:txBody>
      </p:sp>
    </p:spTree>
    <p:extLst>
      <p:ext uri="{BB962C8B-B14F-4D97-AF65-F5344CB8AC3E}">
        <p14:creationId xmlns:p14="http://schemas.microsoft.com/office/powerpoint/2010/main" val="2510400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9CDAB-2DA5-A9A3-319E-8A7BE093C364}"/>
              </a:ext>
            </a:extLst>
          </p:cNvPr>
          <p:cNvSpPr>
            <a:spLocks noGrp="1"/>
          </p:cNvSpPr>
          <p:nvPr>
            <p:ph type="title"/>
          </p:nvPr>
        </p:nvSpPr>
        <p:spPr>
          <a:xfrm>
            <a:off x="838200" y="365126"/>
            <a:ext cx="10515600" cy="580806"/>
          </a:xfrm>
        </p:spPr>
        <p:txBody>
          <a:bodyPr>
            <a:normAutofit fontScale="90000"/>
          </a:bodyPr>
          <a:lstStyle/>
          <a:p>
            <a:r>
              <a:rPr lang="en-US"/>
              <a:t>Effect of learning rate, </a:t>
            </a:r>
            <a:r>
              <a:rPr lang="en-US" i="1"/>
              <a:t>η</a:t>
            </a:r>
            <a:r>
              <a:rPr lang="en-US"/>
              <a:t>  </a:t>
            </a:r>
          </a:p>
        </p:txBody>
      </p:sp>
      <p:sp>
        <p:nvSpPr>
          <p:cNvPr id="3" name="Content Placeholder 2">
            <a:extLst>
              <a:ext uri="{FF2B5EF4-FFF2-40B4-BE49-F238E27FC236}">
                <a16:creationId xmlns:a16="http://schemas.microsoft.com/office/drawing/2014/main" id="{289F0AB8-89B4-BE17-1623-6C03AD77027D}"/>
              </a:ext>
            </a:extLst>
          </p:cNvPr>
          <p:cNvSpPr>
            <a:spLocks noGrp="1"/>
          </p:cNvSpPr>
          <p:nvPr>
            <p:ph idx="1"/>
          </p:nvPr>
        </p:nvSpPr>
        <p:spPr>
          <a:xfrm>
            <a:off x="838200" y="3545720"/>
            <a:ext cx="10515600" cy="2947154"/>
          </a:xfrm>
        </p:spPr>
        <p:txBody>
          <a:bodyPr>
            <a:normAutofit fontScale="85000" lnSpcReduction="20000"/>
          </a:bodyPr>
          <a:lstStyle/>
          <a:p>
            <a:r>
              <a:rPr lang="en-US"/>
              <a:t>Figures above show the first 20 steps of gradient descent using three different learning rates</a:t>
            </a:r>
          </a:p>
          <a:p>
            <a:r>
              <a:rPr lang="en-US"/>
              <a:t>The palest line is the randomly initialized parameter vector, the lines get darker with each successive epoch</a:t>
            </a:r>
          </a:p>
          <a:p>
            <a:r>
              <a:rPr lang="en-US"/>
              <a:t>On the left, the learning rate is too slow – it will take many epochs to converge to the optimal solution</a:t>
            </a:r>
          </a:p>
          <a:p>
            <a:r>
              <a:rPr lang="en-US"/>
              <a:t>In the middle, the algorithm converges quite quickly to the correct solution</a:t>
            </a:r>
          </a:p>
          <a:p>
            <a:r>
              <a:rPr lang="en-US"/>
              <a:t>On the right, the learning rate is too high – the algorithm diverges, jumping all over the place and actually getting further away from the solution</a:t>
            </a:r>
          </a:p>
        </p:txBody>
      </p:sp>
      <p:pic>
        <p:nvPicPr>
          <p:cNvPr id="5" name="Picture 4">
            <a:extLst>
              <a:ext uri="{FF2B5EF4-FFF2-40B4-BE49-F238E27FC236}">
                <a16:creationId xmlns:a16="http://schemas.microsoft.com/office/drawing/2014/main" id="{B97A75C8-F46E-D277-2C01-0DB7675900F8}"/>
              </a:ext>
            </a:extLst>
          </p:cNvPr>
          <p:cNvPicPr>
            <a:picLocks noChangeAspect="1"/>
          </p:cNvPicPr>
          <p:nvPr/>
        </p:nvPicPr>
        <p:blipFill>
          <a:blip r:embed="rId2"/>
          <a:stretch>
            <a:fillRect/>
          </a:stretch>
        </p:blipFill>
        <p:spPr>
          <a:xfrm>
            <a:off x="2975665" y="945932"/>
            <a:ext cx="6240669" cy="2366350"/>
          </a:xfrm>
          <a:prstGeom prst="rect">
            <a:avLst/>
          </a:prstGeom>
        </p:spPr>
      </p:pic>
      <p:sp>
        <p:nvSpPr>
          <p:cNvPr id="4" name="Slide Number Placeholder 3">
            <a:extLst>
              <a:ext uri="{FF2B5EF4-FFF2-40B4-BE49-F238E27FC236}">
                <a16:creationId xmlns:a16="http://schemas.microsoft.com/office/drawing/2014/main" id="{C5A0D21F-97E6-9D2C-41CE-5ECDA30FCFC0}"/>
              </a:ext>
            </a:extLst>
          </p:cNvPr>
          <p:cNvSpPr>
            <a:spLocks noGrp="1"/>
          </p:cNvSpPr>
          <p:nvPr>
            <p:ph type="sldNum" sz="quarter" idx="12"/>
          </p:nvPr>
        </p:nvSpPr>
        <p:spPr/>
        <p:txBody>
          <a:bodyPr/>
          <a:lstStyle/>
          <a:p>
            <a:fld id="{99DA3A14-42C7-8840-B198-D7570CD4DEF7}" type="slidenum">
              <a:rPr lang="en-GB"/>
              <a:t>27</a:t>
            </a:fld>
            <a:endParaRPr lang="en-GB"/>
          </a:p>
        </p:txBody>
      </p:sp>
    </p:spTree>
    <p:extLst>
      <p:ext uri="{BB962C8B-B14F-4D97-AF65-F5344CB8AC3E}">
        <p14:creationId xmlns:p14="http://schemas.microsoft.com/office/powerpoint/2010/main" val="2559605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3EA6-DCCB-1D9E-C0DB-8891ADF68E9E}"/>
              </a:ext>
            </a:extLst>
          </p:cNvPr>
          <p:cNvSpPr>
            <a:spLocks noGrp="1"/>
          </p:cNvSpPr>
          <p:nvPr>
            <p:ph type="title"/>
          </p:nvPr>
        </p:nvSpPr>
        <p:spPr/>
        <p:txBody>
          <a:bodyPr/>
          <a:lstStyle/>
          <a:p>
            <a:r>
              <a:rPr lang="en-US"/>
              <a:t>Finding a good learning rate</a:t>
            </a:r>
          </a:p>
        </p:txBody>
      </p:sp>
      <p:sp>
        <p:nvSpPr>
          <p:cNvPr id="3" name="Content Placeholder 2">
            <a:extLst>
              <a:ext uri="{FF2B5EF4-FFF2-40B4-BE49-F238E27FC236}">
                <a16:creationId xmlns:a16="http://schemas.microsoft.com/office/drawing/2014/main" id="{4E3AD0F1-1350-87E8-0B18-ED7BCAD725BE}"/>
              </a:ext>
            </a:extLst>
          </p:cNvPr>
          <p:cNvSpPr>
            <a:spLocks noGrp="1"/>
          </p:cNvSpPr>
          <p:nvPr>
            <p:ph idx="1"/>
          </p:nvPr>
        </p:nvSpPr>
        <p:spPr/>
        <p:txBody>
          <a:bodyPr/>
          <a:lstStyle/>
          <a:p>
            <a:r>
              <a:rPr lang="en-US"/>
              <a:t>You can try to find a good learning rate by using grid search, but you should then set the maximum number of epochs so that learning rates that cause divergence or are too slow will be stopped</a:t>
            </a:r>
          </a:p>
          <a:p>
            <a:r>
              <a:rPr lang="en-US"/>
              <a:t>How do we decide on the maximum number of epochs?</a:t>
            </a:r>
          </a:p>
          <a:p>
            <a:r>
              <a:rPr lang="en-US"/>
              <a:t>Set it to be very high, but also interrupt the search when the gradient vector becomes very small, that is, when its norm becomes smaller than some tiny number ε, which we call the </a:t>
            </a:r>
            <a:r>
              <a:rPr lang="en-US" b="1"/>
              <a:t>tolerance</a:t>
            </a:r>
          </a:p>
          <a:p>
            <a:r>
              <a:rPr lang="en-US"/>
              <a:t>But remember that the smaller the tolerance, the greater the number of iterations it will take to reach it</a:t>
            </a:r>
          </a:p>
        </p:txBody>
      </p:sp>
      <p:sp>
        <p:nvSpPr>
          <p:cNvPr id="4" name="Slide Number Placeholder 3">
            <a:extLst>
              <a:ext uri="{FF2B5EF4-FFF2-40B4-BE49-F238E27FC236}">
                <a16:creationId xmlns:a16="http://schemas.microsoft.com/office/drawing/2014/main" id="{20A1645F-EEBC-06CC-C315-493D7E15DE4E}"/>
              </a:ext>
            </a:extLst>
          </p:cNvPr>
          <p:cNvSpPr>
            <a:spLocks noGrp="1"/>
          </p:cNvSpPr>
          <p:nvPr>
            <p:ph type="sldNum" sz="quarter" idx="12"/>
          </p:nvPr>
        </p:nvSpPr>
        <p:spPr/>
        <p:txBody>
          <a:bodyPr/>
          <a:lstStyle/>
          <a:p>
            <a:fld id="{99DA3A14-42C7-8840-B198-D7570CD4DEF7}" type="slidenum">
              <a:rPr lang="en-GB"/>
              <a:t>28</a:t>
            </a:fld>
            <a:endParaRPr lang="en-GB"/>
          </a:p>
        </p:txBody>
      </p:sp>
    </p:spTree>
    <p:extLst>
      <p:ext uri="{BB962C8B-B14F-4D97-AF65-F5344CB8AC3E}">
        <p14:creationId xmlns:p14="http://schemas.microsoft.com/office/powerpoint/2010/main" val="2324628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583D-37AD-83D9-12C7-01328D3908FE}"/>
              </a:ext>
            </a:extLst>
          </p:cNvPr>
          <p:cNvSpPr>
            <a:spLocks noGrp="1"/>
          </p:cNvSpPr>
          <p:nvPr>
            <p:ph type="title"/>
          </p:nvPr>
        </p:nvSpPr>
        <p:spPr>
          <a:xfrm>
            <a:off x="838200" y="365126"/>
            <a:ext cx="10515600" cy="315912"/>
          </a:xfrm>
        </p:spPr>
        <p:txBody>
          <a:bodyPr>
            <a:normAutofit fontScale="90000"/>
          </a:bodyPr>
          <a:lstStyle/>
          <a:p>
            <a:r>
              <a:rPr lang="en-US"/>
              <a:t>Stochastic gradient descent</a:t>
            </a:r>
          </a:p>
        </p:txBody>
      </p:sp>
      <p:sp>
        <p:nvSpPr>
          <p:cNvPr id="3" name="Content Placeholder 2">
            <a:extLst>
              <a:ext uri="{FF2B5EF4-FFF2-40B4-BE49-F238E27FC236}">
                <a16:creationId xmlns:a16="http://schemas.microsoft.com/office/drawing/2014/main" id="{04FA6266-03EC-0E74-5BB9-DAEEAB591255}"/>
              </a:ext>
            </a:extLst>
          </p:cNvPr>
          <p:cNvSpPr>
            <a:spLocks noGrp="1"/>
          </p:cNvSpPr>
          <p:nvPr>
            <p:ph idx="1"/>
          </p:nvPr>
        </p:nvSpPr>
        <p:spPr>
          <a:xfrm>
            <a:off x="838200" y="3942031"/>
            <a:ext cx="10515600" cy="2861677"/>
          </a:xfrm>
        </p:spPr>
        <p:txBody>
          <a:bodyPr>
            <a:normAutofit fontScale="92500" lnSpcReduction="10000"/>
          </a:bodyPr>
          <a:lstStyle/>
          <a:p>
            <a:r>
              <a:rPr lang="en-US"/>
              <a:t>In batch gradient descent, the whole training set is used to compute the gradients at every step, making it slow when the training set is large</a:t>
            </a:r>
          </a:p>
          <a:p>
            <a:r>
              <a:rPr lang="en-US"/>
              <a:t>In contrast, </a:t>
            </a:r>
            <a:r>
              <a:rPr lang="en-US" b="1" i="1"/>
              <a:t>stochastic gradient descent</a:t>
            </a:r>
            <a:r>
              <a:rPr lang="en-US"/>
              <a:t> (SGD) picks a single random instance from the training set at each step to compute the gradient</a:t>
            </a:r>
          </a:p>
          <a:p>
            <a:r>
              <a:rPr lang="en-US"/>
              <a:t>This makes it much faster than batch gradient descent because it has only a tiny amount of data to process at each step</a:t>
            </a:r>
          </a:p>
          <a:p>
            <a:r>
              <a:rPr lang="en-US"/>
              <a:t>SGD can therefore be used on very large training sets</a:t>
            </a:r>
          </a:p>
        </p:txBody>
      </p:sp>
      <p:pic>
        <p:nvPicPr>
          <p:cNvPr id="4" name="Picture 3">
            <a:extLst>
              <a:ext uri="{FF2B5EF4-FFF2-40B4-BE49-F238E27FC236}">
                <a16:creationId xmlns:a16="http://schemas.microsoft.com/office/drawing/2014/main" id="{05158D80-0A3E-ECDA-B715-EC8D753924CC}"/>
              </a:ext>
            </a:extLst>
          </p:cNvPr>
          <p:cNvPicPr>
            <a:picLocks noChangeAspect="1"/>
          </p:cNvPicPr>
          <p:nvPr/>
        </p:nvPicPr>
        <p:blipFill>
          <a:blip r:embed="rId2"/>
          <a:stretch>
            <a:fillRect/>
          </a:stretch>
        </p:blipFill>
        <p:spPr>
          <a:xfrm>
            <a:off x="3059824" y="877586"/>
            <a:ext cx="6072352" cy="2902783"/>
          </a:xfrm>
          <a:prstGeom prst="rect">
            <a:avLst/>
          </a:prstGeom>
        </p:spPr>
      </p:pic>
      <p:sp>
        <p:nvSpPr>
          <p:cNvPr id="5" name="Slide Number Placeholder 4">
            <a:extLst>
              <a:ext uri="{FF2B5EF4-FFF2-40B4-BE49-F238E27FC236}">
                <a16:creationId xmlns:a16="http://schemas.microsoft.com/office/drawing/2014/main" id="{1722B041-CEF2-4684-4740-AF62C13FB9D4}"/>
              </a:ext>
            </a:extLst>
          </p:cNvPr>
          <p:cNvSpPr>
            <a:spLocks noGrp="1"/>
          </p:cNvSpPr>
          <p:nvPr>
            <p:ph type="sldNum" sz="quarter" idx="12"/>
          </p:nvPr>
        </p:nvSpPr>
        <p:spPr/>
        <p:txBody>
          <a:bodyPr/>
          <a:lstStyle/>
          <a:p>
            <a:fld id="{99DA3A14-42C7-8840-B198-D7570CD4DEF7}" type="slidenum">
              <a:rPr lang="en-GB"/>
              <a:t>29</a:t>
            </a:fld>
            <a:endParaRPr lang="en-GB"/>
          </a:p>
        </p:txBody>
      </p:sp>
    </p:spTree>
    <p:extLst>
      <p:ext uri="{BB962C8B-B14F-4D97-AF65-F5344CB8AC3E}">
        <p14:creationId xmlns:p14="http://schemas.microsoft.com/office/powerpoint/2010/main" val="53183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EEAA-7032-FF7E-B733-88254EF38706}"/>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EB811D67-1033-964A-2A99-FCDEB415F57E}"/>
              </a:ext>
            </a:extLst>
          </p:cNvPr>
          <p:cNvSpPr>
            <a:spLocks noGrp="1"/>
          </p:cNvSpPr>
          <p:nvPr>
            <p:ph idx="1"/>
          </p:nvPr>
        </p:nvSpPr>
        <p:spPr/>
        <p:txBody>
          <a:bodyPr>
            <a:normAutofit fontScale="92500" lnSpcReduction="20000"/>
          </a:bodyPr>
          <a:lstStyle/>
          <a:p>
            <a:r>
              <a:rPr lang="en-US"/>
              <a:t>If you’ve worked through the exercises so far, you’ll have optimized a regression system, improved a hand-written digit classifier and even built a spam filter from scratch, </a:t>
            </a:r>
            <a:r>
              <a:rPr lang="en-US" i="1"/>
              <a:t>without having to know how any of these models actually work at a low level!</a:t>
            </a:r>
          </a:p>
          <a:p>
            <a:r>
              <a:rPr lang="en-US"/>
              <a:t>However, knowing something about how these models work will help you to do things like</a:t>
            </a:r>
          </a:p>
          <a:p>
            <a:pPr lvl="1"/>
            <a:r>
              <a:rPr lang="en-US"/>
              <a:t>select the appropriate type of model</a:t>
            </a:r>
          </a:p>
          <a:p>
            <a:pPr lvl="1"/>
            <a:r>
              <a:rPr lang="en-US"/>
              <a:t>choose the right training algorithm</a:t>
            </a:r>
          </a:p>
          <a:p>
            <a:pPr lvl="1"/>
            <a:r>
              <a:rPr lang="en-US"/>
              <a:t>find a good set of hyperparameters for your task</a:t>
            </a:r>
          </a:p>
          <a:p>
            <a:r>
              <a:rPr lang="en-US"/>
              <a:t>Understanding how the models work will also help you to debug them and analyse errors</a:t>
            </a:r>
          </a:p>
          <a:p>
            <a:r>
              <a:rPr lang="en-US"/>
              <a:t>You will also need to understand how models are trained in order to effectively design neural network models</a:t>
            </a:r>
          </a:p>
        </p:txBody>
      </p:sp>
      <p:sp>
        <p:nvSpPr>
          <p:cNvPr id="4" name="Slide Number Placeholder 3">
            <a:extLst>
              <a:ext uri="{FF2B5EF4-FFF2-40B4-BE49-F238E27FC236}">
                <a16:creationId xmlns:a16="http://schemas.microsoft.com/office/drawing/2014/main" id="{DDB21C66-9A2B-34F8-157F-1F45EBBCA111}"/>
              </a:ext>
            </a:extLst>
          </p:cNvPr>
          <p:cNvSpPr>
            <a:spLocks noGrp="1"/>
          </p:cNvSpPr>
          <p:nvPr>
            <p:ph type="sldNum" sz="quarter" idx="12"/>
          </p:nvPr>
        </p:nvSpPr>
        <p:spPr/>
        <p:txBody>
          <a:bodyPr/>
          <a:lstStyle/>
          <a:p>
            <a:fld id="{99DA3A14-42C7-8840-B198-D7570CD4DEF7}" type="slidenum">
              <a:rPr lang="en-GB"/>
              <a:t>3</a:t>
            </a:fld>
            <a:endParaRPr lang="en-GB"/>
          </a:p>
        </p:txBody>
      </p:sp>
    </p:spTree>
    <p:extLst>
      <p:ext uri="{BB962C8B-B14F-4D97-AF65-F5344CB8AC3E}">
        <p14:creationId xmlns:p14="http://schemas.microsoft.com/office/powerpoint/2010/main" val="2938434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583D-37AD-83D9-12C7-01328D3908FE}"/>
              </a:ext>
            </a:extLst>
          </p:cNvPr>
          <p:cNvSpPr>
            <a:spLocks noGrp="1"/>
          </p:cNvSpPr>
          <p:nvPr>
            <p:ph type="title"/>
          </p:nvPr>
        </p:nvSpPr>
        <p:spPr>
          <a:xfrm>
            <a:off x="838200" y="365126"/>
            <a:ext cx="10515600" cy="315912"/>
          </a:xfrm>
        </p:spPr>
        <p:txBody>
          <a:bodyPr>
            <a:normAutofit fontScale="90000"/>
          </a:bodyPr>
          <a:lstStyle/>
          <a:p>
            <a:r>
              <a:rPr lang="en-US"/>
              <a:t>Stochastic gradient descent</a:t>
            </a:r>
          </a:p>
        </p:txBody>
      </p:sp>
      <p:sp>
        <p:nvSpPr>
          <p:cNvPr id="3" name="Content Placeholder 2">
            <a:extLst>
              <a:ext uri="{FF2B5EF4-FFF2-40B4-BE49-F238E27FC236}">
                <a16:creationId xmlns:a16="http://schemas.microsoft.com/office/drawing/2014/main" id="{04FA6266-03EC-0E74-5BB9-DAEEAB591255}"/>
              </a:ext>
            </a:extLst>
          </p:cNvPr>
          <p:cNvSpPr>
            <a:spLocks noGrp="1"/>
          </p:cNvSpPr>
          <p:nvPr>
            <p:ph idx="1"/>
          </p:nvPr>
        </p:nvSpPr>
        <p:spPr>
          <a:xfrm>
            <a:off x="838200" y="4225159"/>
            <a:ext cx="10515600" cy="2578549"/>
          </a:xfrm>
        </p:spPr>
        <p:txBody>
          <a:bodyPr>
            <a:normAutofit/>
          </a:bodyPr>
          <a:lstStyle/>
          <a:p>
            <a:r>
              <a:rPr lang="en-US"/>
              <a:t>On the other hand, because it is stochastic (random), SGD’s progress towards the minimum is much more erratic</a:t>
            </a:r>
          </a:p>
          <a:p>
            <a:r>
              <a:rPr lang="en-US"/>
              <a:t>Eventually it will arrive close to the minimum, but it will continue to bounce around the minimum until it finally stops at a value which may be very close to the minimum, but probably won’t be optimal</a:t>
            </a:r>
          </a:p>
        </p:txBody>
      </p:sp>
      <p:pic>
        <p:nvPicPr>
          <p:cNvPr id="4" name="Picture 3">
            <a:extLst>
              <a:ext uri="{FF2B5EF4-FFF2-40B4-BE49-F238E27FC236}">
                <a16:creationId xmlns:a16="http://schemas.microsoft.com/office/drawing/2014/main" id="{05158D80-0A3E-ECDA-B715-EC8D753924CC}"/>
              </a:ext>
            </a:extLst>
          </p:cNvPr>
          <p:cNvPicPr>
            <a:picLocks noChangeAspect="1"/>
          </p:cNvPicPr>
          <p:nvPr/>
        </p:nvPicPr>
        <p:blipFill>
          <a:blip r:embed="rId2"/>
          <a:stretch>
            <a:fillRect/>
          </a:stretch>
        </p:blipFill>
        <p:spPr>
          <a:xfrm>
            <a:off x="3059824" y="877586"/>
            <a:ext cx="6072352" cy="2902783"/>
          </a:xfrm>
          <a:prstGeom prst="rect">
            <a:avLst/>
          </a:prstGeom>
        </p:spPr>
      </p:pic>
      <p:sp>
        <p:nvSpPr>
          <p:cNvPr id="5" name="Slide Number Placeholder 4">
            <a:extLst>
              <a:ext uri="{FF2B5EF4-FFF2-40B4-BE49-F238E27FC236}">
                <a16:creationId xmlns:a16="http://schemas.microsoft.com/office/drawing/2014/main" id="{714EFDC3-969C-AAD5-097B-86CD8D93AF87}"/>
              </a:ext>
            </a:extLst>
          </p:cNvPr>
          <p:cNvSpPr>
            <a:spLocks noGrp="1"/>
          </p:cNvSpPr>
          <p:nvPr>
            <p:ph type="sldNum" sz="quarter" idx="12"/>
          </p:nvPr>
        </p:nvSpPr>
        <p:spPr/>
        <p:txBody>
          <a:bodyPr/>
          <a:lstStyle/>
          <a:p>
            <a:fld id="{99DA3A14-42C7-8840-B198-D7570CD4DEF7}" type="slidenum">
              <a:rPr lang="en-GB"/>
              <a:t>30</a:t>
            </a:fld>
            <a:endParaRPr lang="en-GB"/>
          </a:p>
        </p:txBody>
      </p:sp>
    </p:spTree>
    <p:extLst>
      <p:ext uri="{BB962C8B-B14F-4D97-AF65-F5344CB8AC3E}">
        <p14:creationId xmlns:p14="http://schemas.microsoft.com/office/powerpoint/2010/main" val="2480425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583D-37AD-83D9-12C7-01328D3908FE}"/>
              </a:ext>
            </a:extLst>
          </p:cNvPr>
          <p:cNvSpPr>
            <a:spLocks noGrp="1"/>
          </p:cNvSpPr>
          <p:nvPr>
            <p:ph type="title"/>
          </p:nvPr>
        </p:nvSpPr>
        <p:spPr>
          <a:xfrm>
            <a:off x="838200" y="365126"/>
            <a:ext cx="10515600" cy="315912"/>
          </a:xfrm>
        </p:spPr>
        <p:txBody>
          <a:bodyPr>
            <a:normAutofit fontScale="90000"/>
          </a:bodyPr>
          <a:lstStyle/>
          <a:p>
            <a:r>
              <a:rPr lang="en-US"/>
              <a:t>Stochastic gradient descent</a:t>
            </a:r>
          </a:p>
        </p:txBody>
      </p:sp>
      <p:sp>
        <p:nvSpPr>
          <p:cNvPr id="3" name="Content Placeholder 2">
            <a:extLst>
              <a:ext uri="{FF2B5EF4-FFF2-40B4-BE49-F238E27FC236}">
                <a16:creationId xmlns:a16="http://schemas.microsoft.com/office/drawing/2014/main" id="{04FA6266-03EC-0E74-5BB9-DAEEAB591255}"/>
              </a:ext>
            </a:extLst>
          </p:cNvPr>
          <p:cNvSpPr>
            <a:spLocks noGrp="1"/>
          </p:cNvSpPr>
          <p:nvPr>
            <p:ph idx="1"/>
          </p:nvPr>
        </p:nvSpPr>
        <p:spPr>
          <a:xfrm>
            <a:off x="838200" y="3900925"/>
            <a:ext cx="10515600" cy="2902783"/>
          </a:xfrm>
        </p:spPr>
        <p:txBody>
          <a:bodyPr>
            <a:normAutofit fontScale="92500" lnSpcReduction="20000"/>
          </a:bodyPr>
          <a:lstStyle/>
          <a:p>
            <a:r>
              <a:rPr lang="en-US"/>
              <a:t>When the cost function is very irregular, SGD can be a good option because it is able to jump out of local minima</a:t>
            </a:r>
          </a:p>
          <a:p>
            <a:r>
              <a:rPr lang="en-US"/>
              <a:t>So when using SGD, we often gradually reduce the learning rate as the epochs progress – we start with a high learning rate to help the algorithm avoid local minima, then we reduce the learning rate to a low value so that the steps are smaller and the algorithm can more easily settle at the global minimum</a:t>
            </a:r>
          </a:p>
          <a:p>
            <a:r>
              <a:rPr lang="en-US"/>
              <a:t>This process is called </a:t>
            </a:r>
            <a:r>
              <a:rPr lang="en-US" b="1" i="1"/>
              <a:t>simulated annealing</a:t>
            </a:r>
            <a:r>
              <a:rPr lang="en-US"/>
              <a:t>, as it simulates the annealing process by which large, stable crystals are grown out of a liquid</a:t>
            </a:r>
          </a:p>
        </p:txBody>
      </p:sp>
      <p:pic>
        <p:nvPicPr>
          <p:cNvPr id="4" name="Picture 3">
            <a:extLst>
              <a:ext uri="{FF2B5EF4-FFF2-40B4-BE49-F238E27FC236}">
                <a16:creationId xmlns:a16="http://schemas.microsoft.com/office/drawing/2014/main" id="{05158D80-0A3E-ECDA-B715-EC8D753924CC}"/>
              </a:ext>
            </a:extLst>
          </p:cNvPr>
          <p:cNvPicPr>
            <a:picLocks noChangeAspect="1"/>
          </p:cNvPicPr>
          <p:nvPr/>
        </p:nvPicPr>
        <p:blipFill>
          <a:blip r:embed="rId2"/>
          <a:stretch>
            <a:fillRect/>
          </a:stretch>
        </p:blipFill>
        <p:spPr>
          <a:xfrm>
            <a:off x="5803024" y="1001707"/>
            <a:ext cx="6072352" cy="2902783"/>
          </a:xfrm>
          <a:prstGeom prst="rect">
            <a:avLst/>
          </a:prstGeom>
        </p:spPr>
      </p:pic>
      <p:pic>
        <p:nvPicPr>
          <p:cNvPr id="5" name="Picture 4">
            <a:extLst>
              <a:ext uri="{FF2B5EF4-FFF2-40B4-BE49-F238E27FC236}">
                <a16:creationId xmlns:a16="http://schemas.microsoft.com/office/drawing/2014/main" id="{8D3383E5-D45F-C311-5082-2FAF541F65FF}"/>
              </a:ext>
            </a:extLst>
          </p:cNvPr>
          <p:cNvPicPr>
            <a:picLocks noChangeAspect="1"/>
          </p:cNvPicPr>
          <p:nvPr/>
        </p:nvPicPr>
        <p:blipFill>
          <a:blip r:embed="rId3"/>
          <a:stretch>
            <a:fillRect/>
          </a:stretch>
        </p:blipFill>
        <p:spPr>
          <a:xfrm>
            <a:off x="491578" y="1291048"/>
            <a:ext cx="4965700" cy="2324100"/>
          </a:xfrm>
          <a:prstGeom prst="rect">
            <a:avLst/>
          </a:prstGeom>
        </p:spPr>
      </p:pic>
      <p:sp>
        <p:nvSpPr>
          <p:cNvPr id="6" name="Slide Number Placeholder 5">
            <a:extLst>
              <a:ext uri="{FF2B5EF4-FFF2-40B4-BE49-F238E27FC236}">
                <a16:creationId xmlns:a16="http://schemas.microsoft.com/office/drawing/2014/main" id="{A4335635-7EBC-7DA4-0FF3-5CCEB74FFD2E}"/>
              </a:ext>
            </a:extLst>
          </p:cNvPr>
          <p:cNvSpPr>
            <a:spLocks noGrp="1"/>
          </p:cNvSpPr>
          <p:nvPr>
            <p:ph type="sldNum" sz="quarter" idx="12"/>
          </p:nvPr>
        </p:nvSpPr>
        <p:spPr/>
        <p:txBody>
          <a:bodyPr/>
          <a:lstStyle/>
          <a:p>
            <a:fld id="{99DA3A14-42C7-8840-B198-D7570CD4DEF7}" type="slidenum">
              <a:rPr lang="en-GB"/>
              <a:t>31</a:t>
            </a:fld>
            <a:endParaRPr lang="en-GB"/>
          </a:p>
        </p:txBody>
      </p:sp>
    </p:spTree>
    <p:extLst>
      <p:ext uri="{BB962C8B-B14F-4D97-AF65-F5344CB8AC3E}">
        <p14:creationId xmlns:p14="http://schemas.microsoft.com/office/powerpoint/2010/main" val="4292316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7EF0-7472-0853-CA13-9C489B80AC2D}"/>
              </a:ext>
            </a:extLst>
          </p:cNvPr>
          <p:cNvSpPr>
            <a:spLocks noGrp="1"/>
          </p:cNvSpPr>
          <p:nvPr>
            <p:ph type="title"/>
          </p:nvPr>
        </p:nvSpPr>
        <p:spPr/>
        <p:txBody>
          <a:bodyPr/>
          <a:lstStyle/>
          <a:p>
            <a:r>
              <a:rPr lang="en-US"/>
              <a:t>Learning schedule</a:t>
            </a:r>
          </a:p>
        </p:txBody>
      </p:sp>
      <p:sp>
        <p:nvSpPr>
          <p:cNvPr id="3" name="Content Placeholder 2">
            <a:extLst>
              <a:ext uri="{FF2B5EF4-FFF2-40B4-BE49-F238E27FC236}">
                <a16:creationId xmlns:a16="http://schemas.microsoft.com/office/drawing/2014/main" id="{CAE19FA6-573F-0C50-4171-99618ADE5F67}"/>
              </a:ext>
            </a:extLst>
          </p:cNvPr>
          <p:cNvSpPr>
            <a:spLocks noGrp="1"/>
          </p:cNvSpPr>
          <p:nvPr>
            <p:ph idx="1"/>
          </p:nvPr>
        </p:nvSpPr>
        <p:spPr>
          <a:xfrm>
            <a:off x="6653048" y="646386"/>
            <a:ext cx="5157952" cy="5846489"/>
          </a:xfrm>
        </p:spPr>
        <p:txBody>
          <a:bodyPr>
            <a:normAutofit/>
          </a:bodyPr>
          <a:lstStyle/>
          <a:p>
            <a:r>
              <a:rPr lang="en-US"/>
              <a:t>If we use simulated annealing, then we have to define a </a:t>
            </a:r>
            <a:r>
              <a:rPr lang="en-US" b="1" i="1"/>
              <a:t>learning schedule</a:t>
            </a:r>
            <a:r>
              <a:rPr lang="en-US"/>
              <a:t> that controls how the learning rate changes as the iterations progress</a:t>
            </a:r>
          </a:p>
          <a:p>
            <a:pPr lvl="1"/>
            <a:r>
              <a:rPr lang="en-US"/>
              <a:t>If the learning rate falls too quickly, then you might get frozen half way to the minimum</a:t>
            </a:r>
          </a:p>
          <a:p>
            <a:pPr lvl="1"/>
            <a:r>
              <a:rPr lang="en-US"/>
              <a:t>If the learning rate falls too slowly, then you may end up hopping around the minimum for a long time</a:t>
            </a:r>
          </a:p>
          <a:p>
            <a:r>
              <a:rPr lang="en-US"/>
              <a:t>The code on the left implements stochastic gradient descent with a simple learning schedule</a:t>
            </a:r>
          </a:p>
        </p:txBody>
      </p:sp>
      <p:pic>
        <p:nvPicPr>
          <p:cNvPr id="4" name="Picture 3">
            <a:extLst>
              <a:ext uri="{FF2B5EF4-FFF2-40B4-BE49-F238E27FC236}">
                <a16:creationId xmlns:a16="http://schemas.microsoft.com/office/drawing/2014/main" id="{4715880B-D79A-2EC3-74DE-EF03E36E4B8E}"/>
              </a:ext>
            </a:extLst>
          </p:cNvPr>
          <p:cNvPicPr>
            <a:picLocks noChangeAspect="1"/>
          </p:cNvPicPr>
          <p:nvPr/>
        </p:nvPicPr>
        <p:blipFill>
          <a:blip r:embed="rId2"/>
          <a:stretch>
            <a:fillRect/>
          </a:stretch>
        </p:blipFill>
        <p:spPr>
          <a:xfrm>
            <a:off x="381000" y="1690689"/>
            <a:ext cx="6412502" cy="3291214"/>
          </a:xfrm>
          <a:prstGeom prst="rect">
            <a:avLst/>
          </a:prstGeom>
        </p:spPr>
      </p:pic>
      <p:pic>
        <p:nvPicPr>
          <p:cNvPr id="5" name="Picture 4">
            <a:extLst>
              <a:ext uri="{FF2B5EF4-FFF2-40B4-BE49-F238E27FC236}">
                <a16:creationId xmlns:a16="http://schemas.microsoft.com/office/drawing/2014/main" id="{774726BD-D8EE-0027-A2B5-180286878488}"/>
              </a:ext>
            </a:extLst>
          </p:cNvPr>
          <p:cNvPicPr>
            <a:picLocks noChangeAspect="1"/>
          </p:cNvPicPr>
          <p:nvPr/>
        </p:nvPicPr>
        <p:blipFill>
          <a:blip r:embed="rId3"/>
          <a:stretch>
            <a:fillRect/>
          </a:stretch>
        </p:blipFill>
        <p:spPr>
          <a:xfrm>
            <a:off x="381000" y="5165889"/>
            <a:ext cx="2578100" cy="1143000"/>
          </a:xfrm>
          <a:prstGeom prst="rect">
            <a:avLst/>
          </a:prstGeom>
        </p:spPr>
      </p:pic>
      <p:sp>
        <p:nvSpPr>
          <p:cNvPr id="6" name="Slide Number Placeholder 5">
            <a:extLst>
              <a:ext uri="{FF2B5EF4-FFF2-40B4-BE49-F238E27FC236}">
                <a16:creationId xmlns:a16="http://schemas.microsoft.com/office/drawing/2014/main" id="{7DA33E7F-CC69-B755-DBCC-25DFF32BFCEA}"/>
              </a:ext>
            </a:extLst>
          </p:cNvPr>
          <p:cNvSpPr>
            <a:spLocks noGrp="1"/>
          </p:cNvSpPr>
          <p:nvPr>
            <p:ph type="sldNum" sz="quarter" idx="12"/>
          </p:nvPr>
        </p:nvSpPr>
        <p:spPr/>
        <p:txBody>
          <a:bodyPr/>
          <a:lstStyle/>
          <a:p>
            <a:fld id="{99DA3A14-42C7-8840-B198-D7570CD4DEF7}" type="slidenum">
              <a:rPr lang="en-GB"/>
              <a:t>32</a:t>
            </a:fld>
            <a:endParaRPr lang="en-GB"/>
          </a:p>
        </p:txBody>
      </p:sp>
    </p:spTree>
    <p:extLst>
      <p:ext uri="{BB962C8B-B14F-4D97-AF65-F5344CB8AC3E}">
        <p14:creationId xmlns:p14="http://schemas.microsoft.com/office/powerpoint/2010/main" val="2045194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BAFA-5499-6B99-5C4B-67AEEF57B806}"/>
              </a:ext>
            </a:extLst>
          </p:cNvPr>
          <p:cNvSpPr>
            <a:spLocks noGrp="1"/>
          </p:cNvSpPr>
          <p:nvPr>
            <p:ph type="title"/>
          </p:nvPr>
        </p:nvSpPr>
        <p:spPr>
          <a:xfrm>
            <a:off x="838200" y="365125"/>
            <a:ext cx="10515600" cy="565041"/>
          </a:xfrm>
        </p:spPr>
        <p:txBody>
          <a:bodyPr>
            <a:normAutofit fontScale="90000"/>
          </a:bodyPr>
          <a:lstStyle/>
          <a:p>
            <a:r>
              <a:rPr lang="en-US"/>
              <a:t>Implementing stochastic gradient descent</a:t>
            </a:r>
          </a:p>
        </p:txBody>
      </p:sp>
      <p:sp>
        <p:nvSpPr>
          <p:cNvPr id="3" name="Content Placeholder 2">
            <a:extLst>
              <a:ext uri="{FF2B5EF4-FFF2-40B4-BE49-F238E27FC236}">
                <a16:creationId xmlns:a16="http://schemas.microsoft.com/office/drawing/2014/main" id="{B8821D8B-E3F9-7948-857E-79A9ABEDC4D1}"/>
              </a:ext>
            </a:extLst>
          </p:cNvPr>
          <p:cNvSpPr>
            <a:spLocks noGrp="1"/>
          </p:cNvSpPr>
          <p:nvPr>
            <p:ph idx="1"/>
          </p:nvPr>
        </p:nvSpPr>
        <p:spPr>
          <a:xfrm>
            <a:off x="838200" y="4599160"/>
            <a:ext cx="10515600" cy="2006591"/>
          </a:xfrm>
        </p:spPr>
        <p:txBody>
          <a:bodyPr>
            <a:normAutofit fontScale="85000" lnSpcReduction="10000"/>
          </a:bodyPr>
          <a:lstStyle/>
          <a:p>
            <a:r>
              <a:rPr lang="en-US"/>
              <a:t>The graph on the right shows the first 20 steps of training using SGD, compared with the first 20 steps in batch gradient descent with different learning rates on the left</a:t>
            </a:r>
          </a:p>
          <a:p>
            <a:r>
              <a:rPr lang="en-US"/>
              <a:t>Note how irregular the steps are compared with batch gradient descent</a:t>
            </a:r>
          </a:p>
          <a:p>
            <a:r>
              <a:rPr lang="en-US"/>
              <a:t>But remember that SGD is much faster than BGD, especially with large datasets</a:t>
            </a:r>
          </a:p>
        </p:txBody>
      </p:sp>
      <p:pic>
        <p:nvPicPr>
          <p:cNvPr id="4" name="Picture 3">
            <a:extLst>
              <a:ext uri="{FF2B5EF4-FFF2-40B4-BE49-F238E27FC236}">
                <a16:creationId xmlns:a16="http://schemas.microsoft.com/office/drawing/2014/main" id="{819020BB-F0AA-43A1-9E4B-E609B0ED58CD}"/>
              </a:ext>
            </a:extLst>
          </p:cNvPr>
          <p:cNvPicPr>
            <a:picLocks noChangeAspect="1"/>
          </p:cNvPicPr>
          <p:nvPr/>
        </p:nvPicPr>
        <p:blipFill>
          <a:blip r:embed="rId2"/>
          <a:stretch>
            <a:fillRect/>
          </a:stretch>
        </p:blipFill>
        <p:spPr>
          <a:xfrm>
            <a:off x="6756838" y="1174552"/>
            <a:ext cx="5079124" cy="3310717"/>
          </a:xfrm>
          <a:prstGeom prst="rect">
            <a:avLst/>
          </a:prstGeom>
        </p:spPr>
      </p:pic>
      <p:pic>
        <p:nvPicPr>
          <p:cNvPr id="5" name="Picture 4">
            <a:extLst>
              <a:ext uri="{FF2B5EF4-FFF2-40B4-BE49-F238E27FC236}">
                <a16:creationId xmlns:a16="http://schemas.microsoft.com/office/drawing/2014/main" id="{9BA781F0-12BE-FFDB-C324-1F4B78913858}"/>
              </a:ext>
            </a:extLst>
          </p:cNvPr>
          <p:cNvPicPr>
            <a:picLocks noChangeAspect="1"/>
          </p:cNvPicPr>
          <p:nvPr/>
        </p:nvPicPr>
        <p:blipFill>
          <a:blip r:embed="rId3"/>
          <a:stretch>
            <a:fillRect/>
          </a:stretch>
        </p:blipFill>
        <p:spPr>
          <a:xfrm>
            <a:off x="216700" y="1646735"/>
            <a:ext cx="6240669" cy="2366350"/>
          </a:xfrm>
          <a:prstGeom prst="rect">
            <a:avLst/>
          </a:prstGeom>
        </p:spPr>
      </p:pic>
      <p:sp>
        <p:nvSpPr>
          <p:cNvPr id="6" name="Slide Number Placeholder 5">
            <a:extLst>
              <a:ext uri="{FF2B5EF4-FFF2-40B4-BE49-F238E27FC236}">
                <a16:creationId xmlns:a16="http://schemas.microsoft.com/office/drawing/2014/main" id="{219A3E20-6855-F4AF-4E11-DE895FDA4698}"/>
              </a:ext>
            </a:extLst>
          </p:cNvPr>
          <p:cNvSpPr>
            <a:spLocks noGrp="1"/>
          </p:cNvSpPr>
          <p:nvPr>
            <p:ph type="sldNum" sz="quarter" idx="12"/>
          </p:nvPr>
        </p:nvSpPr>
        <p:spPr/>
        <p:txBody>
          <a:bodyPr/>
          <a:lstStyle/>
          <a:p>
            <a:fld id="{99DA3A14-42C7-8840-B198-D7570CD4DEF7}" type="slidenum">
              <a:rPr lang="en-GB"/>
              <a:t>33</a:t>
            </a:fld>
            <a:endParaRPr lang="en-GB"/>
          </a:p>
        </p:txBody>
      </p:sp>
    </p:spTree>
    <p:extLst>
      <p:ext uri="{BB962C8B-B14F-4D97-AF65-F5344CB8AC3E}">
        <p14:creationId xmlns:p14="http://schemas.microsoft.com/office/powerpoint/2010/main" val="2223700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76FC-15D4-767F-CC78-36CA95D8E232}"/>
              </a:ext>
            </a:extLst>
          </p:cNvPr>
          <p:cNvSpPr>
            <a:spLocks noGrp="1"/>
          </p:cNvSpPr>
          <p:nvPr>
            <p:ph type="title"/>
          </p:nvPr>
        </p:nvSpPr>
        <p:spPr>
          <a:xfrm>
            <a:off x="838200" y="365125"/>
            <a:ext cx="10515600" cy="423151"/>
          </a:xfrm>
        </p:spPr>
        <p:txBody>
          <a:bodyPr>
            <a:normAutofit fontScale="90000"/>
          </a:bodyPr>
          <a:lstStyle/>
          <a:p>
            <a:r>
              <a:rPr lang="en-US"/>
              <a:t>Using Scikit-Learn’s SGDRegressor</a:t>
            </a:r>
          </a:p>
        </p:txBody>
      </p:sp>
      <p:sp>
        <p:nvSpPr>
          <p:cNvPr id="3" name="Content Placeholder 2">
            <a:extLst>
              <a:ext uri="{FF2B5EF4-FFF2-40B4-BE49-F238E27FC236}">
                <a16:creationId xmlns:a16="http://schemas.microsoft.com/office/drawing/2014/main" id="{334CB026-2970-E4C1-FA27-0F9B5DEF01F5}"/>
              </a:ext>
            </a:extLst>
          </p:cNvPr>
          <p:cNvSpPr>
            <a:spLocks noGrp="1"/>
          </p:cNvSpPr>
          <p:nvPr>
            <p:ph idx="1"/>
          </p:nvPr>
        </p:nvSpPr>
        <p:spPr>
          <a:xfrm>
            <a:off x="838200" y="3339770"/>
            <a:ext cx="10515600" cy="3153105"/>
          </a:xfrm>
        </p:spPr>
        <p:txBody>
          <a:bodyPr>
            <a:normAutofit fontScale="92500" lnSpcReduction="20000"/>
          </a:bodyPr>
          <a:lstStyle/>
          <a:p>
            <a:r>
              <a:rPr lang="en-US"/>
              <a:t>You can perform linear regression using stochastic gradient descent using Scikit-Learn’s SGDRegressor class</a:t>
            </a:r>
          </a:p>
          <a:p>
            <a:r>
              <a:rPr lang="en-US"/>
              <a:t>This defaults to using MSE as a cost function (as we did)</a:t>
            </a:r>
          </a:p>
          <a:p>
            <a:r>
              <a:rPr lang="en-US"/>
              <a:t>In the code above, we get the regressor to iterate a maximum of 1000 times or until the loss drops by less than 0.00005 (tol) over a period of 100 iterations (n_iter_no_change)</a:t>
            </a:r>
          </a:p>
          <a:p>
            <a:r>
              <a:rPr lang="en-US"/>
              <a:t>It starts with a learning rate of 0.01 (eta0) and uses the default learning schedule</a:t>
            </a:r>
          </a:p>
          <a:p>
            <a:r>
              <a:rPr lang="en-US"/>
              <a:t>Finally, it does not use any regularization (penalty=None)</a:t>
            </a:r>
          </a:p>
        </p:txBody>
      </p:sp>
      <p:pic>
        <p:nvPicPr>
          <p:cNvPr id="4" name="Picture 3">
            <a:extLst>
              <a:ext uri="{FF2B5EF4-FFF2-40B4-BE49-F238E27FC236}">
                <a16:creationId xmlns:a16="http://schemas.microsoft.com/office/drawing/2014/main" id="{1C3DD77D-782D-1811-E467-21C34597DA6C}"/>
              </a:ext>
            </a:extLst>
          </p:cNvPr>
          <p:cNvPicPr>
            <a:picLocks noChangeAspect="1"/>
          </p:cNvPicPr>
          <p:nvPr/>
        </p:nvPicPr>
        <p:blipFill>
          <a:blip r:embed="rId2"/>
          <a:stretch>
            <a:fillRect/>
          </a:stretch>
        </p:blipFill>
        <p:spPr>
          <a:xfrm>
            <a:off x="2209800" y="788276"/>
            <a:ext cx="7772400" cy="1329489"/>
          </a:xfrm>
          <a:prstGeom prst="rect">
            <a:avLst/>
          </a:prstGeom>
        </p:spPr>
      </p:pic>
      <p:pic>
        <p:nvPicPr>
          <p:cNvPr id="5" name="Picture 4">
            <a:extLst>
              <a:ext uri="{FF2B5EF4-FFF2-40B4-BE49-F238E27FC236}">
                <a16:creationId xmlns:a16="http://schemas.microsoft.com/office/drawing/2014/main" id="{3653CF63-68AC-3E6D-7387-A5192A9D6D40}"/>
              </a:ext>
            </a:extLst>
          </p:cNvPr>
          <p:cNvPicPr>
            <a:picLocks noChangeAspect="1"/>
          </p:cNvPicPr>
          <p:nvPr/>
        </p:nvPicPr>
        <p:blipFill>
          <a:blip r:embed="rId3"/>
          <a:stretch>
            <a:fillRect/>
          </a:stretch>
        </p:blipFill>
        <p:spPr>
          <a:xfrm>
            <a:off x="3628259" y="2290617"/>
            <a:ext cx="5156200" cy="876300"/>
          </a:xfrm>
          <a:prstGeom prst="rect">
            <a:avLst/>
          </a:prstGeom>
        </p:spPr>
      </p:pic>
      <p:sp>
        <p:nvSpPr>
          <p:cNvPr id="6" name="Slide Number Placeholder 5">
            <a:extLst>
              <a:ext uri="{FF2B5EF4-FFF2-40B4-BE49-F238E27FC236}">
                <a16:creationId xmlns:a16="http://schemas.microsoft.com/office/drawing/2014/main" id="{7CDFE575-AEE0-D0A9-6914-93E8859D1874}"/>
              </a:ext>
            </a:extLst>
          </p:cNvPr>
          <p:cNvSpPr>
            <a:spLocks noGrp="1"/>
          </p:cNvSpPr>
          <p:nvPr>
            <p:ph type="sldNum" sz="quarter" idx="12"/>
          </p:nvPr>
        </p:nvSpPr>
        <p:spPr/>
        <p:txBody>
          <a:bodyPr/>
          <a:lstStyle/>
          <a:p>
            <a:fld id="{99DA3A14-42C7-8840-B198-D7570CD4DEF7}" type="slidenum">
              <a:rPr lang="en-GB"/>
              <a:t>34</a:t>
            </a:fld>
            <a:endParaRPr lang="en-GB"/>
          </a:p>
        </p:txBody>
      </p:sp>
    </p:spTree>
    <p:extLst>
      <p:ext uri="{BB962C8B-B14F-4D97-AF65-F5344CB8AC3E}">
        <p14:creationId xmlns:p14="http://schemas.microsoft.com/office/powerpoint/2010/main" val="535820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E8424-90A6-8114-38F4-9210216E0240}"/>
              </a:ext>
            </a:extLst>
          </p:cNvPr>
          <p:cNvSpPr>
            <a:spLocks noGrp="1"/>
          </p:cNvSpPr>
          <p:nvPr>
            <p:ph type="title"/>
          </p:nvPr>
        </p:nvSpPr>
        <p:spPr>
          <a:xfrm>
            <a:off x="838200" y="365125"/>
            <a:ext cx="3310758" cy="1306019"/>
          </a:xfrm>
        </p:spPr>
        <p:txBody>
          <a:bodyPr>
            <a:normAutofit fontScale="90000"/>
          </a:bodyPr>
          <a:lstStyle/>
          <a:p>
            <a:r>
              <a:rPr lang="en-US"/>
              <a:t>Mini-batch gradient descent</a:t>
            </a:r>
          </a:p>
        </p:txBody>
      </p:sp>
      <p:sp>
        <p:nvSpPr>
          <p:cNvPr id="3" name="Content Placeholder 2">
            <a:extLst>
              <a:ext uri="{FF2B5EF4-FFF2-40B4-BE49-F238E27FC236}">
                <a16:creationId xmlns:a16="http://schemas.microsoft.com/office/drawing/2014/main" id="{4A363952-80D8-B4C4-547B-62D633E397FE}"/>
              </a:ext>
            </a:extLst>
          </p:cNvPr>
          <p:cNvSpPr>
            <a:spLocks noGrp="1"/>
          </p:cNvSpPr>
          <p:nvPr>
            <p:ph idx="1"/>
          </p:nvPr>
        </p:nvSpPr>
        <p:spPr>
          <a:xfrm>
            <a:off x="838200" y="3216164"/>
            <a:ext cx="10515600" cy="3090043"/>
          </a:xfrm>
        </p:spPr>
        <p:txBody>
          <a:bodyPr>
            <a:normAutofit fontScale="62500" lnSpcReduction="20000"/>
          </a:bodyPr>
          <a:lstStyle/>
          <a:p>
            <a:r>
              <a:rPr lang="en-US"/>
              <a:t>At each step in the training, </a:t>
            </a:r>
          </a:p>
          <a:p>
            <a:pPr lvl="1"/>
            <a:r>
              <a:rPr lang="en-US"/>
              <a:t>batch GD computes the cost function gradients based on the entire training set</a:t>
            </a:r>
          </a:p>
          <a:p>
            <a:pPr lvl="1"/>
            <a:r>
              <a:rPr lang="en-US"/>
              <a:t>stochastic GD computes the cost function gradients based on a single, randomly selected instance</a:t>
            </a:r>
          </a:p>
          <a:p>
            <a:pPr lvl="1"/>
            <a:r>
              <a:rPr lang="en-US" b="1"/>
              <a:t>mini-batch GD</a:t>
            </a:r>
            <a:r>
              <a:rPr lang="en-US"/>
              <a:t> computes the cost function gradients based on a small set of randomly selected instances, called </a:t>
            </a:r>
            <a:r>
              <a:rPr lang="en-US" b="1"/>
              <a:t>mini-batches</a:t>
            </a:r>
          </a:p>
          <a:p>
            <a:r>
              <a:rPr lang="en-US"/>
              <a:t>Main advantage of mini-batch GD over stochastic GD is that you can better exploit parallelism to more quickly do matrix operations</a:t>
            </a:r>
          </a:p>
          <a:p>
            <a:r>
              <a:rPr lang="en-US"/>
              <a:t>Mini-batch GD typically takes a less erratic path through the parameter space towards the minimum, so it can get closer to the actual minimum</a:t>
            </a:r>
          </a:p>
          <a:p>
            <a:r>
              <a:rPr lang="en-US"/>
              <a:t>On the other hand, mini-batch GD may find it harder to escape from a local minimum (in cases where we’re not using a convex cost function like MSE)</a:t>
            </a:r>
          </a:p>
          <a:p>
            <a:r>
              <a:rPr lang="en-US"/>
              <a:t>Figure above shows paths taken by batch GD, SGD and mini-batch GD on the same training set</a:t>
            </a:r>
          </a:p>
        </p:txBody>
      </p:sp>
      <p:pic>
        <p:nvPicPr>
          <p:cNvPr id="4" name="Picture 3">
            <a:extLst>
              <a:ext uri="{FF2B5EF4-FFF2-40B4-BE49-F238E27FC236}">
                <a16:creationId xmlns:a16="http://schemas.microsoft.com/office/drawing/2014/main" id="{BB062593-142D-71C3-3328-A7951A504EF1}"/>
              </a:ext>
            </a:extLst>
          </p:cNvPr>
          <p:cNvPicPr>
            <a:picLocks noChangeAspect="1"/>
          </p:cNvPicPr>
          <p:nvPr/>
        </p:nvPicPr>
        <p:blipFill>
          <a:blip r:embed="rId2"/>
          <a:stretch>
            <a:fillRect/>
          </a:stretch>
        </p:blipFill>
        <p:spPr>
          <a:xfrm>
            <a:off x="5391806" y="302002"/>
            <a:ext cx="5801712" cy="3126998"/>
          </a:xfrm>
          <a:prstGeom prst="rect">
            <a:avLst/>
          </a:prstGeom>
        </p:spPr>
      </p:pic>
      <p:sp>
        <p:nvSpPr>
          <p:cNvPr id="5" name="Slide Number Placeholder 4">
            <a:extLst>
              <a:ext uri="{FF2B5EF4-FFF2-40B4-BE49-F238E27FC236}">
                <a16:creationId xmlns:a16="http://schemas.microsoft.com/office/drawing/2014/main" id="{68EF511C-3B3E-8686-F738-72DDBB7D11EA}"/>
              </a:ext>
            </a:extLst>
          </p:cNvPr>
          <p:cNvSpPr>
            <a:spLocks noGrp="1"/>
          </p:cNvSpPr>
          <p:nvPr>
            <p:ph type="sldNum" sz="quarter" idx="12"/>
          </p:nvPr>
        </p:nvSpPr>
        <p:spPr/>
        <p:txBody>
          <a:bodyPr/>
          <a:lstStyle/>
          <a:p>
            <a:fld id="{99DA3A14-42C7-8840-B198-D7570CD4DEF7}" type="slidenum">
              <a:rPr lang="en-GB"/>
              <a:t>35</a:t>
            </a:fld>
            <a:endParaRPr lang="en-GB"/>
          </a:p>
        </p:txBody>
      </p:sp>
    </p:spTree>
    <p:extLst>
      <p:ext uri="{BB962C8B-B14F-4D97-AF65-F5344CB8AC3E}">
        <p14:creationId xmlns:p14="http://schemas.microsoft.com/office/powerpoint/2010/main" val="1527964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0F445-9A53-C312-928F-F68E0EF7ECA3}"/>
              </a:ext>
            </a:extLst>
          </p:cNvPr>
          <p:cNvSpPr>
            <a:spLocks noGrp="1"/>
          </p:cNvSpPr>
          <p:nvPr>
            <p:ph type="title"/>
          </p:nvPr>
        </p:nvSpPr>
        <p:spPr/>
        <p:txBody>
          <a:bodyPr/>
          <a:lstStyle/>
          <a:p>
            <a:r>
              <a:rPr lang="en-US"/>
              <a:t>Comparison of algorithms for linear regression</a:t>
            </a:r>
          </a:p>
        </p:txBody>
      </p:sp>
      <p:pic>
        <p:nvPicPr>
          <p:cNvPr id="4" name="Picture 3">
            <a:extLst>
              <a:ext uri="{FF2B5EF4-FFF2-40B4-BE49-F238E27FC236}">
                <a16:creationId xmlns:a16="http://schemas.microsoft.com/office/drawing/2014/main" id="{6A6DC0DF-749B-A414-081B-0F5FD46FAE94}"/>
              </a:ext>
            </a:extLst>
          </p:cNvPr>
          <p:cNvPicPr>
            <a:picLocks noChangeAspect="1"/>
          </p:cNvPicPr>
          <p:nvPr/>
        </p:nvPicPr>
        <p:blipFill>
          <a:blip r:embed="rId2"/>
          <a:stretch>
            <a:fillRect/>
          </a:stretch>
        </p:blipFill>
        <p:spPr>
          <a:xfrm>
            <a:off x="1523197" y="2302047"/>
            <a:ext cx="9145606" cy="2645521"/>
          </a:xfrm>
          <a:prstGeom prst="rect">
            <a:avLst/>
          </a:prstGeom>
        </p:spPr>
      </p:pic>
      <p:sp>
        <p:nvSpPr>
          <p:cNvPr id="3" name="Slide Number Placeholder 2">
            <a:extLst>
              <a:ext uri="{FF2B5EF4-FFF2-40B4-BE49-F238E27FC236}">
                <a16:creationId xmlns:a16="http://schemas.microsoft.com/office/drawing/2014/main" id="{DABD7221-8B4B-239C-7BCA-4835071BD838}"/>
              </a:ext>
            </a:extLst>
          </p:cNvPr>
          <p:cNvSpPr>
            <a:spLocks noGrp="1"/>
          </p:cNvSpPr>
          <p:nvPr>
            <p:ph type="sldNum" sz="quarter" idx="12"/>
          </p:nvPr>
        </p:nvSpPr>
        <p:spPr/>
        <p:txBody>
          <a:bodyPr/>
          <a:lstStyle/>
          <a:p>
            <a:fld id="{99DA3A14-42C7-8840-B198-D7570CD4DEF7}" type="slidenum">
              <a:rPr lang="en-GB"/>
              <a:t>36</a:t>
            </a:fld>
            <a:endParaRPr lang="en-GB"/>
          </a:p>
        </p:txBody>
      </p:sp>
      <p:sp>
        <p:nvSpPr>
          <p:cNvPr id="5" name="TextBox 4">
            <a:extLst>
              <a:ext uri="{FF2B5EF4-FFF2-40B4-BE49-F238E27FC236}">
                <a16:creationId xmlns:a16="http://schemas.microsoft.com/office/drawing/2014/main" id="{0BD048F9-6369-97A5-A6AD-549511C2E9B8}"/>
              </a:ext>
            </a:extLst>
          </p:cNvPr>
          <p:cNvSpPr txBox="1"/>
          <p:nvPr/>
        </p:nvSpPr>
        <p:spPr>
          <a:xfrm>
            <a:off x="1907177" y="5355771"/>
            <a:ext cx="4821897" cy="369332"/>
          </a:xfrm>
          <a:prstGeom prst="rect">
            <a:avLst/>
          </a:prstGeom>
          <a:noFill/>
        </p:spPr>
        <p:txBody>
          <a:bodyPr wrap="none" rtlCol="0">
            <a:spAutoFit/>
          </a:bodyPr>
          <a:lstStyle/>
          <a:p>
            <a:r>
              <a:rPr lang="en-US" i="1"/>
              <a:t>m </a:t>
            </a:r>
            <a:r>
              <a:rPr lang="en-US"/>
              <a:t>is number of instances, </a:t>
            </a:r>
            <a:r>
              <a:rPr lang="en-US" i="1"/>
              <a:t>n</a:t>
            </a:r>
            <a:r>
              <a:rPr lang="en-US"/>
              <a:t> is number of features</a:t>
            </a:r>
            <a:endParaRPr lang="en-US" i="1"/>
          </a:p>
        </p:txBody>
      </p:sp>
    </p:spTree>
    <p:extLst>
      <p:ext uri="{BB962C8B-B14F-4D97-AF65-F5344CB8AC3E}">
        <p14:creationId xmlns:p14="http://schemas.microsoft.com/office/powerpoint/2010/main" val="972314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41977-AEF3-F3D8-1E76-F4D919CACFC8}"/>
              </a:ext>
            </a:extLst>
          </p:cNvPr>
          <p:cNvSpPr>
            <a:spLocks noGrp="1"/>
          </p:cNvSpPr>
          <p:nvPr>
            <p:ph type="title"/>
          </p:nvPr>
        </p:nvSpPr>
        <p:spPr/>
        <p:txBody>
          <a:bodyPr/>
          <a:lstStyle/>
          <a:p>
            <a:r>
              <a:rPr lang="en-US"/>
              <a:t>Polynomial regression</a:t>
            </a:r>
          </a:p>
        </p:txBody>
      </p:sp>
      <p:sp>
        <p:nvSpPr>
          <p:cNvPr id="3" name="Content Placeholder 2">
            <a:extLst>
              <a:ext uri="{FF2B5EF4-FFF2-40B4-BE49-F238E27FC236}">
                <a16:creationId xmlns:a16="http://schemas.microsoft.com/office/drawing/2014/main" id="{686724DB-E718-0DD7-666E-E23A6317C4DC}"/>
              </a:ext>
            </a:extLst>
          </p:cNvPr>
          <p:cNvSpPr>
            <a:spLocks noGrp="1"/>
          </p:cNvSpPr>
          <p:nvPr>
            <p:ph idx="1"/>
          </p:nvPr>
        </p:nvSpPr>
        <p:spPr/>
        <p:txBody>
          <a:bodyPr/>
          <a:lstStyle/>
          <a:p>
            <a:r>
              <a:rPr lang="en-US"/>
              <a:t>What if we need a model that is more complex than a straight line?</a:t>
            </a:r>
          </a:p>
          <a:p>
            <a:r>
              <a:rPr lang="en-US"/>
              <a:t>We can actually use linear regression to fit non-linear data</a:t>
            </a:r>
          </a:p>
          <a:p>
            <a:r>
              <a:rPr lang="en-US"/>
              <a:t>A simple way of doing this is to generate new features that are powers of the features that you are given</a:t>
            </a:r>
          </a:p>
          <a:p>
            <a:pPr lvl="1"/>
            <a:r>
              <a:rPr lang="en-US"/>
              <a:t>e.g., add a new feature that contains the squares of all the values in a given feature</a:t>
            </a:r>
          </a:p>
          <a:p>
            <a:r>
              <a:rPr lang="en-US"/>
              <a:t>This is called </a:t>
            </a:r>
            <a:r>
              <a:rPr lang="en-US" b="1"/>
              <a:t>polynomial regression</a:t>
            </a:r>
          </a:p>
        </p:txBody>
      </p:sp>
      <p:sp>
        <p:nvSpPr>
          <p:cNvPr id="4" name="Slide Number Placeholder 3">
            <a:extLst>
              <a:ext uri="{FF2B5EF4-FFF2-40B4-BE49-F238E27FC236}">
                <a16:creationId xmlns:a16="http://schemas.microsoft.com/office/drawing/2014/main" id="{BEA0141A-8D89-BC43-5063-5EFFFD4EAAFF}"/>
              </a:ext>
            </a:extLst>
          </p:cNvPr>
          <p:cNvSpPr>
            <a:spLocks noGrp="1"/>
          </p:cNvSpPr>
          <p:nvPr>
            <p:ph type="sldNum" sz="quarter" idx="12"/>
          </p:nvPr>
        </p:nvSpPr>
        <p:spPr/>
        <p:txBody>
          <a:bodyPr/>
          <a:lstStyle/>
          <a:p>
            <a:fld id="{99DA3A14-42C7-8840-B198-D7570CD4DEF7}" type="slidenum">
              <a:rPr lang="en-GB"/>
              <a:t>37</a:t>
            </a:fld>
            <a:endParaRPr lang="en-GB"/>
          </a:p>
        </p:txBody>
      </p:sp>
    </p:spTree>
    <p:extLst>
      <p:ext uri="{BB962C8B-B14F-4D97-AF65-F5344CB8AC3E}">
        <p14:creationId xmlns:p14="http://schemas.microsoft.com/office/powerpoint/2010/main" val="3077963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389F-56DE-3A70-AD09-C9A20ED8F36E}"/>
              </a:ext>
            </a:extLst>
          </p:cNvPr>
          <p:cNvSpPr>
            <a:spLocks noGrp="1"/>
          </p:cNvSpPr>
          <p:nvPr>
            <p:ph type="title"/>
          </p:nvPr>
        </p:nvSpPr>
        <p:spPr/>
        <p:txBody>
          <a:bodyPr/>
          <a:lstStyle/>
          <a:p>
            <a:r>
              <a:rPr lang="en-US"/>
              <a:t>Example of polynomial regression</a:t>
            </a:r>
          </a:p>
        </p:txBody>
      </p:sp>
      <p:sp>
        <p:nvSpPr>
          <p:cNvPr id="3" name="Content Placeholder 2">
            <a:extLst>
              <a:ext uri="{FF2B5EF4-FFF2-40B4-BE49-F238E27FC236}">
                <a16:creationId xmlns:a16="http://schemas.microsoft.com/office/drawing/2014/main" id="{546D2D65-6D6A-9DE8-6468-B7BCB73E6A54}"/>
              </a:ext>
            </a:extLst>
          </p:cNvPr>
          <p:cNvSpPr>
            <a:spLocks noGrp="1"/>
          </p:cNvSpPr>
          <p:nvPr>
            <p:ph idx="1"/>
          </p:nvPr>
        </p:nvSpPr>
        <p:spPr>
          <a:xfrm>
            <a:off x="838200" y="5202621"/>
            <a:ext cx="10515600" cy="974342"/>
          </a:xfrm>
        </p:spPr>
        <p:txBody>
          <a:bodyPr/>
          <a:lstStyle/>
          <a:p>
            <a:r>
              <a:rPr lang="en-US"/>
              <a:t>Suppose we generate some non-linear data by adding noise to a quadratic equation</a:t>
            </a:r>
            <a:r>
              <a:rPr lang="en-US">
                <a:sym typeface="Wingdings" pitchFamily="2" charset="2"/>
              </a:rPr>
              <a:t> (see code and plot above)</a:t>
            </a:r>
            <a:endParaRPr lang="en-US"/>
          </a:p>
        </p:txBody>
      </p:sp>
      <p:pic>
        <p:nvPicPr>
          <p:cNvPr id="4" name="Picture 3">
            <a:extLst>
              <a:ext uri="{FF2B5EF4-FFF2-40B4-BE49-F238E27FC236}">
                <a16:creationId xmlns:a16="http://schemas.microsoft.com/office/drawing/2014/main" id="{0C83C21D-A319-1F29-E841-EB3D717F4CC5}"/>
              </a:ext>
            </a:extLst>
          </p:cNvPr>
          <p:cNvPicPr>
            <a:picLocks noChangeAspect="1"/>
          </p:cNvPicPr>
          <p:nvPr/>
        </p:nvPicPr>
        <p:blipFill>
          <a:blip r:embed="rId2"/>
          <a:stretch>
            <a:fillRect/>
          </a:stretch>
        </p:blipFill>
        <p:spPr>
          <a:xfrm>
            <a:off x="535371" y="2696748"/>
            <a:ext cx="5803900" cy="1104900"/>
          </a:xfrm>
          <a:prstGeom prst="rect">
            <a:avLst/>
          </a:prstGeom>
        </p:spPr>
      </p:pic>
      <p:pic>
        <p:nvPicPr>
          <p:cNvPr id="2050" name="Picture 2">
            <a:extLst>
              <a:ext uri="{FF2B5EF4-FFF2-40B4-BE49-F238E27FC236}">
                <a16:creationId xmlns:a16="http://schemas.microsoft.com/office/drawing/2014/main" id="{1785702A-558A-72C3-A5AA-028277C63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271" y="1606658"/>
            <a:ext cx="5014529" cy="328508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07928E1-44E8-80AE-8D43-1419201A04C6}"/>
              </a:ext>
            </a:extLst>
          </p:cNvPr>
          <p:cNvSpPr>
            <a:spLocks noGrp="1"/>
          </p:cNvSpPr>
          <p:nvPr>
            <p:ph type="sldNum" sz="quarter" idx="12"/>
          </p:nvPr>
        </p:nvSpPr>
        <p:spPr/>
        <p:txBody>
          <a:bodyPr/>
          <a:lstStyle/>
          <a:p>
            <a:fld id="{99DA3A14-42C7-8840-B198-D7570CD4DEF7}" type="slidenum">
              <a:rPr lang="en-GB"/>
              <a:t>38</a:t>
            </a:fld>
            <a:endParaRPr lang="en-GB"/>
          </a:p>
        </p:txBody>
      </p:sp>
    </p:spTree>
    <p:extLst>
      <p:ext uri="{BB962C8B-B14F-4D97-AF65-F5344CB8AC3E}">
        <p14:creationId xmlns:p14="http://schemas.microsoft.com/office/powerpoint/2010/main" val="458287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6BF9-90A3-C12C-1FFA-866AE23E2E1C}"/>
              </a:ext>
            </a:extLst>
          </p:cNvPr>
          <p:cNvSpPr>
            <a:spLocks noGrp="1"/>
          </p:cNvSpPr>
          <p:nvPr>
            <p:ph type="title"/>
          </p:nvPr>
        </p:nvSpPr>
        <p:spPr/>
        <p:txBody>
          <a:bodyPr/>
          <a:lstStyle/>
          <a:p>
            <a:r>
              <a:rPr lang="en-US"/>
              <a:t>Adding polynomial features</a:t>
            </a:r>
          </a:p>
        </p:txBody>
      </p:sp>
      <p:sp>
        <p:nvSpPr>
          <p:cNvPr id="3" name="Content Placeholder 2">
            <a:extLst>
              <a:ext uri="{FF2B5EF4-FFF2-40B4-BE49-F238E27FC236}">
                <a16:creationId xmlns:a16="http://schemas.microsoft.com/office/drawing/2014/main" id="{BE94A59D-CD03-A0E7-A1A7-D15AED33DF42}"/>
              </a:ext>
            </a:extLst>
          </p:cNvPr>
          <p:cNvSpPr>
            <a:spLocks noGrp="1"/>
          </p:cNvSpPr>
          <p:nvPr>
            <p:ph idx="1"/>
          </p:nvPr>
        </p:nvSpPr>
        <p:spPr>
          <a:xfrm>
            <a:off x="8099533" y="2141263"/>
            <a:ext cx="3898025" cy="4035699"/>
          </a:xfrm>
        </p:spPr>
        <p:txBody>
          <a:bodyPr/>
          <a:lstStyle/>
          <a:p>
            <a:r>
              <a:rPr lang="en-US"/>
              <a:t>The next step is to use Scikit-Learn’s PolynomialFeatures class to transform our training data, adding the square of each of the existing features as a new feature</a:t>
            </a:r>
          </a:p>
          <a:p>
            <a:endParaRPr lang="en-US"/>
          </a:p>
        </p:txBody>
      </p:sp>
      <p:pic>
        <p:nvPicPr>
          <p:cNvPr id="4" name="Picture 3">
            <a:extLst>
              <a:ext uri="{FF2B5EF4-FFF2-40B4-BE49-F238E27FC236}">
                <a16:creationId xmlns:a16="http://schemas.microsoft.com/office/drawing/2014/main" id="{BB33ACCB-17B7-A532-E260-B6DA285DB733}"/>
              </a:ext>
            </a:extLst>
          </p:cNvPr>
          <p:cNvPicPr>
            <a:picLocks noChangeAspect="1"/>
          </p:cNvPicPr>
          <p:nvPr/>
        </p:nvPicPr>
        <p:blipFill>
          <a:blip r:embed="rId2"/>
          <a:stretch>
            <a:fillRect/>
          </a:stretch>
        </p:blipFill>
        <p:spPr>
          <a:xfrm>
            <a:off x="403334" y="2141264"/>
            <a:ext cx="7696200" cy="3111500"/>
          </a:xfrm>
          <a:prstGeom prst="rect">
            <a:avLst/>
          </a:prstGeom>
        </p:spPr>
      </p:pic>
      <p:sp>
        <p:nvSpPr>
          <p:cNvPr id="5" name="Slide Number Placeholder 4">
            <a:extLst>
              <a:ext uri="{FF2B5EF4-FFF2-40B4-BE49-F238E27FC236}">
                <a16:creationId xmlns:a16="http://schemas.microsoft.com/office/drawing/2014/main" id="{B111ABBB-38C5-30BB-AD87-457B437BEF7E}"/>
              </a:ext>
            </a:extLst>
          </p:cNvPr>
          <p:cNvSpPr>
            <a:spLocks noGrp="1"/>
          </p:cNvSpPr>
          <p:nvPr>
            <p:ph type="sldNum" sz="quarter" idx="12"/>
          </p:nvPr>
        </p:nvSpPr>
        <p:spPr/>
        <p:txBody>
          <a:bodyPr/>
          <a:lstStyle/>
          <a:p>
            <a:fld id="{99DA3A14-42C7-8840-B198-D7570CD4DEF7}" type="slidenum">
              <a:rPr lang="en-GB"/>
              <a:t>39</a:t>
            </a:fld>
            <a:endParaRPr lang="en-GB"/>
          </a:p>
        </p:txBody>
      </p:sp>
    </p:spTree>
    <p:extLst>
      <p:ext uri="{BB962C8B-B14F-4D97-AF65-F5344CB8AC3E}">
        <p14:creationId xmlns:p14="http://schemas.microsoft.com/office/powerpoint/2010/main" val="86997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2D9DB-4A29-AF66-8CA4-6349F9D551DF}"/>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B79AF3F7-5226-00B8-6A9B-3BDE533CD1AA}"/>
              </a:ext>
            </a:extLst>
          </p:cNvPr>
          <p:cNvSpPr>
            <a:spLocks noGrp="1"/>
          </p:cNvSpPr>
          <p:nvPr>
            <p:ph idx="1"/>
          </p:nvPr>
        </p:nvSpPr>
        <p:spPr>
          <a:xfrm>
            <a:off x="838200" y="1511929"/>
            <a:ext cx="10515600" cy="4980946"/>
          </a:xfrm>
        </p:spPr>
        <p:txBody>
          <a:bodyPr>
            <a:normAutofit fontScale="85000" lnSpcReduction="10000"/>
          </a:bodyPr>
          <a:lstStyle/>
          <a:p>
            <a:r>
              <a:rPr lang="en-US"/>
              <a:t>In this lecture we’ll look at two very different ways of training a </a:t>
            </a:r>
            <a:r>
              <a:rPr lang="en-US" b="1"/>
              <a:t>linear regression model </a:t>
            </a:r>
            <a:r>
              <a:rPr lang="en-US"/>
              <a:t>(one of the simplest types of model)</a:t>
            </a:r>
          </a:p>
          <a:p>
            <a:r>
              <a:rPr lang="en-US"/>
              <a:t>We will look at using</a:t>
            </a:r>
          </a:p>
          <a:p>
            <a:pPr lvl="1"/>
            <a:r>
              <a:rPr lang="en-US"/>
              <a:t>a </a:t>
            </a:r>
            <a:r>
              <a:rPr lang="en-US" b="1"/>
              <a:t>closed-form equation </a:t>
            </a:r>
            <a:r>
              <a:rPr lang="en-US"/>
              <a:t>that computes the best fit model parameters directly from the training dataset</a:t>
            </a:r>
          </a:p>
          <a:p>
            <a:pPr lvl="1"/>
            <a:r>
              <a:rPr lang="en-US"/>
              <a:t>an iterative optimization approach called </a:t>
            </a:r>
            <a:r>
              <a:rPr lang="en-US" b="1"/>
              <a:t>gradient descent </a:t>
            </a:r>
            <a:r>
              <a:rPr lang="en-US"/>
              <a:t>(GD) that gradually tweaks the model parameters, converging to the values computed using the closed-form equation</a:t>
            </a:r>
          </a:p>
          <a:p>
            <a:pPr lvl="2"/>
            <a:r>
              <a:rPr lang="en-US"/>
              <a:t>we will actually look at three types of gradient descent: </a:t>
            </a:r>
            <a:r>
              <a:rPr lang="en-US" b="1"/>
              <a:t>batch GD</a:t>
            </a:r>
            <a:r>
              <a:rPr lang="en-US"/>
              <a:t>, </a:t>
            </a:r>
            <a:r>
              <a:rPr lang="en-US" b="1"/>
              <a:t>mini-batch GD </a:t>
            </a:r>
            <a:r>
              <a:rPr lang="en-US"/>
              <a:t>and </a:t>
            </a:r>
            <a:r>
              <a:rPr lang="en-US" b="1"/>
              <a:t>stochastic GD</a:t>
            </a:r>
          </a:p>
          <a:p>
            <a:r>
              <a:rPr lang="en-US"/>
              <a:t>We will also look into training a </a:t>
            </a:r>
            <a:r>
              <a:rPr lang="en-US" b="1"/>
              <a:t>polynomial regression model</a:t>
            </a:r>
          </a:p>
          <a:p>
            <a:pPr lvl="1"/>
            <a:r>
              <a:rPr lang="en-US"/>
              <a:t>This type of model has more parameters and is therefore more prone to overfitting</a:t>
            </a:r>
          </a:p>
          <a:p>
            <a:r>
              <a:rPr lang="en-US"/>
              <a:t>We’ll use </a:t>
            </a:r>
            <a:r>
              <a:rPr lang="en-US" b="1"/>
              <a:t>learning curves </a:t>
            </a:r>
            <a:r>
              <a:rPr lang="en-US"/>
              <a:t>to determine whether overfitting has occurred</a:t>
            </a:r>
          </a:p>
          <a:p>
            <a:r>
              <a:rPr lang="en-US"/>
              <a:t>We’ll look at </a:t>
            </a:r>
            <a:r>
              <a:rPr lang="en-US" b="1"/>
              <a:t>regularization </a:t>
            </a:r>
            <a:r>
              <a:rPr lang="en-US"/>
              <a:t>techniques that can be used to avoid overfitting</a:t>
            </a:r>
          </a:p>
          <a:p>
            <a:r>
              <a:rPr lang="en-US"/>
              <a:t>Finally we’ll look at two types of model that are commonly used for classification: </a:t>
            </a:r>
            <a:r>
              <a:rPr lang="en-US" b="1"/>
              <a:t>logistic regression </a:t>
            </a:r>
            <a:r>
              <a:rPr lang="en-US"/>
              <a:t>and </a:t>
            </a:r>
            <a:r>
              <a:rPr lang="en-US" b="1"/>
              <a:t>softmax regression</a:t>
            </a:r>
          </a:p>
        </p:txBody>
      </p:sp>
      <p:sp>
        <p:nvSpPr>
          <p:cNvPr id="4" name="Slide Number Placeholder 3">
            <a:extLst>
              <a:ext uri="{FF2B5EF4-FFF2-40B4-BE49-F238E27FC236}">
                <a16:creationId xmlns:a16="http://schemas.microsoft.com/office/drawing/2014/main" id="{B743FD71-E2D1-70DA-6DF4-2D3FC7962BD3}"/>
              </a:ext>
            </a:extLst>
          </p:cNvPr>
          <p:cNvSpPr>
            <a:spLocks noGrp="1"/>
          </p:cNvSpPr>
          <p:nvPr>
            <p:ph type="sldNum" sz="quarter" idx="12"/>
          </p:nvPr>
        </p:nvSpPr>
        <p:spPr/>
        <p:txBody>
          <a:bodyPr/>
          <a:lstStyle/>
          <a:p>
            <a:fld id="{99DA3A14-42C7-8840-B198-D7570CD4DEF7}" type="slidenum">
              <a:rPr lang="en-GB"/>
              <a:t>4</a:t>
            </a:fld>
            <a:endParaRPr lang="en-GB"/>
          </a:p>
        </p:txBody>
      </p:sp>
    </p:spTree>
    <p:extLst>
      <p:ext uri="{BB962C8B-B14F-4D97-AF65-F5344CB8AC3E}">
        <p14:creationId xmlns:p14="http://schemas.microsoft.com/office/powerpoint/2010/main" val="3059437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0396-CAB4-DFFF-2035-95A076056D1A}"/>
              </a:ext>
            </a:extLst>
          </p:cNvPr>
          <p:cNvSpPr>
            <a:spLocks noGrp="1"/>
          </p:cNvSpPr>
          <p:nvPr>
            <p:ph type="title"/>
          </p:nvPr>
        </p:nvSpPr>
        <p:spPr/>
        <p:txBody>
          <a:bodyPr/>
          <a:lstStyle/>
          <a:p>
            <a:r>
              <a:rPr lang="en-US"/>
              <a:t>Fitting a linear regressor to the polynomial features</a:t>
            </a:r>
          </a:p>
        </p:txBody>
      </p:sp>
      <p:sp>
        <p:nvSpPr>
          <p:cNvPr id="3" name="Content Placeholder 2">
            <a:extLst>
              <a:ext uri="{FF2B5EF4-FFF2-40B4-BE49-F238E27FC236}">
                <a16:creationId xmlns:a16="http://schemas.microsoft.com/office/drawing/2014/main" id="{6E63221C-010D-CC28-453A-5EB344CA5A2E}"/>
              </a:ext>
            </a:extLst>
          </p:cNvPr>
          <p:cNvSpPr>
            <a:spLocks noGrp="1"/>
          </p:cNvSpPr>
          <p:nvPr>
            <p:ph idx="1"/>
          </p:nvPr>
        </p:nvSpPr>
        <p:spPr>
          <a:xfrm>
            <a:off x="838200" y="4540550"/>
            <a:ext cx="10515600" cy="1952325"/>
          </a:xfrm>
        </p:spPr>
        <p:txBody>
          <a:bodyPr>
            <a:normAutofit fontScale="77500" lnSpcReduction="20000"/>
          </a:bodyPr>
          <a:lstStyle/>
          <a:p>
            <a:r>
              <a:rPr lang="en-US"/>
              <a:t>Now we can fit a LinearRegression model to this extended dataset</a:t>
            </a:r>
          </a:p>
          <a:p>
            <a:r>
              <a:rPr lang="en-US"/>
              <a:t>The regressor finds the parameters 1.78, 0.93 and 0.56 where we actually used the parameters 2.0, 1.0 and 0.5 with Gaussian noise</a:t>
            </a:r>
          </a:p>
          <a:p>
            <a:r>
              <a:rPr lang="en-US"/>
              <a:t>Note that PolynomialFeatures adds all combinations of features up to the given degree</a:t>
            </a:r>
          </a:p>
          <a:p>
            <a:pPr lvl="1"/>
            <a:r>
              <a:rPr lang="en-US"/>
              <a:t>e.g., if degree=3 and there are two features, a and b, then this will give a</a:t>
            </a:r>
            <a:r>
              <a:rPr lang="en-US" baseline="30000"/>
              <a:t>2</a:t>
            </a:r>
            <a:r>
              <a:rPr lang="en-US"/>
              <a:t>, a</a:t>
            </a:r>
            <a:r>
              <a:rPr lang="en-US" baseline="30000"/>
              <a:t>3</a:t>
            </a:r>
            <a:r>
              <a:rPr lang="en-US"/>
              <a:t>, b</a:t>
            </a:r>
            <a:r>
              <a:rPr lang="en-US" baseline="30000"/>
              <a:t>2</a:t>
            </a:r>
            <a:r>
              <a:rPr lang="en-US"/>
              <a:t>, b</a:t>
            </a:r>
            <a:r>
              <a:rPr lang="en-US" baseline="30000"/>
              <a:t>3</a:t>
            </a:r>
            <a:r>
              <a:rPr lang="en-US"/>
              <a:t>, ab, ab</a:t>
            </a:r>
            <a:r>
              <a:rPr lang="en-US" baseline="30000"/>
              <a:t>2</a:t>
            </a:r>
            <a:r>
              <a:rPr lang="en-US"/>
              <a:t>, and a</a:t>
            </a:r>
            <a:r>
              <a:rPr lang="en-US" baseline="30000"/>
              <a:t>2</a:t>
            </a:r>
            <a:r>
              <a:rPr lang="en-US"/>
              <a:t>b</a:t>
            </a:r>
          </a:p>
        </p:txBody>
      </p:sp>
      <p:pic>
        <p:nvPicPr>
          <p:cNvPr id="4" name="Picture 3">
            <a:extLst>
              <a:ext uri="{FF2B5EF4-FFF2-40B4-BE49-F238E27FC236}">
                <a16:creationId xmlns:a16="http://schemas.microsoft.com/office/drawing/2014/main" id="{034A202C-7E38-D852-811B-DDB577459CE7}"/>
              </a:ext>
            </a:extLst>
          </p:cNvPr>
          <p:cNvPicPr>
            <a:picLocks noChangeAspect="1"/>
          </p:cNvPicPr>
          <p:nvPr/>
        </p:nvPicPr>
        <p:blipFill>
          <a:blip r:embed="rId2"/>
          <a:stretch>
            <a:fillRect/>
          </a:stretch>
        </p:blipFill>
        <p:spPr>
          <a:xfrm>
            <a:off x="5060950" y="1816947"/>
            <a:ext cx="6731000" cy="1435100"/>
          </a:xfrm>
          <a:prstGeom prst="rect">
            <a:avLst/>
          </a:prstGeom>
        </p:spPr>
      </p:pic>
      <p:pic>
        <p:nvPicPr>
          <p:cNvPr id="5" name="Picture 4">
            <a:extLst>
              <a:ext uri="{FF2B5EF4-FFF2-40B4-BE49-F238E27FC236}">
                <a16:creationId xmlns:a16="http://schemas.microsoft.com/office/drawing/2014/main" id="{D2A11AE4-23C0-5C80-70D3-5A4F63ECE6D2}"/>
              </a:ext>
            </a:extLst>
          </p:cNvPr>
          <p:cNvPicPr>
            <a:picLocks noChangeAspect="1"/>
          </p:cNvPicPr>
          <p:nvPr/>
        </p:nvPicPr>
        <p:blipFill>
          <a:blip r:embed="rId3"/>
          <a:stretch>
            <a:fillRect/>
          </a:stretch>
        </p:blipFill>
        <p:spPr>
          <a:xfrm>
            <a:off x="5060950" y="3615955"/>
            <a:ext cx="4660900" cy="254000"/>
          </a:xfrm>
          <a:prstGeom prst="rect">
            <a:avLst/>
          </a:prstGeom>
        </p:spPr>
      </p:pic>
      <p:pic>
        <p:nvPicPr>
          <p:cNvPr id="6" name="Picture 5">
            <a:extLst>
              <a:ext uri="{FF2B5EF4-FFF2-40B4-BE49-F238E27FC236}">
                <a16:creationId xmlns:a16="http://schemas.microsoft.com/office/drawing/2014/main" id="{13C2B373-EC66-BF36-C795-A5E8FF1C6012}"/>
              </a:ext>
            </a:extLst>
          </p:cNvPr>
          <p:cNvPicPr>
            <a:picLocks noChangeAspect="1"/>
          </p:cNvPicPr>
          <p:nvPr/>
        </p:nvPicPr>
        <p:blipFill>
          <a:blip r:embed="rId4"/>
          <a:stretch>
            <a:fillRect/>
          </a:stretch>
        </p:blipFill>
        <p:spPr>
          <a:xfrm>
            <a:off x="656020" y="1892001"/>
            <a:ext cx="4148959" cy="2648549"/>
          </a:xfrm>
          <a:prstGeom prst="rect">
            <a:avLst/>
          </a:prstGeom>
        </p:spPr>
      </p:pic>
      <p:sp>
        <p:nvSpPr>
          <p:cNvPr id="7" name="Slide Number Placeholder 6">
            <a:extLst>
              <a:ext uri="{FF2B5EF4-FFF2-40B4-BE49-F238E27FC236}">
                <a16:creationId xmlns:a16="http://schemas.microsoft.com/office/drawing/2014/main" id="{EBAD156B-2744-DAAC-A686-8E067F6101E8}"/>
              </a:ext>
            </a:extLst>
          </p:cNvPr>
          <p:cNvSpPr>
            <a:spLocks noGrp="1"/>
          </p:cNvSpPr>
          <p:nvPr>
            <p:ph type="sldNum" sz="quarter" idx="12"/>
          </p:nvPr>
        </p:nvSpPr>
        <p:spPr/>
        <p:txBody>
          <a:bodyPr/>
          <a:lstStyle/>
          <a:p>
            <a:fld id="{99DA3A14-42C7-8840-B198-D7570CD4DEF7}" type="slidenum">
              <a:rPr lang="en-GB"/>
              <a:t>40</a:t>
            </a:fld>
            <a:endParaRPr lang="en-GB"/>
          </a:p>
        </p:txBody>
      </p:sp>
    </p:spTree>
    <p:extLst>
      <p:ext uri="{BB962C8B-B14F-4D97-AF65-F5344CB8AC3E}">
        <p14:creationId xmlns:p14="http://schemas.microsoft.com/office/powerpoint/2010/main" val="3400843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6BE0-7F48-6CD7-0462-75F17494EE7E}"/>
              </a:ext>
            </a:extLst>
          </p:cNvPr>
          <p:cNvSpPr>
            <a:spLocks noGrp="1"/>
          </p:cNvSpPr>
          <p:nvPr>
            <p:ph type="title"/>
          </p:nvPr>
        </p:nvSpPr>
        <p:spPr>
          <a:xfrm>
            <a:off x="838200" y="365125"/>
            <a:ext cx="5578928" cy="1325563"/>
          </a:xfrm>
        </p:spPr>
        <p:txBody>
          <a:bodyPr/>
          <a:lstStyle/>
          <a:p>
            <a:r>
              <a:rPr lang="en-US"/>
              <a:t>Under- and over-fitting</a:t>
            </a:r>
          </a:p>
        </p:txBody>
      </p:sp>
      <p:sp>
        <p:nvSpPr>
          <p:cNvPr id="3" name="Content Placeholder 2">
            <a:extLst>
              <a:ext uri="{FF2B5EF4-FFF2-40B4-BE49-F238E27FC236}">
                <a16:creationId xmlns:a16="http://schemas.microsoft.com/office/drawing/2014/main" id="{71F14356-C308-18CC-F3AF-B1D46737A3BE}"/>
              </a:ext>
            </a:extLst>
          </p:cNvPr>
          <p:cNvSpPr>
            <a:spLocks noGrp="1"/>
          </p:cNvSpPr>
          <p:nvPr>
            <p:ph idx="1"/>
          </p:nvPr>
        </p:nvSpPr>
        <p:spPr>
          <a:xfrm>
            <a:off x="6417128" y="832757"/>
            <a:ext cx="5388429" cy="5660118"/>
          </a:xfrm>
        </p:spPr>
        <p:txBody>
          <a:bodyPr>
            <a:normAutofit fontScale="92500" lnSpcReduction="10000"/>
          </a:bodyPr>
          <a:lstStyle/>
          <a:p>
            <a:r>
              <a:rPr lang="en-US"/>
              <a:t>The higher the degree of the polynomial you use, the more closely you can generallly fit the data (and the more risk of overfitting)</a:t>
            </a:r>
          </a:p>
          <a:p>
            <a:r>
              <a:rPr lang="en-US"/>
              <a:t>On the left are shown curves for 1-, 2-, and 300-degree polynomial models of our generated non-linear (actually quadratic+noise) data</a:t>
            </a:r>
          </a:p>
          <a:p>
            <a:r>
              <a:rPr lang="en-US"/>
              <a:t>Here we know that the best model should be the quadratic one – the linear model underfits and the 300-degree polynomial model overfits</a:t>
            </a:r>
          </a:p>
          <a:p>
            <a:r>
              <a:rPr lang="en-US"/>
              <a:t>But usually we don’t know what the actual underlying model is, so how can we tell if a model is overfitting or underfitting some data?</a:t>
            </a:r>
          </a:p>
        </p:txBody>
      </p:sp>
      <p:pic>
        <p:nvPicPr>
          <p:cNvPr id="1026" name="Picture 2">
            <a:extLst>
              <a:ext uri="{FF2B5EF4-FFF2-40B4-BE49-F238E27FC236}">
                <a16:creationId xmlns:a16="http://schemas.microsoft.com/office/drawing/2014/main" id="{D42481AA-0F34-075E-CBBA-489B0CB0E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64" y="1690688"/>
            <a:ext cx="5669359" cy="37140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5F2A4AE-1A91-3F17-F5E7-D49A4E982216}"/>
              </a:ext>
            </a:extLst>
          </p:cNvPr>
          <p:cNvSpPr>
            <a:spLocks noGrp="1"/>
          </p:cNvSpPr>
          <p:nvPr>
            <p:ph type="sldNum" sz="quarter" idx="12"/>
          </p:nvPr>
        </p:nvSpPr>
        <p:spPr/>
        <p:txBody>
          <a:bodyPr/>
          <a:lstStyle/>
          <a:p>
            <a:fld id="{99DA3A14-42C7-8840-B198-D7570CD4DEF7}" type="slidenum">
              <a:rPr lang="en-GB"/>
              <a:t>41</a:t>
            </a:fld>
            <a:endParaRPr lang="en-GB"/>
          </a:p>
        </p:txBody>
      </p:sp>
    </p:spTree>
    <p:extLst>
      <p:ext uri="{BB962C8B-B14F-4D97-AF65-F5344CB8AC3E}">
        <p14:creationId xmlns:p14="http://schemas.microsoft.com/office/powerpoint/2010/main" val="829027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5E1B-10E2-D09B-01EF-24F2C19F31A0}"/>
              </a:ext>
            </a:extLst>
          </p:cNvPr>
          <p:cNvSpPr>
            <a:spLocks noGrp="1"/>
          </p:cNvSpPr>
          <p:nvPr>
            <p:ph type="title"/>
          </p:nvPr>
        </p:nvSpPr>
        <p:spPr>
          <a:xfrm>
            <a:off x="146957" y="388938"/>
            <a:ext cx="8025493" cy="681162"/>
          </a:xfrm>
        </p:spPr>
        <p:txBody>
          <a:bodyPr>
            <a:noAutofit/>
          </a:bodyPr>
          <a:lstStyle/>
          <a:p>
            <a:r>
              <a:rPr lang="en-US" sz="3600"/>
              <a:t>Using cross-validation to test for fitting</a:t>
            </a:r>
          </a:p>
        </p:txBody>
      </p:sp>
      <p:sp>
        <p:nvSpPr>
          <p:cNvPr id="3" name="Content Placeholder 2">
            <a:extLst>
              <a:ext uri="{FF2B5EF4-FFF2-40B4-BE49-F238E27FC236}">
                <a16:creationId xmlns:a16="http://schemas.microsoft.com/office/drawing/2014/main" id="{3B4CBB68-41E3-6940-FE66-E469D5D990CB}"/>
              </a:ext>
            </a:extLst>
          </p:cNvPr>
          <p:cNvSpPr>
            <a:spLocks noGrp="1"/>
          </p:cNvSpPr>
          <p:nvPr>
            <p:ph idx="1"/>
          </p:nvPr>
        </p:nvSpPr>
        <p:spPr>
          <a:xfrm>
            <a:off x="838200" y="5045559"/>
            <a:ext cx="10515600" cy="1637977"/>
          </a:xfrm>
        </p:spPr>
        <p:txBody>
          <a:bodyPr>
            <a:normAutofit fontScale="62500" lnSpcReduction="20000"/>
          </a:bodyPr>
          <a:lstStyle/>
          <a:p>
            <a:r>
              <a:rPr lang="en-US"/>
              <a:t>In our end-to-end project, we used cross-validation to estimate a model’s generalization performance</a:t>
            </a:r>
          </a:p>
          <a:p>
            <a:r>
              <a:rPr lang="en-US"/>
              <a:t>If a model performs well on training data but performs poorly on cross-validation metrics, then it is overfitting (i.e., it is too complex)</a:t>
            </a:r>
          </a:p>
          <a:p>
            <a:r>
              <a:rPr lang="en-US"/>
              <a:t>If a model performs poorly both on the training data and the cross-validation metrics, then it is underfitting (i.e., it is too simple)</a:t>
            </a:r>
          </a:p>
        </p:txBody>
      </p:sp>
      <p:pic>
        <p:nvPicPr>
          <p:cNvPr id="4" name="Picture 3">
            <a:extLst>
              <a:ext uri="{FF2B5EF4-FFF2-40B4-BE49-F238E27FC236}">
                <a16:creationId xmlns:a16="http://schemas.microsoft.com/office/drawing/2014/main" id="{BCE869FD-7D89-DD53-FAC8-3172ACF05488}"/>
              </a:ext>
            </a:extLst>
          </p:cNvPr>
          <p:cNvPicPr>
            <a:picLocks noChangeAspect="1"/>
          </p:cNvPicPr>
          <p:nvPr/>
        </p:nvPicPr>
        <p:blipFill>
          <a:blip r:embed="rId2"/>
          <a:stretch>
            <a:fillRect/>
          </a:stretch>
        </p:blipFill>
        <p:spPr>
          <a:xfrm>
            <a:off x="400050" y="1566863"/>
            <a:ext cx="7772400" cy="1017156"/>
          </a:xfrm>
          <a:prstGeom prst="rect">
            <a:avLst/>
          </a:prstGeom>
        </p:spPr>
      </p:pic>
      <p:pic>
        <p:nvPicPr>
          <p:cNvPr id="5" name="Picture 4">
            <a:extLst>
              <a:ext uri="{FF2B5EF4-FFF2-40B4-BE49-F238E27FC236}">
                <a16:creationId xmlns:a16="http://schemas.microsoft.com/office/drawing/2014/main" id="{97EDA398-F6B0-A4CD-EE33-60A47E2E9F6F}"/>
              </a:ext>
            </a:extLst>
          </p:cNvPr>
          <p:cNvPicPr>
            <a:picLocks noChangeAspect="1"/>
          </p:cNvPicPr>
          <p:nvPr/>
        </p:nvPicPr>
        <p:blipFill>
          <a:blip r:embed="rId3"/>
          <a:stretch>
            <a:fillRect/>
          </a:stretch>
        </p:blipFill>
        <p:spPr>
          <a:xfrm>
            <a:off x="8356600" y="371351"/>
            <a:ext cx="3117850" cy="2212668"/>
          </a:xfrm>
          <a:prstGeom prst="rect">
            <a:avLst/>
          </a:prstGeom>
        </p:spPr>
      </p:pic>
      <p:pic>
        <p:nvPicPr>
          <p:cNvPr id="6" name="Picture 5">
            <a:extLst>
              <a:ext uri="{FF2B5EF4-FFF2-40B4-BE49-F238E27FC236}">
                <a16:creationId xmlns:a16="http://schemas.microsoft.com/office/drawing/2014/main" id="{827EAA08-CF3E-337F-F08F-301A97D49FF5}"/>
              </a:ext>
            </a:extLst>
          </p:cNvPr>
          <p:cNvPicPr>
            <a:picLocks noChangeAspect="1"/>
          </p:cNvPicPr>
          <p:nvPr/>
        </p:nvPicPr>
        <p:blipFill>
          <a:blip r:embed="rId4"/>
          <a:stretch>
            <a:fillRect/>
          </a:stretch>
        </p:blipFill>
        <p:spPr>
          <a:xfrm>
            <a:off x="553357" y="3229979"/>
            <a:ext cx="7258050" cy="1295004"/>
          </a:xfrm>
          <a:prstGeom prst="rect">
            <a:avLst/>
          </a:prstGeom>
        </p:spPr>
      </p:pic>
      <p:pic>
        <p:nvPicPr>
          <p:cNvPr id="7" name="Picture 6">
            <a:extLst>
              <a:ext uri="{FF2B5EF4-FFF2-40B4-BE49-F238E27FC236}">
                <a16:creationId xmlns:a16="http://schemas.microsoft.com/office/drawing/2014/main" id="{D087542E-6C4F-9E01-BC19-6D30EBE8989B}"/>
              </a:ext>
            </a:extLst>
          </p:cNvPr>
          <p:cNvPicPr>
            <a:picLocks noChangeAspect="1"/>
          </p:cNvPicPr>
          <p:nvPr/>
        </p:nvPicPr>
        <p:blipFill>
          <a:blip r:embed="rId5"/>
          <a:stretch>
            <a:fillRect/>
          </a:stretch>
        </p:blipFill>
        <p:spPr>
          <a:xfrm>
            <a:off x="8356600" y="2745068"/>
            <a:ext cx="3371850" cy="2264827"/>
          </a:xfrm>
          <a:prstGeom prst="rect">
            <a:avLst/>
          </a:prstGeom>
        </p:spPr>
      </p:pic>
      <p:sp>
        <p:nvSpPr>
          <p:cNvPr id="8" name="Slide Number Placeholder 7">
            <a:extLst>
              <a:ext uri="{FF2B5EF4-FFF2-40B4-BE49-F238E27FC236}">
                <a16:creationId xmlns:a16="http://schemas.microsoft.com/office/drawing/2014/main" id="{1E8F39B6-F289-53E8-7393-49CCB03D2DB4}"/>
              </a:ext>
            </a:extLst>
          </p:cNvPr>
          <p:cNvSpPr>
            <a:spLocks noGrp="1"/>
          </p:cNvSpPr>
          <p:nvPr>
            <p:ph type="sldNum" sz="quarter" idx="12"/>
          </p:nvPr>
        </p:nvSpPr>
        <p:spPr/>
        <p:txBody>
          <a:bodyPr/>
          <a:lstStyle/>
          <a:p>
            <a:fld id="{99DA3A14-42C7-8840-B198-D7570CD4DEF7}" type="slidenum">
              <a:rPr lang="en-GB"/>
              <a:t>42</a:t>
            </a:fld>
            <a:endParaRPr lang="en-GB"/>
          </a:p>
        </p:txBody>
      </p:sp>
    </p:spTree>
    <p:extLst>
      <p:ext uri="{BB962C8B-B14F-4D97-AF65-F5344CB8AC3E}">
        <p14:creationId xmlns:p14="http://schemas.microsoft.com/office/powerpoint/2010/main" val="2573811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D91C-D2EB-BCC3-EE18-063D68772234}"/>
              </a:ext>
            </a:extLst>
          </p:cNvPr>
          <p:cNvSpPr>
            <a:spLocks noGrp="1"/>
          </p:cNvSpPr>
          <p:nvPr>
            <p:ph type="title"/>
          </p:nvPr>
        </p:nvSpPr>
        <p:spPr/>
        <p:txBody>
          <a:bodyPr/>
          <a:lstStyle/>
          <a:p>
            <a:r>
              <a:rPr lang="en-US"/>
              <a:t>Learning curves</a:t>
            </a:r>
          </a:p>
        </p:txBody>
      </p:sp>
      <p:sp>
        <p:nvSpPr>
          <p:cNvPr id="3" name="Content Placeholder 2">
            <a:extLst>
              <a:ext uri="{FF2B5EF4-FFF2-40B4-BE49-F238E27FC236}">
                <a16:creationId xmlns:a16="http://schemas.microsoft.com/office/drawing/2014/main" id="{AB310249-F3B4-86DB-986E-4AF55F962993}"/>
              </a:ext>
            </a:extLst>
          </p:cNvPr>
          <p:cNvSpPr>
            <a:spLocks noGrp="1"/>
          </p:cNvSpPr>
          <p:nvPr>
            <p:ph idx="1"/>
          </p:nvPr>
        </p:nvSpPr>
        <p:spPr>
          <a:xfrm>
            <a:off x="6096000" y="1825625"/>
            <a:ext cx="5257800" cy="4351338"/>
          </a:xfrm>
        </p:spPr>
        <p:txBody>
          <a:bodyPr>
            <a:normAutofit fontScale="77500" lnSpcReduction="20000"/>
          </a:bodyPr>
          <a:lstStyle/>
          <a:p>
            <a:r>
              <a:rPr lang="en-US"/>
              <a:t>We can also use </a:t>
            </a:r>
            <a:r>
              <a:rPr lang="en-US" b="1" i="1"/>
              <a:t>learning curves</a:t>
            </a:r>
            <a:r>
              <a:rPr lang="en-US"/>
              <a:t> to decide whether a model is underfitting or overfitting</a:t>
            </a:r>
          </a:p>
          <a:p>
            <a:r>
              <a:rPr lang="en-US"/>
              <a:t>This is a graph of the errors on the training set and validation set against training iteration – the model’s errors on the training and validation sets are recorded at regular intervals during the training</a:t>
            </a:r>
          </a:p>
          <a:p>
            <a:r>
              <a:rPr lang="en-US"/>
              <a:t>If the model cannot be trained incrementally, then it must be trained several times on successively larger subsets of the training set</a:t>
            </a:r>
          </a:p>
          <a:p>
            <a:pPr lvl="1"/>
            <a:r>
              <a:rPr lang="en-US"/>
              <a:t>A model can be trained incrementally if it supports partial_fit() or warm_start() functions</a:t>
            </a:r>
          </a:p>
        </p:txBody>
      </p:sp>
      <p:pic>
        <p:nvPicPr>
          <p:cNvPr id="2050" name="Picture 2">
            <a:extLst>
              <a:ext uri="{FF2B5EF4-FFF2-40B4-BE49-F238E27FC236}">
                <a16:creationId xmlns:a16="http://schemas.microsoft.com/office/drawing/2014/main" id="{12E6DAD3-985F-4C95-A746-94BFFEBF5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86" y="2282048"/>
            <a:ext cx="5257800" cy="34384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D399EB8-2D93-B7FB-E322-4F150D692ADD}"/>
              </a:ext>
            </a:extLst>
          </p:cNvPr>
          <p:cNvSpPr>
            <a:spLocks noGrp="1"/>
          </p:cNvSpPr>
          <p:nvPr>
            <p:ph type="sldNum" sz="quarter" idx="12"/>
          </p:nvPr>
        </p:nvSpPr>
        <p:spPr/>
        <p:txBody>
          <a:bodyPr/>
          <a:lstStyle/>
          <a:p>
            <a:fld id="{99DA3A14-42C7-8840-B198-D7570CD4DEF7}" type="slidenum">
              <a:rPr lang="en-GB"/>
              <a:t>43</a:t>
            </a:fld>
            <a:endParaRPr lang="en-GB"/>
          </a:p>
        </p:txBody>
      </p:sp>
    </p:spTree>
    <p:extLst>
      <p:ext uri="{BB962C8B-B14F-4D97-AF65-F5344CB8AC3E}">
        <p14:creationId xmlns:p14="http://schemas.microsoft.com/office/powerpoint/2010/main" val="217168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8BFC-5EF0-2319-775E-40AF6C1EA1D3}"/>
              </a:ext>
            </a:extLst>
          </p:cNvPr>
          <p:cNvSpPr>
            <a:spLocks noGrp="1"/>
          </p:cNvSpPr>
          <p:nvPr>
            <p:ph type="title"/>
          </p:nvPr>
        </p:nvSpPr>
        <p:spPr>
          <a:xfrm>
            <a:off x="838200" y="365126"/>
            <a:ext cx="10515600" cy="647246"/>
          </a:xfrm>
        </p:spPr>
        <p:txBody>
          <a:bodyPr>
            <a:normAutofit fontScale="90000"/>
          </a:bodyPr>
          <a:lstStyle/>
          <a:p>
            <a:r>
              <a:rPr lang="en-US"/>
              <a:t>learning_curve() function</a:t>
            </a:r>
          </a:p>
        </p:txBody>
      </p:sp>
      <p:sp>
        <p:nvSpPr>
          <p:cNvPr id="3" name="Content Placeholder 2">
            <a:extLst>
              <a:ext uri="{FF2B5EF4-FFF2-40B4-BE49-F238E27FC236}">
                <a16:creationId xmlns:a16="http://schemas.microsoft.com/office/drawing/2014/main" id="{4F47F489-6725-EA48-2C2F-BD5FF8AA1790}"/>
              </a:ext>
            </a:extLst>
          </p:cNvPr>
          <p:cNvSpPr>
            <a:spLocks noGrp="1"/>
          </p:cNvSpPr>
          <p:nvPr>
            <p:ph idx="1"/>
          </p:nvPr>
        </p:nvSpPr>
        <p:spPr>
          <a:xfrm>
            <a:off x="6319156" y="1208314"/>
            <a:ext cx="5034643" cy="4968649"/>
          </a:xfrm>
        </p:spPr>
        <p:txBody>
          <a:bodyPr>
            <a:normAutofit fontScale="85000" lnSpcReduction="20000"/>
          </a:bodyPr>
          <a:lstStyle/>
          <a:p>
            <a:r>
              <a:rPr lang="en-US"/>
              <a:t>Scikit-Learn has a learning_curve() function that trains and evaluates the model at regular intervals during the training process using cross-validation</a:t>
            </a:r>
          </a:p>
          <a:p>
            <a:r>
              <a:rPr lang="en-US"/>
              <a:t>By default, learning_curve() retrains the model on growing subsets of the training set</a:t>
            </a:r>
          </a:p>
          <a:p>
            <a:r>
              <a:rPr lang="en-US"/>
              <a:t>If the model supports incremental learning, then you can set exploit_incremental_learning=True to make it train incrementally</a:t>
            </a:r>
          </a:p>
          <a:p>
            <a:r>
              <a:rPr lang="en-US"/>
              <a:t>learning_curve() returns training and validation scores for range of training set sizes and for each cross-validation fold</a:t>
            </a:r>
          </a:p>
        </p:txBody>
      </p:sp>
      <p:pic>
        <p:nvPicPr>
          <p:cNvPr id="3074" name="Picture 2">
            <a:extLst>
              <a:ext uri="{FF2B5EF4-FFF2-40B4-BE49-F238E27FC236}">
                <a16:creationId xmlns:a16="http://schemas.microsoft.com/office/drawing/2014/main" id="{EFC89980-972B-7435-930F-4BE9C99D9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971" y="1550762"/>
            <a:ext cx="5744029" cy="37564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F2FAA3-6FBE-B3A9-61FE-391A84DBAF35}"/>
              </a:ext>
            </a:extLst>
          </p:cNvPr>
          <p:cNvSpPr>
            <a:spLocks noGrp="1"/>
          </p:cNvSpPr>
          <p:nvPr>
            <p:ph type="sldNum" sz="quarter" idx="12"/>
          </p:nvPr>
        </p:nvSpPr>
        <p:spPr/>
        <p:txBody>
          <a:bodyPr/>
          <a:lstStyle/>
          <a:p>
            <a:fld id="{99DA3A14-42C7-8840-B198-D7570CD4DEF7}" type="slidenum">
              <a:rPr lang="en-GB"/>
              <a:t>44</a:t>
            </a:fld>
            <a:endParaRPr lang="en-GB"/>
          </a:p>
        </p:txBody>
      </p:sp>
    </p:spTree>
    <p:extLst>
      <p:ext uri="{BB962C8B-B14F-4D97-AF65-F5344CB8AC3E}">
        <p14:creationId xmlns:p14="http://schemas.microsoft.com/office/powerpoint/2010/main" val="2631933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F038-910A-1B21-CA46-33F7245C258F}"/>
              </a:ext>
            </a:extLst>
          </p:cNvPr>
          <p:cNvSpPr>
            <a:spLocks noGrp="1"/>
          </p:cNvSpPr>
          <p:nvPr>
            <p:ph type="title"/>
          </p:nvPr>
        </p:nvSpPr>
        <p:spPr>
          <a:xfrm>
            <a:off x="849085" y="365125"/>
            <a:ext cx="10515600" cy="315912"/>
          </a:xfrm>
        </p:spPr>
        <p:txBody>
          <a:bodyPr>
            <a:normAutofit fontScale="90000"/>
          </a:bodyPr>
          <a:lstStyle/>
          <a:p>
            <a:r>
              <a:rPr lang="en-US"/>
              <a:t>Example of using learning_curve() function</a:t>
            </a:r>
          </a:p>
        </p:txBody>
      </p:sp>
      <p:sp>
        <p:nvSpPr>
          <p:cNvPr id="3" name="Content Placeholder 2">
            <a:extLst>
              <a:ext uri="{FF2B5EF4-FFF2-40B4-BE49-F238E27FC236}">
                <a16:creationId xmlns:a16="http://schemas.microsoft.com/office/drawing/2014/main" id="{9E299D8C-68EA-B5B2-384B-2DA9D235D12F}"/>
              </a:ext>
            </a:extLst>
          </p:cNvPr>
          <p:cNvSpPr>
            <a:spLocks noGrp="1"/>
          </p:cNvSpPr>
          <p:nvPr>
            <p:ph idx="1"/>
          </p:nvPr>
        </p:nvSpPr>
        <p:spPr>
          <a:xfrm>
            <a:off x="5442855" y="963386"/>
            <a:ext cx="6574973" cy="5800224"/>
          </a:xfrm>
        </p:spPr>
        <p:txBody>
          <a:bodyPr>
            <a:normAutofit fontScale="77500" lnSpcReduction="20000"/>
          </a:bodyPr>
          <a:lstStyle/>
          <a:p>
            <a:r>
              <a:rPr lang="en-US"/>
              <a:t>Code and graph on left shows how to get and plot a learning curve</a:t>
            </a:r>
          </a:p>
          <a:p>
            <a:r>
              <a:rPr lang="en-US"/>
              <a:t>The curve shows that the model is </a:t>
            </a:r>
            <a:r>
              <a:rPr lang="en-US" i="1"/>
              <a:t>underfitting</a:t>
            </a:r>
            <a:endParaRPr lang="en-US"/>
          </a:p>
          <a:p>
            <a:r>
              <a:rPr lang="en-US"/>
              <a:t>Training error starts at 0, indicating that the model can fit the data perfectly</a:t>
            </a:r>
          </a:p>
          <a:p>
            <a:r>
              <a:rPr lang="en-US"/>
              <a:t>However it rises quickly and reaches a plateau, where adding extra data does not improve the model</a:t>
            </a:r>
          </a:p>
          <a:p>
            <a:r>
              <a:rPr lang="en-US"/>
              <a:t>Validation error starts high because it has only seen very few training instances</a:t>
            </a:r>
          </a:p>
          <a:p>
            <a:r>
              <a:rPr lang="en-US"/>
              <a:t>When shown more instances, the model begins to learn (generalize) and the validation error falls</a:t>
            </a:r>
          </a:p>
          <a:p>
            <a:r>
              <a:rPr lang="en-US"/>
              <a:t>However, quite quickly, the validation error reaches a plateau such that adding more training instances does not improve performance</a:t>
            </a:r>
          </a:p>
          <a:p>
            <a:r>
              <a:rPr lang="en-US"/>
              <a:t>The plateaus for the training and validation data are very similar</a:t>
            </a:r>
          </a:p>
          <a:p>
            <a:r>
              <a:rPr lang="en-US"/>
              <a:t>When both training and learning validation curves reach fairly high plateaus that are close together, then this is typical of underfitting</a:t>
            </a:r>
          </a:p>
          <a:p>
            <a:endParaRPr lang="en-US"/>
          </a:p>
        </p:txBody>
      </p:sp>
      <p:pic>
        <p:nvPicPr>
          <p:cNvPr id="4" name="Picture 3">
            <a:extLst>
              <a:ext uri="{FF2B5EF4-FFF2-40B4-BE49-F238E27FC236}">
                <a16:creationId xmlns:a16="http://schemas.microsoft.com/office/drawing/2014/main" id="{CFB83328-01E7-E420-079A-684685639768}"/>
              </a:ext>
            </a:extLst>
          </p:cNvPr>
          <p:cNvPicPr>
            <a:picLocks noChangeAspect="1"/>
          </p:cNvPicPr>
          <p:nvPr/>
        </p:nvPicPr>
        <p:blipFill>
          <a:blip r:embed="rId2"/>
          <a:stretch>
            <a:fillRect/>
          </a:stretch>
        </p:blipFill>
        <p:spPr>
          <a:xfrm>
            <a:off x="174171" y="3429000"/>
            <a:ext cx="5268685" cy="3334610"/>
          </a:xfrm>
          <a:prstGeom prst="rect">
            <a:avLst/>
          </a:prstGeom>
        </p:spPr>
      </p:pic>
      <p:pic>
        <p:nvPicPr>
          <p:cNvPr id="5" name="Picture 2">
            <a:extLst>
              <a:ext uri="{FF2B5EF4-FFF2-40B4-BE49-F238E27FC236}">
                <a16:creationId xmlns:a16="http://schemas.microsoft.com/office/drawing/2014/main" id="{1A91F00D-0201-B98E-BD79-BBFA3A967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5" y="977059"/>
            <a:ext cx="3728357" cy="243826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6DBEF65-FF90-BF24-9671-9FE0FFAECEE2}"/>
              </a:ext>
            </a:extLst>
          </p:cNvPr>
          <p:cNvSpPr>
            <a:spLocks noGrp="1"/>
          </p:cNvSpPr>
          <p:nvPr>
            <p:ph type="sldNum" sz="quarter" idx="12"/>
          </p:nvPr>
        </p:nvSpPr>
        <p:spPr/>
        <p:txBody>
          <a:bodyPr/>
          <a:lstStyle/>
          <a:p>
            <a:fld id="{99DA3A14-42C7-8840-B198-D7570CD4DEF7}" type="slidenum">
              <a:rPr lang="en-GB"/>
              <a:t>45</a:t>
            </a:fld>
            <a:endParaRPr lang="en-GB"/>
          </a:p>
        </p:txBody>
      </p:sp>
    </p:spTree>
    <p:extLst>
      <p:ext uri="{BB962C8B-B14F-4D97-AF65-F5344CB8AC3E}">
        <p14:creationId xmlns:p14="http://schemas.microsoft.com/office/powerpoint/2010/main" val="4079363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A995-7F81-90BA-CC9A-527C18B6FDD7}"/>
              </a:ext>
            </a:extLst>
          </p:cNvPr>
          <p:cNvSpPr>
            <a:spLocks noGrp="1"/>
          </p:cNvSpPr>
          <p:nvPr>
            <p:ph type="title"/>
          </p:nvPr>
        </p:nvSpPr>
        <p:spPr>
          <a:xfrm>
            <a:off x="389164" y="169923"/>
            <a:ext cx="11413671" cy="315912"/>
          </a:xfrm>
        </p:spPr>
        <p:txBody>
          <a:bodyPr>
            <a:normAutofit fontScale="90000"/>
          </a:bodyPr>
          <a:lstStyle/>
          <a:p>
            <a:r>
              <a:rPr lang="en-US"/>
              <a:t>Using learning_curve() on a more complex model</a:t>
            </a:r>
          </a:p>
        </p:txBody>
      </p:sp>
      <p:sp>
        <p:nvSpPr>
          <p:cNvPr id="3" name="Content Placeholder 2">
            <a:extLst>
              <a:ext uri="{FF2B5EF4-FFF2-40B4-BE49-F238E27FC236}">
                <a16:creationId xmlns:a16="http://schemas.microsoft.com/office/drawing/2014/main" id="{5C67739A-1668-C480-0978-6D2600BC42DC}"/>
              </a:ext>
            </a:extLst>
          </p:cNvPr>
          <p:cNvSpPr>
            <a:spLocks noGrp="1"/>
          </p:cNvSpPr>
          <p:nvPr>
            <p:ph idx="1"/>
          </p:nvPr>
        </p:nvSpPr>
        <p:spPr>
          <a:xfrm>
            <a:off x="6492355" y="681037"/>
            <a:ext cx="5247887" cy="5642772"/>
          </a:xfrm>
        </p:spPr>
        <p:txBody>
          <a:bodyPr>
            <a:normAutofit/>
          </a:bodyPr>
          <a:lstStyle/>
          <a:p>
            <a:r>
              <a:rPr lang="en-US"/>
              <a:t>We now consider the learning curves for a 10-degree polynomial model</a:t>
            </a:r>
          </a:p>
          <a:p>
            <a:r>
              <a:rPr lang="en-US"/>
              <a:t>These curves differ from the linear model in that</a:t>
            </a:r>
          </a:p>
          <a:p>
            <a:pPr lvl="1"/>
            <a:r>
              <a:rPr lang="en-US"/>
              <a:t>the error on the training data is much lower</a:t>
            </a:r>
          </a:p>
          <a:p>
            <a:pPr lvl="1"/>
            <a:r>
              <a:rPr lang="en-US"/>
              <a:t>the performance on the validation data is poorer than on the training data – this is the hallmark of </a:t>
            </a:r>
            <a:r>
              <a:rPr lang="en-US" b="1" i="1"/>
              <a:t>overfitting</a:t>
            </a:r>
            <a:endParaRPr lang="en-US"/>
          </a:p>
          <a:p>
            <a:pPr lvl="1"/>
            <a:r>
              <a:rPr lang="en-US"/>
              <a:t>If you used more data, the curves would converge and you would reduce overfitting</a:t>
            </a:r>
          </a:p>
        </p:txBody>
      </p:sp>
      <p:pic>
        <p:nvPicPr>
          <p:cNvPr id="5122" name="Picture 2">
            <a:extLst>
              <a:ext uri="{FF2B5EF4-FFF2-40B4-BE49-F238E27FC236}">
                <a16:creationId xmlns:a16="http://schemas.microsoft.com/office/drawing/2014/main" id="{A10869B1-D4EE-7EAF-B18C-B35D47C18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1" y="681037"/>
            <a:ext cx="4131129" cy="27016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131465-DC43-AD47-3E2B-21D0C335BB2D}"/>
              </a:ext>
            </a:extLst>
          </p:cNvPr>
          <p:cNvPicPr>
            <a:picLocks noChangeAspect="1"/>
          </p:cNvPicPr>
          <p:nvPr/>
        </p:nvPicPr>
        <p:blipFill>
          <a:blip r:embed="rId3"/>
          <a:stretch>
            <a:fillRect/>
          </a:stretch>
        </p:blipFill>
        <p:spPr>
          <a:xfrm>
            <a:off x="326571" y="3622135"/>
            <a:ext cx="6165784" cy="2701674"/>
          </a:xfrm>
          <a:prstGeom prst="rect">
            <a:avLst/>
          </a:prstGeom>
        </p:spPr>
      </p:pic>
      <p:sp>
        <p:nvSpPr>
          <p:cNvPr id="5" name="Slide Number Placeholder 4">
            <a:extLst>
              <a:ext uri="{FF2B5EF4-FFF2-40B4-BE49-F238E27FC236}">
                <a16:creationId xmlns:a16="http://schemas.microsoft.com/office/drawing/2014/main" id="{C7578F77-A30A-BEF8-6839-2D96A1BDB750}"/>
              </a:ext>
            </a:extLst>
          </p:cNvPr>
          <p:cNvSpPr>
            <a:spLocks noGrp="1"/>
          </p:cNvSpPr>
          <p:nvPr>
            <p:ph type="sldNum" sz="quarter" idx="12"/>
          </p:nvPr>
        </p:nvSpPr>
        <p:spPr/>
        <p:txBody>
          <a:bodyPr/>
          <a:lstStyle/>
          <a:p>
            <a:fld id="{99DA3A14-42C7-8840-B198-D7570CD4DEF7}" type="slidenum">
              <a:rPr lang="en-GB"/>
              <a:t>46</a:t>
            </a:fld>
            <a:endParaRPr lang="en-GB"/>
          </a:p>
        </p:txBody>
      </p:sp>
    </p:spTree>
    <p:extLst>
      <p:ext uri="{BB962C8B-B14F-4D97-AF65-F5344CB8AC3E}">
        <p14:creationId xmlns:p14="http://schemas.microsoft.com/office/powerpoint/2010/main" val="1507846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A35D5-285C-1182-5828-13CD0397B195}"/>
              </a:ext>
            </a:extLst>
          </p:cNvPr>
          <p:cNvSpPr>
            <a:spLocks noGrp="1"/>
          </p:cNvSpPr>
          <p:nvPr>
            <p:ph type="title"/>
          </p:nvPr>
        </p:nvSpPr>
        <p:spPr>
          <a:xfrm>
            <a:off x="838200" y="365126"/>
            <a:ext cx="10515600" cy="565604"/>
          </a:xfrm>
        </p:spPr>
        <p:txBody>
          <a:bodyPr>
            <a:normAutofit fontScale="90000"/>
          </a:bodyPr>
          <a:lstStyle/>
          <a:p>
            <a:r>
              <a:rPr lang="en-US"/>
              <a:t>Bias/Variance trade-off</a:t>
            </a:r>
          </a:p>
        </p:txBody>
      </p:sp>
      <p:sp>
        <p:nvSpPr>
          <p:cNvPr id="3" name="Content Placeholder 2">
            <a:extLst>
              <a:ext uri="{FF2B5EF4-FFF2-40B4-BE49-F238E27FC236}">
                <a16:creationId xmlns:a16="http://schemas.microsoft.com/office/drawing/2014/main" id="{2B1E2A71-2278-9A85-B9E2-A36542F718EA}"/>
              </a:ext>
            </a:extLst>
          </p:cNvPr>
          <p:cNvSpPr>
            <a:spLocks noGrp="1"/>
          </p:cNvSpPr>
          <p:nvPr>
            <p:ph idx="1"/>
          </p:nvPr>
        </p:nvSpPr>
        <p:spPr>
          <a:xfrm>
            <a:off x="838200" y="930730"/>
            <a:ext cx="10934700" cy="5562144"/>
          </a:xfrm>
        </p:spPr>
        <p:txBody>
          <a:bodyPr>
            <a:normAutofit lnSpcReduction="10000"/>
          </a:bodyPr>
          <a:lstStyle/>
          <a:p>
            <a:r>
              <a:rPr lang="en-US"/>
              <a:t>A model’s generalization error is the sum of three different errors as follows:</a:t>
            </a:r>
          </a:p>
          <a:p>
            <a:pPr lvl="1"/>
            <a:r>
              <a:rPr lang="en-US" b="1" i="1"/>
              <a:t>Bias</a:t>
            </a:r>
            <a:r>
              <a:rPr lang="en-US"/>
              <a:t> – error resulting from incorrect assumptions, such as assuming that the data is linear when it is actually quadratic</a:t>
            </a:r>
          </a:p>
          <a:p>
            <a:pPr lvl="2"/>
            <a:r>
              <a:rPr lang="en-US"/>
              <a:t>High bias model is most likely to underfit the data</a:t>
            </a:r>
          </a:p>
          <a:p>
            <a:pPr lvl="1"/>
            <a:r>
              <a:rPr lang="en-US" b="1" i="1"/>
              <a:t>Variance</a:t>
            </a:r>
            <a:r>
              <a:rPr lang="en-US"/>
              <a:t> – error resulting from the model being too sensitive to small variations in the training data</a:t>
            </a:r>
          </a:p>
          <a:p>
            <a:pPr lvl="2"/>
            <a:r>
              <a:rPr lang="en-US"/>
              <a:t>A complex model usually has high variance and therefore has a tendency to overfit the data</a:t>
            </a:r>
          </a:p>
          <a:p>
            <a:pPr lvl="1"/>
            <a:r>
              <a:rPr lang="en-US" b="1" i="1"/>
              <a:t>Irreducible error</a:t>
            </a:r>
            <a:r>
              <a:rPr lang="en-US"/>
              <a:t> – error resulting from noise in the data</a:t>
            </a:r>
          </a:p>
          <a:p>
            <a:pPr lvl="2"/>
            <a:r>
              <a:rPr lang="en-US"/>
              <a:t>Can potentially reduce this error by cleaning up the data (e.g., fix data sources, use better methods to obtain the data)</a:t>
            </a:r>
          </a:p>
          <a:p>
            <a:r>
              <a:rPr lang="en-US"/>
              <a:t>Increasing complexity of a model usually increases its variance and decreases its bias</a:t>
            </a:r>
          </a:p>
          <a:p>
            <a:r>
              <a:rPr lang="en-US"/>
              <a:t>This means there is usually some “sweet spot” in a model’s complexity where the sum of the bias and variance is a minimum</a:t>
            </a:r>
          </a:p>
        </p:txBody>
      </p:sp>
      <p:sp>
        <p:nvSpPr>
          <p:cNvPr id="4" name="Slide Number Placeholder 3">
            <a:extLst>
              <a:ext uri="{FF2B5EF4-FFF2-40B4-BE49-F238E27FC236}">
                <a16:creationId xmlns:a16="http://schemas.microsoft.com/office/drawing/2014/main" id="{9CC49D99-899F-B914-2E6A-36DE8E389DA3}"/>
              </a:ext>
            </a:extLst>
          </p:cNvPr>
          <p:cNvSpPr>
            <a:spLocks noGrp="1"/>
          </p:cNvSpPr>
          <p:nvPr>
            <p:ph type="sldNum" sz="quarter" idx="12"/>
          </p:nvPr>
        </p:nvSpPr>
        <p:spPr/>
        <p:txBody>
          <a:bodyPr/>
          <a:lstStyle/>
          <a:p>
            <a:fld id="{99DA3A14-42C7-8840-B198-D7570CD4DEF7}" type="slidenum">
              <a:rPr lang="en-GB"/>
              <a:t>47</a:t>
            </a:fld>
            <a:endParaRPr lang="en-GB"/>
          </a:p>
        </p:txBody>
      </p:sp>
    </p:spTree>
    <p:extLst>
      <p:ext uri="{BB962C8B-B14F-4D97-AF65-F5344CB8AC3E}">
        <p14:creationId xmlns:p14="http://schemas.microsoft.com/office/powerpoint/2010/main" val="4142874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19B3-B0F4-9A9C-ADB7-C485BB802FC5}"/>
              </a:ext>
            </a:extLst>
          </p:cNvPr>
          <p:cNvSpPr>
            <a:spLocks noGrp="1"/>
          </p:cNvSpPr>
          <p:nvPr>
            <p:ph type="title"/>
          </p:nvPr>
        </p:nvSpPr>
        <p:spPr>
          <a:xfrm>
            <a:off x="838200" y="365126"/>
            <a:ext cx="10515600" cy="315912"/>
          </a:xfrm>
        </p:spPr>
        <p:txBody>
          <a:bodyPr>
            <a:normAutofit fontScale="90000"/>
          </a:bodyPr>
          <a:lstStyle/>
          <a:p>
            <a:r>
              <a:rPr lang="en-US"/>
              <a:t>Regularized linear models</a:t>
            </a:r>
          </a:p>
        </p:txBody>
      </p:sp>
      <p:sp>
        <p:nvSpPr>
          <p:cNvPr id="3" name="Content Placeholder 2">
            <a:extLst>
              <a:ext uri="{FF2B5EF4-FFF2-40B4-BE49-F238E27FC236}">
                <a16:creationId xmlns:a16="http://schemas.microsoft.com/office/drawing/2014/main" id="{7C6AE778-6E5E-12F7-5031-8E8B1613B1E4}"/>
              </a:ext>
            </a:extLst>
          </p:cNvPr>
          <p:cNvSpPr>
            <a:spLocks noGrp="1"/>
          </p:cNvSpPr>
          <p:nvPr>
            <p:ph idx="1"/>
          </p:nvPr>
        </p:nvSpPr>
        <p:spPr/>
        <p:txBody>
          <a:bodyPr/>
          <a:lstStyle/>
          <a:p>
            <a:r>
              <a:rPr lang="en-US"/>
              <a:t>One way of reducing overfitting is to </a:t>
            </a:r>
            <a:r>
              <a:rPr lang="en-US" b="1" i="1"/>
              <a:t>regularize</a:t>
            </a:r>
            <a:r>
              <a:rPr lang="en-US"/>
              <a:t> a model – i.e., reduce its number of degrees of freedom (free variables)</a:t>
            </a:r>
          </a:p>
          <a:p>
            <a:r>
              <a:rPr lang="en-US"/>
              <a:t>This makes it less likely that it will overfit the data</a:t>
            </a:r>
          </a:p>
          <a:p>
            <a:r>
              <a:rPr lang="en-US"/>
              <a:t>For example, you can regularize a polynomial model by reducing its number of polynomial degrees</a:t>
            </a:r>
          </a:p>
          <a:p>
            <a:r>
              <a:rPr lang="en-US"/>
              <a:t>You can regularize a linear model by constraining the weights of the model, which we can do using</a:t>
            </a:r>
          </a:p>
          <a:p>
            <a:pPr lvl="1"/>
            <a:r>
              <a:rPr lang="en-US" b="1" i="1"/>
              <a:t>ridge regression</a:t>
            </a:r>
          </a:p>
          <a:p>
            <a:pPr lvl="1"/>
            <a:r>
              <a:rPr lang="en-US" b="1" i="1"/>
              <a:t>lasso regression</a:t>
            </a:r>
          </a:p>
          <a:p>
            <a:pPr lvl="1"/>
            <a:r>
              <a:rPr lang="en-US" b="1" i="1"/>
              <a:t>elastic net regression</a:t>
            </a:r>
          </a:p>
        </p:txBody>
      </p:sp>
      <p:sp>
        <p:nvSpPr>
          <p:cNvPr id="4" name="Slide Number Placeholder 3">
            <a:extLst>
              <a:ext uri="{FF2B5EF4-FFF2-40B4-BE49-F238E27FC236}">
                <a16:creationId xmlns:a16="http://schemas.microsoft.com/office/drawing/2014/main" id="{5FED18C2-6786-DFA2-AF8D-EDFEDF6E6B72}"/>
              </a:ext>
            </a:extLst>
          </p:cNvPr>
          <p:cNvSpPr>
            <a:spLocks noGrp="1"/>
          </p:cNvSpPr>
          <p:nvPr>
            <p:ph type="sldNum" sz="quarter" idx="12"/>
          </p:nvPr>
        </p:nvSpPr>
        <p:spPr/>
        <p:txBody>
          <a:bodyPr/>
          <a:lstStyle/>
          <a:p>
            <a:fld id="{99DA3A14-42C7-8840-B198-D7570CD4DEF7}" type="slidenum">
              <a:rPr lang="en-GB"/>
              <a:t>48</a:t>
            </a:fld>
            <a:endParaRPr lang="en-GB"/>
          </a:p>
        </p:txBody>
      </p:sp>
    </p:spTree>
    <p:extLst>
      <p:ext uri="{BB962C8B-B14F-4D97-AF65-F5344CB8AC3E}">
        <p14:creationId xmlns:p14="http://schemas.microsoft.com/office/powerpoint/2010/main" val="2882635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421E-D7E5-401A-29B5-7DA8429961E0}"/>
              </a:ext>
            </a:extLst>
          </p:cNvPr>
          <p:cNvSpPr>
            <a:spLocks noGrp="1"/>
          </p:cNvSpPr>
          <p:nvPr>
            <p:ph type="title"/>
          </p:nvPr>
        </p:nvSpPr>
        <p:spPr/>
        <p:txBody>
          <a:bodyPr/>
          <a:lstStyle/>
          <a:p>
            <a:r>
              <a:rPr lang="en-US"/>
              <a:t>Ridge regression (Tikhonov regularization)</a:t>
            </a:r>
          </a:p>
        </p:txBody>
      </p:sp>
      <p:sp>
        <p:nvSpPr>
          <p:cNvPr id="3" name="Content Placeholder 2">
            <a:extLst>
              <a:ext uri="{FF2B5EF4-FFF2-40B4-BE49-F238E27FC236}">
                <a16:creationId xmlns:a16="http://schemas.microsoft.com/office/drawing/2014/main" id="{89CAE65D-4615-8D97-0BD2-E540E7C8EE11}"/>
              </a:ext>
            </a:extLst>
          </p:cNvPr>
          <p:cNvSpPr>
            <a:spLocks noGrp="1"/>
          </p:cNvSpPr>
          <p:nvPr>
            <p:ph idx="1"/>
          </p:nvPr>
        </p:nvSpPr>
        <p:spPr>
          <a:xfrm>
            <a:off x="838200" y="2980944"/>
            <a:ext cx="10515600" cy="3410711"/>
          </a:xfrm>
        </p:spPr>
        <p:txBody>
          <a:bodyPr>
            <a:normAutofit fontScale="92500" lnSpcReduction="10000"/>
          </a:bodyPr>
          <a:lstStyle/>
          <a:p>
            <a:r>
              <a:rPr lang="en-US"/>
              <a:t>If we define </a:t>
            </a:r>
            <a:r>
              <a:rPr lang="en-US" b="1"/>
              <a:t>w</a:t>
            </a:r>
            <a:r>
              <a:rPr lang="en-US"/>
              <a:t> as the sum of feature weights (parameters), 𝜃</a:t>
            </a:r>
            <a:r>
              <a:rPr lang="en-US" baseline="-25000"/>
              <a:t>1</a:t>
            </a:r>
            <a:r>
              <a:rPr lang="en-US"/>
              <a:t> to 𝜃</a:t>
            </a:r>
            <a:r>
              <a:rPr lang="en-US" i="1" baseline="-25000"/>
              <a:t>n</a:t>
            </a:r>
            <a:r>
              <a:rPr lang="en-US"/>
              <a:t>, then the sum regularization term is equal to eq. 8 above</a:t>
            </a:r>
            <a:endParaRPr lang="en-US" i="1" baseline="-25000"/>
          </a:p>
          <a:p>
            <a:r>
              <a:rPr lang="en-US"/>
              <a:t>The double vertical lines indicate the l</a:t>
            </a:r>
            <a:r>
              <a:rPr lang="en-US" baseline="-25000"/>
              <a:t>2</a:t>
            </a:r>
            <a:r>
              <a:rPr lang="en-US"/>
              <a:t>-norm</a:t>
            </a:r>
          </a:p>
          <a:p>
            <a:r>
              <a:rPr lang="en-US"/>
              <a:t>This means we need to add 2ɑ</a:t>
            </a:r>
            <a:r>
              <a:rPr lang="en-US" b="1"/>
              <a:t>w</a:t>
            </a:r>
            <a:r>
              <a:rPr lang="en-US"/>
              <a:t>/m to the components of the MSE gradient vector that corresponds to the feature weights (excluding the bias)</a:t>
            </a:r>
          </a:p>
          <a:p>
            <a:r>
              <a:rPr lang="en-US"/>
              <a:t>It’s important to scale the data (e.g., by using a StandardScaler) before performing ridge regression, as it is sensitive to the scale of the input features</a:t>
            </a:r>
          </a:p>
          <a:p>
            <a:pPr lvl="1"/>
            <a:r>
              <a:rPr lang="en-US"/>
              <a:t>This is true of most regularized models</a:t>
            </a:r>
          </a:p>
        </p:txBody>
      </p:sp>
      <p:pic>
        <p:nvPicPr>
          <p:cNvPr id="4" name="Picture 3">
            <a:extLst>
              <a:ext uri="{FF2B5EF4-FFF2-40B4-BE49-F238E27FC236}">
                <a16:creationId xmlns:a16="http://schemas.microsoft.com/office/drawing/2014/main" id="{E6EFE173-F35C-A417-97F9-C2D4AB9E9FEB}"/>
              </a:ext>
            </a:extLst>
          </p:cNvPr>
          <p:cNvPicPr>
            <a:picLocks noChangeAspect="1"/>
          </p:cNvPicPr>
          <p:nvPr/>
        </p:nvPicPr>
        <p:blipFill>
          <a:blip r:embed="rId2"/>
          <a:stretch>
            <a:fillRect/>
          </a:stretch>
        </p:blipFill>
        <p:spPr>
          <a:xfrm>
            <a:off x="3194050" y="1341279"/>
            <a:ext cx="5803900" cy="850900"/>
          </a:xfrm>
          <a:prstGeom prst="rect">
            <a:avLst/>
          </a:prstGeom>
        </p:spPr>
      </p:pic>
      <p:pic>
        <p:nvPicPr>
          <p:cNvPr id="5" name="Picture 4">
            <a:extLst>
              <a:ext uri="{FF2B5EF4-FFF2-40B4-BE49-F238E27FC236}">
                <a16:creationId xmlns:a16="http://schemas.microsoft.com/office/drawing/2014/main" id="{1FA29724-7DF9-5701-B2CB-7E8DE985C1E2}"/>
              </a:ext>
            </a:extLst>
          </p:cNvPr>
          <p:cNvPicPr>
            <a:picLocks noChangeAspect="1"/>
          </p:cNvPicPr>
          <p:nvPr/>
        </p:nvPicPr>
        <p:blipFill>
          <a:blip r:embed="rId3"/>
          <a:stretch>
            <a:fillRect/>
          </a:stretch>
        </p:blipFill>
        <p:spPr>
          <a:xfrm>
            <a:off x="3651250" y="2192179"/>
            <a:ext cx="4889500" cy="647700"/>
          </a:xfrm>
          <a:prstGeom prst="rect">
            <a:avLst/>
          </a:prstGeom>
        </p:spPr>
      </p:pic>
      <p:sp>
        <p:nvSpPr>
          <p:cNvPr id="6" name="Slide Number Placeholder 5">
            <a:extLst>
              <a:ext uri="{FF2B5EF4-FFF2-40B4-BE49-F238E27FC236}">
                <a16:creationId xmlns:a16="http://schemas.microsoft.com/office/drawing/2014/main" id="{F0E8CCBB-C5E5-6D3D-D5A7-28E18F360F61}"/>
              </a:ext>
            </a:extLst>
          </p:cNvPr>
          <p:cNvSpPr>
            <a:spLocks noGrp="1"/>
          </p:cNvSpPr>
          <p:nvPr>
            <p:ph type="sldNum" sz="quarter" idx="12"/>
          </p:nvPr>
        </p:nvSpPr>
        <p:spPr/>
        <p:txBody>
          <a:bodyPr/>
          <a:lstStyle/>
          <a:p>
            <a:fld id="{99DA3A14-42C7-8840-B198-D7570CD4DEF7}" type="slidenum">
              <a:rPr lang="en-GB"/>
              <a:t>49</a:t>
            </a:fld>
            <a:endParaRPr lang="en-GB"/>
          </a:p>
        </p:txBody>
      </p:sp>
    </p:spTree>
    <p:extLst>
      <p:ext uri="{BB962C8B-B14F-4D97-AF65-F5344CB8AC3E}">
        <p14:creationId xmlns:p14="http://schemas.microsoft.com/office/powerpoint/2010/main" val="2549342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E957-7F90-E0AB-3D7E-9A166C5E5E42}"/>
              </a:ext>
            </a:extLst>
          </p:cNvPr>
          <p:cNvSpPr>
            <a:spLocks noGrp="1"/>
          </p:cNvSpPr>
          <p:nvPr>
            <p:ph type="title"/>
          </p:nvPr>
        </p:nvSpPr>
        <p:spPr>
          <a:xfrm>
            <a:off x="838200" y="365126"/>
            <a:ext cx="4634345" cy="563130"/>
          </a:xfrm>
        </p:spPr>
        <p:txBody>
          <a:bodyPr>
            <a:normAutofit fontScale="90000"/>
          </a:bodyPr>
          <a:lstStyle/>
          <a:p>
            <a:r>
              <a:rPr lang="en-US"/>
              <a:t>Linear regression</a:t>
            </a:r>
          </a:p>
        </p:txBody>
      </p:sp>
      <p:sp>
        <p:nvSpPr>
          <p:cNvPr id="3" name="Content Placeholder 2">
            <a:extLst>
              <a:ext uri="{FF2B5EF4-FFF2-40B4-BE49-F238E27FC236}">
                <a16:creationId xmlns:a16="http://schemas.microsoft.com/office/drawing/2014/main" id="{0E01232B-3373-B62F-AF4A-D9ACF0D8786B}"/>
              </a:ext>
            </a:extLst>
          </p:cNvPr>
          <p:cNvSpPr>
            <a:spLocks noGrp="1"/>
          </p:cNvSpPr>
          <p:nvPr>
            <p:ph idx="1"/>
          </p:nvPr>
        </p:nvSpPr>
        <p:spPr>
          <a:xfrm>
            <a:off x="5818909" y="681326"/>
            <a:ext cx="6082147" cy="5495348"/>
          </a:xfrm>
        </p:spPr>
        <p:txBody>
          <a:bodyPr>
            <a:normAutofit/>
          </a:bodyPr>
          <a:lstStyle/>
          <a:p>
            <a:r>
              <a:rPr lang="en-US" sz="2000"/>
              <a:t>In the first lecture, we looked at a simple linear regression model of life satisfaction as a linear function of GDP per capita (eq. 1)</a:t>
            </a:r>
          </a:p>
          <a:p>
            <a:r>
              <a:rPr lang="en-US" sz="2000"/>
              <a:t>In this equation, 𝜃</a:t>
            </a:r>
            <a:r>
              <a:rPr lang="en-US" sz="2000" baseline="-25000"/>
              <a:t>0</a:t>
            </a:r>
            <a:r>
              <a:rPr lang="en-US" sz="2000"/>
              <a:t> and 𝜃</a:t>
            </a:r>
            <a:r>
              <a:rPr lang="en-US" sz="2000" baseline="-25000"/>
              <a:t>1</a:t>
            </a:r>
            <a:r>
              <a:rPr lang="en-US" sz="2000"/>
              <a:t> are </a:t>
            </a:r>
            <a:r>
              <a:rPr lang="en-US" sz="2000" b="1"/>
              <a:t>parameters</a:t>
            </a:r>
            <a:r>
              <a:rPr lang="en-US" sz="2000"/>
              <a:t> of the model, where 𝜃</a:t>
            </a:r>
            <a:r>
              <a:rPr lang="en-US" sz="2000" baseline="-25000"/>
              <a:t>0</a:t>
            </a:r>
            <a:r>
              <a:rPr lang="en-US" sz="2000"/>
              <a:t> is the y-intercept (or bias) and 𝜃</a:t>
            </a:r>
            <a:r>
              <a:rPr lang="en-US" sz="2000" baseline="-25000"/>
              <a:t>1</a:t>
            </a:r>
            <a:r>
              <a:rPr lang="en-US" sz="2000"/>
              <a:t> is the slope of the line</a:t>
            </a:r>
          </a:p>
          <a:p>
            <a:r>
              <a:rPr lang="en-US" sz="2000"/>
              <a:t>In general, a linear model predicts a value by computing a weighted sum of the input features, plus a constant called the </a:t>
            </a:r>
            <a:r>
              <a:rPr lang="en-US" sz="2000" b="1"/>
              <a:t>bias term</a:t>
            </a:r>
            <a:r>
              <a:rPr lang="en-US" sz="2000"/>
              <a:t> (or </a:t>
            </a:r>
            <a:r>
              <a:rPr lang="en-US" sz="2000" b="1"/>
              <a:t>intercept</a:t>
            </a:r>
            <a:r>
              <a:rPr lang="en-US" sz="2000"/>
              <a:t>) (eq. 2)</a:t>
            </a:r>
          </a:p>
          <a:p>
            <a:r>
              <a:rPr lang="en-US" sz="2000"/>
              <a:t>We can write equation 2 more concisely by remembering the definition of the dot product, then gathering all the parameters into a </a:t>
            </a:r>
            <a:r>
              <a:rPr lang="en-US" sz="2000" b="1"/>
              <a:t>parameter vector</a:t>
            </a:r>
            <a:r>
              <a:rPr lang="en-US" sz="2000"/>
              <a:t>, 𝛉, and all the input feature values into a </a:t>
            </a:r>
            <a:r>
              <a:rPr lang="en-US" sz="2000" b="1"/>
              <a:t>feature vector</a:t>
            </a:r>
            <a:r>
              <a:rPr lang="en-US" sz="2000"/>
              <a:t>, </a:t>
            </a:r>
            <a:r>
              <a:rPr lang="en-US" sz="2000" b="1"/>
              <a:t>x</a:t>
            </a:r>
            <a:r>
              <a:rPr lang="en-US" sz="2000"/>
              <a:t> (eq. 3)</a:t>
            </a:r>
          </a:p>
          <a:p>
            <a:r>
              <a:rPr lang="en-US" sz="2000"/>
              <a:t>In eq. 3, we assume 𝛉 and </a:t>
            </a:r>
            <a:r>
              <a:rPr lang="en-US" sz="2000" b="1"/>
              <a:t>x</a:t>
            </a:r>
            <a:r>
              <a:rPr lang="en-US" sz="2000" i="1"/>
              <a:t> </a:t>
            </a:r>
            <a:r>
              <a:rPr lang="en-US" sz="2000"/>
              <a:t>are column vectors</a:t>
            </a:r>
          </a:p>
          <a:p>
            <a:r>
              <a:rPr lang="en-US" sz="2000"/>
              <a:t>We can achieve the same computation by transposing 𝛉</a:t>
            </a:r>
            <a:r>
              <a:rPr lang="en-US" sz="2000" i="1"/>
              <a:t> </a:t>
            </a:r>
            <a:r>
              <a:rPr lang="en-US" sz="2000"/>
              <a:t>and then matrix multiplying it by </a:t>
            </a:r>
            <a:r>
              <a:rPr lang="en-US" sz="2000" b="1"/>
              <a:t>x</a:t>
            </a:r>
            <a:r>
              <a:rPr lang="en-US" sz="2000"/>
              <a:t> (eq. 4)</a:t>
            </a:r>
            <a:endParaRPr lang="en-US" sz="2000" i="1"/>
          </a:p>
          <a:p>
            <a:endParaRPr lang="en-US" sz="2000"/>
          </a:p>
        </p:txBody>
      </p:sp>
      <p:pic>
        <p:nvPicPr>
          <p:cNvPr id="5" name="Picture 4">
            <a:extLst>
              <a:ext uri="{FF2B5EF4-FFF2-40B4-BE49-F238E27FC236}">
                <a16:creationId xmlns:a16="http://schemas.microsoft.com/office/drawing/2014/main" id="{0AA5119E-FFFB-2B90-D47D-9B564D37A668}"/>
              </a:ext>
            </a:extLst>
          </p:cNvPr>
          <p:cNvPicPr>
            <a:picLocks noChangeAspect="1"/>
          </p:cNvPicPr>
          <p:nvPr/>
        </p:nvPicPr>
        <p:blipFill>
          <a:blip r:embed="rId2"/>
          <a:stretch>
            <a:fillRect/>
          </a:stretch>
        </p:blipFill>
        <p:spPr>
          <a:xfrm>
            <a:off x="290944" y="3429000"/>
            <a:ext cx="5181601" cy="2959529"/>
          </a:xfrm>
          <a:prstGeom prst="rect">
            <a:avLst/>
          </a:prstGeom>
        </p:spPr>
      </p:pic>
      <p:pic>
        <p:nvPicPr>
          <p:cNvPr id="6" name="Picture 5">
            <a:extLst>
              <a:ext uri="{FF2B5EF4-FFF2-40B4-BE49-F238E27FC236}">
                <a16:creationId xmlns:a16="http://schemas.microsoft.com/office/drawing/2014/main" id="{9F3753B4-CD34-1CC0-F27E-08B3C05A4F4B}"/>
              </a:ext>
            </a:extLst>
          </p:cNvPr>
          <p:cNvPicPr>
            <a:picLocks noChangeAspect="1"/>
          </p:cNvPicPr>
          <p:nvPr/>
        </p:nvPicPr>
        <p:blipFill>
          <a:blip r:embed="rId3"/>
          <a:stretch>
            <a:fillRect/>
          </a:stretch>
        </p:blipFill>
        <p:spPr>
          <a:xfrm>
            <a:off x="290944" y="1076614"/>
            <a:ext cx="5181601" cy="2119285"/>
          </a:xfrm>
          <a:prstGeom prst="rect">
            <a:avLst/>
          </a:prstGeom>
        </p:spPr>
      </p:pic>
      <p:sp>
        <p:nvSpPr>
          <p:cNvPr id="4" name="Slide Number Placeholder 3">
            <a:extLst>
              <a:ext uri="{FF2B5EF4-FFF2-40B4-BE49-F238E27FC236}">
                <a16:creationId xmlns:a16="http://schemas.microsoft.com/office/drawing/2014/main" id="{28F01C8E-AD76-19D3-A920-CE2B88A80356}"/>
              </a:ext>
            </a:extLst>
          </p:cNvPr>
          <p:cNvSpPr>
            <a:spLocks noGrp="1"/>
          </p:cNvSpPr>
          <p:nvPr>
            <p:ph type="sldNum" sz="quarter" idx="12"/>
          </p:nvPr>
        </p:nvSpPr>
        <p:spPr/>
        <p:txBody>
          <a:bodyPr/>
          <a:lstStyle/>
          <a:p>
            <a:fld id="{99DA3A14-42C7-8840-B198-D7570CD4DEF7}" type="slidenum">
              <a:rPr lang="en-GB"/>
              <a:t>5</a:t>
            </a:fld>
            <a:endParaRPr lang="en-GB"/>
          </a:p>
        </p:txBody>
      </p:sp>
    </p:spTree>
    <p:extLst>
      <p:ext uri="{BB962C8B-B14F-4D97-AF65-F5344CB8AC3E}">
        <p14:creationId xmlns:p14="http://schemas.microsoft.com/office/powerpoint/2010/main" val="3259263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0DFF4-E11E-5E95-3FE8-CB577F266982}"/>
              </a:ext>
            </a:extLst>
          </p:cNvPr>
          <p:cNvSpPr>
            <a:spLocks noGrp="1"/>
          </p:cNvSpPr>
          <p:nvPr>
            <p:ph type="title"/>
          </p:nvPr>
        </p:nvSpPr>
        <p:spPr/>
        <p:txBody>
          <a:bodyPr/>
          <a:lstStyle/>
          <a:p>
            <a:r>
              <a:rPr lang="en-US"/>
              <a:t>Example of ridge regression</a:t>
            </a:r>
          </a:p>
        </p:txBody>
      </p:sp>
      <p:sp>
        <p:nvSpPr>
          <p:cNvPr id="3" name="Content Placeholder 2">
            <a:extLst>
              <a:ext uri="{FF2B5EF4-FFF2-40B4-BE49-F238E27FC236}">
                <a16:creationId xmlns:a16="http://schemas.microsoft.com/office/drawing/2014/main" id="{F51159A2-7EDD-C1C8-277E-FA4FBB166A28}"/>
              </a:ext>
            </a:extLst>
          </p:cNvPr>
          <p:cNvSpPr>
            <a:spLocks noGrp="1"/>
          </p:cNvSpPr>
          <p:nvPr>
            <p:ph idx="1"/>
          </p:nvPr>
        </p:nvSpPr>
        <p:spPr>
          <a:xfrm>
            <a:off x="838200" y="5111495"/>
            <a:ext cx="10515600" cy="1065467"/>
          </a:xfrm>
        </p:spPr>
        <p:txBody>
          <a:bodyPr/>
          <a:lstStyle/>
          <a:p>
            <a:r>
              <a:rPr lang="en-US"/>
              <a:t>We first generate a small and noisy dataset using a line + Gaussian noise</a:t>
            </a:r>
          </a:p>
        </p:txBody>
      </p:sp>
      <p:pic>
        <p:nvPicPr>
          <p:cNvPr id="4" name="Picture 3">
            <a:extLst>
              <a:ext uri="{FF2B5EF4-FFF2-40B4-BE49-F238E27FC236}">
                <a16:creationId xmlns:a16="http://schemas.microsoft.com/office/drawing/2014/main" id="{145BCA30-F15D-5D90-21C8-5841BD1E8D08}"/>
              </a:ext>
            </a:extLst>
          </p:cNvPr>
          <p:cNvPicPr>
            <a:picLocks noChangeAspect="1"/>
          </p:cNvPicPr>
          <p:nvPr/>
        </p:nvPicPr>
        <p:blipFill>
          <a:blip r:embed="rId2"/>
          <a:stretch>
            <a:fillRect/>
          </a:stretch>
        </p:blipFill>
        <p:spPr>
          <a:xfrm>
            <a:off x="763524" y="2489962"/>
            <a:ext cx="4649724" cy="1157123"/>
          </a:xfrm>
          <a:prstGeom prst="rect">
            <a:avLst/>
          </a:prstGeom>
        </p:spPr>
      </p:pic>
      <p:pic>
        <p:nvPicPr>
          <p:cNvPr id="6146" name="Picture 2">
            <a:extLst>
              <a:ext uri="{FF2B5EF4-FFF2-40B4-BE49-F238E27FC236}">
                <a16:creationId xmlns:a16="http://schemas.microsoft.com/office/drawing/2014/main" id="{658E5AAC-635E-0468-2DB6-06A604BE4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968" y="1746505"/>
            <a:ext cx="4130802" cy="289840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96C322-6CF7-1AF2-D26C-6CE3DB12BA28}"/>
              </a:ext>
            </a:extLst>
          </p:cNvPr>
          <p:cNvSpPr>
            <a:spLocks noGrp="1"/>
          </p:cNvSpPr>
          <p:nvPr>
            <p:ph type="sldNum" sz="quarter" idx="12"/>
          </p:nvPr>
        </p:nvSpPr>
        <p:spPr/>
        <p:txBody>
          <a:bodyPr/>
          <a:lstStyle/>
          <a:p>
            <a:fld id="{99DA3A14-42C7-8840-B198-D7570CD4DEF7}" type="slidenum">
              <a:rPr lang="en-GB"/>
              <a:t>50</a:t>
            </a:fld>
            <a:endParaRPr lang="en-GB"/>
          </a:p>
        </p:txBody>
      </p:sp>
    </p:spTree>
    <p:extLst>
      <p:ext uri="{BB962C8B-B14F-4D97-AF65-F5344CB8AC3E}">
        <p14:creationId xmlns:p14="http://schemas.microsoft.com/office/powerpoint/2010/main" val="1104830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D3852-47F7-E288-8B87-FAB7DD7913F3}"/>
              </a:ext>
            </a:extLst>
          </p:cNvPr>
          <p:cNvSpPr>
            <a:spLocks noGrp="1"/>
          </p:cNvSpPr>
          <p:nvPr>
            <p:ph type="title"/>
          </p:nvPr>
        </p:nvSpPr>
        <p:spPr>
          <a:xfrm>
            <a:off x="838200" y="365126"/>
            <a:ext cx="10515600" cy="315912"/>
          </a:xfrm>
        </p:spPr>
        <p:txBody>
          <a:bodyPr>
            <a:normAutofit fontScale="90000"/>
          </a:bodyPr>
          <a:lstStyle/>
          <a:p>
            <a:r>
              <a:rPr lang="en-US"/>
              <a:t>Example of ridge regression</a:t>
            </a:r>
          </a:p>
        </p:txBody>
      </p:sp>
      <p:sp>
        <p:nvSpPr>
          <p:cNvPr id="3" name="Content Placeholder 2">
            <a:extLst>
              <a:ext uri="{FF2B5EF4-FFF2-40B4-BE49-F238E27FC236}">
                <a16:creationId xmlns:a16="http://schemas.microsoft.com/office/drawing/2014/main" id="{F54E548A-3676-6C76-2000-52EA30472A2B}"/>
              </a:ext>
            </a:extLst>
          </p:cNvPr>
          <p:cNvSpPr>
            <a:spLocks noGrp="1"/>
          </p:cNvSpPr>
          <p:nvPr>
            <p:ph idx="1"/>
          </p:nvPr>
        </p:nvSpPr>
        <p:spPr>
          <a:xfrm>
            <a:off x="838200" y="2578279"/>
            <a:ext cx="10515600" cy="3598684"/>
          </a:xfrm>
        </p:spPr>
        <p:txBody>
          <a:bodyPr/>
          <a:lstStyle/>
          <a:p>
            <a:r>
              <a:rPr lang="en-US"/>
              <a:t>Above left shows some linear ridge models using different values of alpha</a:t>
            </a:r>
          </a:p>
          <a:p>
            <a:r>
              <a:rPr lang="en-US"/>
              <a:t>Above right shows the results of polynomial regression with ridge regularization</a:t>
            </a:r>
          </a:p>
          <a:p>
            <a:pPr lvl="1"/>
            <a:r>
              <a:rPr lang="en-US"/>
              <a:t>These are 10-degree polynomial models applied to the data after it is scaled with a StandardScaler</a:t>
            </a:r>
          </a:p>
          <a:p>
            <a:pPr lvl="1"/>
            <a:r>
              <a:rPr lang="en-US"/>
              <a:t>Note how increasing alpha leads to flatter, simpler models – this decreases the model’s variance and increases its bias </a:t>
            </a:r>
          </a:p>
        </p:txBody>
      </p:sp>
      <p:pic>
        <p:nvPicPr>
          <p:cNvPr id="7170" name="Picture 2">
            <a:extLst>
              <a:ext uri="{FF2B5EF4-FFF2-40B4-BE49-F238E27FC236}">
                <a16:creationId xmlns:a16="http://schemas.microsoft.com/office/drawing/2014/main" id="{FBE9D7D6-B4D6-F8C4-CAE3-4A38A8159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283" y="759174"/>
            <a:ext cx="4869434" cy="181910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D30B2E8-2A9C-37F3-AE51-3161E1C9A043}"/>
              </a:ext>
            </a:extLst>
          </p:cNvPr>
          <p:cNvSpPr>
            <a:spLocks noGrp="1"/>
          </p:cNvSpPr>
          <p:nvPr>
            <p:ph type="sldNum" sz="quarter" idx="12"/>
          </p:nvPr>
        </p:nvSpPr>
        <p:spPr/>
        <p:txBody>
          <a:bodyPr/>
          <a:lstStyle/>
          <a:p>
            <a:fld id="{99DA3A14-42C7-8840-B198-D7570CD4DEF7}" type="slidenum">
              <a:rPr lang="en-GB"/>
              <a:t>51</a:t>
            </a:fld>
            <a:endParaRPr lang="en-GB"/>
          </a:p>
        </p:txBody>
      </p:sp>
    </p:spTree>
    <p:extLst>
      <p:ext uri="{BB962C8B-B14F-4D97-AF65-F5344CB8AC3E}">
        <p14:creationId xmlns:p14="http://schemas.microsoft.com/office/powerpoint/2010/main" val="1032004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34E2A-D103-A996-34E2-50A352D40EC5}"/>
              </a:ext>
            </a:extLst>
          </p:cNvPr>
          <p:cNvSpPr>
            <a:spLocks noGrp="1"/>
          </p:cNvSpPr>
          <p:nvPr>
            <p:ph type="title"/>
          </p:nvPr>
        </p:nvSpPr>
        <p:spPr>
          <a:xfrm>
            <a:off x="838200" y="365125"/>
            <a:ext cx="10515600" cy="384683"/>
          </a:xfrm>
        </p:spPr>
        <p:txBody>
          <a:bodyPr>
            <a:normAutofit fontScale="90000"/>
          </a:bodyPr>
          <a:lstStyle/>
          <a:p>
            <a:r>
              <a:rPr lang="en-US"/>
              <a:t>Ridge regression closed-form solution</a:t>
            </a:r>
          </a:p>
        </p:txBody>
      </p:sp>
      <p:sp>
        <p:nvSpPr>
          <p:cNvPr id="3" name="Content Placeholder 2">
            <a:extLst>
              <a:ext uri="{FF2B5EF4-FFF2-40B4-BE49-F238E27FC236}">
                <a16:creationId xmlns:a16="http://schemas.microsoft.com/office/drawing/2014/main" id="{9381B990-D3A9-80BA-5B93-DB3C53A2CAF8}"/>
              </a:ext>
            </a:extLst>
          </p:cNvPr>
          <p:cNvSpPr>
            <a:spLocks noGrp="1"/>
          </p:cNvSpPr>
          <p:nvPr>
            <p:ph idx="1"/>
          </p:nvPr>
        </p:nvSpPr>
        <p:spPr>
          <a:xfrm>
            <a:off x="838200" y="4288535"/>
            <a:ext cx="10515600" cy="1888427"/>
          </a:xfrm>
        </p:spPr>
        <p:txBody>
          <a:bodyPr>
            <a:normAutofit fontScale="85000" lnSpcReduction="20000"/>
          </a:bodyPr>
          <a:lstStyle/>
          <a:p>
            <a:r>
              <a:rPr lang="en-US"/>
              <a:t>We can perform ridge regression using either a closed form equation (eq. 9) or gradient descent</a:t>
            </a:r>
          </a:p>
          <a:p>
            <a:r>
              <a:rPr lang="en-US"/>
              <a:t>In Equation (9), the matrix </a:t>
            </a:r>
            <a:r>
              <a:rPr lang="en-US" b="1"/>
              <a:t>A</a:t>
            </a:r>
            <a:r>
              <a:rPr lang="en-US"/>
              <a:t> is as shown – it is the (n+1)x(n+1) identity matrix, where n is the number of feature vectors and the top left entry is changed to 0</a:t>
            </a:r>
          </a:p>
          <a:p>
            <a:r>
              <a:rPr lang="en-US"/>
              <a:t>The code above right shows how to do ridge regression using Scikit-Learn using a closed form equation</a:t>
            </a:r>
          </a:p>
          <a:p>
            <a:endParaRPr lang="en-US"/>
          </a:p>
        </p:txBody>
      </p:sp>
      <p:pic>
        <p:nvPicPr>
          <p:cNvPr id="4" name="Picture 3">
            <a:extLst>
              <a:ext uri="{FF2B5EF4-FFF2-40B4-BE49-F238E27FC236}">
                <a16:creationId xmlns:a16="http://schemas.microsoft.com/office/drawing/2014/main" id="{074C3E75-5904-9E1A-F65C-6790A8359A1E}"/>
              </a:ext>
            </a:extLst>
          </p:cNvPr>
          <p:cNvPicPr>
            <a:picLocks noChangeAspect="1"/>
          </p:cNvPicPr>
          <p:nvPr/>
        </p:nvPicPr>
        <p:blipFill>
          <a:blip r:embed="rId2"/>
          <a:stretch>
            <a:fillRect/>
          </a:stretch>
        </p:blipFill>
        <p:spPr>
          <a:xfrm>
            <a:off x="346964" y="1045972"/>
            <a:ext cx="5664200" cy="2717800"/>
          </a:xfrm>
          <a:prstGeom prst="rect">
            <a:avLst/>
          </a:prstGeom>
        </p:spPr>
      </p:pic>
      <p:pic>
        <p:nvPicPr>
          <p:cNvPr id="6" name="Picture 5">
            <a:extLst>
              <a:ext uri="{FF2B5EF4-FFF2-40B4-BE49-F238E27FC236}">
                <a16:creationId xmlns:a16="http://schemas.microsoft.com/office/drawing/2014/main" id="{9FAC3E02-FADD-C7F2-496C-167639D6EFAF}"/>
              </a:ext>
            </a:extLst>
          </p:cNvPr>
          <p:cNvPicPr>
            <a:picLocks noChangeAspect="1"/>
          </p:cNvPicPr>
          <p:nvPr/>
        </p:nvPicPr>
        <p:blipFill>
          <a:blip r:embed="rId3"/>
          <a:stretch>
            <a:fillRect/>
          </a:stretch>
        </p:blipFill>
        <p:spPr>
          <a:xfrm>
            <a:off x="6074664" y="1458721"/>
            <a:ext cx="5816600" cy="2120900"/>
          </a:xfrm>
          <a:prstGeom prst="rect">
            <a:avLst/>
          </a:prstGeom>
        </p:spPr>
      </p:pic>
      <p:sp>
        <p:nvSpPr>
          <p:cNvPr id="5" name="Slide Number Placeholder 4">
            <a:extLst>
              <a:ext uri="{FF2B5EF4-FFF2-40B4-BE49-F238E27FC236}">
                <a16:creationId xmlns:a16="http://schemas.microsoft.com/office/drawing/2014/main" id="{5B6A0EC6-E9F2-353F-AA79-27EE401A4975}"/>
              </a:ext>
            </a:extLst>
          </p:cNvPr>
          <p:cNvSpPr>
            <a:spLocks noGrp="1"/>
          </p:cNvSpPr>
          <p:nvPr>
            <p:ph type="sldNum" sz="quarter" idx="12"/>
          </p:nvPr>
        </p:nvSpPr>
        <p:spPr/>
        <p:txBody>
          <a:bodyPr/>
          <a:lstStyle/>
          <a:p>
            <a:fld id="{99DA3A14-42C7-8840-B198-D7570CD4DEF7}" type="slidenum">
              <a:rPr lang="en-GB"/>
              <a:t>52</a:t>
            </a:fld>
            <a:endParaRPr lang="en-GB"/>
          </a:p>
        </p:txBody>
      </p:sp>
    </p:spTree>
    <p:extLst>
      <p:ext uri="{BB962C8B-B14F-4D97-AF65-F5344CB8AC3E}">
        <p14:creationId xmlns:p14="http://schemas.microsoft.com/office/powerpoint/2010/main" val="1543018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F33D-4F12-87CD-4CB9-77A722464B74}"/>
              </a:ext>
            </a:extLst>
          </p:cNvPr>
          <p:cNvSpPr>
            <a:spLocks noGrp="1"/>
          </p:cNvSpPr>
          <p:nvPr>
            <p:ph type="title"/>
          </p:nvPr>
        </p:nvSpPr>
        <p:spPr/>
        <p:txBody>
          <a:bodyPr/>
          <a:lstStyle/>
          <a:p>
            <a:r>
              <a:rPr lang="en-US"/>
              <a:t>Using Scikit-Learn to perform ridge regression with stochastic gradient descent</a:t>
            </a:r>
          </a:p>
        </p:txBody>
      </p:sp>
      <p:sp>
        <p:nvSpPr>
          <p:cNvPr id="3" name="Content Placeholder 2">
            <a:extLst>
              <a:ext uri="{FF2B5EF4-FFF2-40B4-BE49-F238E27FC236}">
                <a16:creationId xmlns:a16="http://schemas.microsoft.com/office/drawing/2014/main" id="{D246C41C-7C7E-B552-A6FA-971F5B6CC60F}"/>
              </a:ext>
            </a:extLst>
          </p:cNvPr>
          <p:cNvSpPr>
            <a:spLocks noGrp="1"/>
          </p:cNvSpPr>
          <p:nvPr>
            <p:ph idx="1"/>
          </p:nvPr>
        </p:nvSpPr>
        <p:spPr>
          <a:xfrm>
            <a:off x="838200" y="3658219"/>
            <a:ext cx="10515600" cy="2518743"/>
          </a:xfrm>
        </p:spPr>
        <p:txBody>
          <a:bodyPr>
            <a:normAutofit fontScale="92500" lnSpcReduction="20000"/>
          </a:bodyPr>
          <a:lstStyle/>
          <a:p>
            <a:r>
              <a:rPr lang="en-US"/>
              <a:t>The code above performs ridge regression using stochastic gradient descent</a:t>
            </a:r>
          </a:p>
          <a:p>
            <a:r>
              <a:rPr lang="en-US"/>
              <a:t>The “penalty” hyperparameter sets the type of regularization to use</a:t>
            </a:r>
          </a:p>
          <a:p>
            <a:r>
              <a:rPr lang="en-US"/>
              <a:t>Specifying penalty=”l2” causes a regularization term to be added to the MSE cost function equal to alpha times the square of the l2-norm of the weight vector, except it does not divide by m</a:t>
            </a:r>
          </a:p>
          <a:p>
            <a:r>
              <a:rPr lang="en-US"/>
              <a:t>So we set alpha=0.1/m to get the same result as Ridge(alpha=0.1)</a:t>
            </a:r>
          </a:p>
        </p:txBody>
      </p:sp>
      <p:pic>
        <p:nvPicPr>
          <p:cNvPr id="4" name="Picture 3">
            <a:extLst>
              <a:ext uri="{FF2B5EF4-FFF2-40B4-BE49-F238E27FC236}">
                <a16:creationId xmlns:a16="http://schemas.microsoft.com/office/drawing/2014/main" id="{216A7438-C665-A0BC-46A3-16A6927371CE}"/>
              </a:ext>
            </a:extLst>
          </p:cNvPr>
          <p:cNvPicPr>
            <a:picLocks noChangeAspect="1"/>
          </p:cNvPicPr>
          <p:nvPr/>
        </p:nvPicPr>
        <p:blipFill>
          <a:blip r:embed="rId2"/>
          <a:stretch>
            <a:fillRect/>
          </a:stretch>
        </p:blipFill>
        <p:spPr>
          <a:xfrm>
            <a:off x="2209800" y="1919907"/>
            <a:ext cx="7772400" cy="1509093"/>
          </a:xfrm>
          <a:prstGeom prst="rect">
            <a:avLst/>
          </a:prstGeom>
        </p:spPr>
      </p:pic>
      <p:sp>
        <p:nvSpPr>
          <p:cNvPr id="5" name="Slide Number Placeholder 4">
            <a:extLst>
              <a:ext uri="{FF2B5EF4-FFF2-40B4-BE49-F238E27FC236}">
                <a16:creationId xmlns:a16="http://schemas.microsoft.com/office/drawing/2014/main" id="{9A1F49FA-C957-CEF5-FA60-71BC4E10125A}"/>
              </a:ext>
            </a:extLst>
          </p:cNvPr>
          <p:cNvSpPr>
            <a:spLocks noGrp="1"/>
          </p:cNvSpPr>
          <p:nvPr>
            <p:ph type="sldNum" sz="quarter" idx="12"/>
          </p:nvPr>
        </p:nvSpPr>
        <p:spPr/>
        <p:txBody>
          <a:bodyPr/>
          <a:lstStyle/>
          <a:p>
            <a:fld id="{99DA3A14-42C7-8840-B198-D7570CD4DEF7}" type="slidenum">
              <a:rPr lang="en-GB"/>
              <a:t>53</a:t>
            </a:fld>
            <a:endParaRPr lang="en-GB"/>
          </a:p>
        </p:txBody>
      </p:sp>
    </p:spTree>
    <p:extLst>
      <p:ext uri="{BB962C8B-B14F-4D97-AF65-F5344CB8AC3E}">
        <p14:creationId xmlns:p14="http://schemas.microsoft.com/office/powerpoint/2010/main" val="1036065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DBB-7732-83CC-9E77-3C7CE5D42200}"/>
              </a:ext>
            </a:extLst>
          </p:cNvPr>
          <p:cNvSpPr>
            <a:spLocks noGrp="1"/>
          </p:cNvSpPr>
          <p:nvPr>
            <p:ph type="title"/>
          </p:nvPr>
        </p:nvSpPr>
        <p:spPr/>
        <p:txBody>
          <a:bodyPr/>
          <a:lstStyle/>
          <a:p>
            <a:r>
              <a:rPr lang="en-US"/>
              <a:t>Lasso Regression</a:t>
            </a:r>
          </a:p>
        </p:txBody>
      </p:sp>
      <p:sp>
        <p:nvSpPr>
          <p:cNvPr id="3" name="Content Placeholder 2">
            <a:extLst>
              <a:ext uri="{FF2B5EF4-FFF2-40B4-BE49-F238E27FC236}">
                <a16:creationId xmlns:a16="http://schemas.microsoft.com/office/drawing/2014/main" id="{7400C92E-D94A-E8F7-6647-4811ED827B45}"/>
              </a:ext>
            </a:extLst>
          </p:cNvPr>
          <p:cNvSpPr>
            <a:spLocks noGrp="1"/>
          </p:cNvSpPr>
          <p:nvPr>
            <p:ph idx="1"/>
          </p:nvPr>
        </p:nvSpPr>
        <p:spPr>
          <a:xfrm>
            <a:off x="838200" y="2551175"/>
            <a:ext cx="10515600" cy="3625787"/>
          </a:xfrm>
        </p:spPr>
        <p:txBody>
          <a:bodyPr/>
          <a:lstStyle/>
          <a:p>
            <a:r>
              <a:rPr lang="en-US" i="1"/>
              <a:t>Least absolute shrinkage and selection operator regression</a:t>
            </a:r>
            <a:r>
              <a:rPr lang="en-US"/>
              <a:t> (</a:t>
            </a:r>
            <a:r>
              <a:rPr lang="en-US" i="1"/>
              <a:t>Lasso regression</a:t>
            </a:r>
            <a:r>
              <a:rPr lang="en-US"/>
              <a:t>) is another regularized version of linear regression</a:t>
            </a:r>
          </a:p>
          <a:p>
            <a:r>
              <a:rPr lang="en-US"/>
              <a:t>Lasso regression also just adds a regularization term to the cost function (see above)</a:t>
            </a:r>
          </a:p>
          <a:p>
            <a:pPr lvl="1"/>
            <a:r>
              <a:rPr lang="en-US"/>
              <a:t>Lasso uses the l1-norm of the weight vector rather than the square of the l2-norm</a:t>
            </a:r>
          </a:p>
          <a:p>
            <a:pPr lvl="1"/>
            <a:r>
              <a:rPr lang="en-US"/>
              <a:t>multiplies the sum by 2ɑ instead of ɑ/m – these values are chosen to ensure that the optimal alpha is independent of training set size</a:t>
            </a:r>
          </a:p>
        </p:txBody>
      </p:sp>
      <p:pic>
        <p:nvPicPr>
          <p:cNvPr id="4" name="Picture 3">
            <a:extLst>
              <a:ext uri="{FF2B5EF4-FFF2-40B4-BE49-F238E27FC236}">
                <a16:creationId xmlns:a16="http://schemas.microsoft.com/office/drawing/2014/main" id="{25034B2B-FE5B-B563-5219-410021D03B6D}"/>
              </a:ext>
            </a:extLst>
          </p:cNvPr>
          <p:cNvPicPr>
            <a:picLocks noChangeAspect="1"/>
          </p:cNvPicPr>
          <p:nvPr/>
        </p:nvPicPr>
        <p:blipFill>
          <a:blip r:embed="rId2"/>
          <a:stretch>
            <a:fillRect/>
          </a:stretch>
        </p:blipFill>
        <p:spPr>
          <a:xfrm>
            <a:off x="3238500" y="1500378"/>
            <a:ext cx="5715000" cy="876300"/>
          </a:xfrm>
          <a:prstGeom prst="rect">
            <a:avLst/>
          </a:prstGeom>
        </p:spPr>
      </p:pic>
      <p:sp>
        <p:nvSpPr>
          <p:cNvPr id="5" name="Slide Number Placeholder 4">
            <a:extLst>
              <a:ext uri="{FF2B5EF4-FFF2-40B4-BE49-F238E27FC236}">
                <a16:creationId xmlns:a16="http://schemas.microsoft.com/office/drawing/2014/main" id="{0C89179E-C4EF-13AE-8D11-E43A4204747B}"/>
              </a:ext>
            </a:extLst>
          </p:cNvPr>
          <p:cNvSpPr>
            <a:spLocks noGrp="1"/>
          </p:cNvSpPr>
          <p:nvPr>
            <p:ph type="sldNum" sz="quarter" idx="12"/>
          </p:nvPr>
        </p:nvSpPr>
        <p:spPr/>
        <p:txBody>
          <a:bodyPr/>
          <a:lstStyle/>
          <a:p>
            <a:fld id="{99DA3A14-42C7-8840-B198-D7570CD4DEF7}" type="slidenum">
              <a:rPr lang="en-GB"/>
              <a:t>54</a:t>
            </a:fld>
            <a:endParaRPr lang="en-GB"/>
          </a:p>
        </p:txBody>
      </p:sp>
    </p:spTree>
    <p:extLst>
      <p:ext uri="{BB962C8B-B14F-4D97-AF65-F5344CB8AC3E}">
        <p14:creationId xmlns:p14="http://schemas.microsoft.com/office/powerpoint/2010/main" val="1001294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185E-4C19-25FE-C856-93EE7034AF68}"/>
              </a:ext>
            </a:extLst>
          </p:cNvPr>
          <p:cNvSpPr>
            <a:spLocks noGrp="1"/>
          </p:cNvSpPr>
          <p:nvPr>
            <p:ph type="title"/>
          </p:nvPr>
        </p:nvSpPr>
        <p:spPr/>
        <p:txBody>
          <a:bodyPr/>
          <a:lstStyle/>
          <a:p>
            <a:r>
              <a:rPr lang="en-US"/>
              <a:t>Lasso regression</a:t>
            </a:r>
          </a:p>
        </p:txBody>
      </p:sp>
      <p:sp>
        <p:nvSpPr>
          <p:cNvPr id="3" name="Content Placeholder 2">
            <a:extLst>
              <a:ext uri="{FF2B5EF4-FFF2-40B4-BE49-F238E27FC236}">
                <a16:creationId xmlns:a16="http://schemas.microsoft.com/office/drawing/2014/main" id="{EF448564-4748-0455-A99F-A768405267E2}"/>
              </a:ext>
            </a:extLst>
          </p:cNvPr>
          <p:cNvSpPr>
            <a:spLocks noGrp="1"/>
          </p:cNvSpPr>
          <p:nvPr>
            <p:ph idx="1"/>
          </p:nvPr>
        </p:nvSpPr>
        <p:spPr>
          <a:xfrm>
            <a:off x="838200" y="3768889"/>
            <a:ext cx="10515600" cy="2408073"/>
          </a:xfrm>
        </p:spPr>
        <p:txBody>
          <a:bodyPr>
            <a:normAutofit lnSpcReduction="10000"/>
          </a:bodyPr>
          <a:lstStyle/>
          <a:p>
            <a:r>
              <a:rPr lang="en-US"/>
              <a:t>Figure above shows linear (left) and polynomial (right) models using different levels of lasso regularization</a:t>
            </a:r>
          </a:p>
          <a:p>
            <a:r>
              <a:rPr lang="en-US"/>
              <a:t>Lasso regularization tends to set weights of least important features to zero – automatically performs feature selection and outputs a </a:t>
            </a:r>
            <a:r>
              <a:rPr lang="en-US" i="1"/>
              <a:t>sparse model</a:t>
            </a:r>
            <a:r>
              <a:rPr lang="en-US"/>
              <a:t> with relatively few non-zero weights</a:t>
            </a:r>
          </a:p>
          <a:p>
            <a:r>
              <a:rPr lang="en-US"/>
              <a:t>Code above shows example of using Lasso regression in Scikit-Learn</a:t>
            </a:r>
          </a:p>
          <a:p>
            <a:endParaRPr lang="en-US"/>
          </a:p>
        </p:txBody>
      </p:sp>
      <p:pic>
        <p:nvPicPr>
          <p:cNvPr id="8194" name="Picture 2">
            <a:extLst>
              <a:ext uri="{FF2B5EF4-FFF2-40B4-BE49-F238E27FC236}">
                <a16:creationId xmlns:a16="http://schemas.microsoft.com/office/drawing/2014/main" id="{5BB7E77A-CE97-E6EC-CCFC-9FD142AFE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59888"/>
            <a:ext cx="5913120" cy="2209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90086E9-4765-A4B1-3A02-DA3FE6AFEC2E}"/>
              </a:ext>
            </a:extLst>
          </p:cNvPr>
          <p:cNvPicPr>
            <a:picLocks noChangeAspect="1"/>
          </p:cNvPicPr>
          <p:nvPr/>
        </p:nvPicPr>
        <p:blipFill>
          <a:blip r:embed="rId3"/>
          <a:stretch>
            <a:fillRect/>
          </a:stretch>
        </p:blipFill>
        <p:spPr>
          <a:xfrm>
            <a:off x="7050024" y="1889760"/>
            <a:ext cx="3690620" cy="1526121"/>
          </a:xfrm>
          <a:prstGeom prst="rect">
            <a:avLst/>
          </a:prstGeom>
        </p:spPr>
      </p:pic>
      <p:sp>
        <p:nvSpPr>
          <p:cNvPr id="5" name="Slide Number Placeholder 4">
            <a:extLst>
              <a:ext uri="{FF2B5EF4-FFF2-40B4-BE49-F238E27FC236}">
                <a16:creationId xmlns:a16="http://schemas.microsoft.com/office/drawing/2014/main" id="{67A31681-DDC9-4D61-EB22-D863ACD01311}"/>
              </a:ext>
            </a:extLst>
          </p:cNvPr>
          <p:cNvSpPr>
            <a:spLocks noGrp="1"/>
          </p:cNvSpPr>
          <p:nvPr>
            <p:ph type="sldNum" sz="quarter" idx="12"/>
          </p:nvPr>
        </p:nvSpPr>
        <p:spPr/>
        <p:txBody>
          <a:bodyPr/>
          <a:lstStyle/>
          <a:p>
            <a:fld id="{99DA3A14-42C7-8840-B198-D7570CD4DEF7}" type="slidenum">
              <a:rPr lang="en-GB"/>
              <a:t>55</a:t>
            </a:fld>
            <a:endParaRPr lang="en-GB"/>
          </a:p>
        </p:txBody>
      </p:sp>
    </p:spTree>
    <p:extLst>
      <p:ext uri="{BB962C8B-B14F-4D97-AF65-F5344CB8AC3E}">
        <p14:creationId xmlns:p14="http://schemas.microsoft.com/office/powerpoint/2010/main" val="1905697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533A-7172-69C8-7200-E4A7FE9339D2}"/>
              </a:ext>
            </a:extLst>
          </p:cNvPr>
          <p:cNvSpPr>
            <a:spLocks noGrp="1"/>
          </p:cNvSpPr>
          <p:nvPr>
            <p:ph type="title"/>
          </p:nvPr>
        </p:nvSpPr>
        <p:spPr/>
        <p:txBody>
          <a:bodyPr/>
          <a:lstStyle/>
          <a:p>
            <a:r>
              <a:rPr lang="en-US"/>
              <a:t>Elastic net regression</a:t>
            </a:r>
          </a:p>
        </p:txBody>
      </p:sp>
      <p:sp>
        <p:nvSpPr>
          <p:cNvPr id="3" name="Content Placeholder 2">
            <a:extLst>
              <a:ext uri="{FF2B5EF4-FFF2-40B4-BE49-F238E27FC236}">
                <a16:creationId xmlns:a16="http://schemas.microsoft.com/office/drawing/2014/main" id="{C1FAEBCA-F866-8AB3-6780-5E95E95D3EC0}"/>
              </a:ext>
            </a:extLst>
          </p:cNvPr>
          <p:cNvSpPr>
            <a:spLocks noGrp="1"/>
          </p:cNvSpPr>
          <p:nvPr>
            <p:ph idx="1"/>
          </p:nvPr>
        </p:nvSpPr>
        <p:spPr>
          <a:xfrm>
            <a:off x="838200" y="3520440"/>
            <a:ext cx="10515600" cy="2656522"/>
          </a:xfrm>
        </p:spPr>
        <p:txBody>
          <a:bodyPr>
            <a:normAutofit fontScale="85000" lnSpcReduction="10000"/>
          </a:bodyPr>
          <a:lstStyle/>
          <a:p>
            <a:r>
              <a:rPr lang="en-US" b="1" i="1"/>
              <a:t>Elastic net regression</a:t>
            </a:r>
            <a:r>
              <a:rPr lang="en-US"/>
              <a:t> has a regularization term that is a weighted sum of the regularization terms used in ridge regression and lasso regression (see above)</a:t>
            </a:r>
          </a:p>
          <a:p>
            <a:r>
              <a:rPr lang="en-US"/>
              <a:t>You control the relative amount of each that is used by using the mix ratio, </a:t>
            </a:r>
            <a:r>
              <a:rPr lang="en-US" i="1"/>
              <a:t>r</a:t>
            </a:r>
            <a:endParaRPr lang="en-US"/>
          </a:p>
          <a:p>
            <a:pPr lvl="1"/>
            <a:r>
              <a:rPr lang="en-US"/>
              <a:t>when r=0, elastic net regression = ridge regression</a:t>
            </a:r>
          </a:p>
          <a:p>
            <a:pPr lvl="1"/>
            <a:r>
              <a:rPr lang="en-US"/>
              <a:t>when r=1, elastic net regression = lasso regression</a:t>
            </a:r>
          </a:p>
          <a:p>
            <a:r>
              <a:rPr lang="en-US"/>
              <a:t>Example above shows how to use Scikit-Learn’s ElasticNet class</a:t>
            </a:r>
          </a:p>
          <a:p>
            <a:pPr lvl="1"/>
            <a:r>
              <a:rPr lang="en-US"/>
              <a:t>The l1_ratio argument corresponds to the mix ratio, </a:t>
            </a:r>
            <a:r>
              <a:rPr lang="en-US" i="1"/>
              <a:t>r</a:t>
            </a:r>
            <a:endParaRPr lang="en-US"/>
          </a:p>
          <a:p>
            <a:endParaRPr lang="en-US"/>
          </a:p>
        </p:txBody>
      </p:sp>
      <p:pic>
        <p:nvPicPr>
          <p:cNvPr id="4" name="Picture 3">
            <a:extLst>
              <a:ext uri="{FF2B5EF4-FFF2-40B4-BE49-F238E27FC236}">
                <a16:creationId xmlns:a16="http://schemas.microsoft.com/office/drawing/2014/main" id="{781C34DF-8F3E-A721-F29D-E82AED3437F1}"/>
              </a:ext>
            </a:extLst>
          </p:cNvPr>
          <p:cNvPicPr>
            <a:picLocks noChangeAspect="1"/>
          </p:cNvPicPr>
          <p:nvPr/>
        </p:nvPicPr>
        <p:blipFill>
          <a:blip r:embed="rId2"/>
          <a:stretch>
            <a:fillRect/>
          </a:stretch>
        </p:blipFill>
        <p:spPr>
          <a:xfrm>
            <a:off x="318008" y="1982214"/>
            <a:ext cx="4683760" cy="704261"/>
          </a:xfrm>
          <a:prstGeom prst="rect">
            <a:avLst/>
          </a:prstGeom>
        </p:spPr>
      </p:pic>
      <p:pic>
        <p:nvPicPr>
          <p:cNvPr id="5" name="Picture 4">
            <a:extLst>
              <a:ext uri="{FF2B5EF4-FFF2-40B4-BE49-F238E27FC236}">
                <a16:creationId xmlns:a16="http://schemas.microsoft.com/office/drawing/2014/main" id="{A5442FF3-250B-A353-CD82-5A3DAA1D4C9A}"/>
              </a:ext>
            </a:extLst>
          </p:cNvPr>
          <p:cNvPicPr>
            <a:picLocks noChangeAspect="1"/>
          </p:cNvPicPr>
          <p:nvPr/>
        </p:nvPicPr>
        <p:blipFill>
          <a:blip r:embed="rId3"/>
          <a:stretch>
            <a:fillRect/>
          </a:stretch>
        </p:blipFill>
        <p:spPr>
          <a:xfrm>
            <a:off x="5532120" y="1461937"/>
            <a:ext cx="5126736" cy="1744814"/>
          </a:xfrm>
          <a:prstGeom prst="rect">
            <a:avLst/>
          </a:prstGeom>
        </p:spPr>
      </p:pic>
      <p:sp>
        <p:nvSpPr>
          <p:cNvPr id="6" name="Slide Number Placeholder 5">
            <a:extLst>
              <a:ext uri="{FF2B5EF4-FFF2-40B4-BE49-F238E27FC236}">
                <a16:creationId xmlns:a16="http://schemas.microsoft.com/office/drawing/2014/main" id="{8F8BC83B-7B75-8CD8-DD96-AC7B8D4AF6CB}"/>
              </a:ext>
            </a:extLst>
          </p:cNvPr>
          <p:cNvSpPr>
            <a:spLocks noGrp="1"/>
          </p:cNvSpPr>
          <p:nvPr>
            <p:ph type="sldNum" sz="quarter" idx="12"/>
          </p:nvPr>
        </p:nvSpPr>
        <p:spPr/>
        <p:txBody>
          <a:bodyPr/>
          <a:lstStyle/>
          <a:p>
            <a:fld id="{99DA3A14-42C7-8840-B198-D7570CD4DEF7}" type="slidenum">
              <a:rPr lang="en-GB"/>
              <a:t>56</a:t>
            </a:fld>
            <a:endParaRPr lang="en-GB"/>
          </a:p>
        </p:txBody>
      </p:sp>
    </p:spTree>
    <p:extLst>
      <p:ext uri="{BB962C8B-B14F-4D97-AF65-F5344CB8AC3E}">
        <p14:creationId xmlns:p14="http://schemas.microsoft.com/office/powerpoint/2010/main" val="3614095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B045-CFC7-5925-02DA-CEE555BC8178}"/>
              </a:ext>
            </a:extLst>
          </p:cNvPr>
          <p:cNvSpPr>
            <a:spLocks noGrp="1"/>
          </p:cNvSpPr>
          <p:nvPr>
            <p:ph type="title"/>
          </p:nvPr>
        </p:nvSpPr>
        <p:spPr/>
        <p:txBody>
          <a:bodyPr/>
          <a:lstStyle/>
          <a:p>
            <a:r>
              <a:rPr lang="en-US"/>
              <a:t>What type of regularization should you use?</a:t>
            </a:r>
          </a:p>
        </p:txBody>
      </p:sp>
      <p:sp>
        <p:nvSpPr>
          <p:cNvPr id="3" name="Content Placeholder 2">
            <a:extLst>
              <a:ext uri="{FF2B5EF4-FFF2-40B4-BE49-F238E27FC236}">
                <a16:creationId xmlns:a16="http://schemas.microsoft.com/office/drawing/2014/main" id="{06E17D32-2C81-48B3-4B6E-7CDCD10704E1}"/>
              </a:ext>
            </a:extLst>
          </p:cNvPr>
          <p:cNvSpPr>
            <a:spLocks noGrp="1"/>
          </p:cNvSpPr>
          <p:nvPr>
            <p:ph idx="1"/>
          </p:nvPr>
        </p:nvSpPr>
        <p:spPr/>
        <p:txBody>
          <a:bodyPr>
            <a:normAutofit/>
          </a:bodyPr>
          <a:lstStyle/>
          <a:p>
            <a:r>
              <a:rPr lang="en-US"/>
              <a:t>Almost always preferable to use some kind of regularization when you do regression</a:t>
            </a:r>
          </a:p>
          <a:p>
            <a:r>
              <a:rPr lang="en-US"/>
              <a:t>Ridge regression is a good default</a:t>
            </a:r>
          </a:p>
          <a:p>
            <a:r>
              <a:rPr lang="en-US"/>
              <a:t>If you suspect that only a few of the features are actually useful, then use lasso or elastic net because they tend to reduce the parameters for the useless features to zero</a:t>
            </a:r>
          </a:p>
          <a:p>
            <a:r>
              <a:rPr lang="en-US"/>
              <a:t>If the number of features is greater than the number of training instances, then lasso can behave erratically, so use elastic net instead</a:t>
            </a:r>
          </a:p>
          <a:p>
            <a:r>
              <a:rPr lang="en-US"/>
              <a:t>Also prefer elastic net if several features are strongly correlated</a:t>
            </a:r>
          </a:p>
        </p:txBody>
      </p:sp>
      <p:sp>
        <p:nvSpPr>
          <p:cNvPr id="4" name="Slide Number Placeholder 3">
            <a:extLst>
              <a:ext uri="{FF2B5EF4-FFF2-40B4-BE49-F238E27FC236}">
                <a16:creationId xmlns:a16="http://schemas.microsoft.com/office/drawing/2014/main" id="{552A6BD7-6ACE-42DF-BF29-16F833E82E1F}"/>
              </a:ext>
            </a:extLst>
          </p:cNvPr>
          <p:cNvSpPr>
            <a:spLocks noGrp="1"/>
          </p:cNvSpPr>
          <p:nvPr>
            <p:ph type="sldNum" sz="quarter" idx="12"/>
          </p:nvPr>
        </p:nvSpPr>
        <p:spPr/>
        <p:txBody>
          <a:bodyPr/>
          <a:lstStyle/>
          <a:p>
            <a:fld id="{99DA3A14-42C7-8840-B198-D7570CD4DEF7}" type="slidenum">
              <a:rPr lang="en-GB"/>
              <a:t>57</a:t>
            </a:fld>
            <a:endParaRPr lang="en-GB"/>
          </a:p>
        </p:txBody>
      </p:sp>
    </p:spTree>
    <p:extLst>
      <p:ext uri="{BB962C8B-B14F-4D97-AF65-F5344CB8AC3E}">
        <p14:creationId xmlns:p14="http://schemas.microsoft.com/office/powerpoint/2010/main" val="551649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A672-72DA-4E83-E455-C717FA0CA94D}"/>
              </a:ext>
            </a:extLst>
          </p:cNvPr>
          <p:cNvSpPr>
            <a:spLocks noGrp="1"/>
          </p:cNvSpPr>
          <p:nvPr>
            <p:ph type="title"/>
          </p:nvPr>
        </p:nvSpPr>
        <p:spPr/>
        <p:txBody>
          <a:bodyPr/>
          <a:lstStyle/>
          <a:p>
            <a:r>
              <a:rPr lang="en-US"/>
              <a:t>Early stopping</a:t>
            </a:r>
          </a:p>
        </p:txBody>
      </p:sp>
      <p:sp>
        <p:nvSpPr>
          <p:cNvPr id="3" name="Content Placeholder 2">
            <a:extLst>
              <a:ext uri="{FF2B5EF4-FFF2-40B4-BE49-F238E27FC236}">
                <a16:creationId xmlns:a16="http://schemas.microsoft.com/office/drawing/2014/main" id="{CD4E315A-9A50-44BA-B632-D5815BEB5F35}"/>
              </a:ext>
            </a:extLst>
          </p:cNvPr>
          <p:cNvSpPr>
            <a:spLocks noGrp="1"/>
          </p:cNvSpPr>
          <p:nvPr>
            <p:ph idx="1"/>
          </p:nvPr>
        </p:nvSpPr>
        <p:spPr>
          <a:xfrm>
            <a:off x="5788152" y="1825625"/>
            <a:ext cx="5565648" cy="4351338"/>
          </a:xfrm>
        </p:spPr>
        <p:txBody>
          <a:bodyPr>
            <a:normAutofit fontScale="77500" lnSpcReduction="20000"/>
          </a:bodyPr>
          <a:lstStyle/>
          <a:p>
            <a:r>
              <a:rPr lang="en-US" i="1"/>
              <a:t>Early stopping</a:t>
            </a:r>
            <a:r>
              <a:rPr lang="en-US"/>
              <a:t> is when you stop training as soon as the validation error reaches a minimum</a:t>
            </a:r>
          </a:p>
          <a:p>
            <a:r>
              <a:rPr lang="en-US"/>
              <a:t>This is another way of preventing overfitting</a:t>
            </a:r>
          </a:p>
          <a:p>
            <a:r>
              <a:rPr lang="en-US"/>
              <a:t>Learning curve on the left is for a complex model being trained on the quadratic+noise dataset we generated earlier</a:t>
            </a:r>
          </a:p>
          <a:p>
            <a:r>
              <a:rPr lang="en-US"/>
              <a:t>Error on validation set descends to a minimum at around 250 epochs then starts going up again</a:t>
            </a:r>
          </a:p>
          <a:p>
            <a:r>
              <a:rPr lang="en-US"/>
              <a:t>What does this indicate?</a:t>
            </a:r>
          </a:p>
          <a:p>
            <a:r>
              <a:rPr lang="en-US"/>
              <a:t>Early stopping simply stops the training when the validation error reaches a minimum – in this case it would produce a better model than if learning were allowed to continue</a:t>
            </a:r>
          </a:p>
        </p:txBody>
      </p:sp>
      <p:pic>
        <p:nvPicPr>
          <p:cNvPr id="9218" name="Picture 2">
            <a:extLst>
              <a:ext uri="{FF2B5EF4-FFF2-40B4-BE49-F238E27FC236}">
                <a16:creationId xmlns:a16="http://schemas.microsoft.com/office/drawing/2014/main" id="{C59891BB-FC98-5984-924F-38116327B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082" y="2269032"/>
            <a:ext cx="5301988" cy="34733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605908F-859A-A707-A9C4-8A4365CFDCEE}"/>
              </a:ext>
            </a:extLst>
          </p:cNvPr>
          <p:cNvSpPr>
            <a:spLocks noGrp="1"/>
          </p:cNvSpPr>
          <p:nvPr>
            <p:ph type="sldNum" sz="quarter" idx="12"/>
          </p:nvPr>
        </p:nvSpPr>
        <p:spPr/>
        <p:txBody>
          <a:bodyPr/>
          <a:lstStyle/>
          <a:p>
            <a:fld id="{99DA3A14-42C7-8840-B198-D7570CD4DEF7}" type="slidenum">
              <a:rPr lang="en-GB"/>
              <a:t>58</a:t>
            </a:fld>
            <a:endParaRPr lang="en-GB"/>
          </a:p>
        </p:txBody>
      </p:sp>
    </p:spTree>
    <p:extLst>
      <p:ext uri="{BB962C8B-B14F-4D97-AF65-F5344CB8AC3E}">
        <p14:creationId xmlns:p14="http://schemas.microsoft.com/office/powerpoint/2010/main" val="691655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82F3-58C3-A2AE-170F-7F2BDEB91AED}"/>
              </a:ext>
            </a:extLst>
          </p:cNvPr>
          <p:cNvSpPr>
            <a:spLocks noGrp="1"/>
          </p:cNvSpPr>
          <p:nvPr>
            <p:ph type="title"/>
          </p:nvPr>
        </p:nvSpPr>
        <p:spPr/>
        <p:txBody>
          <a:bodyPr/>
          <a:lstStyle/>
          <a:p>
            <a:r>
              <a:rPr lang="en-US"/>
              <a:t>Early stopping</a:t>
            </a:r>
          </a:p>
        </p:txBody>
      </p:sp>
      <p:sp>
        <p:nvSpPr>
          <p:cNvPr id="3" name="Content Placeholder 2">
            <a:extLst>
              <a:ext uri="{FF2B5EF4-FFF2-40B4-BE49-F238E27FC236}">
                <a16:creationId xmlns:a16="http://schemas.microsoft.com/office/drawing/2014/main" id="{C1CB48BD-B005-F340-335C-517C3AB6F143}"/>
              </a:ext>
            </a:extLst>
          </p:cNvPr>
          <p:cNvSpPr>
            <a:spLocks noGrp="1"/>
          </p:cNvSpPr>
          <p:nvPr>
            <p:ph idx="1"/>
          </p:nvPr>
        </p:nvSpPr>
        <p:spPr>
          <a:xfrm>
            <a:off x="6711696" y="365125"/>
            <a:ext cx="4642104" cy="5811838"/>
          </a:xfrm>
        </p:spPr>
        <p:txBody>
          <a:bodyPr>
            <a:normAutofit lnSpcReduction="10000"/>
          </a:bodyPr>
          <a:lstStyle/>
          <a:p>
            <a:r>
              <a:rPr lang="en-US"/>
              <a:t>With stochastic and mini-batch gradient descent, the curves are not so smooth, so sometimes you’re less sure about whether or not you’ve really reached a minimum</a:t>
            </a:r>
          </a:p>
          <a:p>
            <a:r>
              <a:rPr lang="en-US"/>
              <a:t>One way of addressing this is to keep track of how long it is since you reached the last minimum – when this period becomes greater than some threshold, then you roll back the model’s parameters to what they were at the previous minimum</a:t>
            </a:r>
          </a:p>
        </p:txBody>
      </p:sp>
      <p:pic>
        <p:nvPicPr>
          <p:cNvPr id="4" name="Picture 3">
            <a:extLst>
              <a:ext uri="{FF2B5EF4-FFF2-40B4-BE49-F238E27FC236}">
                <a16:creationId xmlns:a16="http://schemas.microsoft.com/office/drawing/2014/main" id="{9AAFC26A-954C-D640-D56C-29FCBEE129EC}"/>
              </a:ext>
            </a:extLst>
          </p:cNvPr>
          <p:cNvPicPr>
            <a:picLocks noChangeAspect="1"/>
          </p:cNvPicPr>
          <p:nvPr/>
        </p:nvPicPr>
        <p:blipFill>
          <a:blip r:embed="rId2"/>
          <a:stretch>
            <a:fillRect/>
          </a:stretch>
        </p:blipFill>
        <p:spPr>
          <a:xfrm>
            <a:off x="1381654" y="1794129"/>
            <a:ext cx="4443533" cy="4279392"/>
          </a:xfrm>
          <a:prstGeom prst="rect">
            <a:avLst/>
          </a:prstGeom>
        </p:spPr>
      </p:pic>
      <p:sp>
        <p:nvSpPr>
          <p:cNvPr id="5" name="Slide Number Placeholder 4">
            <a:extLst>
              <a:ext uri="{FF2B5EF4-FFF2-40B4-BE49-F238E27FC236}">
                <a16:creationId xmlns:a16="http://schemas.microsoft.com/office/drawing/2014/main" id="{D51D4A85-3879-5052-941D-950E6E6A7F66}"/>
              </a:ext>
            </a:extLst>
          </p:cNvPr>
          <p:cNvSpPr>
            <a:spLocks noGrp="1"/>
          </p:cNvSpPr>
          <p:nvPr>
            <p:ph type="sldNum" sz="quarter" idx="12"/>
          </p:nvPr>
        </p:nvSpPr>
        <p:spPr/>
        <p:txBody>
          <a:bodyPr/>
          <a:lstStyle/>
          <a:p>
            <a:fld id="{99DA3A14-42C7-8840-B198-D7570CD4DEF7}" type="slidenum">
              <a:rPr lang="en-GB"/>
              <a:t>59</a:t>
            </a:fld>
            <a:endParaRPr lang="en-GB"/>
          </a:p>
        </p:txBody>
      </p:sp>
    </p:spTree>
    <p:extLst>
      <p:ext uri="{BB962C8B-B14F-4D97-AF65-F5344CB8AC3E}">
        <p14:creationId xmlns:p14="http://schemas.microsoft.com/office/powerpoint/2010/main" val="118167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9606-FEDE-AFDF-7648-5C6E67B2186F}"/>
              </a:ext>
            </a:extLst>
          </p:cNvPr>
          <p:cNvSpPr>
            <a:spLocks noGrp="1"/>
          </p:cNvSpPr>
          <p:nvPr>
            <p:ph type="title"/>
          </p:nvPr>
        </p:nvSpPr>
        <p:spPr/>
        <p:txBody>
          <a:bodyPr/>
          <a:lstStyle/>
          <a:p>
            <a:r>
              <a:rPr lang="en-US"/>
              <a:t>How do we train a linear regression model?</a:t>
            </a:r>
          </a:p>
        </p:txBody>
      </p:sp>
      <p:sp>
        <p:nvSpPr>
          <p:cNvPr id="3" name="Content Placeholder 2">
            <a:extLst>
              <a:ext uri="{FF2B5EF4-FFF2-40B4-BE49-F238E27FC236}">
                <a16:creationId xmlns:a16="http://schemas.microsoft.com/office/drawing/2014/main" id="{31FB9527-114D-BC9B-9777-ECA2DB369050}"/>
              </a:ext>
            </a:extLst>
          </p:cNvPr>
          <p:cNvSpPr>
            <a:spLocks noGrp="1"/>
          </p:cNvSpPr>
          <p:nvPr>
            <p:ph idx="1"/>
          </p:nvPr>
        </p:nvSpPr>
        <p:spPr>
          <a:xfrm>
            <a:off x="471056" y="3117273"/>
            <a:ext cx="10882744" cy="3059689"/>
          </a:xfrm>
        </p:spPr>
        <p:txBody>
          <a:bodyPr>
            <a:normAutofit/>
          </a:bodyPr>
          <a:lstStyle/>
          <a:p>
            <a:r>
              <a:rPr lang="en-US"/>
              <a:t>Training a model means finding parameter values that minimise the error in its predictions over some training set of instances</a:t>
            </a:r>
          </a:p>
          <a:p>
            <a:r>
              <a:rPr lang="en-US"/>
              <a:t>For this we need a performance measure to minimise and we commonly use the </a:t>
            </a:r>
            <a:r>
              <a:rPr lang="en-US" b="1"/>
              <a:t>root mean square error</a:t>
            </a:r>
            <a:r>
              <a:rPr lang="en-US"/>
              <a:t> (RMSE)</a:t>
            </a:r>
          </a:p>
          <a:p>
            <a:r>
              <a:rPr lang="en-US"/>
              <a:t>But instead of the RMSE, we can just minimise the </a:t>
            </a:r>
            <a:r>
              <a:rPr lang="en-US" b="1"/>
              <a:t>mean squared error</a:t>
            </a:r>
            <a:r>
              <a:rPr lang="en-US"/>
              <a:t> (</a:t>
            </a:r>
            <a:r>
              <a:rPr lang="en-US" b="1"/>
              <a:t>MSE</a:t>
            </a:r>
            <a:r>
              <a:rPr lang="en-US"/>
              <a:t>) instead, since we’ll get the same values for the parameters (eq. 5)</a:t>
            </a:r>
          </a:p>
        </p:txBody>
      </p:sp>
      <p:pic>
        <p:nvPicPr>
          <p:cNvPr id="6" name="Picture 5">
            <a:extLst>
              <a:ext uri="{FF2B5EF4-FFF2-40B4-BE49-F238E27FC236}">
                <a16:creationId xmlns:a16="http://schemas.microsoft.com/office/drawing/2014/main" id="{B1EC23A4-1A7A-64DC-52BA-1323AEAC4BC3}"/>
              </a:ext>
            </a:extLst>
          </p:cNvPr>
          <p:cNvPicPr>
            <a:picLocks noChangeAspect="1"/>
          </p:cNvPicPr>
          <p:nvPr/>
        </p:nvPicPr>
        <p:blipFill>
          <a:blip r:embed="rId2"/>
          <a:stretch>
            <a:fillRect/>
          </a:stretch>
        </p:blipFill>
        <p:spPr>
          <a:xfrm>
            <a:off x="2768600" y="1829233"/>
            <a:ext cx="6654800" cy="838200"/>
          </a:xfrm>
          <a:prstGeom prst="rect">
            <a:avLst/>
          </a:prstGeom>
        </p:spPr>
      </p:pic>
      <p:sp>
        <p:nvSpPr>
          <p:cNvPr id="4" name="Slide Number Placeholder 3">
            <a:extLst>
              <a:ext uri="{FF2B5EF4-FFF2-40B4-BE49-F238E27FC236}">
                <a16:creationId xmlns:a16="http://schemas.microsoft.com/office/drawing/2014/main" id="{58B087A7-D2E4-0CB4-18F5-D859D082B2E8}"/>
              </a:ext>
            </a:extLst>
          </p:cNvPr>
          <p:cNvSpPr>
            <a:spLocks noGrp="1"/>
          </p:cNvSpPr>
          <p:nvPr>
            <p:ph type="sldNum" sz="quarter" idx="12"/>
          </p:nvPr>
        </p:nvSpPr>
        <p:spPr/>
        <p:txBody>
          <a:bodyPr/>
          <a:lstStyle/>
          <a:p>
            <a:fld id="{99DA3A14-42C7-8840-B198-D7570CD4DEF7}" type="slidenum">
              <a:rPr lang="en-GB"/>
              <a:t>6</a:t>
            </a:fld>
            <a:endParaRPr lang="en-GB"/>
          </a:p>
        </p:txBody>
      </p:sp>
    </p:spTree>
    <p:extLst>
      <p:ext uri="{BB962C8B-B14F-4D97-AF65-F5344CB8AC3E}">
        <p14:creationId xmlns:p14="http://schemas.microsoft.com/office/powerpoint/2010/main" val="10298623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3FF9-BCA0-099B-9B29-C730E78C5ED6}"/>
              </a:ext>
            </a:extLst>
          </p:cNvPr>
          <p:cNvSpPr>
            <a:spLocks noGrp="1"/>
          </p:cNvSpPr>
          <p:nvPr>
            <p:ph type="title"/>
          </p:nvPr>
        </p:nvSpPr>
        <p:spPr/>
        <p:txBody>
          <a:bodyPr/>
          <a:lstStyle/>
          <a:p>
            <a:r>
              <a:rPr lang="en-US"/>
              <a:t>Logistic regression (aka. logit regression)</a:t>
            </a:r>
          </a:p>
        </p:txBody>
      </p:sp>
      <p:sp>
        <p:nvSpPr>
          <p:cNvPr id="3" name="Content Placeholder 2">
            <a:extLst>
              <a:ext uri="{FF2B5EF4-FFF2-40B4-BE49-F238E27FC236}">
                <a16:creationId xmlns:a16="http://schemas.microsoft.com/office/drawing/2014/main" id="{BA154892-B767-5619-DE6F-E773A81F8B55}"/>
              </a:ext>
            </a:extLst>
          </p:cNvPr>
          <p:cNvSpPr>
            <a:spLocks noGrp="1"/>
          </p:cNvSpPr>
          <p:nvPr>
            <p:ph idx="1"/>
          </p:nvPr>
        </p:nvSpPr>
        <p:spPr/>
        <p:txBody>
          <a:bodyPr/>
          <a:lstStyle/>
          <a:p>
            <a:r>
              <a:rPr lang="en-US" b="1" i="1"/>
              <a:t>Logistic regression</a:t>
            </a:r>
            <a:r>
              <a:rPr lang="en-US"/>
              <a:t> can be used for both regression and classification</a:t>
            </a:r>
          </a:p>
          <a:p>
            <a:r>
              <a:rPr lang="en-US"/>
              <a:t>Logistic regression is commonly used to estimate the probability of an instance belonging to a particular class</a:t>
            </a:r>
          </a:p>
          <a:p>
            <a:r>
              <a:rPr lang="en-US"/>
              <a:t>If the probability is greater than some threshold (e.g., 50%), then the model predicts that the instance is in the </a:t>
            </a:r>
            <a:r>
              <a:rPr lang="en-US" b="1" i="1"/>
              <a:t>positive</a:t>
            </a:r>
            <a:r>
              <a:rPr lang="en-US"/>
              <a:t> class (labeled “1”)</a:t>
            </a:r>
          </a:p>
          <a:p>
            <a:pPr lvl="1"/>
            <a:r>
              <a:rPr lang="en-US"/>
              <a:t>otherwise it predicts the instance belongs to the </a:t>
            </a:r>
            <a:r>
              <a:rPr lang="en-US" b="1" i="1"/>
              <a:t>negative</a:t>
            </a:r>
            <a:r>
              <a:rPr lang="en-US"/>
              <a:t> class (labeled “0”)</a:t>
            </a:r>
          </a:p>
          <a:p>
            <a:r>
              <a:rPr lang="en-US"/>
              <a:t>When used in this way, logistic regression is a binary classifier</a:t>
            </a:r>
          </a:p>
        </p:txBody>
      </p:sp>
      <p:sp>
        <p:nvSpPr>
          <p:cNvPr id="4" name="Slide Number Placeholder 3">
            <a:extLst>
              <a:ext uri="{FF2B5EF4-FFF2-40B4-BE49-F238E27FC236}">
                <a16:creationId xmlns:a16="http://schemas.microsoft.com/office/drawing/2014/main" id="{66697CFD-7993-BE18-29C5-1526D7642570}"/>
              </a:ext>
            </a:extLst>
          </p:cNvPr>
          <p:cNvSpPr>
            <a:spLocks noGrp="1"/>
          </p:cNvSpPr>
          <p:nvPr>
            <p:ph type="sldNum" sz="quarter" idx="12"/>
          </p:nvPr>
        </p:nvSpPr>
        <p:spPr/>
        <p:txBody>
          <a:bodyPr/>
          <a:lstStyle/>
          <a:p>
            <a:fld id="{99DA3A14-42C7-8840-B198-D7570CD4DEF7}" type="slidenum">
              <a:rPr lang="en-GB"/>
              <a:t>60</a:t>
            </a:fld>
            <a:endParaRPr lang="en-GB"/>
          </a:p>
        </p:txBody>
      </p:sp>
    </p:spTree>
    <p:extLst>
      <p:ext uri="{BB962C8B-B14F-4D97-AF65-F5344CB8AC3E}">
        <p14:creationId xmlns:p14="http://schemas.microsoft.com/office/powerpoint/2010/main" val="4240742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8920-B935-BACB-CA6E-0684FD79D9FF}"/>
              </a:ext>
            </a:extLst>
          </p:cNvPr>
          <p:cNvSpPr>
            <a:spLocks noGrp="1"/>
          </p:cNvSpPr>
          <p:nvPr>
            <p:ph type="title"/>
          </p:nvPr>
        </p:nvSpPr>
        <p:spPr>
          <a:xfrm>
            <a:off x="838200" y="365125"/>
            <a:ext cx="10515600" cy="229235"/>
          </a:xfrm>
        </p:spPr>
        <p:txBody>
          <a:bodyPr>
            <a:normAutofit fontScale="90000"/>
          </a:bodyPr>
          <a:lstStyle/>
          <a:p>
            <a:r>
              <a:rPr lang="en-US"/>
              <a:t>Logistic regression</a:t>
            </a:r>
          </a:p>
        </p:txBody>
      </p:sp>
      <p:sp>
        <p:nvSpPr>
          <p:cNvPr id="3" name="Content Placeholder 2">
            <a:extLst>
              <a:ext uri="{FF2B5EF4-FFF2-40B4-BE49-F238E27FC236}">
                <a16:creationId xmlns:a16="http://schemas.microsoft.com/office/drawing/2014/main" id="{CD679ABB-C109-2BC9-B4A6-43B10E9C4177}"/>
              </a:ext>
            </a:extLst>
          </p:cNvPr>
          <p:cNvSpPr>
            <a:spLocks noGrp="1"/>
          </p:cNvSpPr>
          <p:nvPr>
            <p:ph idx="1"/>
          </p:nvPr>
        </p:nvSpPr>
        <p:spPr>
          <a:xfrm>
            <a:off x="838200" y="3867912"/>
            <a:ext cx="10515600" cy="2747962"/>
          </a:xfrm>
        </p:spPr>
        <p:txBody>
          <a:bodyPr>
            <a:normAutofit fontScale="70000" lnSpcReduction="20000"/>
          </a:bodyPr>
          <a:lstStyle/>
          <a:p>
            <a:r>
              <a:rPr lang="en-US"/>
              <a:t>Like linear regression, logistic regression computes a weighted sum of the input features (plus a bias)</a:t>
            </a:r>
          </a:p>
          <a:p>
            <a:r>
              <a:rPr lang="en-US"/>
              <a:t>But instead of outputting the result directly, it outputs the </a:t>
            </a:r>
            <a:r>
              <a:rPr lang="en-US" b="1" i="1"/>
              <a:t>logistic</a:t>
            </a:r>
            <a:r>
              <a:rPr lang="en-US"/>
              <a:t> of this result using the equation 13 above</a:t>
            </a:r>
          </a:p>
          <a:p>
            <a:r>
              <a:rPr lang="en-US"/>
              <a:t>The logistic, 𝜎(.), is a </a:t>
            </a:r>
            <a:r>
              <a:rPr lang="en-US" b="1" i="1"/>
              <a:t>sigmoid function</a:t>
            </a:r>
            <a:r>
              <a:rPr lang="en-US"/>
              <a:t> that outputs a number between 0 and 1, as shown in the graph above</a:t>
            </a:r>
          </a:p>
          <a:p>
            <a:r>
              <a:rPr lang="en-US"/>
              <a:t>Once the model has predicted the probability of an instance belonging to the positive class, it can then make its classification depending on whether this probabiliy is greater or less than 0.5</a:t>
            </a:r>
          </a:p>
          <a:p>
            <a:r>
              <a:rPr lang="en-US"/>
              <a:t>The sigmoid function outputs a value greater than 0.5 iff its argument is greater than 0, so a logistic regressor classifies to the positive class when its argument is positive</a:t>
            </a:r>
          </a:p>
        </p:txBody>
      </p:sp>
      <p:pic>
        <p:nvPicPr>
          <p:cNvPr id="4" name="Picture 3">
            <a:extLst>
              <a:ext uri="{FF2B5EF4-FFF2-40B4-BE49-F238E27FC236}">
                <a16:creationId xmlns:a16="http://schemas.microsoft.com/office/drawing/2014/main" id="{F1C44863-ADA1-AB6D-0EF9-191C019114AD}"/>
              </a:ext>
            </a:extLst>
          </p:cNvPr>
          <p:cNvPicPr>
            <a:picLocks noChangeAspect="1"/>
          </p:cNvPicPr>
          <p:nvPr/>
        </p:nvPicPr>
        <p:blipFill>
          <a:blip r:embed="rId2"/>
          <a:stretch>
            <a:fillRect/>
          </a:stretch>
        </p:blipFill>
        <p:spPr>
          <a:xfrm>
            <a:off x="3390900" y="875030"/>
            <a:ext cx="5410200" cy="508000"/>
          </a:xfrm>
          <a:prstGeom prst="rect">
            <a:avLst/>
          </a:prstGeom>
        </p:spPr>
      </p:pic>
      <p:pic>
        <p:nvPicPr>
          <p:cNvPr id="10242" name="Picture 2">
            <a:extLst>
              <a:ext uri="{FF2B5EF4-FFF2-40B4-BE49-F238E27FC236}">
                <a16:creationId xmlns:a16="http://schemas.microsoft.com/office/drawing/2014/main" id="{21B1135A-F778-F168-5A5F-DB7098F9F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033" y="1493089"/>
            <a:ext cx="6329934" cy="226476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F2B76AA-8C09-E0F6-41D3-11BECE1D09C9}"/>
              </a:ext>
            </a:extLst>
          </p:cNvPr>
          <p:cNvSpPr>
            <a:spLocks noGrp="1"/>
          </p:cNvSpPr>
          <p:nvPr>
            <p:ph type="sldNum" sz="quarter" idx="12"/>
          </p:nvPr>
        </p:nvSpPr>
        <p:spPr/>
        <p:txBody>
          <a:bodyPr/>
          <a:lstStyle/>
          <a:p>
            <a:fld id="{99DA3A14-42C7-8840-B198-D7570CD4DEF7}" type="slidenum">
              <a:rPr lang="en-GB"/>
              <a:t>61</a:t>
            </a:fld>
            <a:endParaRPr lang="en-GB"/>
          </a:p>
        </p:txBody>
      </p:sp>
    </p:spTree>
    <p:extLst>
      <p:ext uri="{BB962C8B-B14F-4D97-AF65-F5344CB8AC3E}">
        <p14:creationId xmlns:p14="http://schemas.microsoft.com/office/powerpoint/2010/main" val="3965620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43D6-9F62-AA81-1A03-296B3856EACA}"/>
              </a:ext>
            </a:extLst>
          </p:cNvPr>
          <p:cNvSpPr>
            <a:spLocks noGrp="1"/>
          </p:cNvSpPr>
          <p:nvPr>
            <p:ph type="title"/>
          </p:nvPr>
        </p:nvSpPr>
        <p:spPr/>
        <p:txBody>
          <a:bodyPr/>
          <a:lstStyle/>
          <a:p>
            <a:r>
              <a:rPr lang="en-US"/>
              <a:t>Logistic regression cost function</a:t>
            </a:r>
          </a:p>
        </p:txBody>
      </p:sp>
      <p:sp>
        <p:nvSpPr>
          <p:cNvPr id="3" name="Content Placeholder 2">
            <a:extLst>
              <a:ext uri="{FF2B5EF4-FFF2-40B4-BE49-F238E27FC236}">
                <a16:creationId xmlns:a16="http://schemas.microsoft.com/office/drawing/2014/main" id="{4CC5E5B2-5BEA-9C43-B788-C9D977D7BB21}"/>
              </a:ext>
            </a:extLst>
          </p:cNvPr>
          <p:cNvSpPr>
            <a:spLocks noGrp="1"/>
          </p:cNvSpPr>
          <p:nvPr>
            <p:ph idx="1"/>
          </p:nvPr>
        </p:nvSpPr>
        <p:spPr>
          <a:xfrm>
            <a:off x="838200" y="2615184"/>
            <a:ext cx="8077200" cy="3941936"/>
          </a:xfrm>
        </p:spPr>
        <p:txBody>
          <a:bodyPr>
            <a:normAutofit fontScale="92500" lnSpcReduction="20000"/>
          </a:bodyPr>
          <a:lstStyle/>
          <a:p>
            <a:r>
              <a:rPr lang="en-US"/>
              <a:t>We need to train a logistic model’s parameters, 𝚹, so that it predicts high probabilities for positive instances (i.e., members of the positive class) and low probabilities for the negative instances</a:t>
            </a:r>
          </a:p>
          <a:p>
            <a:r>
              <a:rPr lang="en-US"/>
              <a:t>We can do this using the cost function above</a:t>
            </a:r>
          </a:p>
          <a:p>
            <a:pPr lvl="1"/>
            <a:r>
              <a:rPr lang="en-US"/>
              <a:t>if the class is positive (y = 1) and the probability is low, then the cost is high</a:t>
            </a:r>
          </a:p>
          <a:p>
            <a:pPr lvl="1"/>
            <a:r>
              <a:rPr lang="en-US"/>
              <a:t>if the class is positive and the probability is high, then the cost is low</a:t>
            </a:r>
          </a:p>
          <a:p>
            <a:pPr lvl="1"/>
            <a:r>
              <a:rPr lang="en-US"/>
              <a:t>if the class is negative (y = 0), and the probability is high, then the cost is high</a:t>
            </a:r>
          </a:p>
          <a:p>
            <a:pPr lvl="1"/>
            <a:r>
              <a:rPr lang="en-US"/>
              <a:t>if the class is negative and the probability is low, then the cost is low</a:t>
            </a:r>
          </a:p>
          <a:p>
            <a:endParaRPr lang="en-US"/>
          </a:p>
        </p:txBody>
      </p:sp>
      <p:pic>
        <p:nvPicPr>
          <p:cNvPr id="4" name="Picture 3">
            <a:extLst>
              <a:ext uri="{FF2B5EF4-FFF2-40B4-BE49-F238E27FC236}">
                <a16:creationId xmlns:a16="http://schemas.microsoft.com/office/drawing/2014/main" id="{FD6E4B54-F6A0-3003-4789-F37A2F302B68}"/>
              </a:ext>
            </a:extLst>
          </p:cNvPr>
          <p:cNvPicPr>
            <a:picLocks noChangeAspect="1"/>
          </p:cNvPicPr>
          <p:nvPr/>
        </p:nvPicPr>
        <p:blipFill>
          <a:blip r:embed="rId3"/>
          <a:stretch>
            <a:fillRect/>
          </a:stretch>
        </p:blipFill>
        <p:spPr>
          <a:xfrm>
            <a:off x="999109" y="1690688"/>
            <a:ext cx="4646422" cy="726924"/>
          </a:xfrm>
          <a:prstGeom prst="rect">
            <a:avLst/>
          </a:prstGeom>
        </p:spPr>
      </p:pic>
      <p:sp>
        <p:nvSpPr>
          <p:cNvPr id="6" name="TextBox 5">
            <a:extLst>
              <a:ext uri="{FF2B5EF4-FFF2-40B4-BE49-F238E27FC236}">
                <a16:creationId xmlns:a16="http://schemas.microsoft.com/office/drawing/2014/main" id="{154FA43D-129E-9D07-BCB6-4524C2B2DF08}"/>
              </a:ext>
            </a:extLst>
          </p:cNvPr>
          <p:cNvSpPr txBox="1"/>
          <p:nvPr/>
        </p:nvSpPr>
        <p:spPr>
          <a:xfrm>
            <a:off x="9966108" y="511850"/>
            <a:ext cx="1104790" cy="369332"/>
          </a:xfrm>
          <a:prstGeom prst="rect">
            <a:avLst/>
          </a:prstGeom>
          <a:noFill/>
        </p:spPr>
        <p:txBody>
          <a:bodyPr wrap="none" rtlCol="0">
            <a:spAutoFit/>
          </a:bodyPr>
          <a:lstStyle/>
          <a:p>
            <a:r>
              <a:rPr lang="en-US"/>
              <a:t>y = -log(x)</a:t>
            </a:r>
          </a:p>
        </p:txBody>
      </p:sp>
      <p:pic>
        <p:nvPicPr>
          <p:cNvPr id="7" name="Picture 6">
            <a:extLst>
              <a:ext uri="{FF2B5EF4-FFF2-40B4-BE49-F238E27FC236}">
                <a16:creationId xmlns:a16="http://schemas.microsoft.com/office/drawing/2014/main" id="{168B25DB-95B1-8485-762E-068B5267233D}"/>
              </a:ext>
            </a:extLst>
          </p:cNvPr>
          <p:cNvPicPr>
            <a:picLocks noChangeAspect="1"/>
          </p:cNvPicPr>
          <p:nvPr/>
        </p:nvPicPr>
        <p:blipFill>
          <a:blip r:embed="rId4"/>
          <a:stretch>
            <a:fillRect/>
          </a:stretch>
        </p:blipFill>
        <p:spPr>
          <a:xfrm>
            <a:off x="9097562" y="1027906"/>
            <a:ext cx="2771350" cy="5529214"/>
          </a:xfrm>
          <a:prstGeom prst="rect">
            <a:avLst/>
          </a:prstGeom>
        </p:spPr>
      </p:pic>
      <p:sp>
        <p:nvSpPr>
          <p:cNvPr id="5" name="Slide Number Placeholder 4">
            <a:extLst>
              <a:ext uri="{FF2B5EF4-FFF2-40B4-BE49-F238E27FC236}">
                <a16:creationId xmlns:a16="http://schemas.microsoft.com/office/drawing/2014/main" id="{C5A11AB8-0E7D-768E-C499-98DC88BA1811}"/>
              </a:ext>
            </a:extLst>
          </p:cNvPr>
          <p:cNvSpPr>
            <a:spLocks noGrp="1"/>
          </p:cNvSpPr>
          <p:nvPr>
            <p:ph type="sldNum" sz="quarter" idx="12"/>
          </p:nvPr>
        </p:nvSpPr>
        <p:spPr/>
        <p:txBody>
          <a:bodyPr/>
          <a:lstStyle/>
          <a:p>
            <a:fld id="{99DA3A14-42C7-8840-B198-D7570CD4DEF7}" type="slidenum">
              <a:rPr lang="en-GB"/>
              <a:t>62</a:t>
            </a:fld>
            <a:endParaRPr lang="en-GB"/>
          </a:p>
        </p:txBody>
      </p:sp>
    </p:spTree>
    <p:extLst>
      <p:ext uri="{BB962C8B-B14F-4D97-AF65-F5344CB8AC3E}">
        <p14:creationId xmlns:p14="http://schemas.microsoft.com/office/powerpoint/2010/main" val="3988315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2960-A887-7949-9ED7-FB84A0FE0987}"/>
              </a:ext>
            </a:extLst>
          </p:cNvPr>
          <p:cNvSpPr>
            <a:spLocks noGrp="1"/>
          </p:cNvSpPr>
          <p:nvPr>
            <p:ph type="title"/>
          </p:nvPr>
        </p:nvSpPr>
        <p:spPr/>
        <p:txBody>
          <a:bodyPr/>
          <a:lstStyle/>
          <a:p>
            <a:r>
              <a:rPr lang="en-US"/>
              <a:t>Logistic regression cost function (log loss)</a:t>
            </a:r>
          </a:p>
        </p:txBody>
      </p:sp>
      <p:sp>
        <p:nvSpPr>
          <p:cNvPr id="3" name="Content Placeholder 2">
            <a:extLst>
              <a:ext uri="{FF2B5EF4-FFF2-40B4-BE49-F238E27FC236}">
                <a16:creationId xmlns:a16="http://schemas.microsoft.com/office/drawing/2014/main" id="{81AFEA14-9975-BA57-FD1A-83396FC43F9F}"/>
              </a:ext>
            </a:extLst>
          </p:cNvPr>
          <p:cNvSpPr>
            <a:spLocks noGrp="1"/>
          </p:cNvSpPr>
          <p:nvPr>
            <p:ph idx="1"/>
          </p:nvPr>
        </p:nvSpPr>
        <p:spPr>
          <a:xfrm>
            <a:off x="838200" y="3428999"/>
            <a:ext cx="10515600" cy="3063876"/>
          </a:xfrm>
        </p:spPr>
        <p:txBody>
          <a:bodyPr>
            <a:normAutofit fontScale="77500" lnSpcReduction="20000"/>
          </a:bodyPr>
          <a:lstStyle/>
          <a:p>
            <a:r>
              <a:rPr lang="en-US"/>
              <a:t>The cost function over a whole training set is the average cost over all the training instances (eq 15)</a:t>
            </a:r>
          </a:p>
          <a:p>
            <a:pPr lvl="1"/>
            <a:r>
              <a:rPr lang="en-US"/>
              <a:t>If y = 1, then the second term in the square brackets is multiplied by 0</a:t>
            </a:r>
          </a:p>
          <a:p>
            <a:pPr lvl="1"/>
            <a:r>
              <a:rPr lang="en-US"/>
              <a:t>if y = 0, then the first term in the brackets is set to 0</a:t>
            </a:r>
          </a:p>
          <a:p>
            <a:r>
              <a:rPr lang="en-US"/>
              <a:t>Eq 15 is called the </a:t>
            </a:r>
            <a:r>
              <a:rPr lang="en-US" b="1" i="1"/>
              <a:t>logistic regression cost function</a:t>
            </a:r>
            <a:r>
              <a:rPr lang="en-US"/>
              <a:t> or the </a:t>
            </a:r>
            <a:r>
              <a:rPr lang="en-US" b="1" i="1"/>
              <a:t>log loss</a:t>
            </a:r>
          </a:p>
          <a:p>
            <a:r>
              <a:rPr lang="en-US"/>
              <a:t>It can be shown using Bayesian inference that minimizing this log loss function will result in the model that has the maximal likelihood of being optimal, assuming the instances within each class have a Gaussian distribution</a:t>
            </a:r>
          </a:p>
          <a:p>
            <a:r>
              <a:rPr lang="en-US"/>
              <a:t>The less Gaussian the distribution of the instances within the classes, the higher the bias will be</a:t>
            </a:r>
          </a:p>
        </p:txBody>
      </p:sp>
      <p:pic>
        <p:nvPicPr>
          <p:cNvPr id="4" name="Picture 3">
            <a:extLst>
              <a:ext uri="{FF2B5EF4-FFF2-40B4-BE49-F238E27FC236}">
                <a16:creationId xmlns:a16="http://schemas.microsoft.com/office/drawing/2014/main" id="{7FEE3C5C-2051-A4AE-EC7E-C84F97CEDEEE}"/>
              </a:ext>
            </a:extLst>
          </p:cNvPr>
          <p:cNvPicPr>
            <a:picLocks noChangeAspect="1"/>
          </p:cNvPicPr>
          <p:nvPr/>
        </p:nvPicPr>
        <p:blipFill>
          <a:blip r:embed="rId2"/>
          <a:stretch>
            <a:fillRect/>
          </a:stretch>
        </p:blipFill>
        <p:spPr>
          <a:xfrm>
            <a:off x="3772789" y="1469457"/>
            <a:ext cx="4646422" cy="726924"/>
          </a:xfrm>
          <a:prstGeom prst="rect">
            <a:avLst/>
          </a:prstGeom>
        </p:spPr>
      </p:pic>
      <p:pic>
        <p:nvPicPr>
          <p:cNvPr id="5" name="Picture 4">
            <a:extLst>
              <a:ext uri="{FF2B5EF4-FFF2-40B4-BE49-F238E27FC236}">
                <a16:creationId xmlns:a16="http://schemas.microsoft.com/office/drawing/2014/main" id="{C81BD7F8-3BD3-C2CB-8625-5999DA76AD88}"/>
              </a:ext>
            </a:extLst>
          </p:cNvPr>
          <p:cNvPicPr>
            <a:picLocks noChangeAspect="1"/>
          </p:cNvPicPr>
          <p:nvPr/>
        </p:nvPicPr>
        <p:blipFill>
          <a:blip r:embed="rId3"/>
          <a:stretch>
            <a:fillRect/>
          </a:stretch>
        </p:blipFill>
        <p:spPr>
          <a:xfrm>
            <a:off x="3183890" y="2353983"/>
            <a:ext cx="5824220" cy="766890"/>
          </a:xfrm>
          <a:prstGeom prst="rect">
            <a:avLst/>
          </a:prstGeom>
        </p:spPr>
      </p:pic>
      <p:sp>
        <p:nvSpPr>
          <p:cNvPr id="6" name="Slide Number Placeholder 5">
            <a:extLst>
              <a:ext uri="{FF2B5EF4-FFF2-40B4-BE49-F238E27FC236}">
                <a16:creationId xmlns:a16="http://schemas.microsoft.com/office/drawing/2014/main" id="{CE8DAED3-887E-6C06-D269-B8BF02ABD8E5}"/>
              </a:ext>
            </a:extLst>
          </p:cNvPr>
          <p:cNvSpPr>
            <a:spLocks noGrp="1"/>
          </p:cNvSpPr>
          <p:nvPr>
            <p:ph type="sldNum" sz="quarter" idx="12"/>
          </p:nvPr>
        </p:nvSpPr>
        <p:spPr/>
        <p:txBody>
          <a:bodyPr/>
          <a:lstStyle/>
          <a:p>
            <a:fld id="{99DA3A14-42C7-8840-B198-D7570CD4DEF7}" type="slidenum">
              <a:rPr lang="en-GB"/>
              <a:t>63</a:t>
            </a:fld>
            <a:endParaRPr lang="en-GB"/>
          </a:p>
        </p:txBody>
      </p:sp>
    </p:spTree>
    <p:extLst>
      <p:ext uri="{BB962C8B-B14F-4D97-AF65-F5344CB8AC3E}">
        <p14:creationId xmlns:p14="http://schemas.microsoft.com/office/powerpoint/2010/main" val="467421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2960-A887-7949-9ED7-FB84A0FE0987}"/>
              </a:ext>
            </a:extLst>
          </p:cNvPr>
          <p:cNvSpPr>
            <a:spLocks noGrp="1"/>
          </p:cNvSpPr>
          <p:nvPr>
            <p:ph type="title"/>
          </p:nvPr>
        </p:nvSpPr>
        <p:spPr/>
        <p:txBody>
          <a:bodyPr/>
          <a:lstStyle/>
          <a:p>
            <a:r>
              <a:rPr lang="en-US"/>
              <a:t>Logistic regression cost function (log loss)</a:t>
            </a:r>
          </a:p>
        </p:txBody>
      </p:sp>
      <p:sp>
        <p:nvSpPr>
          <p:cNvPr id="3" name="Content Placeholder 2">
            <a:extLst>
              <a:ext uri="{FF2B5EF4-FFF2-40B4-BE49-F238E27FC236}">
                <a16:creationId xmlns:a16="http://schemas.microsoft.com/office/drawing/2014/main" id="{81AFEA14-9975-BA57-FD1A-83396FC43F9F}"/>
              </a:ext>
            </a:extLst>
          </p:cNvPr>
          <p:cNvSpPr>
            <a:spLocks noGrp="1"/>
          </p:cNvSpPr>
          <p:nvPr>
            <p:ph idx="1"/>
          </p:nvPr>
        </p:nvSpPr>
        <p:spPr>
          <a:xfrm>
            <a:off x="838200" y="3428999"/>
            <a:ext cx="10515600" cy="3063876"/>
          </a:xfrm>
        </p:spPr>
        <p:txBody>
          <a:bodyPr>
            <a:normAutofit/>
          </a:bodyPr>
          <a:lstStyle/>
          <a:p>
            <a:r>
              <a:rPr lang="en-US"/>
              <a:t>There is no closed-form equation that finds the optimal parameters for a logistic regression model</a:t>
            </a:r>
          </a:p>
          <a:p>
            <a:r>
              <a:rPr lang="en-US"/>
              <a:t>But cost function is convex, so there is only one global minimum</a:t>
            </a:r>
          </a:p>
          <a:p>
            <a:r>
              <a:rPr lang="en-US"/>
              <a:t>Therefore you are guaranteed to find this global minimum using gradient descent (provided your learning rate is not too high and you wait long enough)</a:t>
            </a:r>
          </a:p>
        </p:txBody>
      </p:sp>
      <p:pic>
        <p:nvPicPr>
          <p:cNvPr id="4" name="Picture 3">
            <a:extLst>
              <a:ext uri="{FF2B5EF4-FFF2-40B4-BE49-F238E27FC236}">
                <a16:creationId xmlns:a16="http://schemas.microsoft.com/office/drawing/2014/main" id="{7FEE3C5C-2051-A4AE-EC7E-C84F97CEDEEE}"/>
              </a:ext>
            </a:extLst>
          </p:cNvPr>
          <p:cNvPicPr>
            <a:picLocks noChangeAspect="1"/>
          </p:cNvPicPr>
          <p:nvPr/>
        </p:nvPicPr>
        <p:blipFill>
          <a:blip r:embed="rId2"/>
          <a:stretch>
            <a:fillRect/>
          </a:stretch>
        </p:blipFill>
        <p:spPr>
          <a:xfrm>
            <a:off x="3772789" y="1469457"/>
            <a:ext cx="4646422" cy="726924"/>
          </a:xfrm>
          <a:prstGeom prst="rect">
            <a:avLst/>
          </a:prstGeom>
        </p:spPr>
      </p:pic>
      <p:pic>
        <p:nvPicPr>
          <p:cNvPr id="5" name="Picture 4">
            <a:extLst>
              <a:ext uri="{FF2B5EF4-FFF2-40B4-BE49-F238E27FC236}">
                <a16:creationId xmlns:a16="http://schemas.microsoft.com/office/drawing/2014/main" id="{C81BD7F8-3BD3-C2CB-8625-5999DA76AD88}"/>
              </a:ext>
            </a:extLst>
          </p:cNvPr>
          <p:cNvPicPr>
            <a:picLocks noChangeAspect="1"/>
          </p:cNvPicPr>
          <p:nvPr/>
        </p:nvPicPr>
        <p:blipFill>
          <a:blip r:embed="rId3"/>
          <a:stretch>
            <a:fillRect/>
          </a:stretch>
        </p:blipFill>
        <p:spPr>
          <a:xfrm>
            <a:off x="3183890" y="2353983"/>
            <a:ext cx="5824220" cy="766890"/>
          </a:xfrm>
          <a:prstGeom prst="rect">
            <a:avLst/>
          </a:prstGeom>
        </p:spPr>
      </p:pic>
      <p:sp>
        <p:nvSpPr>
          <p:cNvPr id="6" name="Slide Number Placeholder 5">
            <a:extLst>
              <a:ext uri="{FF2B5EF4-FFF2-40B4-BE49-F238E27FC236}">
                <a16:creationId xmlns:a16="http://schemas.microsoft.com/office/drawing/2014/main" id="{50CA3561-5116-FB35-14F5-A42B76E398BB}"/>
              </a:ext>
            </a:extLst>
          </p:cNvPr>
          <p:cNvSpPr>
            <a:spLocks noGrp="1"/>
          </p:cNvSpPr>
          <p:nvPr>
            <p:ph type="sldNum" sz="quarter" idx="12"/>
          </p:nvPr>
        </p:nvSpPr>
        <p:spPr/>
        <p:txBody>
          <a:bodyPr/>
          <a:lstStyle/>
          <a:p>
            <a:fld id="{99DA3A14-42C7-8840-B198-D7570CD4DEF7}" type="slidenum">
              <a:rPr lang="en-GB"/>
              <a:t>64</a:t>
            </a:fld>
            <a:endParaRPr lang="en-GB"/>
          </a:p>
        </p:txBody>
      </p:sp>
    </p:spTree>
    <p:extLst>
      <p:ext uri="{BB962C8B-B14F-4D97-AF65-F5344CB8AC3E}">
        <p14:creationId xmlns:p14="http://schemas.microsoft.com/office/powerpoint/2010/main" val="22043163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4A3D9-C7DC-83D9-3AAD-11475708D85E}"/>
              </a:ext>
            </a:extLst>
          </p:cNvPr>
          <p:cNvSpPr>
            <a:spLocks noGrp="1"/>
          </p:cNvSpPr>
          <p:nvPr>
            <p:ph type="title"/>
          </p:nvPr>
        </p:nvSpPr>
        <p:spPr/>
        <p:txBody>
          <a:bodyPr/>
          <a:lstStyle/>
          <a:p>
            <a:r>
              <a:rPr lang="en-US"/>
              <a:t>Logistic cost function gradients</a:t>
            </a:r>
          </a:p>
        </p:txBody>
      </p:sp>
      <p:sp>
        <p:nvSpPr>
          <p:cNvPr id="3" name="Content Placeholder 2">
            <a:extLst>
              <a:ext uri="{FF2B5EF4-FFF2-40B4-BE49-F238E27FC236}">
                <a16:creationId xmlns:a16="http://schemas.microsoft.com/office/drawing/2014/main" id="{2C18C5A1-A057-88D4-F13A-3ECBFF24ED40}"/>
              </a:ext>
            </a:extLst>
          </p:cNvPr>
          <p:cNvSpPr>
            <a:spLocks noGrp="1"/>
          </p:cNvSpPr>
          <p:nvPr>
            <p:ph idx="1"/>
          </p:nvPr>
        </p:nvSpPr>
        <p:spPr>
          <a:xfrm>
            <a:off x="6096000" y="1560068"/>
            <a:ext cx="5257800" cy="4932807"/>
          </a:xfrm>
        </p:spPr>
        <p:txBody>
          <a:bodyPr>
            <a:normAutofit fontScale="92500" lnSpcReduction="20000"/>
          </a:bodyPr>
          <a:lstStyle/>
          <a:p>
            <a:r>
              <a:rPr lang="en-US"/>
              <a:t>Eq 15 shows the equation for the partial derivative of the log loss function with respect to a particular parameter</a:t>
            </a:r>
          </a:p>
          <a:p>
            <a:r>
              <a:rPr lang="en-US"/>
              <a:t>It resembles the equation for the partial gradient for batch gradient descent (below left)</a:t>
            </a:r>
          </a:p>
          <a:p>
            <a:r>
              <a:rPr lang="en-US"/>
              <a:t>For each instance, it computes the prediction error and multiplies by </a:t>
            </a:r>
            <a:r>
              <a:rPr lang="en-US" i="1"/>
              <a:t>j</a:t>
            </a:r>
            <a:r>
              <a:rPr lang="en-US"/>
              <a:t>th feature value, it then finds the average over all training instances</a:t>
            </a:r>
          </a:p>
          <a:p>
            <a:r>
              <a:rPr lang="en-US"/>
              <a:t>You form the gradient vector from all the partial gradients and then use this in the gradient descent algorithm </a:t>
            </a:r>
          </a:p>
        </p:txBody>
      </p:sp>
      <p:pic>
        <p:nvPicPr>
          <p:cNvPr id="4" name="Picture 3">
            <a:extLst>
              <a:ext uri="{FF2B5EF4-FFF2-40B4-BE49-F238E27FC236}">
                <a16:creationId xmlns:a16="http://schemas.microsoft.com/office/drawing/2014/main" id="{1B31B109-1F5F-5510-FA16-B95CBDA7F106}"/>
              </a:ext>
            </a:extLst>
          </p:cNvPr>
          <p:cNvPicPr>
            <a:picLocks noChangeAspect="1"/>
          </p:cNvPicPr>
          <p:nvPr/>
        </p:nvPicPr>
        <p:blipFill>
          <a:blip r:embed="rId2"/>
          <a:stretch>
            <a:fillRect/>
          </a:stretch>
        </p:blipFill>
        <p:spPr>
          <a:xfrm>
            <a:off x="290830" y="1560068"/>
            <a:ext cx="5704586" cy="2133104"/>
          </a:xfrm>
          <a:prstGeom prst="rect">
            <a:avLst/>
          </a:prstGeom>
        </p:spPr>
      </p:pic>
      <p:pic>
        <p:nvPicPr>
          <p:cNvPr id="5" name="Picture 4">
            <a:extLst>
              <a:ext uri="{FF2B5EF4-FFF2-40B4-BE49-F238E27FC236}">
                <a16:creationId xmlns:a16="http://schemas.microsoft.com/office/drawing/2014/main" id="{A6C00705-441C-949A-68E4-0CF331337FCF}"/>
              </a:ext>
            </a:extLst>
          </p:cNvPr>
          <p:cNvPicPr>
            <a:picLocks noChangeAspect="1"/>
          </p:cNvPicPr>
          <p:nvPr/>
        </p:nvPicPr>
        <p:blipFill>
          <a:blip r:embed="rId3"/>
          <a:stretch>
            <a:fillRect/>
          </a:stretch>
        </p:blipFill>
        <p:spPr>
          <a:xfrm>
            <a:off x="523748" y="4050538"/>
            <a:ext cx="4386580" cy="754214"/>
          </a:xfrm>
          <a:prstGeom prst="rect">
            <a:avLst/>
          </a:prstGeom>
        </p:spPr>
      </p:pic>
      <p:sp>
        <p:nvSpPr>
          <p:cNvPr id="6" name="Slide Number Placeholder 5">
            <a:extLst>
              <a:ext uri="{FF2B5EF4-FFF2-40B4-BE49-F238E27FC236}">
                <a16:creationId xmlns:a16="http://schemas.microsoft.com/office/drawing/2014/main" id="{78480F99-EF83-8ABA-F252-2D392F3E9838}"/>
              </a:ext>
            </a:extLst>
          </p:cNvPr>
          <p:cNvSpPr>
            <a:spLocks noGrp="1"/>
          </p:cNvSpPr>
          <p:nvPr>
            <p:ph type="sldNum" sz="quarter" idx="12"/>
          </p:nvPr>
        </p:nvSpPr>
        <p:spPr/>
        <p:txBody>
          <a:bodyPr/>
          <a:lstStyle/>
          <a:p>
            <a:fld id="{99DA3A14-42C7-8840-B198-D7570CD4DEF7}" type="slidenum">
              <a:rPr lang="en-GB"/>
              <a:t>65</a:t>
            </a:fld>
            <a:endParaRPr lang="en-GB"/>
          </a:p>
        </p:txBody>
      </p:sp>
    </p:spTree>
    <p:extLst>
      <p:ext uri="{BB962C8B-B14F-4D97-AF65-F5344CB8AC3E}">
        <p14:creationId xmlns:p14="http://schemas.microsoft.com/office/powerpoint/2010/main" val="33231583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6A5E-5ED7-4F3A-DB33-AE7C106912A7}"/>
              </a:ext>
            </a:extLst>
          </p:cNvPr>
          <p:cNvSpPr>
            <a:spLocks noGrp="1"/>
          </p:cNvSpPr>
          <p:nvPr>
            <p:ph type="title"/>
          </p:nvPr>
        </p:nvSpPr>
        <p:spPr/>
        <p:txBody>
          <a:bodyPr/>
          <a:lstStyle/>
          <a:p>
            <a:r>
              <a:rPr lang="en-US"/>
              <a:t>The Iris dataset</a:t>
            </a:r>
          </a:p>
        </p:txBody>
      </p:sp>
      <p:sp>
        <p:nvSpPr>
          <p:cNvPr id="3" name="Content Placeholder 2">
            <a:extLst>
              <a:ext uri="{FF2B5EF4-FFF2-40B4-BE49-F238E27FC236}">
                <a16:creationId xmlns:a16="http://schemas.microsoft.com/office/drawing/2014/main" id="{03108405-CE2D-5234-B989-472F839EDF2D}"/>
              </a:ext>
            </a:extLst>
          </p:cNvPr>
          <p:cNvSpPr>
            <a:spLocks noGrp="1"/>
          </p:cNvSpPr>
          <p:nvPr>
            <p:ph idx="1"/>
          </p:nvPr>
        </p:nvSpPr>
        <p:spPr>
          <a:xfrm>
            <a:off x="6428232" y="1389889"/>
            <a:ext cx="4925568" cy="4306824"/>
          </a:xfrm>
        </p:spPr>
        <p:txBody>
          <a:bodyPr>
            <a:normAutofit fontScale="85000" lnSpcReduction="20000"/>
          </a:bodyPr>
          <a:lstStyle/>
          <a:p>
            <a:r>
              <a:rPr lang="en-US"/>
              <a:t>We can illustrate the use of logistic regression on the </a:t>
            </a:r>
            <a:r>
              <a:rPr lang="en-US" i="1"/>
              <a:t>iris dataset</a:t>
            </a:r>
          </a:p>
          <a:p>
            <a:r>
              <a:rPr lang="en-US"/>
              <a:t>The iris dataset is a very commonly used small dataset, available within Scikit-Learn</a:t>
            </a:r>
          </a:p>
          <a:p>
            <a:r>
              <a:rPr lang="en-US"/>
              <a:t>It contains 150 instances, each with 4 features and a target class feature</a:t>
            </a:r>
          </a:p>
          <a:p>
            <a:r>
              <a:rPr lang="en-US"/>
              <a:t>The four input features are sepal length, sepal width, petal length and petal width</a:t>
            </a:r>
          </a:p>
          <a:p>
            <a:r>
              <a:rPr lang="en-US"/>
              <a:t>The target feature has three classes, Iris setosa, Iris versicolor, and Iris virginica</a:t>
            </a:r>
          </a:p>
        </p:txBody>
      </p:sp>
      <p:pic>
        <p:nvPicPr>
          <p:cNvPr id="4" name="Picture 3">
            <a:extLst>
              <a:ext uri="{FF2B5EF4-FFF2-40B4-BE49-F238E27FC236}">
                <a16:creationId xmlns:a16="http://schemas.microsoft.com/office/drawing/2014/main" id="{243EA3B0-A31F-B7F3-6DD9-E6339DFA9F1E}"/>
              </a:ext>
            </a:extLst>
          </p:cNvPr>
          <p:cNvPicPr>
            <a:picLocks noChangeAspect="1"/>
          </p:cNvPicPr>
          <p:nvPr/>
        </p:nvPicPr>
        <p:blipFill>
          <a:blip r:embed="rId2"/>
          <a:stretch>
            <a:fillRect/>
          </a:stretch>
        </p:blipFill>
        <p:spPr>
          <a:xfrm>
            <a:off x="381000" y="1690688"/>
            <a:ext cx="5526024" cy="3086662"/>
          </a:xfrm>
          <a:prstGeom prst="rect">
            <a:avLst/>
          </a:prstGeom>
        </p:spPr>
      </p:pic>
      <p:sp>
        <p:nvSpPr>
          <p:cNvPr id="5" name="Slide Number Placeholder 4">
            <a:extLst>
              <a:ext uri="{FF2B5EF4-FFF2-40B4-BE49-F238E27FC236}">
                <a16:creationId xmlns:a16="http://schemas.microsoft.com/office/drawing/2014/main" id="{51C032E7-5C9E-FA32-1B2A-C1F6A1608B36}"/>
              </a:ext>
            </a:extLst>
          </p:cNvPr>
          <p:cNvSpPr>
            <a:spLocks noGrp="1"/>
          </p:cNvSpPr>
          <p:nvPr>
            <p:ph type="sldNum" sz="quarter" idx="12"/>
          </p:nvPr>
        </p:nvSpPr>
        <p:spPr/>
        <p:txBody>
          <a:bodyPr/>
          <a:lstStyle/>
          <a:p>
            <a:fld id="{99DA3A14-42C7-8840-B198-D7570CD4DEF7}" type="slidenum">
              <a:rPr lang="en-GB"/>
              <a:t>66</a:t>
            </a:fld>
            <a:endParaRPr lang="en-GB"/>
          </a:p>
        </p:txBody>
      </p:sp>
    </p:spTree>
    <p:extLst>
      <p:ext uri="{BB962C8B-B14F-4D97-AF65-F5344CB8AC3E}">
        <p14:creationId xmlns:p14="http://schemas.microsoft.com/office/powerpoint/2010/main" val="2283814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0F9CD-01DC-4E5F-63C9-66C759A12BCB}"/>
              </a:ext>
            </a:extLst>
          </p:cNvPr>
          <p:cNvSpPr>
            <a:spLocks noGrp="1"/>
          </p:cNvSpPr>
          <p:nvPr>
            <p:ph type="title"/>
          </p:nvPr>
        </p:nvSpPr>
        <p:spPr>
          <a:xfrm>
            <a:off x="838200" y="365126"/>
            <a:ext cx="10515600" cy="315912"/>
          </a:xfrm>
        </p:spPr>
        <p:txBody>
          <a:bodyPr>
            <a:normAutofit fontScale="90000"/>
          </a:bodyPr>
          <a:lstStyle/>
          <a:p>
            <a:r>
              <a:rPr lang="en-US"/>
              <a:t>Exploring the dataset</a:t>
            </a:r>
          </a:p>
        </p:txBody>
      </p:sp>
      <p:sp>
        <p:nvSpPr>
          <p:cNvPr id="3" name="Content Placeholder 2">
            <a:extLst>
              <a:ext uri="{FF2B5EF4-FFF2-40B4-BE49-F238E27FC236}">
                <a16:creationId xmlns:a16="http://schemas.microsoft.com/office/drawing/2014/main" id="{51812553-A6F6-4712-C3FB-CF8B757D7D4B}"/>
              </a:ext>
            </a:extLst>
          </p:cNvPr>
          <p:cNvSpPr>
            <a:spLocks noGrp="1"/>
          </p:cNvSpPr>
          <p:nvPr>
            <p:ph idx="1"/>
          </p:nvPr>
        </p:nvSpPr>
        <p:spPr>
          <a:xfrm>
            <a:off x="838200" y="4145217"/>
            <a:ext cx="10515600" cy="2031746"/>
          </a:xfrm>
        </p:spPr>
        <p:txBody>
          <a:bodyPr>
            <a:normAutofit fontScale="92500" lnSpcReduction="20000"/>
          </a:bodyPr>
          <a:lstStyle/>
          <a:p>
            <a:r>
              <a:rPr lang="en-US"/>
              <a:t>We’ll try to build a classifier that detects Iris Virginica based only on petal width</a:t>
            </a:r>
          </a:p>
          <a:p>
            <a:r>
              <a:rPr lang="en-US"/>
              <a:t>Note that the instances are not shuffled</a:t>
            </a:r>
          </a:p>
          <a:p>
            <a:r>
              <a:rPr lang="en-US"/>
              <a:t>Note also that the version of the dataset in Scikit-Learn is different from the one on UCL ML respository, which apparently contains some incorrect datapoints</a:t>
            </a:r>
          </a:p>
        </p:txBody>
      </p:sp>
      <p:pic>
        <p:nvPicPr>
          <p:cNvPr id="4" name="Picture 3">
            <a:extLst>
              <a:ext uri="{FF2B5EF4-FFF2-40B4-BE49-F238E27FC236}">
                <a16:creationId xmlns:a16="http://schemas.microsoft.com/office/drawing/2014/main" id="{5705DFE0-A510-CD7C-5204-7243F12C365F}"/>
              </a:ext>
            </a:extLst>
          </p:cNvPr>
          <p:cNvPicPr>
            <a:picLocks noChangeAspect="1"/>
          </p:cNvPicPr>
          <p:nvPr/>
        </p:nvPicPr>
        <p:blipFill>
          <a:blip r:embed="rId2"/>
          <a:stretch>
            <a:fillRect/>
          </a:stretch>
        </p:blipFill>
        <p:spPr>
          <a:xfrm>
            <a:off x="1670304" y="967486"/>
            <a:ext cx="2811457" cy="2031746"/>
          </a:xfrm>
          <a:prstGeom prst="rect">
            <a:avLst/>
          </a:prstGeom>
        </p:spPr>
      </p:pic>
      <p:pic>
        <p:nvPicPr>
          <p:cNvPr id="5" name="Picture 4">
            <a:extLst>
              <a:ext uri="{FF2B5EF4-FFF2-40B4-BE49-F238E27FC236}">
                <a16:creationId xmlns:a16="http://schemas.microsoft.com/office/drawing/2014/main" id="{0B4941F1-CB96-4921-26D7-774525570D80}"/>
              </a:ext>
            </a:extLst>
          </p:cNvPr>
          <p:cNvPicPr>
            <a:picLocks noChangeAspect="1"/>
          </p:cNvPicPr>
          <p:nvPr/>
        </p:nvPicPr>
        <p:blipFill>
          <a:blip r:embed="rId3"/>
          <a:stretch>
            <a:fillRect/>
          </a:stretch>
        </p:blipFill>
        <p:spPr>
          <a:xfrm>
            <a:off x="5687568" y="967486"/>
            <a:ext cx="5126736" cy="3028822"/>
          </a:xfrm>
          <a:prstGeom prst="rect">
            <a:avLst/>
          </a:prstGeom>
        </p:spPr>
      </p:pic>
      <p:sp>
        <p:nvSpPr>
          <p:cNvPr id="6" name="Slide Number Placeholder 5">
            <a:extLst>
              <a:ext uri="{FF2B5EF4-FFF2-40B4-BE49-F238E27FC236}">
                <a16:creationId xmlns:a16="http://schemas.microsoft.com/office/drawing/2014/main" id="{D5116D18-364A-CCB8-2B5D-BBA7B2AFA7D8}"/>
              </a:ext>
            </a:extLst>
          </p:cNvPr>
          <p:cNvSpPr>
            <a:spLocks noGrp="1"/>
          </p:cNvSpPr>
          <p:nvPr>
            <p:ph type="sldNum" sz="quarter" idx="12"/>
          </p:nvPr>
        </p:nvSpPr>
        <p:spPr/>
        <p:txBody>
          <a:bodyPr/>
          <a:lstStyle/>
          <a:p>
            <a:fld id="{99DA3A14-42C7-8840-B198-D7570CD4DEF7}" type="slidenum">
              <a:rPr lang="en-GB"/>
              <a:t>67</a:t>
            </a:fld>
            <a:endParaRPr lang="en-GB"/>
          </a:p>
        </p:txBody>
      </p:sp>
    </p:spTree>
    <p:extLst>
      <p:ext uri="{BB962C8B-B14F-4D97-AF65-F5344CB8AC3E}">
        <p14:creationId xmlns:p14="http://schemas.microsoft.com/office/powerpoint/2010/main" val="1635337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E1A09-C93C-758D-EB8A-6507265C738C}"/>
              </a:ext>
            </a:extLst>
          </p:cNvPr>
          <p:cNvSpPr>
            <a:spLocks noGrp="1"/>
          </p:cNvSpPr>
          <p:nvPr>
            <p:ph type="title"/>
          </p:nvPr>
        </p:nvSpPr>
        <p:spPr>
          <a:xfrm>
            <a:off x="838200" y="365125"/>
            <a:ext cx="10515600" cy="521843"/>
          </a:xfrm>
        </p:spPr>
        <p:txBody>
          <a:bodyPr>
            <a:normAutofit fontScale="90000"/>
          </a:bodyPr>
          <a:lstStyle/>
          <a:p>
            <a:r>
              <a:rPr lang="en-US"/>
              <a:t>Splitting the data and training a model</a:t>
            </a:r>
          </a:p>
        </p:txBody>
      </p:sp>
      <p:sp>
        <p:nvSpPr>
          <p:cNvPr id="3" name="Content Placeholder 2">
            <a:extLst>
              <a:ext uri="{FF2B5EF4-FFF2-40B4-BE49-F238E27FC236}">
                <a16:creationId xmlns:a16="http://schemas.microsoft.com/office/drawing/2014/main" id="{689832A7-3921-FA43-76F4-E54D66934518}"/>
              </a:ext>
            </a:extLst>
          </p:cNvPr>
          <p:cNvSpPr>
            <a:spLocks noGrp="1"/>
          </p:cNvSpPr>
          <p:nvPr>
            <p:ph idx="1"/>
          </p:nvPr>
        </p:nvSpPr>
        <p:spPr>
          <a:xfrm>
            <a:off x="838200" y="4407407"/>
            <a:ext cx="10515600" cy="1769555"/>
          </a:xfrm>
        </p:spPr>
        <p:txBody>
          <a:bodyPr/>
          <a:lstStyle/>
          <a:p>
            <a:r>
              <a:rPr lang="en-US"/>
              <a:t>Next we shuffle and split the data and train a logistic regression model</a:t>
            </a:r>
          </a:p>
        </p:txBody>
      </p:sp>
      <p:pic>
        <p:nvPicPr>
          <p:cNvPr id="4" name="Picture 3">
            <a:extLst>
              <a:ext uri="{FF2B5EF4-FFF2-40B4-BE49-F238E27FC236}">
                <a16:creationId xmlns:a16="http://schemas.microsoft.com/office/drawing/2014/main" id="{E783EA55-42F7-BE07-05BD-DF6EDFBA3F5B}"/>
              </a:ext>
            </a:extLst>
          </p:cNvPr>
          <p:cNvPicPr>
            <a:picLocks noChangeAspect="1"/>
          </p:cNvPicPr>
          <p:nvPr/>
        </p:nvPicPr>
        <p:blipFill>
          <a:blip r:embed="rId2"/>
          <a:stretch>
            <a:fillRect/>
          </a:stretch>
        </p:blipFill>
        <p:spPr>
          <a:xfrm>
            <a:off x="2209800" y="1141079"/>
            <a:ext cx="7772400" cy="3012217"/>
          </a:xfrm>
          <a:prstGeom prst="rect">
            <a:avLst/>
          </a:prstGeom>
        </p:spPr>
      </p:pic>
      <p:sp>
        <p:nvSpPr>
          <p:cNvPr id="5" name="Slide Number Placeholder 4">
            <a:extLst>
              <a:ext uri="{FF2B5EF4-FFF2-40B4-BE49-F238E27FC236}">
                <a16:creationId xmlns:a16="http://schemas.microsoft.com/office/drawing/2014/main" id="{7D6297F6-78A4-25A7-9E48-33F445D1D327}"/>
              </a:ext>
            </a:extLst>
          </p:cNvPr>
          <p:cNvSpPr>
            <a:spLocks noGrp="1"/>
          </p:cNvSpPr>
          <p:nvPr>
            <p:ph type="sldNum" sz="quarter" idx="12"/>
          </p:nvPr>
        </p:nvSpPr>
        <p:spPr/>
        <p:txBody>
          <a:bodyPr/>
          <a:lstStyle/>
          <a:p>
            <a:fld id="{99DA3A14-42C7-8840-B198-D7570CD4DEF7}" type="slidenum">
              <a:rPr lang="en-GB"/>
              <a:t>68</a:t>
            </a:fld>
            <a:endParaRPr lang="en-GB"/>
          </a:p>
        </p:txBody>
      </p:sp>
    </p:spTree>
    <p:extLst>
      <p:ext uri="{BB962C8B-B14F-4D97-AF65-F5344CB8AC3E}">
        <p14:creationId xmlns:p14="http://schemas.microsoft.com/office/powerpoint/2010/main" val="3006553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0C79-CE78-1BC5-A8A7-7B0EB59B07E6}"/>
              </a:ext>
            </a:extLst>
          </p:cNvPr>
          <p:cNvSpPr>
            <a:spLocks noGrp="1"/>
          </p:cNvSpPr>
          <p:nvPr>
            <p:ph type="title"/>
          </p:nvPr>
        </p:nvSpPr>
        <p:spPr>
          <a:xfrm>
            <a:off x="838200" y="365125"/>
            <a:ext cx="10515600" cy="531567"/>
          </a:xfrm>
        </p:spPr>
        <p:txBody>
          <a:bodyPr>
            <a:normAutofit fontScale="90000"/>
          </a:bodyPr>
          <a:lstStyle/>
          <a:p>
            <a:r>
              <a:rPr lang="en-US"/>
              <a:t>Computing a decision boundary</a:t>
            </a:r>
          </a:p>
        </p:txBody>
      </p:sp>
      <p:sp>
        <p:nvSpPr>
          <p:cNvPr id="3" name="Content Placeholder 2">
            <a:extLst>
              <a:ext uri="{FF2B5EF4-FFF2-40B4-BE49-F238E27FC236}">
                <a16:creationId xmlns:a16="http://schemas.microsoft.com/office/drawing/2014/main" id="{4BF5DDB1-B26A-9A90-DEF9-FF62F5D5053A}"/>
              </a:ext>
            </a:extLst>
          </p:cNvPr>
          <p:cNvSpPr>
            <a:spLocks noGrp="1"/>
          </p:cNvSpPr>
          <p:nvPr>
            <p:ph idx="1"/>
          </p:nvPr>
        </p:nvSpPr>
        <p:spPr>
          <a:xfrm>
            <a:off x="838200" y="4320984"/>
            <a:ext cx="10515600" cy="2171891"/>
          </a:xfrm>
        </p:spPr>
        <p:txBody>
          <a:bodyPr>
            <a:normAutofit fontScale="55000" lnSpcReduction="20000"/>
          </a:bodyPr>
          <a:lstStyle/>
          <a:p>
            <a:r>
              <a:rPr lang="en-US"/>
              <a:t>Graph above shows model’s predicted probability of an instance being an Iris virginica (green line)</a:t>
            </a:r>
          </a:p>
          <a:p>
            <a:r>
              <a:rPr lang="en-US"/>
              <a:t>The green triangles at the top of the graph show the range of values for Iris virginica</a:t>
            </a:r>
          </a:p>
          <a:p>
            <a:r>
              <a:rPr lang="en-US"/>
              <a:t>The blue squares at the bottom show the ranges of values for the other species</a:t>
            </a:r>
          </a:p>
          <a:p>
            <a:r>
              <a:rPr lang="en-US"/>
              <a:t>Note that there is an overlap</a:t>
            </a:r>
          </a:p>
          <a:p>
            <a:r>
              <a:rPr lang="en-US"/>
              <a:t>Above 2cm, the model is very confident that the flower is a virginica; whereas below 1cm, it is very confident it is not</a:t>
            </a:r>
          </a:p>
          <a:p>
            <a:r>
              <a:rPr lang="en-US"/>
              <a:t>In between there is a range where the model is unsure about the class</a:t>
            </a:r>
          </a:p>
          <a:p>
            <a:r>
              <a:rPr lang="en-US"/>
              <a:t>However, there is a </a:t>
            </a:r>
            <a:r>
              <a:rPr lang="en-US" b="1" i="1"/>
              <a:t>decision boundary </a:t>
            </a:r>
            <a:r>
              <a:rPr lang="en-US"/>
              <a:t>(vertical dashed line) at about 1.6: above this, the model will predict the positive class; below, it will predict the negative class</a:t>
            </a:r>
          </a:p>
        </p:txBody>
      </p:sp>
      <p:pic>
        <p:nvPicPr>
          <p:cNvPr id="11266" name="Picture 2">
            <a:extLst>
              <a:ext uri="{FF2B5EF4-FFF2-40B4-BE49-F238E27FC236}">
                <a16:creationId xmlns:a16="http://schemas.microsoft.com/office/drawing/2014/main" id="{17A8A0F5-021A-0EF6-B243-81FB20FFD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710" y="1001710"/>
            <a:ext cx="6418580" cy="22935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DF6972C-8A53-2AA1-0307-207BC6ABFA03}"/>
              </a:ext>
            </a:extLst>
          </p:cNvPr>
          <p:cNvPicPr>
            <a:picLocks noChangeAspect="1"/>
          </p:cNvPicPr>
          <p:nvPr/>
        </p:nvPicPr>
        <p:blipFill>
          <a:blip r:embed="rId3"/>
          <a:stretch>
            <a:fillRect/>
          </a:stretch>
        </p:blipFill>
        <p:spPr>
          <a:xfrm>
            <a:off x="2209800" y="3400257"/>
            <a:ext cx="7772400" cy="773170"/>
          </a:xfrm>
          <a:prstGeom prst="rect">
            <a:avLst/>
          </a:prstGeom>
        </p:spPr>
      </p:pic>
      <p:sp>
        <p:nvSpPr>
          <p:cNvPr id="5" name="Slide Number Placeholder 4">
            <a:extLst>
              <a:ext uri="{FF2B5EF4-FFF2-40B4-BE49-F238E27FC236}">
                <a16:creationId xmlns:a16="http://schemas.microsoft.com/office/drawing/2014/main" id="{5413BE9D-A2DC-94CF-456E-26FA7D409132}"/>
              </a:ext>
            </a:extLst>
          </p:cNvPr>
          <p:cNvSpPr>
            <a:spLocks noGrp="1"/>
          </p:cNvSpPr>
          <p:nvPr>
            <p:ph type="sldNum" sz="quarter" idx="12"/>
          </p:nvPr>
        </p:nvSpPr>
        <p:spPr/>
        <p:txBody>
          <a:bodyPr/>
          <a:lstStyle/>
          <a:p>
            <a:fld id="{99DA3A14-42C7-8840-B198-D7570CD4DEF7}" type="slidenum">
              <a:rPr lang="en-GB"/>
              <a:t>69</a:t>
            </a:fld>
            <a:endParaRPr lang="en-GB"/>
          </a:p>
        </p:txBody>
      </p:sp>
    </p:spTree>
    <p:extLst>
      <p:ext uri="{BB962C8B-B14F-4D97-AF65-F5344CB8AC3E}">
        <p14:creationId xmlns:p14="http://schemas.microsoft.com/office/powerpoint/2010/main" val="370745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FFB2-0BCC-A297-BA52-99B3B4CE2E75}"/>
              </a:ext>
            </a:extLst>
          </p:cNvPr>
          <p:cNvSpPr>
            <a:spLocks noGrp="1"/>
          </p:cNvSpPr>
          <p:nvPr>
            <p:ph type="title"/>
          </p:nvPr>
        </p:nvSpPr>
        <p:spPr/>
        <p:txBody>
          <a:bodyPr/>
          <a:lstStyle/>
          <a:p>
            <a:r>
              <a:rPr lang="en-US"/>
              <a:t>The Normal Equation</a:t>
            </a:r>
          </a:p>
        </p:txBody>
      </p:sp>
      <p:sp>
        <p:nvSpPr>
          <p:cNvPr id="3" name="Content Placeholder 2">
            <a:extLst>
              <a:ext uri="{FF2B5EF4-FFF2-40B4-BE49-F238E27FC236}">
                <a16:creationId xmlns:a16="http://schemas.microsoft.com/office/drawing/2014/main" id="{2098B9CD-B8E6-1479-BF42-71BD3E49CEBB}"/>
              </a:ext>
            </a:extLst>
          </p:cNvPr>
          <p:cNvSpPr>
            <a:spLocks noGrp="1"/>
          </p:cNvSpPr>
          <p:nvPr>
            <p:ph idx="1"/>
          </p:nvPr>
        </p:nvSpPr>
        <p:spPr>
          <a:xfrm>
            <a:off x="838200" y="2479965"/>
            <a:ext cx="10515600" cy="3696998"/>
          </a:xfrm>
        </p:spPr>
        <p:txBody>
          <a:bodyPr/>
          <a:lstStyle/>
          <a:p>
            <a:r>
              <a:rPr lang="en-US"/>
              <a:t>There exists a closed-form equation that lets us estimate </a:t>
            </a:r>
            <a:r>
              <a:rPr lang="en-US" sz="2800" b="1"/>
              <a:t>𝜃</a:t>
            </a:r>
            <a:r>
              <a:rPr lang="en-US" sz="2800"/>
              <a:t> directly from our input features, </a:t>
            </a:r>
            <a:r>
              <a:rPr lang="en-US" sz="2800" b="1"/>
              <a:t>X</a:t>
            </a:r>
            <a:r>
              <a:rPr lang="en-US" sz="2800"/>
              <a:t>, and our given labels, </a:t>
            </a:r>
            <a:r>
              <a:rPr lang="en-US" sz="2800" b="1"/>
              <a:t>y</a:t>
            </a:r>
            <a:r>
              <a:rPr lang="en-US" sz="2800"/>
              <a:t> (eq. 6)</a:t>
            </a:r>
          </a:p>
          <a:p>
            <a:r>
              <a:rPr lang="en-US"/>
              <a:t>This equation means that, in order to find the optimal values of the parameters in a linear model, we first multiply the transpose of the matrix of the input features by the input feature matrix, then we take the matrix inverse of the result, then we multiply this by the transpose of the input feature matrix again, then we multiply by the vector of labels</a:t>
            </a:r>
          </a:p>
        </p:txBody>
      </p:sp>
      <p:pic>
        <p:nvPicPr>
          <p:cNvPr id="4" name="Picture 3">
            <a:extLst>
              <a:ext uri="{FF2B5EF4-FFF2-40B4-BE49-F238E27FC236}">
                <a16:creationId xmlns:a16="http://schemas.microsoft.com/office/drawing/2014/main" id="{8B1CD320-A51C-14AA-DA9C-F649B1807FCD}"/>
              </a:ext>
            </a:extLst>
          </p:cNvPr>
          <p:cNvPicPr>
            <a:picLocks noChangeAspect="1"/>
          </p:cNvPicPr>
          <p:nvPr/>
        </p:nvPicPr>
        <p:blipFill>
          <a:blip r:embed="rId2"/>
          <a:stretch>
            <a:fillRect/>
          </a:stretch>
        </p:blipFill>
        <p:spPr>
          <a:xfrm>
            <a:off x="3473450" y="1690688"/>
            <a:ext cx="5245100" cy="482600"/>
          </a:xfrm>
          <a:prstGeom prst="rect">
            <a:avLst/>
          </a:prstGeom>
        </p:spPr>
      </p:pic>
      <p:sp>
        <p:nvSpPr>
          <p:cNvPr id="5" name="Slide Number Placeholder 4">
            <a:extLst>
              <a:ext uri="{FF2B5EF4-FFF2-40B4-BE49-F238E27FC236}">
                <a16:creationId xmlns:a16="http://schemas.microsoft.com/office/drawing/2014/main" id="{19B74112-8628-04B5-D16E-F1EFDFE4323B}"/>
              </a:ext>
            </a:extLst>
          </p:cNvPr>
          <p:cNvSpPr>
            <a:spLocks noGrp="1"/>
          </p:cNvSpPr>
          <p:nvPr>
            <p:ph type="sldNum" sz="quarter" idx="12"/>
          </p:nvPr>
        </p:nvSpPr>
        <p:spPr/>
        <p:txBody>
          <a:bodyPr/>
          <a:lstStyle/>
          <a:p>
            <a:fld id="{99DA3A14-42C7-8840-B198-D7570CD4DEF7}" type="slidenum">
              <a:rPr lang="en-GB"/>
              <a:t>7</a:t>
            </a:fld>
            <a:endParaRPr lang="en-GB"/>
          </a:p>
        </p:txBody>
      </p:sp>
    </p:spTree>
    <p:extLst>
      <p:ext uri="{BB962C8B-B14F-4D97-AF65-F5344CB8AC3E}">
        <p14:creationId xmlns:p14="http://schemas.microsoft.com/office/powerpoint/2010/main" val="1132742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8AD9-08FA-4B5B-3900-16E64BF15A43}"/>
              </a:ext>
            </a:extLst>
          </p:cNvPr>
          <p:cNvSpPr>
            <a:spLocks noGrp="1"/>
          </p:cNvSpPr>
          <p:nvPr>
            <p:ph type="title"/>
          </p:nvPr>
        </p:nvSpPr>
        <p:spPr>
          <a:xfrm>
            <a:off x="838200" y="365125"/>
            <a:ext cx="10515600" cy="229235"/>
          </a:xfrm>
        </p:spPr>
        <p:txBody>
          <a:bodyPr>
            <a:normAutofit fontScale="90000"/>
          </a:bodyPr>
          <a:lstStyle/>
          <a:p>
            <a:r>
              <a:rPr lang="en-US"/>
              <a:t>Decision boundary with two predictor features</a:t>
            </a:r>
          </a:p>
        </p:txBody>
      </p:sp>
      <p:sp>
        <p:nvSpPr>
          <p:cNvPr id="3" name="Content Placeholder 2">
            <a:extLst>
              <a:ext uri="{FF2B5EF4-FFF2-40B4-BE49-F238E27FC236}">
                <a16:creationId xmlns:a16="http://schemas.microsoft.com/office/drawing/2014/main" id="{30C5B83E-6550-68AA-E8F1-37A511A6CB77}"/>
              </a:ext>
            </a:extLst>
          </p:cNvPr>
          <p:cNvSpPr>
            <a:spLocks noGrp="1"/>
          </p:cNvSpPr>
          <p:nvPr>
            <p:ph idx="1"/>
          </p:nvPr>
        </p:nvSpPr>
        <p:spPr>
          <a:xfrm>
            <a:off x="838200" y="3639311"/>
            <a:ext cx="10515600" cy="2949131"/>
          </a:xfrm>
        </p:spPr>
        <p:txBody>
          <a:bodyPr>
            <a:normAutofit fontScale="85000" lnSpcReduction="10000"/>
          </a:bodyPr>
          <a:lstStyle/>
          <a:p>
            <a:r>
              <a:rPr lang="en-US"/>
              <a:t>The graph above shows the decision boundary (black dashed line) when we train a logistic regression model on two predictor features (petal length and width)</a:t>
            </a:r>
          </a:p>
          <a:p>
            <a:r>
              <a:rPr lang="en-US"/>
              <a:t>The decision boundary represents the values where the model predicts a 50% probability of the instance being Iris virginica</a:t>
            </a:r>
          </a:p>
          <a:p>
            <a:r>
              <a:rPr lang="en-US"/>
              <a:t>The other lines show the points that give probabilities at 15, 20, 60, 75 and 90%</a:t>
            </a:r>
          </a:p>
          <a:p>
            <a:r>
              <a:rPr lang="en-US"/>
              <a:t>Like other regression models, logistic regression can be regularized using l1 and l2 penalties</a:t>
            </a:r>
          </a:p>
          <a:p>
            <a:pPr lvl="1"/>
            <a:r>
              <a:rPr lang="en-US"/>
              <a:t>Scikit-Learn actually adds an l2 penalty by default</a:t>
            </a:r>
          </a:p>
        </p:txBody>
      </p:sp>
      <p:pic>
        <p:nvPicPr>
          <p:cNvPr id="12290" name="Picture 2">
            <a:extLst>
              <a:ext uri="{FF2B5EF4-FFF2-40B4-BE49-F238E27FC236}">
                <a16:creationId xmlns:a16="http://schemas.microsoft.com/office/drawing/2014/main" id="{2B818706-07BE-7D34-921A-532AED2B0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508" y="1043649"/>
            <a:ext cx="6166104" cy="23853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0446D0C-0E1B-AF1F-CD60-914D2339BD39}"/>
              </a:ext>
            </a:extLst>
          </p:cNvPr>
          <p:cNvSpPr>
            <a:spLocks noGrp="1"/>
          </p:cNvSpPr>
          <p:nvPr>
            <p:ph type="sldNum" sz="quarter" idx="12"/>
          </p:nvPr>
        </p:nvSpPr>
        <p:spPr/>
        <p:txBody>
          <a:bodyPr/>
          <a:lstStyle/>
          <a:p>
            <a:fld id="{99DA3A14-42C7-8840-B198-D7570CD4DEF7}" type="slidenum">
              <a:rPr lang="en-GB"/>
              <a:t>70</a:t>
            </a:fld>
            <a:endParaRPr lang="en-GB"/>
          </a:p>
        </p:txBody>
      </p:sp>
    </p:spTree>
    <p:extLst>
      <p:ext uri="{BB962C8B-B14F-4D97-AF65-F5344CB8AC3E}">
        <p14:creationId xmlns:p14="http://schemas.microsoft.com/office/powerpoint/2010/main" val="3071383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1074-85EC-A834-61CF-AC349ADB90CF}"/>
              </a:ext>
            </a:extLst>
          </p:cNvPr>
          <p:cNvSpPr>
            <a:spLocks noGrp="1"/>
          </p:cNvSpPr>
          <p:nvPr>
            <p:ph type="title"/>
          </p:nvPr>
        </p:nvSpPr>
        <p:spPr/>
        <p:txBody>
          <a:bodyPr/>
          <a:lstStyle/>
          <a:p>
            <a:r>
              <a:rPr lang="en-US"/>
              <a:t>Softmax regression</a:t>
            </a:r>
          </a:p>
        </p:txBody>
      </p:sp>
      <p:sp>
        <p:nvSpPr>
          <p:cNvPr id="3" name="Content Placeholder 2">
            <a:extLst>
              <a:ext uri="{FF2B5EF4-FFF2-40B4-BE49-F238E27FC236}">
                <a16:creationId xmlns:a16="http://schemas.microsoft.com/office/drawing/2014/main" id="{7713E113-7C38-4190-EEF1-4B212E2E34A2}"/>
              </a:ext>
            </a:extLst>
          </p:cNvPr>
          <p:cNvSpPr>
            <a:spLocks noGrp="1"/>
          </p:cNvSpPr>
          <p:nvPr>
            <p:ph idx="1"/>
          </p:nvPr>
        </p:nvSpPr>
        <p:spPr>
          <a:xfrm>
            <a:off x="838200" y="2578607"/>
            <a:ext cx="10515600" cy="3598355"/>
          </a:xfrm>
        </p:spPr>
        <p:txBody>
          <a:bodyPr/>
          <a:lstStyle/>
          <a:p>
            <a:r>
              <a:rPr lang="en-US"/>
              <a:t>The logistic regression model can be generalized to support multiclass classification directly, without using multiple binary classifiers</a:t>
            </a:r>
          </a:p>
          <a:p>
            <a:r>
              <a:rPr lang="en-US"/>
              <a:t>This is called </a:t>
            </a:r>
            <a:r>
              <a:rPr lang="en-US" b="1" i="1"/>
              <a:t>softmax regression</a:t>
            </a:r>
            <a:r>
              <a:rPr lang="en-US"/>
              <a:t> or </a:t>
            </a:r>
            <a:r>
              <a:rPr lang="en-US" b="1" i="1"/>
              <a:t>multinomial logistic regression</a:t>
            </a:r>
          </a:p>
          <a:p>
            <a:r>
              <a:rPr lang="en-US"/>
              <a:t>In softmax regression, each class has its own parameter vector, 𝛉</a:t>
            </a:r>
            <a:r>
              <a:rPr lang="en-US" baseline="30000"/>
              <a:t>(</a:t>
            </a:r>
            <a:r>
              <a:rPr lang="en-US" i="1" baseline="30000"/>
              <a:t>k</a:t>
            </a:r>
            <a:r>
              <a:rPr lang="en-US" baseline="30000"/>
              <a:t>)</a:t>
            </a:r>
          </a:p>
          <a:p>
            <a:pPr lvl="1"/>
            <a:r>
              <a:rPr lang="en-US"/>
              <a:t>The set of parameter vectors are stored as rows in a parameter matrix, 𝚯</a:t>
            </a:r>
          </a:p>
          <a:p>
            <a:r>
              <a:rPr lang="en-US"/>
              <a:t>To predict the class of an input instance, </a:t>
            </a:r>
            <a:r>
              <a:rPr lang="en-US" b="1"/>
              <a:t>x</a:t>
            </a:r>
            <a:r>
              <a:rPr lang="en-US"/>
              <a:t>, we left multiply it by the parameter vector for each class to get a vector of scores, </a:t>
            </a:r>
            <a:r>
              <a:rPr lang="en-US" b="1"/>
              <a:t>s</a:t>
            </a:r>
            <a:r>
              <a:rPr lang="en-US"/>
              <a:t>(</a:t>
            </a:r>
            <a:r>
              <a:rPr lang="en-US" b="1"/>
              <a:t>x</a:t>
            </a:r>
            <a:r>
              <a:rPr lang="en-US"/>
              <a:t>)</a:t>
            </a:r>
          </a:p>
          <a:p>
            <a:pPr lvl="1"/>
            <a:r>
              <a:rPr lang="en-US"/>
              <a:t>Each component of </a:t>
            </a:r>
            <a:r>
              <a:rPr lang="en-US" b="1"/>
              <a:t>s</a:t>
            </a:r>
            <a:r>
              <a:rPr lang="en-US"/>
              <a:t>(</a:t>
            </a:r>
            <a:r>
              <a:rPr lang="en-US" b="1"/>
              <a:t>x</a:t>
            </a:r>
            <a:r>
              <a:rPr lang="en-US"/>
              <a:t>)</a:t>
            </a:r>
            <a:r>
              <a:rPr lang="en-US" b="1"/>
              <a:t> </a:t>
            </a:r>
            <a:r>
              <a:rPr lang="en-US"/>
              <a:t>is computed using equation 17 above</a:t>
            </a:r>
          </a:p>
          <a:p>
            <a:pPr lvl="1"/>
            <a:endParaRPr lang="en-US"/>
          </a:p>
        </p:txBody>
      </p:sp>
      <p:pic>
        <p:nvPicPr>
          <p:cNvPr id="4" name="Picture 3">
            <a:extLst>
              <a:ext uri="{FF2B5EF4-FFF2-40B4-BE49-F238E27FC236}">
                <a16:creationId xmlns:a16="http://schemas.microsoft.com/office/drawing/2014/main" id="{ECA9EF52-1CE8-8986-BA35-12E3121AF079}"/>
              </a:ext>
            </a:extLst>
          </p:cNvPr>
          <p:cNvPicPr>
            <a:picLocks noChangeAspect="1"/>
          </p:cNvPicPr>
          <p:nvPr/>
        </p:nvPicPr>
        <p:blipFill>
          <a:blip r:embed="rId2"/>
          <a:stretch>
            <a:fillRect/>
          </a:stretch>
        </p:blipFill>
        <p:spPr>
          <a:xfrm>
            <a:off x="3416300" y="1586484"/>
            <a:ext cx="5359400" cy="685800"/>
          </a:xfrm>
          <a:prstGeom prst="rect">
            <a:avLst/>
          </a:prstGeom>
        </p:spPr>
      </p:pic>
      <p:sp>
        <p:nvSpPr>
          <p:cNvPr id="5" name="Slide Number Placeholder 4">
            <a:extLst>
              <a:ext uri="{FF2B5EF4-FFF2-40B4-BE49-F238E27FC236}">
                <a16:creationId xmlns:a16="http://schemas.microsoft.com/office/drawing/2014/main" id="{547D6814-505E-D99F-C2D2-7CE9144BB6E4}"/>
              </a:ext>
            </a:extLst>
          </p:cNvPr>
          <p:cNvSpPr>
            <a:spLocks noGrp="1"/>
          </p:cNvSpPr>
          <p:nvPr>
            <p:ph type="sldNum" sz="quarter" idx="12"/>
          </p:nvPr>
        </p:nvSpPr>
        <p:spPr/>
        <p:txBody>
          <a:bodyPr/>
          <a:lstStyle/>
          <a:p>
            <a:fld id="{99DA3A14-42C7-8840-B198-D7570CD4DEF7}" type="slidenum">
              <a:rPr lang="en-GB"/>
              <a:t>71</a:t>
            </a:fld>
            <a:endParaRPr lang="en-GB"/>
          </a:p>
        </p:txBody>
      </p:sp>
    </p:spTree>
    <p:extLst>
      <p:ext uri="{BB962C8B-B14F-4D97-AF65-F5344CB8AC3E}">
        <p14:creationId xmlns:p14="http://schemas.microsoft.com/office/powerpoint/2010/main" val="1733644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E81A-9F65-F4E8-9087-88B0496B15EE}"/>
              </a:ext>
            </a:extLst>
          </p:cNvPr>
          <p:cNvSpPr>
            <a:spLocks noGrp="1"/>
          </p:cNvSpPr>
          <p:nvPr>
            <p:ph type="title"/>
          </p:nvPr>
        </p:nvSpPr>
        <p:spPr/>
        <p:txBody>
          <a:bodyPr/>
          <a:lstStyle/>
          <a:p>
            <a:r>
              <a:rPr lang="en-US"/>
              <a:t>Softmax function</a:t>
            </a:r>
          </a:p>
        </p:txBody>
      </p:sp>
      <p:sp>
        <p:nvSpPr>
          <p:cNvPr id="3" name="Content Placeholder 2">
            <a:extLst>
              <a:ext uri="{FF2B5EF4-FFF2-40B4-BE49-F238E27FC236}">
                <a16:creationId xmlns:a16="http://schemas.microsoft.com/office/drawing/2014/main" id="{7E2A7B92-5A63-88A9-3714-7F94BAF5683E}"/>
              </a:ext>
            </a:extLst>
          </p:cNvPr>
          <p:cNvSpPr>
            <a:spLocks noGrp="1"/>
          </p:cNvSpPr>
          <p:nvPr>
            <p:ph idx="1"/>
          </p:nvPr>
        </p:nvSpPr>
        <p:spPr>
          <a:xfrm>
            <a:off x="838200" y="3016251"/>
            <a:ext cx="10515600" cy="3160711"/>
          </a:xfrm>
        </p:spPr>
        <p:txBody>
          <a:bodyPr>
            <a:normAutofit lnSpcReduction="10000"/>
          </a:bodyPr>
          <a:lstStyle/>
          <a:p>
            <a:r>
              <a:rPr lang="en-US"/>
              <a:t>Once we have computed a vector of scores, </a:t>
            </a:r>
            <a:r>
              <a:rPr lang="en-US" b="1"/>
              <a:t>s</a:t>
            </a:r>
            <a:r>
              <a:rPr lang="en-US"/>
              <a:t>(</a:t>
            </a:r>
            <a:r>
              <a:rPr lang="en-US" b="1"/>
              <a:t>x</a:t>
            </a:r>
            <a:r>
              <a:rPr lang="en-US"/>
              <a:t>), for an instance, we can then run this vector through the </a:t>
            </a:r>
            <a:r>
              <a:rPr lang="en-US" b="1" i="1"/>
              <a:t>softmax function</a:t>
            </a:r>
            <a:r>
              <a:rPr lang="en-US"/>
              <a:t> (eq. 18 above)</a:t>
            </a:r>
          </a:p>
          <a:p>
            <a:r>
              <a:rPr lang="en-US"/>
              <a:t>The softmax function returns the probability of an instance, </a:t>
            </a:r>
            <a:r>
              <a:rPr lang="en-US" b="1"/>
              <a:t>x</a:t>
            </a:r>
            <a:r>
              <a:rPr lang="en-US"/>
              <a:t>, being in the class </a:t>
            </a:r>
            <a:r>
              <a:rPr lang="en-US" i="1"/>
              <a:t>k</a:t>
            </a:r>
          </a:p>
          <a:p>
            <a:pPr lvl="1"/>
            <a:r>
              <a:rPr lang="en-US"/>
              <a:t>it computes the ratio of the exponential of the score for class </a:t>
            </a:r>
            <a:r>
              <a:rPr lang="en-US" i="1"/>
              <a:t>k </a:t>
            </a:r>
            <a:r>
              <a:rPr lang="en-US"/>
              <a:t>for instance </a:t>
            </a:r>
            <a:r>
              <a:rPr lang="en-US" b="1"/>
              <a:t>x </a:t>
            </a:r>
            <a:r>
              <a:rPr lang="en-US"/>
              <a:t>to the sum of all such exponentials for all </a:t>
            </a:r>
            <a:r>
              <a:rPr lang="en-US" i="1"/>
              <a:t>K </a:t>
            </a:r>
            <a:r>
              <a:rPr lang="en-US"/>
              <a:t>classes for instance </a:t>
            </a:r>
            <a:r>
              <a:rPr lang="en-US" b="1"/>
              <a:t>x</a:t>
            </a:r>
          </a:p>
          <a:p>
            <a:r>
              <a:rPr lang="en-US"/>
              <a:t>By default, the softmax regression classifier predicts the class with the highest estimated probability (i.e., the class with the highest score) </a:t>
            </a:r>
          </a:p>
        </p:txBody>
      </p:sp>
      <p:pic>
        <p:nvPicPr>
          <p:cNvPr id="4" name="Picture 3">
            <a:extLst>
              <a:ext uri="{FF2B5EF4-FFF2-40B4-BE49-F238E27FC236}">
                <a16:creationId xmlns:a16="http://schemas.microsoft.com/office/drawing/2014/main" id="{52B4CDEB-B728-781E-B9DB-250B449149D8}"/>
              </a:ext>
            </a:extLst>
          </p:cNvPr>
          <p:cNvPicPr>
            <a:picLocks noChangeAspect="1"/>
          </p:cNvPicPr>
          <p:nvPr/>
        </p:nvPicPr>
        <p:blipFill>
          <a:blip r:embed="rId2"/>
          <a:stretch>
            <a:fillRect/>
          </a:stretch>
        </p:blipFill>
        <p:spPr>
          <a:xfrm>
            <a:off x="3048000" y="1690688"/>
            <a:ext cx="6096000" cy="812800"/>
          </a:xfrm>
          <a:prstGeom prst="rect">
            <a:avLst/>
          </a:prstGeom>
        </p:spPr>
      </p:pic>
      <p:sp>
        <p:nvSpPr>
          <p:cNvPr id="5" name="Slide Number Placeholder 4">
            <a:extLst>
              <a:ext uri="{FF2B5EF4-FFF2-40B4-BE49-F238E27FC236}">
                <a16:creationId xmlns:a16="http://schemas.microsoft.com/office/drawing/2014/main" id="{23B608FD-0C3E-7FF5-5DB1-7FC4355CDEE0}"/>
              </a:ext>
            </a:extLst>
          </p:cNvPr>
          <p:cNvSpPr>
            <a:spLocks noGrp="1"/>
          </p:cNvSpPr>
          <p:nvPr>
            <p:ph type="sldNum" sz="quarter" idx="12"/>
          </p:nvPr>
        </p:nvSpPr>
        <p:spPr/>
        <p:txBody>
          <a:bodyPr/>
          <a:lstStyle/>
          <a:p>
            <a:fld id="{99DA3A14-42C7-8840-B198-D7570CD4DEF7}" type="slidenum">
              <a:rPr lang="en-GB"/>
              <a:t>72</a:t>
            </a:fld>
            <a:endParaRPr lang="en-GB"/>
          </a:p>
        </p:txBody>
      </p:sp>
    </p:spTree>
    <p:extLst>
      <p:ext uri="{BB962C8B-B14F-4D97-AF65-F5344CB8AC3E}">
        <p14:creationId xmlns:p14="http://schemas.microsoft.com/office/powerpoint/2010/main" val="306684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27FC4-F61A-EAD2-F2FE-EA012C07332C}"/>
              </a:ext>
            </a:extLst>
          </p:cNvPr>
          <p:cNvSpPr>
            <a:spLocks noGrp="1"/>
          </p:cNvSpPr>
          <p:nvPr>
            <p:ph type="title"/>
          </p:nvPr>
        </p:nvSpPr>
        <p:spPr/>
        <p:txBody>
          <a:bodyPr/>
          <a:lstStyle/>
          <a:p>
            <a:r>
              <a:rPr lang="en-US"/>
              <a:t>Training a softmax regression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29E34A-51E7-5901-5AE7-89F1D55C22A7}"/>
                  </a:ext>
                </a:extLst>
              </p:cNvPr>
              <p:cNvSpPr>
                <a:spLocks noGrp="1"/>
              </p:cNvSpPr>
              <p:nvPr>
                <p:ph idx="1"/>
              </p:nvPr>
            </p:nvSpPr>
            <p:spPr>
              <a:xfrm>
                <a:off x="838200" y="2414017"/>
                <a:ext cx="10515600" cy="4078858"/>
              </a:xfrm>
            </p:spPr>
            <p:txBody>
              <a:bodyPr>
                <a:normAutofit fontScale="77500" lnSpcReduction="20000"/>
              </a:bodyPr>
              <a:lstStyle/>
              <a:p>
                <a:r>
                  <a:rPr lang="en-US"/>
                  <a:t>We want a model that estimates a high probability for the correct class and low probabilities for all the other classes</a:t>
                </a:r>
              </a:p>
              <a:p>
                <a:r>
                  <a:rPr lang="en-US"/>
                  <a:t>We use the </a:t>
                </a:r>
                <a:r>
                  <a:rPr lang="en-US" b="1" i="1"/>
                  <a:t>cross entropy cost function</a:t>
                </a:r>
                <a:r>
                  <a:rPr lang="en-US"/>
                  <a:t> for this because it penalizes the model when it estimates a low probability for a target class</a:t>
                </a:r>
              </a:p>
              <a:p>
                <a:r>
                  <a:rPr lang="en-US"/>
                  <a:t>Cross entropy is frequently used to estimate how well a distribution of class probabilities matches a single desired target class</a:t>
                </a:r>
              </a:p>
              <a:p>
                <a:r>
                  <a:rPr lang="en-US"/>
                  <a:t>In eq 19 above, </a:t>
                </a:r>
                <a14:m>
                  <m:oMath xmlns:m="http://schemas.openxmlformats.org/officeDocument/2006/math">
                    <m:sSubSup>
                      <m:sSubSupPr>
                        <m:ctrlPr>
                          <a:rPr lang="en-US" i="1">
                            <a:latin typeface="Cambria Math" panose="02040503050406030204" pitchFamily="18" charset="0"/>
                          </a:rPr>
                        </m:ctrlPr>
                      </m:sSubSupPr>
                      <m:e>
                        <m:r>
                          <a:rPr lang="da-DK" b="0" i="1">
                            <a:latin typeface="Cambria Math" panose="02040503050406030204" pitchFamily="18" charset="0"/>
                          </a:rPr>
                          <m:t>𝑦</m:t>
                        </m:r>
                      </m:e>
                      <m:sub>
                        <m:r>
                          <a:rPr lang="da-DK" b="0" i="1">
                            <a:latin typeface="Cambria Math" panose="02040503050406030204" pitchFamily="18" charset="0"/>
                          </a:rPr>
                          <m:t>𝑘</m:t>
                        </m:r>
                      </m:sub>
                      <m:sup>
                        <m:r>
                          <a:rPr lang="da-DK" b="0" i="1">
                            <a:latin typeface="Cambria Math" panose="02040503050406030204" pitchFamily="18" charset="0"/>
                          </a:rPr>
                          <m:t>(</m:t>
                        </m:r>
                        <m:r>
                          <a:rPr lang="da-DK" b="0" i="1">
                            <a:latin typeface="Cambria Math" panose="02040503050406030204" pitchFamily="18" charset="0"/>
                          </a:rPr>
                          <m:t>𝑖</m:t>
                        </m:r>
                        <m:r>
                          <a:rPr lang="da-DK" b="0" i="1">
                            <a:latin typeface="Cambria Math" panose="02040503050406030204" pitchFamily="18" charset="0"/>
                          </a:rPr>
                          <m:t>)</m:t>
                        </m:r>
                      </m:sup>
                    </m:sSubSup>
                  </m:oMath>
                </a14:m>
                <a:r>
                  <a:rPr lang="en-US"/>
                  <a:t>is the target probability of instance </a:t>
                </a:r>
                <a:r>
                  <a:rPr lang="en-US" i="1"/>
                  <a:t>i</a:t>
                </a:r>
                <a:r>
                  <a:rPr lang="en-US"/>
                  <a:t> being in class </a:t>
                </a:r>
                <a:r>
                  <a:rPr lang="en-US" i="1"/>
                  <a:t>k</a:t>
                </a:r>
                <a:r>
                  <a:rPr lang="en-US"/>
                  <a:t> – so in general, this is either 0 or 1, since each instance should be predicted to be in only one class</a:t>
                </a:r>
              </a:p>
              <a:p>
                <a:r>
                  <a:rPr lang="en-US"/>
                  <a:t>For each class and each instance, this value is multiplied by the negative of the log of the predicted probability – so when the probability is very low, this value is very high</a:t>
                </a:r>
              </a:p>
              <a:p>
                <a:r>
                  <a:rPr lang="en-US"/>
                  <a:t>So, when the target probability is either 0 or 1, the term for each class and each instance is 0 for any unwanted class, very high for the target class if the probability is low for that class and very low for the target class when the probability is high for that class</a:t>
                </a:r>
              </a:p>
              <a:p>
                <a:endParaRPr lang="en-US"/>
              </a:p>
            </p:txBody>
          </p:sp>
        </mc:Choice>
        <mc:Fallback xmlns="">
          <p:sp>
            <p:nvSpPr>
              <p:cNvPr id="3" name="Content Placeholder 2">
                <a:extLst>
                  <a:ext uri="{FF2B5EF4-FFF2-40B4-BE49-F238E27FC236}">
                    <a16:creationId xmlns:a16="http://schemas.microsoft.com/office/drawing/2014/main" id="{0129E34A-51E7-5901-5AE7-89F1D55C22A7}"/>
                  </a:ext>
                </a:extLst>
              </p:cNvPr>
              <p:cNvSpPr>
                <a:spLocks noGrp="1" noRot="1" noChangeAspect="1" noMove="1" noResize="1" noEditPoints="1" noAdjustHandles="1" noChangeArrowheads="1" noChangeShapeType="1" noTextEdit="1"/>
              </p:cNvSpPr>
              <p:nvPr>
                <p:ph idx="1"/>
              </p:nvPr>
            </p:nvSpPr>
            <p:spPr>
              <a:xfrm>
                <a:off x="838200" y="2414017"/>
                <a:ext cx="10515600" cy="4078858"/>
              </a:xfrm>
              <a:blipFill>
                <a:blip r:embed="rId2"/>
                <a:stretch>
                  <a:fillRect l="-724" t="-3106" r="-48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05335A6-67DF-D3C4-29BE-61974AAE013A}"/>
              </a:ext>
            </a:extLst>
          </p:cNvPr>
          <p:cNvPicPr>
            <a:picLocks noChangeAspect="1"/>
          </p:cNvPicPr>
          <p:nvPr/>
        </p:nvPicPr>
        <p:blipFill>
          <a:blip r:embed="rId3"/>
          <a:stretch>
            <a:fillRect/>
          </a:stretch>
        </p:blipFill>
        <p:spPr>
          <a:xfrm>
            <a:off x="3079750" y="1366012"/>
            <a:ext cx="6032500" cy="889000"/>
          </a:xfrm>
          <a:prstGeom prst="rect">
            <a:avLst/>
          </a:prstGeom>
        </p:spPr>
      </p:pic>
      <p:sp>
        <p:nvSpPr>
          <p:cNvPr id="5" name="Slide Number Placeholder 4">
            <a:extLst>
              <a:ext uri="{FF2B5EF4-FFF2-40B4-BE49-F238E27FC236}">
                <a16:creationId xmlns:a16="http://schemas.microsoft.com/office/drawing/2014/main" id="{51C85900-D9F1-59B8-DD9B-5E80A599A118}"/>
              </a:ext>
            </a:extLst>
          </p:cNvPr>
          <p:cNvSpPr>
            <a:spLocks noGrp="1"/>
          </p:cNvSpPr>
          <p:nvPr>
            <p:ph type="sldNum" sz="quarter" idx="12"/>
          </p:nvPr>
        </p:nvSpPr>
        <p:spPr/>
        <p:txBody>
          <a:bodyPr/>
          <a:lstStyle/>
          <a:p>
            <a:fld id="{99DA3A14-42C7-8840-B198-D7570CD4DEF7}" type="slidenum">
              <a:rPr lang="en-GB"/>
              <a:t>73</a:t>
            </a:fld>
            <a:endParaRPr lang="en-GB"/>
          </a:p>
        </p:txBody>
      </p:sp>
    </p:spTree>
    <p:extLst>
      <p:ext uri="{BB962C8B-B14F-4D97-AF65-F5344CB8AC3E}">
        <p14:creationId xmlns:p14="http://schemas.microsoft.com/office/powerpoint/2010/main" val="1104180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10D5-D65C-8271-498D-B3B5240D723D}"/>
              </a:ext>
            </a:extLst>
          </p:cNvPr>
          <p:cNvSpPr>
            <a:spLocks noGrp="1"/>
          </p:cNvSpPr>
          <p:nvPr>
            <p:ph type="title"/>
          </p:nvPr>
        </p:nvSpPr>
        <p:spPr/>
        <p:txBody>
          <a:bodyPr/>
          <a:lstStyle/>
          <a:p>
            <a:r>
              <a:rPr lang="en-US"/>
              <a:t>Cross entropy gradient vector</a:t>
            </a:r>
          </a:p>
        </p:txBody>
      </p:sp>
      <p:sp>
        <p:nvSpPr>
          <p:cNvPr id="3" name="Content Placeholder 2">
            <a:extLst>
              <a:ext uri="{FF2B5EF4-FFF2-40B4-BE49-F238E27FC236}">
                <a16:creationId xmlns:a16="http://schemas.microsoft.com/office/drawing/2014/main" id="{79ED0E07-4262-80BA-DCE5-E6339D560F3D}"/>
              </a:ext>
            </a:extLst>
          </p:cNvPr>
          <p:cNvSpPr>
            <a:spLocks noGrp="1"/>
          </p:cNvSpPr>
          <p:nvPr>
            <p:ph idx="1"/>
          </p:nvPr>
        </p:nvSpPr>
        <p:spPr>
          <a:xfrm>
            <a:off x="838200" y="3172967"/>
            <a:ext cx="10515600" cy="2418779"/>
          </a:xfrm>
        </p:spPr>
        <p:txBody>
          <a:bodyPr>
            <a:normAutofit lnSpcReduction="10000"/>
          </a:bodyPr>
          <a:lstStyle/>
          <a:p>
            <a:r>
              <a:rPr lang="en-US"/>
              <a:t>Because we have a different parameter vector for each class, we also need a cost function gradient vector for each class, which is given by eq. 20 above</a:t>
            </a:r>
          </a:p>
          <a:p>
            <a:r>
              <a:rPr lang="en-US"/>
              <a:t>You compute the gradient vectors for all the classes, then use gradient descent to find the parameter matrix, 𝚯, that minimizes the cost function</a:t>
            </a:r>
          </a:p>
        </p:txBody>
      </p:sp>
      <p:pic>
        <p:nvPicPr>
          <p:cNvPr id="4" name="Picture 3">
            <a:extLst>
              <a:ext uri="{FF2B5EF4-FFF2-40B4-BE49-F238E27FC236}">
                <a16:creationId xmlns:a16="http://schemas.microsoft.com/office/drawing/2014/main" id="{DF6B5D71-8B6A-2C0E-E74F-26DB6ED55832}"/>
              </a:ext>
            </a:extLst>
          </p:cNvPr>
          <p:cNvPicPr>
            <a:picLocks noChangeAspect="1"/>
          </p:cNvPicPr>
          <p:nvPr/>
        </p:nvPicPr>
        <p:blipFill>
          <a:blip r:embed="rId2"/>
          <a:stretch>
            <a:fillRect/>
          </a:stretch>
        </p:blipFill>
        <p:spPr>
          <a:xfrm>
            <a:off x="2984500" y="1527810"/>
            <a:ext cx="6223000" cy="876300"/>
          </a:xfrm>
          <a:prstGeom prst="rect">
            <a:avLst/>
          </a:prstGeom>
        </p:spPr>
      </p:pic>
      <p:sp>
        <p:nvSpPr>
          <p:cNvPr id="5" name="Slide Number Placeholder 4">
            <a:extLst>
              <a:ext uri="{FF2B5EF4-FFF2-40B4-BE49-F238E27FC236}">
                <a16:creationId xmlns:a16="http://schemas.microsoft.com/office/drawing/2014/main" id="{5C5F01F1-3D62-5CDC-E7EB-C17F3C05F18C}"/>
              </a:ext>
            </a:extLst>
          </p:cNvPr>
          <p:cNvSpPr>
            <a:spLocks noGrp="1"/>
          </p:cNvSpPr>
          <p:nvPr>
            <p:ph type="sldNum" sz="quarter" idx="12"/>
          </p:nvPr>
        </p:nvSpPr>
        <p:spPr/>
        <p:txBody>
          <a:bodyPr/>
          <a:lstStyle/>
          <a:p>
            <a:fld id="{99DA3A14-42C7-8840-B198-D7570CD4DEF7}" type="slidenum">
              <a:rPr lang="en-GB"/>
              <a:t>74</a:t>
            </a:fld>
            <a:endParaRPr lang="en-GB"/>
          </a:p>
        </p:txBody>
      </p:sp>
    </p:spTree>
    <p:extLst>
      <p:ext uri="{BB962C8B-B14F-4D97-AF65-F5344CB8AC3E}">
        <p14:creationId xmlns:p14="http://schemas.microsoft.com/office/powerpoint/2010/main" val="2314265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713D-B8FC-40FB-C2C4-39AEEF36B828}"/>
              </a:ext>
            </a:extLst>
          </p:cNvPr>
          <p:cNvSpPr>
            <a:spLocks noGrp="1"/>
          </p:cNvSpPr>
          <p:nvPr>
            <p:ph type="title"/>
          </p:nvPr>
        </p:nvSpPr>
        <p:spPr/>
        <p:txBody>
          <a:bodyPr/>
          <a:lstStyle/>
          <a:p>
            <a:r>
              <a:rPr lang="en-US"/>
              <a:t>Classifying iris plants using softmax regression</a:t>
            </a:r>
          </a:p>
        </p:txBody>
      </p:sp>
      <p:sp>
        <p:nvSpPr>
          <p:cNvPr id="3" name="Content Placeholder 2">
            <a:extLst>
              <a:ext uri="{FF2B5EF4-FFF2-40B4-BE49-F238E27FC236}">
                <a16:creationId xmlns:a16="http://schemas.microsoft.com/office/drawing/2014/main" id="{C8DEBE03-5F2E-C83A-8DFE-135A4E25373C}"/>
              </a:ext>
            </a:extLst>
          </p:cNvPr>
          <p:cNvSpPr>
            <a:spLocks noGrp="1"/>
          </p:cNvSpPr>
          <p:nvPr>
            <p:ph idx="1"/>
          </p:nvPr>
        </p:nvSpPr>
        <p:spPr>
          <a:xfrm>
            <a:off x="5669280" y="1825625"/>
            <a:ext cx="5684520" cy="4351338"/>
          </a:xfrm>
        </p:spPr>
        <p:txBody>
          <a:bodyPr>
            <a:normAutofit fontScale="85000" lnSpcReduction="20000"/>
          </a:bodyPr>
          <a:lstStyle/>
          <a:p>
            <a:r>
              <a:rPr lang="en-US"/>
              <a:t>Scikit-Learn’s LogisticRegression classifier uses softmax regression automatically when you train it on more than two classes</a:t>
            </a:r>
          </a:p>
          <a:p>
            <a:pPr lvl="1"/>
            <a:r>
              <a:rPr lang="en-US"/>
              <a:t>assuming you use the default solver, which is equivalent to solver=“lbfgs”</a:t>
            </a:r>
          </a:p>
          <a:p>
            <a:pPr lvl="1"/>
            <a:r>
              <a:rPr lang="en-US"/>
              <a:t>also applies l2 regularization by default, controlled by the parameter C</a:t>
            </a:r>
          </a:p>
          <a:p>
            <a:pPr lvl="2"/>
            <a:r>
              <a:rPr lang="en-US"/>
              <a:t>note that if you </a:t>
            </a:r>
            <a:r>
              <a:rPr lang="en-US" i="1"/>
              <a:t>increase </a:t>
            </a:r>
            <a:r>
              <a:rPr lang="en-US"/>
              <a:t>C, then this leads to </a:t>
            </a:r>
            <a:r>
              <a:rPr lang="en-US" i="1"/>
              <a:t>less</a:t>
            </a:r>
            <a:r>
              <a:rPr lang="en-US"/>
              <a:t> regularization (cf. alpha on the other types of regression)</a:t>
            </a:r>
          </a:p>
          <a:p>
            <a:r>
              <a:rPr lang="en-US"/>
              <a:t>In example on left, we run the model on an instance with a petal length of 5cm and a petal width of 2 cm and get a prediction of Iris virginica with 96% probability</a:t>
            </a:r>
          </a:p>
        </p:txBody>
      </p:sp>
      <p:pic>
        <p:nvPicPr>
          <p:cNvPr id="4" name="Picture 3">
            <a:extLst>
              <a:ext uri="{FF2B5EF4-FFF2-40B4-BE49-F238E27FC236}">
                <a16:creationId xmlns:a16="http://schemas.microsoft.com/office/drawing/2014/main" id="{401C5B19-5C87-DAF9-ABFE-A1BCD5FD3844}"/>
              </a:ext>
            </a:extLst>
          </p:cNvPr>
          <p:cNvPicPr>
            <a:picLocks noChangeAspect="1"/>
          </p:cNvPicPr>
          <p:nvPr/>
        </p:nvPicPr>
        <p:blipFill>
          <a:blip r:embed="rId2"/>
          <a:stretch>
            <a:fillRect/>
          </a:stretch>
        </p:blipFill>
        <p:spPr>
          <a:xfrm>
            <a:off x="326136" y="1892332"/>
            <a:ext cx="5218039" cy="3073336"/>
          </a:xfrm>
          <a:prstGeom prst="rect">
            <a:avLst/>
          </a:prstGeom>
        </p:spPr>
      </p:pic>
      <p:sp>
        <p:nvSpPr>
          <p:cNvPr id="5" name="Slide Number Placeholder 4">
            <a:extLst>
              <a:ext uri="{FF2B5EF4-FFF2-40B4-BE49-F238E27FC236}">
                <a16:creationId xmlns:a16="http://schemas.microsoft.com/office/drawing/2014/main" id="{C0D3529D-1810-A24F-7EE1-1B75A860AADE}"/>
              </a:ext>
            </a:extLst>
          </p:cNvPr>
          <p:cNvSpPr>
            <a:spLocks noGrp="1"/>
          </p:cNvSpPr>
          <p:nvPr>
            <p:ph type="sldNum" sz="quarter" idx="12"/>
          </p:nvPr>
        </p:nvSpPr>
        <p:spPr/>
        <p:txBody>
          <a:bodyPr/>
          <a:lstStyle/>
          <a:p>
            <a:fld id="{99DA3A14-42C7-8840-B198-D7570CD4DEF7}" type="slidenum">
              <a:rPr lang="en-GB"/>
              <a:t>75</a:t>
            </a:fld>
            <a:endParaRPr lang="en-GB"/>
          </a:p>
        </p:txBody>
      </p:sp>
    </p:spTree>
    <p:extLst>
      <p:ext uri="{BB962C8B-B14F-4D97-AF65-F5344CB8AC3E}">
        <p14:creationId xmlns:p14="http://schemas.microsoft.com/office/powerpoint/2010/main" val="2250720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BC985-92B3-AF8B-A980-56E8AE469D8C}"/>
              </a:ext>
            </a:extLst>
          </p:cNvPr>
          <p:cNvSpPr>
            <a:spLocks noGrp="1"/>
          </p:cNvSpPr>
          <p:nvPr>
            <p:ph type="title"/>
          </p:nvPr>
        </p:nvSpPr>
        <p:spPr>
          <a:xfrm>
            <a:off x="838200" y="365125"/>
            <a:ext cx="10515600" cy="662781"/>
          </a:xfrm>
        </p:spPr>
        <p:txBody>
          <a:bodyPr>
            <a:normAutofit fontScale="90000"/>
          </a:bodyPr>
          <a:lstStyle/>
          <a:p>
            <a:r>
              <a:rPr lang="en-US"/>
              <a:t>Decision boundaries</a:t>
            </a:r>
          </a:p>
        </p:txBody>
      </p:sp>
      <p:sp>
        <p:nvSpPr>
          <p:cNvPr id="3" name="Content Placeholder 2">
            <a:extLst>
              <a:ext uri="{FF2B5EF4-FFF2-40B4-BE49-F238E27FC236}">
                <a16:creationId xmlns:a16="http://schemas.microsoft.com/office/drawing/2014/main" id="{DC8E2BB9-6428-19B3-11E0-F54EF7636B99}"/>
              </a:ext>
            </a:extLst>
          </p:cNvPr>
          <p:cNvSpPr>
            <a:spLocks noGrp="1"/>
          </p:cNvSpPr>
          <p:nvPr>
            <p:ph idx="1"/>
          </p:nvPr>
        </p:nvSpPr>
        <p:spPr>
          <a:xfrm>
            <a:off x="838200" y="4114799"/>
            <a:ext cx="10515600" cy="2528507"/>
          </a:xfrm>
        </p:spPr>
        <p:txBody>
          <a:bodyPr>
            <a:normAutofit fontScale="92500" lnSpcReduction="20000"/>
          </a:bodyPr>
          <a:lstStyle/>
          <a:p>
            <a:r>
              <a:rPr lang="en-US"/>
              <a:t>The graph above shows the decision boundaries for the three-class problem, solved using softmax regression</a:t>
            </a:r>
          </a:p>
          <a:p>
            <a:r>
              <a:rPr lang="en-US"/>
              <a:t>Note that the boundaries between the classes are straight lines</a:t>
            </a:r>
          </a:p>
          <a:p>
            <a:r>
              <a:rPr lang="en-US"/>
              <a:t>Some iso-probability contours are shown for the Iris versicolor class</a:t>
            </a:r>
          </a:p>
          <a:p>
            <a:r>
              <a:rPr lang="en-US"/>
              <a:t>Note that this model predicts the </a:t>
            </a:r>
            <a:r>
              <a:rPr lang="en-US" i="1"/>
              <a:t>most probable</a:t>
            </a:r>
            <a:r>
              <a:rPr lang="en-US"/>
              <a:t> class, which does not necessarily have a probability greater than 50% (because there are more than 2 classes)</a:t>
            </a:r>
          </a:p>
        </p:txBody>
      </p:sp>
      <p:pic>
        <p:nvPicPr>
          <p:cNvPr id="13314" name="Picture 2">
            <a:extLst>
              <a:ext uri="{FF2B5EF4-FFF2-40B4-BE49-F238E27FC236}">
                <a16:creationId xmlns:a16="http://schemas.microsoft.com/office/drawing/2014/main" id="{4B533AF9-D855-D9B4-429B-9A8E4A2D3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448" y="1157592"/>
            <a:ext cx="7309104" cy="282752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846F9EF-5FF0-3424-250B-1B281FBFA235}"/>
              </a:ext>
            </a:extLst>
          </p:cNvPr>
          <p:cNvSpPr>
            <a:spLocks noGrp="1"/>
          </p:cNvSpPr>
          <p:nvPr>
            <p:ph type="sldNum" sz="quarter" idx="12"/>
          </p:nvPr>
        </p:nvSpPr>
        <p:spPr/>
        <p:txBody>
          <a:bodyPr/>
          <a:lstStyle/>
          <a:p>
            <a:fld id="{99DA3A14-42C7-8840-B198-D7570CD4DEF7}" type="slidenum">
              <a:rPr lang="en-GB"/>
              <a:t>76</a:t>
            </a:fld>
            <a:endParaRPr lang="en-GB"/>
          </a:p>
        </p:txBody>
      </p:sp>
    </p:spTree>
    <p:extLst>
      <p:ext uri="{BB962C8B-B14F-4D97-AF65-F5344CB8AC3E}">
        <p14:creationId xmlns:p14="http://schemas.microsoft.com/office/powerpoint/2010/main" val="2642939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9DAE-6FED-FDFE-227C-DAFD9409E9CB}"/>
              </a:ext>
            </a:extLst>
          </p:cNvPr>
          <p:cNvSpPr>
            <a:spLocks noGrp="1"/>
          </p:cNvSpPr>
          <p:nvPr>
            <p:ph type="title"/>
          </p:nvPr>
        </p:nvSpPr>
        <p:spPr>
          <a:xfrm>
            <a:off x="838200" y="365125"/>
            <a:ext cx="10515600" cy="409575"/>
          </a:xfrm>
        </p:spPr>
        <p:txBody>
          <a:bodyPr>
            <a:normAutofit fontScale="90000"/>
          </a:bodyPr>
          <a:lstStyle/>
          <a:p>
            <a:r>
              <a:rPr lang="en-US"/>
              <a:t>Using the Normal Equation in Python</a:t>
            </a:r>
          </a:p>
        </p:txBody>
      </p:sp>
      <p:sp>
        <p:nvSpPr>
          <p:cNvPr id="3" name="Content Placeholder 2">
            <a:extLst>
              <a:ext uri="{FF2B5EF4-FFF2-40B4-BE49-F238E27FC236}">
                <a16:creationId xmlns:a16="http://schemas.microsoft.com/office/drawing/2014/main" id="{CEFDB812-0536-E87C-BDB7-C23A29BAFD4B}"/>
              </a:ext>
            </a:extLst>
          </p:cNvPr>
          <p:cNvSpPr>
            <a:spLocks noGrp="1"/>
          </p:cNvSpPr>
          <p:nvPr>
            <p:ph idx="1"/>
          </p:nvPr>
        </p:nvSpPr>
        <p:spPr>
          <a:xfrm>
            <a:off x="838200" y="5181599"/>
            <a:ext cx="10515600" cy="1581340"/>
          </a:xfrm>
        </p:spPr>
        <p:txBody>
          <a:bodyPr>
            <a:normAutofit fontScale="62500" lnSpcReduction="20000"/>
          </a:bodyPr>
          <a:lstStyle/>
          <a:p>
            <a:r>
              <a:rPr lang="en-US"/>
              <a:t>Let’s experiment with using the Normal Equation in Python</a:t>
            </a:r>
          </a:p>
          <a:p>
            <a:r>
              <a:rPr lang="en-US"/>
              <a:t>First we need some data that is roughly linear</a:t>
            </a:r>
          </a:p>
          <a:p>
            <a:r>
              <a:rPr lang="en-US"/>
              <a:t>We can get this by generating a random column vector for the x coordinates and then use a linear function with a random term to generate the y coordinates</a:t>
            </a:r>
          </a:p>
          <a:p>
            <a:pPr lvl="1"/>
            <a:r>
              <a:rPr lang="en-US"/>
              <a:t>Note that random.rand generates numbers from a uniform distribution, while random.randn generates them from a Gaussian distribution</a:t>
            </a:r>
          </a:p>
        </p:txBody>
      </p:sp>
      <p:pic>
        <p:nvPicPr>
          <p:cNvPr id="4" name="Picture 3">
            <a:extLst>
              <a:ext uri="{FF2B5EF4-FFF2-40B4-BE49-F238E27FC236}">
                <a16:creationId xmlns:a16="http://schemas.microsoft.com/office/drawing/2014/main" id="{B1053CB4-6A12-7BB8-768D-43D6F5E1A5B2}"/>
              </a:ext>
            </a:extLst>
          </p:cNvPr>
          <p:cNvPicPr>
            <a:picLocks noChangeAspect="1"/>
          </p:cNvPicPr>
          <p:nvPr/>
        </p:nvPicPr>
        <p:blipFill>
          <a:blip r:embed="rId2"/>
          <a:stretch>
            <a:fillRect/>
          </a:stretch>
        </p:blipFill>
        <p:spPr>
          <a:xfrm>
            <a:off x="838200" y="868362"/>
            <a:ext cx="5912643" cy="4313237"/>
          </a:xfrm>
          <a:prstGeom prst="rect">
            <a:avLst/>
          </a:prstGeom>
        </p:spPr>
      </p:pic>
      <p:pic>
        <p:nvPicPr>
          <p:cNvPr id="5" name="Picture 4">
            <a:extLst>
              <a:ext uri="{FF2B5EF4-FFF2-40B4-BE49-F238E27FC236}">
                <a16:creationId xmlns:a16="http://schemas.microsoft.com/office/drawing/2014/main" id="{9710D3F6-EC65-EA21-B517-FF2CA343044A}"/>
              </a:ext>
            </a:extLst>
          </p:cNvPr>
          <p:cNvPicPr>
            <a:picLocks noChangeAspect="1"/>
          </p:cNvPicPr>
          <p:nvPr/>
        </p:nvPicPr>
        <p:blipFill>
          <a:blip r:embed="rId3"/>
          <a:stretch>
            <a:fillRect/>
          </a:stretch>
        </p:blipFill>
        <p:spPr>
          <a:xfrm>
            <a:off x="6757770" y="1419509"/>
            <a:ext cx="5302612" cy="3472658"/>
          </a:xfrm>
          <a:prstGeom prst="rect">
            <a:avLst/>
          </a:prstGeom>
        </p:spPr>
      </p:pic>
      <p:sp>
        <p:nvSpPr>
          <p:cNvPr id="6" name="Slide Number Placeholder 5">
            <a:extLst>
              <a:ext uri="{FF2B5EF4-FFF2-40B4-BE49-F238E27FC236}">
                <a16:creationId xmlns:a16="http://schemas.microsoft.com/office/drawing/2014/main" id="{5C6A1149-331E-0B04-76DD-686C5FE3BA7A}"/>
              </a:ext>
            </a:extLst>
          </p:cNvPr>
          <p:cNvSpPr>
            <a:spLocks noGrp="1"/>
          </p:cNvSpPr>
          <p:nvPr>
            <p:ph type="sldNum" sz="quarter" idx="12"/>
          </p:nvPr>
        </p:nvSpPr>
        <p:spPr/>
        <p:txBody>
          <a:bodyPr/>
          <a:lstStyle/>
          <a:p>
            <a:fld id="{99DA3A14-42C7-8840-B198-D7570CD4DEF7}" type="slidenum">
              <a:rPr lang="en-GB"/>
              <a:t>8</a:t>
            </a:fld>
            <a:endParaRPr lang="en-GB"/>
          </a:p>
        </p:txBody>
      </p:sp>
    </p:spTree>
    <p:extLst>
      <p:ext uri="{BB962C8B-B14F-4D97-AF65-F5344CB8AC3E}">
        <p14:creationId xmlns:p14="http://schemas.microsoft.com/office/powerpoint/2010/main" val="3753642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0516A-B026-DE26-556F-1842A35488D3}"/>
              </a:ext>
            </a:extLst>
          </p:cNvPr>
          <p:cNvPicPr>
            <a:picLocks noChangeAspect="1"/>
          </p:cNvPicPr>
          <p:nvPr/>
        </p:nvPicPr>
        <p:blipFill>
          <a:blip r:embed="rId2"/>
          <a:stretch>
            <a:fillRect/>
          </a:stretch>
        </p:blipFill>
        <p:spPr>
          <a:xfrm>
            <a:off x="864753" y="945861"/>
            <a:ext cx="5245100" cy="482600"/>
          </a:xfrm>
          <a:prstGeom prst="rect">
            <a:avLst/>
          </a:prstGeom>
        </p:spPr>
      </p:pic>
      <p:sp>
        <p:nvSpPr>
          <p:cNvPr id="2" name="Title 1">
            <a:extLst>
              <a:ext uri="{FF2B5EF4-FFF2-40B4-BE49-F238E27FC236}">
                <a16:creationId xmlns:a16="http://schemas.microsoft.com/office/drawing/2014/main" id="{91A902AB-6730-7C12-4975-3194487AF198}"/>
              </a:ext>
            </a:extLst>
          </p:cNvPr>
          <p:cNvSpPr>
            <a:spLocks noGrp="1"/>
          </p:cNvSpPr>
          <p:nvPr>
            <p:ph type="title"/>
          </p:nvPr>
        </p:nvSpPr>
        <p:spPr>
          <a:xfrm>
            <a:off x="838200" y="365125"/>
            <a:ext cx="10515600" cy="452293"/>
          </a:xfrm>
        </p:spPr>
        <p:txBody>
          <a:bodyPr>
            <a:normAutofit fontScale="90000"/>
          </a:bodyPr>
          <a:lstStyle/>
          <a:p>
            <a:r>
              <a:rPr lang="en-US"/>
              <a:t>Using the Normal Equation in Python</a:t>
            </a:r>
          </a:p>
        </p:txBody>
      </p:sp>
      <p:sp>
        <p:nvSpPr>
          <p:cNvPr id="3" name="Content Placeholder 2">
            <a:extLst>
              <a:ext uri="{FF2B5EF4-FFF2-40B4-BE49-F238E27FC236}">
                <a16:creationId xmlns:a16="http://schemas.microsoft.com/office/drawing/2014/main" id="{62455207-9528-4118-5F76-782FD09BF1CB}"/>
              </a:ext>
            </a:extLst>
          </p:cNvPr>
          <p:cNvSpPr>
            <a:spLocks noGrp="1"/>
          </p:cNvSpPr>
          <p:nvPr>
            <p:ph idx="1"/>
          </p:nvPr>
        </p:nvSpPr>
        <p:spPr>
          <a:xfrm>
            <a:off x="554181" y="3152060"/>
            <a:ext cx="11111345" cy="3340815"/>
          </a:xfrm>
        </p:spPr>
        <p:txBody>
          <a:bodyPr>
            <a:normAutofit fontScale="85000" lnSpcReduction="20000"/>
          </a:bodyPr>
          <a:lstStyle/>
          <a:p>
            <a:r>
              <a:rPr lang="en-US"/>
              <a:t>Having generated some data, we can then use the Normal Equation to try to recover the parameters we used to generate it</a:t>
            </a:r>
          </a:p>
          <a:p>
            <a:r>
              <a:rPr lang="en-US"/>
              <a:t>We can compute a matrix inverse using NumPy’s inv() function and the @ operator for matrix multiplication</a:t>
            </a:r>
          </a:p>
          <a:p>
            <a:r>
              <a:rPr lang="en-US"/>
              <a:t>Remember that 𝜃</a:t>
            </a:r>
            <a:r>
              <a:rPr lang="en-US" baseline="-25000"/>
              <a:t>0</a:t>
            </a:r>
            <a:r>
              <a:rPr lang="en-US"/>
              <a:t> is a constant, so the first feature in each feature vector has to be a 1 - we therefore have to add a “dummy feature” of value 1 to the input feature matrix</a:t>
            </a:r>
          </a:p>
          <a:p>
            <a:r>
              <a:rPr lang="en-US"/>
              <a:t>Note that the noise we added to the data made it impossible to recover the exact parameter values we used to generate the data, but it is pretty close</a:t>
            </a:r>
          </a:p>
          <a:p>
            <a:r>
              <a:rPr lang="en-US"/>
              <a:t>The smaller the dataset and the noisier it is, the harder it would be to return the original parameter values</a:t>
            </a:r>
          </a:p>
          <a:p>
            <a:endParaRPr lang="en-US" baseline="-25000"/>
          </a:p>
        </p:txBody>
      </p:sp>
      <p:pic>
        <p:nvPicPr>
          <p:cNvPr id="4" name="Picture 3">
            <a:extLst>
              <a:ext uri="{FF2B5EF4-FFF2-40B4-BE49-F238E27FC236}">
                <a16:creationId xmlns:a16="http://schemas.microsoft.com/office/drawing/2014/main" id="{9F97954F-221D-06D2-B1FF-F5564E8B7221}"/>
              </a:ext>
            </a:extLst>
          </p:cNvPr>
          <p:cNvPicPr>
            <a:picLocks noChangeAspect="1"/>
          </p:cNvPicPr>
          <p:nvPr/>
        </p:nvPicPr>
        <p:blipFill>
          <a:blip r:embed="rId3"/>
          <a:stretch>
            <a:fillRect/>
          </a:stretch>
        </p:blipFill>
        <p:spPr>
          <a:xfrm>
            <a:off x="3590237" y="945861"/>
            <a:ext cx="5564332" cy="2077756"/>
          </a:xfrm>
          <a:prstGeom prst="rect">
            <a:avLst/>
          </a:prstGeom>
        </p:spPr>
      </p:pic>
      <p:sp>
        <p:nvSpPr>
          <p:cNvPr id="6" name="Slide Number Placeholder 5">
            <a:extLst>
              <a:ext uri="{FF2B5EF4-FFF2-40B4-BE49-F238E27FC236}">
                <a16:creationId xmlns:a16="http://schemas.microsoft.com/office/drawing/2014/main" id="{E0677C32-83B2-11C9-21C9-1DA7366A0F28}"/>
              </a:ext>
            </a:extLst>
          </p:cNvPr>
          <p:cNvSpPr>
            <a:spLocks noGrp="1"/>
          </p:cNvSpPr>
          <p:nvPr>
            <p:ph type="sldNum" sz="quarter" idx="12"/>
          </p:nvPr>
        </p:nvSpPr>
        <p:spPr/>
        <p:txBody>
          <a:bodyPr/>
          <a:lstStyle/>
          <a:p>
            <a:fld id="{99DA3A14-42C7-8840-B198-D7570CD4DEF7}" type="slidenum">
              <a:rPr lang="en-GB"/>
              <a:t>9</a:t>
            </a:fld>
            <a:endParaRPr lang="en-GB"/>
          </a:p>
        </p:txBody>
      </p:sp>
    </p:spTree>
    <p:extLst>
      <p:ext uri="{BB962C8B-B14F-4D97-AF65-F5344CB8AC3E}">
        <p14:creationId xmlns:p14="http://schemas.microsoft.com/office/powerpoint/2010/main" val="548688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3604</TotalTime>
  <Words>6827</Words>
  <Application>Microsoft Macintosh PowerPoint</Application>
  <PresentationFormat>Widescreen</PresentationFormat>
  <Paragraphs>477</Paragraphs>
  <Slides>76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Calibri Light</vt:lpstr>
      <vt:lpstr>Cambria Math</vt:lpstr>
      <vt:lpstr>Wingdings</vt:lpstr>
      <vt:lpstr>Office Theme</vt:lpstr>
      <vt:lpstr>Training Models</vt:lpstr>
      <vt:lpstr>Source</vt:lpstr>
      <vt:lpstr>Introduction</vt:lpstr>
      <vt:lpstr>Introduction</vt:lpstr>
      <vt:lpstr>Linear regression</vt:lpstr>
      <vt:lpstr>How do we train a linear regression model?</vt:lpstr>
      <vt:lpstr>The Normal Equation</vt:lpstr>
      <vt:lpstr>Using the Normal Equation in Python</vt:lpstr>
      <vt:lpstr>Using the Normal Equation in Python</vt:lpstr>
      <vt:lpstr>Using the Normal Equation to find parameter values</vt:lpstr>
      <vt:lpstr>Performing linear regression with Scikit-Learn</vt:lpstr>
      <vt:lpstr>Using scipy.linalg.lstsq and singular value decomposition to find the parameters</vt:lpstr>
      <vt:lpstr>Using the pseudoinverse to calculate the parameter values</vt:lpstr>
      <vt:lpstr>Running time</vt:lpstr>
      <vt:lpstr>Gradient descent</vt:lpstr>
      <vt:lpstr>Gradient descent</vt:lpstr>
      <vt:lpstr>Gradient descent</vt:lpstr>
      <vt:lpstr>Learning rate</vt:lpstr>
      <vt:lpstr>Gradient descent pitfalls</vt:lpstr>
      <vt:lpstr>GD is (almost) guaranteed to find a global minimum when using MSE for linear regression</vt:lpstr>
      <vt:lpstr>The importance of scaling in gradient descent</vt:lpstr>
      <vt:lpstr>Multidimensional parameter spaces</vt:lpstr>
      <vt:lpstr>Batch gradient descent</vt:lpstr>
      <vt:lpstr>Gradient vector of the cost function</vt:lpstr>
      <vt:lpstr>Taking a gradient descent step</vt:lpstr>
      <vt:lpstr>Implementing batch gradient descent in Python</vt:lpstr>
      <vt:lpstr>Effect of learning rate, η  </vt:lpstr>
      <vt:lpstr>Finding a good learning rate</vt:lpstr>
      <vt:lpstr>Stochastic gradient descent</vt:lpstr>
      <vt:lpstr>Stochastic gradient descent</vt:lpstr>
      <vt:lpstr>Stochastic gradient descent</vt:lpstr>
      <vt:lpstr>Learning schedule</vt:lpstr>
      <vt:lpstr>Implementing stochastic gradient descent</vt:lpstr>
      <vt:lpstr>Using Scikit-Learn’s SGDRegressor</vt:lpstr>
      <vt:lpstr>Mini-batch gradient descent</vt:lpstr>
      <vt:lpstr>Comparison of algorithms for linear regression</vt:lpstr>
      <vt:lpstr>Polynomial regression</vt:lpstr>
      <vt:lpstr>Example of polynomial regression</vt:lpstr>
      <vt:lpstr>Adding polynomial features</vt:lpstr>
      <vt:lpstr>Fitting a linear regressor to the polynomial features</vt:lpstr>
      <vt:lpstr>Under- and over-fitting</vt:lpstr>
      <vt:lpstr>Using cross-validation to test for fitting</vt:lpstr>
      <vt:lpstr>Learning curves</vt:lpstr>
      <vt:lpstr>learning_curve() function</vt:lpstr>
      <vt:lpstr>Example of using learning_curve() function</vt:lpstr>
      <vt:lpstr>Using learning_curve() on a more complex model</vt:lpstr>
      <vt:lpstr>Bias/Variance trade-off</vt:lpstr>
      <vt:lpstr>Regularized linear models</vt:lpstr>
      <vt:lpstr>Ridge regression (Tikhonov regularization)</vt:lpstr>
      <vt:lpstr>Example of ridge regression</vt:lpstr>
      <vt:lpstr>Example of ridge regression</vt:lpstr>
      <vt:lpstr>Ridge regression closed-form solution</vt:lpstr>
      <vt:lpstr>Using Scikit-Learn to perform ridge regression with stochastic gradient descent</vt:lpstr>
      <vt:lpstr>Lasso Regression</vt:lpstr>
      <vt:lpstr>Lasso regression</vt:lpstr>
      <vt:lpstr>Elastic net regression</vt:lpstr>
      <vt:lpstr>What type of regularization should you use?</vt:lpstr>
      <vt:lpstr>Early stopping</vt:lpstr>
      <vt:lpstr>Early stopping</vt:lpstr>
      <vt:lpstr>Logistic regression (aka. logit regression)</vt:lpstr>
      <vt:lpstr>Logistic regression</vt:lpstr>
      <vt:lpstr>Logistic regression cost function</vt:lpstr>
      <vt:lpstr>Logistic regression cost function (log loss)</vt:lpstr>
      <vt:lpstr>Logistic regression cost function (log loss)</vt:lpstr>
      <vt:lpstr>Logistic cost function gradients</vt:lpstr>
      <vt:lpstr>The Iris dataset</vt:lpstr>
      <vt:lpstr>Exploring the dataset</vt:lpstr>
      <vt:lpstr>Splitting the data and training a model</vt:lpstr>
      <vt:lpstr>Computing a decision boundary</vt:lpstr>
      <vt:lpstr>Decision boundary with two predictor features</vt:lpstr>
      <vt:lpstr>Softmax regression</vt:lpstr>
      <vt:lpstr>Softmax function</vt:lpstr>
      <vt:lpstr>Training a softmax regression model</vt:lpstr>
      <vt:lpstr>Cross entropy gradient vector</vt:lpstr>
      <vt:lpstr>Classifying iris plants using softmax regression</vt:lpstr>
      <vt:lpstr>Decision boundaries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Models</dc:title>
  <dc:creator>David Meredith</dc:creator>
  <cp:lastModifiedBy>David Meredith</cp:lastModifiedBy>
  <cp:revision>91</cp:revision>
  <dcterms:created xsi:type="dcterms:W3CDTF">2023-10-10T12:30:49Z</dcterms:created>
  <dcterms:modified xsi:type="dcterms:W3CDTF">2024-10-15T07:45:28Z</dcterms:modified>
</cp:coreProperties>
</file>