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0"/>
  </p:normalViewPr>
  <p:slideViewPr>
    <p:cSldViewPr snapToGrid="0">
      <p:cViewPr varScale="1">
        <p:scale>
          <a:sx n="130" d="100"/>
          <a:sy n="130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57B80-BA89-984A-95FF-7B941F952B96}" type="datetimeFigureOut"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859F-1896-0240-922B-09EA30093F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7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3859F-1896-0240-922B-09EA30093FA2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3A1F-0B93-20D5-DBA6-903B1464F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F1860-68C0-5D25-56B8-238DFB066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B149-17AD-0C69-0E5F-88F91AD3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8F73-0F17-2704-62AF-91ECA35F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3438-3609-F0E7-1520-4572511E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7529-77B1-503D-5036-249791CC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60AD5-75FF-0177-481C-3F7F655B3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CC24C-CC76-6E76-9FFD-2E07B053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CF98-EE41-0B38-B4F3-02D30ED9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208B-E57F-4299-647F-1324E4ED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68C38-4734-B544-6F50-B8D43DEB8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6E6D7-92C8-8CF3-B73C-7024C1197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0F67D-D022-18A9-C5D8-87F6E2FF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2C324-AA78-50E6-74A7-4282112E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8245E-79CD-2CC7-61C4-A9ACAB50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CC56-A08F-F4FD-8854-3C678912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39D4-10A2-47C4-90BA-45405E582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D8EE2-30DF-04EF-F914-E25068D1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093F9-96D0-8144-6310-048614F6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5DE2-110E-3D88-C4EC-D0146AB6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EA43-C497-0BD8-1063-98268602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24524-FE56-E494-AAFE-A615EFB0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4AFA9-DD4A-7611-978E-E7BCAF60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CD35-9C8D-8284-F8F9-0C6062E6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F793-7277-D5AC-69EB-90522165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958D-A68D-D793-3385-DEDD50DA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EFA04-9C3B-909A-27D5-8D9292DAF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85F60-C1BF-1081-A9FC-4937E5FAF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3299A-23D9-5A0F-DBFD-31387427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B3452-9669-659F-F31B-3B0B8739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6D7D-A438-C7D6-0800-3106DBB4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6A40-EA36-F62A-C07A-CBAD3556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C13CE-6AF2-CEA5-C034-F1F75B1CB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844CD-914F-A97F-3234-0D56394F8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9EDD3-A075-4A74-9221-C4F833CA6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36FE6-362C-80BA-F3D2-8A3FBCFAB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8C110-59B6-5B4A-825F-BA43B701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41F9D-3F45-1895-520C-19F385CF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B4624-43DC-41F6-C8CC-9CE5AE7F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7B86-F265-E2DB-D77F-BE860DC8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70025-180B-C019-A2F4-935F9140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70849-8AD8-300B-4D52-2A84F99A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D07E-2090-56B1-D465-14B376CA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D0973-8E26-A57B-01EC-7BA6CC7C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B28A3-C701-BAF1-F698-279A3423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690E4-6765-3AFF-FA25-BE7ABCD4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2AC4-54CC-5E4D-D7A0-39EF3ED7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65B4-2868-5D4E-126D-B0C39CAF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C60A4-79C1-1AE8-4851-A972A549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B1854-B9CC-084E-3101-09AFA5CD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D9CE6-63F3-A203-36FE-1C780272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ADDDC-9E2B-1E48-4EFE-9C4827CE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A2A8-E060-C84A-9779-338DE1D4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4ABF8-1ECC-DCAF-4657-01B06366A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7152-4BDD-66BA-4FFD-CD8C2405F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E3B7C-3F4A-93EA-3959-B8C7226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8618-71F8-2836-B5F0-86B23C42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5C5EE-9E22-1F21-1816-4E890C3E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0BB96-28BF-B2B4-0A11-07138F3C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5CB52-28B6-2C36-71FC-42C99319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A93B-BA25-E3A2-B1C0-A75E5844E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D1B3-AB9F-4541-B610-22B4CD1979E6}" type="datetimeFigureOut"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CA53-7D10-7BC0-3625-1B7CA674A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3C6B0-4A47-7DF3-206D-F165CF9B0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0EF5-AC3A-564F-9946-16DACEE7E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xo.com/dk/hands-on-machine-learning-with-scikit-learn-keras-and-tensorflow_bog_9781098125974" TargetMode="External"/><Relationship Id="rId2" Type="http://schemas.openxmlformats.org/officeDocument/2006/relationships/hyperlink" Target="https://www.amazon.de/-/en/Aur%C3%A9lien-G%C3%A9ron/dp/109812597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geron/handson-ml3/blob/main/03_classification.ipynb" TargetMode="External"/><Relationship Id="rId4" Type="http://schemas.openxmlformats.org/officeDocument/2006/relationships/hyperlink" Target="https://factumbooks.dk/?search_string=hands-on+machine+learning+with+scikit-lear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ml.org/search?type=data&amp;status=active&amp;id=5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2515-5E9E-ADFF-75A5-229B08572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730F6-35F9-1B36-918F-694D9EEBB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078"/>
            <a:ext cx="9144000" cy="1343722"/>
          </a:xfrm>
        </p:spPr>
        <p:txBody>
          <a:bodyPr/>
          <a:lstStyle/>
          <a:p>
            <a:r>
              <a:rPr lang="en-US"/>
              <a:t>David Meredith</a:t>
            </a:r>
          </a:p>
          <a:p>
            <a:r>
              <a:rPr lang="en-US"/>
              <a:t>Aalborg University</a:t>
            </a:r>
          </a:p>
          <a:p>
            <a:r>
              <a:rPr lang="en-US"/>
              <a:t>dave@create.aau.dk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5B206-D116-281C-6005-FCC3317F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649" y="554946"/>
            <a:ext cx="1806701" cy="17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9CB2-9C25-C4BB-8FDE-E12DAE2D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test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9CB3-BA30-2665-D4E1-237CEE45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8233"/>
            <a:ext cx="10515600" cy="3578729"/>
          </a:xfrm>
        </p:spPr>
        <p:txBody>
          <a:bodyPr/>
          <a:lstStyle/>
          <a:p>
            <a:r>
              <a:rPr lang="en-US"/>
              <a:t>The MNIST dataset is already split into a training set of 60000 images and a test set of 10000 images, which we can obtain using the code above</a:t>
            </a:r>
          </a:p>
          <a:p>
            <a:r>
              <a:rPr lang="en-US"/>
              <a:t>The training set is already shuffled, guaranteeing that each fold contains a representative sample of all digits</a:t>
            </a:r>
          </a:p>
          <a:p>
            <a:r>
              <a:rPr lang="en-US"/>
              <a:t>We can therefore safely do cross-validation using this training set</a:t>
            </a:r>
          </a:p>
          <a:p>
            <a:r>
              <a:rPr lang="en-US"/>
              <a:t>Note that not all datasets obtainable using fetch_openml() are shuffled or split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7F11-FC27-7EDA-FEAB-F8007062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39045"/>
            <a:ext cx="7772400" cy="4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3B9D-4F95-7608-E503-2D8A71E6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4" y="266758"/>
            <a:ext cx="6566210" cy="1325563"/>
          </a:xfrm>
        </p:spPr>
        <p:txBody>
          <a:bodyPr/>
          <a:lstStyle/>
          <a:p>
            <a:r>
              <a:rPr lang="en-US"/>
              <a:t>Exploring the MNIST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DE59-10DD-EA37-55EE-6B29A001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4" y="1792172"/>
            <a:ext cx="5343293" cy="4351338"/>
          </a:xfrm>
        </p:spPr>
        <p:txBody>
          <a:bodyPr/>
          <a:lstStyle/>
          <a:p>
            <a:r>
              <a:rPr lang="en-US"/>
              <a:t>Having set the test set to one side, we should now ignore it and explore only the training set</a:t>
            </a:r>
          </a:p>
          <a:p>
            <a:r>
              <a:rPr lang="en-US"/>
              <a:t>On the right is a sample of images from the training set showing the range of different hand-writing styles in the dataset</a:t>
            </a:r>
          </a:p>
          <a:p>
            <a:r>
              <a:rPr lang="en-US"/>
              <a:t>The code used to produce the image is also shown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3E4C0-247D-439C-7D8D-D22879D39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953" y="2925046"/>
            <a:ext cx="3614787" cy="3523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FE890-248B-E66E-6647-40284BF4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953" y="242772"/>
            <a:ext cx="3191881" cy="115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A8ECC-0D1E-ECE5-78A6-11333F97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953" y="1398290"/>
            <a:ext cx="4005920" cy="13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9483-408A-EC33-4E55-45DD25CF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 binary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144F-E65D-F371-1F98-773BFC05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062" y="1825625"/>
            <a:ext cx="5744737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We’ll start with a simpler problem than the full digit-recognition problem</a:t>
            </a:r>
          </a:p>
          <a:p>
            <a:r>
              <a:rPr lang="en-US"/>
              <a:t>We’ll start with the “5-detection” problem, which is a </a:t>
            </a:r>
            <a:r>
              <a:rPr lang="en-US" i="1"/>
              <a:t>binary classification </a:t>
            </a:r>
            <a:r>
              <a:rPr lang="en-US"/>
              <a:t>problem in which we classify each image as either a “5” or a “non-5”</a:t>
            </a:r>
          </a:p>
          <a:p>
            <a:r>
              <a:rPr lang="en-US"/>
              <a:t>We first create the target training and test vectors for this problem using the code on the 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94097-D314-B822-9B92-4E3DD880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54" y="3283415"/>
            <a:ext cx="3162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9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304B-0012-FE6C-77CA-2C80EF59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running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1B573-F120-B451-C035-BCA36FEA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en-US"/>
              <a:t>We can try a </a:t>
            </a:r>
            <a:r>
              <a:rPr lang="en-US" i="1"/>
              <a:t>stochastic gradient descent</a:t>
            </a:r>
            <a:r>
              <a:rPr lang="en-US"/>
              <a:t> (SGD) </a:t>
            </a:r>
            <a:r>
              <a:rPr lang="en-US" i="1"/>
              <a:t>classifier </a:t>
            </a:r>
            <a:r>
              <a:rPr lang="en-US"/>
              <a:t>using Scikit-Learn’s SGDClassifier class</a:t>
            </a:r>
          </a:p>
          <a:p>
            <a:r>
              <a:rPr lang="en-US"/>
              <a:t>SGD classifiers are good at handling very large datasets efficiently because they deal with each training instance independently</a:t>
            </a:r>
          </a:p>
          <a:p>
            <a:pPr lvl="1"/>
            <a:r>
              <a:rPr lang="en-US"/>
              <a:t>This also makes them well-suited to online learning</a:t>
            </a:r>
          </a:p>
          <a:p>
            <a:r>
              <a:rPr lang="en-US"/>
              <a:t>We can train and run an SGD classifier using the code on the 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A7AC6-8705-752B-22D9-3A199AE6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4807"/>
            <a:ext cx="19050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B0FB2-9B65-A296-0F97-F8166876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1507"/>
            <a:ext cx="31877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73E16-C432-9A68-7749-7B1DAF35A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24907"/>
            <a:ext cx="51308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DAF59-6B12-86CA-543A-62A2200D1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82307"/>
            <a:ext cx="3365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E5D6-0252-340E-A889-5959C73B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78E2-D030-9556-A5F3-8180D1283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Evaluating classifiers is often more complex than evaluating regressors, so we need to introduce a number of new concepts, including </a:t>
            </a:r>
          </a:p>
          <a:p>
            <a:pPr lvl="1"/>
            <a:r>
              <a:rPr lang="en-US"/>
              <a:t>confusion matrices</a:t>
            </a:r>
          </a:p>
          <a:p>
            <a:pPr lvl="1"/>
            <a:r>
              <a:rPr lang="en-US"/>
              <a:t>precision and recall</a:t>
            </a:r>
          </a:p>
          <a:p>
            <a:pPr lvl="1"/>
            <a:r>
              <a:rPr lang="en-US"/>
              <a:t>the receiver operating characteristic (ROC) curve</a:t>
            </a:r>
          </a:p>
        </p:txBody>
      </p:sp>
    </p:spTree>
    <p:extLst>
      <p:ext uri="{BB962C8B-B14F-4D97-AF65-F5344CB8AC3E}">
        <p14:creationId xmlns:p14="http://schemas.microsoft.com/office/powerpoint/2010/main" val="214184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BECF-4CD1-B7A0-F59B-512DC00D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accuracy using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3EFB-90F1-C7C0-F43F-05F0A4F11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We can use the sklearn cross_val_score function to evaluate our SGDClassifier using </a:t>
            </a:r>
            <a:r>
              <a:rPr lang="en-US" i="1"/>
              <a:t>k</a:t>
            </a:r>
            <a:r>
              <a:rPr lang="en-US"/>
              <a:t>-fold cross-validation</a:t>
            </a:r>
          </a:p>
          <a:p>
            <a:r>
              <a:rPr lang="en-US"/>
              <a:t>In this example, we set </a:t>
            </a:r>
            <a:r>
              <a:rPr lang="en-US" i="1"/>
              <a:t>k</a:t>
            </a:r>
            <a:r>
              <a:rPr lang="en-US"/>
              <a:t>=3</a:t>
            </a:r>
          </a:p>
          <a:p>
            <a:r>
              <a:rPr lang="en-US"/>
              <a:t>Recall that </a:t>
            </a:r>
            <a:r>
              <a:rPr lang="en-US" i="1"/>
              <a:t>k-</a:t>
            </a:r>
            <a:r>
              <a:rPr lang="en-US"/>
              <a:t>fold cross-validation means splitting the training set into </a:t>
            </a:r>
            <a:r>
              <a:rPr lang="en-US" i="1"/>
              <a:t>k </a:t>
            </a:r>
            <a:r>
              <a:rPr lang="en-US"/>
              <a:t>folds, then training and testing the model </a:t>
            </a:r>
            <a:r>
              <a:rPr lang="en-US" i="1"/>
              <a:t>k</a:t>
            </a:r>
            <a:r>
              <a:rPr lang="en-US"/>
              <a:t> times, each time using a different fold for testing and the rest for training</a:t>
            </a:r>
          </a:p>
          <a:p>
            <a:r>
              <a:rPr lang="en-US"/>
              <a:t>In our example, we obtain over 95% accuracy on all three folds ... but why might this not be as good as it sounds?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DF0C9-E65D-2EE6-776B-EF47621D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701723"/>
            <a:ext cx="7759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5D2B-26F7-DB56-EA5B-5AF720AE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accuracy using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223A-E45E-2B57-5999-D76AC00D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9659"/>
            <a:ext cx="5257800" cy="2172987"/>
          </a:xfrm>
        </p:spPr>
        <p:txBody>
          <a:bodyPr/>
          <a:lstStyle/>
          <a:p>
            <a:r>
              <a:rPr lang="en-US"/>
              <a:t>If we use a DummyClassifier that just classifies each image into the most frequent class (in this case, “non-5”), then we still get over 90% accuracy –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80E87-DB8F-EEA9-4054-1AB0E556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1444"/>
            <a:ext cx="4786816" cy="830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535D9-137C-46C8-CD23-380BB72E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0" y="3622646"/>
            <a:ext cx="7772400" cy="28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3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5D2B-26F7-DB56-EA5B-5AF720AE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accuracy using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223A-E45E-2B57-5999-D76AC00D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9659"/>
            <a:ext cx="5257800" cy="217298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Over 90% of the images are non-5s, so we can achieve a high score just by predicting a non-5</a:t>
            </a:r>
          </a:p>
          <a:p>
            <a:r>
              <a:rPr lang="en-US"/>
              <a:t>Demonstrates that using accuracy as a performance measure is not usually the best idea when one uses skewed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80E87-DB8F-EEA9-4054-1AB0E556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1444"/>
            <a:ext cx="4786816" cy="830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535D9-137C-46C8-CD23-380BB72E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0" y="3622646"/>
            <a:ext cx="7772400" cy="28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F2A7-281D-DB4D-72BC-31E0F58C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Confusion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5F9F-723D-6CC5-7B72-33BD1C70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844" y="1825625"/>
            <a:ext cx="5465956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A confusion matrix tells you how many times instances of a class A are classified as being in a class B, for all pairs of classes, (A,B)</a:t>
            </a:r>
          </a:p>
          <a:p>
            <a:r>
              <a:rPr lang="en-US"/>
              <a:t>For example, in the full MNIST digit recognition task, if we wanted to know how many times an 8 was misclassified as a 0, we would look at the entry in the row for digit 8 and the column for digit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67462-65C1-98F6-D76B-984D04AA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7350"/>
            <a:ext cx="4229100" cy="354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6A0FA-0380-D6B6-E4F2-B078366EF50C}"/>
              </a:ext>
            </a:extLst>
          </p:cNvPr>
          <p:cNvSpPr txBox="1"/>
          <p:nvPr/>
        </p:nvSpPr>
        <p:spPr>
          <a:xfrm>
            <a:off x="228601" y="5471675"/>
            <a:ext cx="546595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Oyedotun, Oyebade &amp; Shabayek, Abdelrahman &amp; Aouada, Djamila &amp; Ottersten, Björn. (2018). Improving the Capacity of Very Deep Networks with Maxout Units. 10.1109/ICASSP.2018.8461436. </a:t>
            </a:r>
          </a:p>
        </p:txBody>
      </p:sp>
    </p:spTree>
    <p:extLst>
      <p:ext uri="{BB962C8B-B14F-4D97-AF65-F5344CB8AC3E}">
        <p14:creationId xmlns:p14="http://schemas.microsoft.com/office/powerpoint/2010/main" val="270320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604A-A60D-B365-6BBE-942572B0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confusion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186A-6E9B-0E3F-906F-288761DD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0039"/>
            <a:ext cx="10515600" cy="3076924"/>
          </a:xfrm>
        </p:spPr>
        <p:txBody>
          <a:bodyPr/>
          <a:lstStyle/>
          <a:p>
            <a:r>
              <a:rPr lang="en-US"/>
              <a:t>To compute a confusion matrix, you need to generate a set of predicted labels that can be compared with the set of true labels</a:t>
            </a:r>
          </a:p>
          <a:p>
            <a:r>
              <a:rPr lang="en-US"/>
              <a:t>We’ll compute the confusion matrix on the training set, as we’re holding back the test set until we’re ready to test what we hope will be a final model</a:t>
            </a:r>
          </a:p>
          <a:p>
            <a:r>
              <a:rPr lang="en-US"/>
              <a:t>We can use the cross_val_predict() function to generate a set of predicted labels (see code above)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07556-EAC0-4B1B-8EC0-3353239D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0" y="1811918"/>
            <a:ext cx="7302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C28C-A89E-4A39-EAAD-3FC87E2E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71F7-FC06-A86F-E4E6-FE8271C8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3 of </a:t>
            </a:r>
          </a:p>
          <a:p>
            <a:pPr lvl="1"/>
            <a:r>
              <a:rPr lang="en-US"/>
              <a:t>Géron, A. (2023). </a:t>
            </a:r>
            <a:r>
              <a:rPr lang="en-US" i="1"/>
              <a:t>Hands-On Machine Learning with Scikit-Learn, Keras &amp; TensorFlow. </a:t>
            </a:r>
            <a:r>
              <a:rPr lang="en-US"/>
              <a:t>(Third edition).</a:t>
            </a:r>
            <a:r>
              <a:rPr lang="en-US" i="1"/>
              <a:t> </a:t>
            </a:r>
            <a:r>
              <a:rPr lang="en-US"/>
              <a:t>O’Reilly. Available at </a:t>
            </a:r>
          </a:p>
          <a:p>
            <a:pPr lvl="2"/>
            <a:r>
              <a:rPr lang="en-US">
                <a:hlinkClick r:id="rId2"/>
              </a:rPr>
              <a:t>https://www.amazon.de/-/en/Aur%C3%A9lien-G%C3%A9ron/dp/1098125975/</a:t>
            </a:r>
            <a:endParaRPr lang="en-US"/>
          </a:p>
          <a:p>
            <a:pPr lvl="2"/>
            <a:r>
              <a:rPr lang="en-US">
                <a:hlinkClick r:id="rId3"/>
              </a:rPr>
              <a:t>https://www.saxo.com/dk/hands-on-machine-learning-with-scikit-learn-keras-and-tensorflow_bog_9781098125974</a:t>
            </a:r>
            <a:endParaRPr lang="en-US"/>
          </a:p>
          <a:p>
            <a:pPr lvl="2"/>
            <a:r>
              <a:rPr lang="en-US">
                <a:hlinkClick r:id="rId4"/>
              </a:rPr>
              <a:t>https://factumbooks.dk/?search_string=hands-on+machine+learning+with+scikit-learn</a:t>
            </a:r>
            <a:endParaRPr lang="en-US"/>
          </a:p>
          <a:p>
            <a:r>
              <a:rPr lang="en-US"/>
              <a:t>Jupyter notebook for chapter 3: </a:t>
            </a:r>
          </a:p>
          <a:p>
            <a:pPr lvl="1"/>
            <a:r>
              <a:rPr lang="en-US">
                <a:hlinkClick r:id="rId5"/>
              </a:rPr>
              <a:t>https://github.com/ageron/handson-ml3/blob/main/03_classification.ipynb</a:t>
            </a:r>
            <a:r>
              <a:rPr lang="en-US"/>
              <a:t> </a:t>
            </a:r>
          </a:p>
          <a:p>
            <a:pPr lvl="2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C8023-E554-ECA7-8DAC-51FEEE79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7A1E-7FF6-AE4C-BBF1-D850BA4B9661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1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9BF8-5E41-328F-9EBF-B1369407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0434" cy="1325563"/>
          </a:xfrm>
        </p:spPr>
        <p:txBody>
          <a:bodyPr/>
          <a:lstStyle/>
          <a:p>
            <a:r>
              <a:rPr lang="en-US"/>
              <a:t>Computing confusion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5CB3-4C50-B4D5-E06D-80BB121C1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4" y="365125"/>
            <a:ext cx="5555166" cy="58118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We can then use the confusion_matrix() function to compute the confusion matrix from the target classes (y_train_5) and the predicted classes (y_train_pred)</a:t>
            </a:r>
          </a:p>
          <a:p>
            <a:r>
              <a:rPr lang="en-US"/>
              <a:t>Each </a:t>
            </a:r>
            <a:r>
              <a:rPr lang="en-US" i="1"/>
              <a:t>row </a:t>
            </a:r>
            <a:r>
              <a:rPr lang="en-US"/>
              <a:t>in the CM represents the </a:t>
            </a:r>
            <a:r>
              <a:rPr lang="en-US" i="1"/>
              <a:t>true</a:t>
            </a:r>
            <a:r>
              <a:rPr lang="en-US"/>
              <a:t> label, while each </a:t>
            </a:r>
            <a:r>
              <a:rPr lang="en-US" i="1"/>
              <a:t>column</a:t>
            </a:r>
            <a:r>
              <a:rPr lang="en-US"/>
              <a:t> represents the </a:t>
            </a:r>
            <a:r>
              <a:rPr lang="en-US" i="1"/>
              <a:t>predicted </a:t>
            </a:r>
            <a:r>
              <a:rPr lang="en-US"/>
              <a:t>label</a:t>
            </a:r>
          </a:p>
          <a:p>
            <a:r>
              <a:rPr lang="en-US"/>
              <a:t>In this example, there were</a:t>
            </a:r>
          </a:p>
          <a:p>
            <a:pPr lvl="1"/>
            <a:r>
              <a:rPr lang="en-US"/>
              <a:t>53892 true negatives where a non-5 was correctly classified as a non-5</a:t>
            </a:r>
          </a:p>
          <a:p>
            <a:pPr lvl="1"/>
            <a:r>
              <a:rPr lang="en-US"/>
              <a:t>3530 true positives where a 5 was correctly classified as a 5</a:t>
            </a:r>
          </a:p>
          <a:p>
            <a:pPr lvl="1"/>
            <a:r>
              <a:rPr lang="en-US"/>
              <a:t>687 false positives, where a non-5 was incorrectly classified as a 5</a:t>
            </a:r>
          </a:p>
          <a:p>
            <a:pPr lvl="2"/>
            <a:r>
              <a:rPr lang="en-US"/>
              <a:t>also known as </a:t>
            </a:r>
            <a:r>
              <a:rPr lang="en-US" i="1"/>
              <a:t>Type I Errors</a:t>
            </a:r>
            <a:endParaRPr lang="en-US"/>
          </a:p>
          <a:p>
            <a:pPr lvl="1"/>
            <a:r>
              <a:rPr lang="en-US"/>
              <a:t>1891 false negatives, where a 5 was incorrectly classified as a non-5</a:t>
            </a:r>
          </a:p>
          <a:p>
            <a:pPr lvl="2"/>
            <a:r>
              <a:rPr lang="en-US"/>
              <a:t>also known as </a:t>
            </a:r>
            <a:r>
              <a:rPr lang="en-US" i="1"/>
              <a:t>Type II Errors</a:t>
            </a:r>
            <a:endParaRPr lang="en-US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B792E-C814-0D20-ACEB-15AB9B1C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30" y="1690688"/>
            <a:ext cx="5003800" cy="1941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2D45E-29EA-4EDE-0293-A5800C06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2" y="3632334"/>
            <a:ext cx="5003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9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BE51-8208-DD4A-FB23-A9158075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and 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947F-13A4-F9D8-A47A-20C81FFD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634" y="2785241"/>
            <a:ext cx="5121166" cy="3391722"/>
          </a:xfrm>
        </p:spPr>
        <p:txBody>
          <a:bodyPr>
            <a:normAutofit fontScale="92500"/>
          </a:bodyPr>
          <a:lstStyle/>
          <a:p>
            <a:r>
              <a:rPr lang="en-US"/>
              <a:t>A perfect classifier would only have true positives and true negatives</a:t>
            </a:r>
          </a:p>
          <a:p>
            <a:r>
              <a:rPr lang="en-US"/>
              <a:t>The confusion matrix gives a lot of useful information</a:t>
            </a:r>
          </a:p>
          <a:p>
            <a:r>
              <a:rPr lang="en-US"/>
              <a:t>In particular, it provides the information we need to compute </a:t>
            </a:r>
            <a:r>
              <a:rPr lang="en-US" i="1"/>
              <a:t>precision</a:t>
            </a:r>
            <a:r>
              <a:rPr lang="en-US"/>
              <a:t>, </a:t>
            </a:r>
            <a:r>
              <a:rPr lang="en-US" i="1"/>
              <a:t>recall</a:t>
            </a:r>
            <a:r>
              <a:rPr lang="en-US"/>
              <a:t> and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 i="1"/>
              <a:t>-score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7F7AB-5005-5D6E-B1D9-D1F21ED7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7515"/>
            <a:ext cx="7772400" cy="1289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E04C2-0E32-992A-39E7-B4525EA04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1" y="3040063"/>
            <a:ext cx="5003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3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1F89-D0CD-508C-A466-8C7FEB8A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4628" cy="1325563"/>
          </a:xfrm>
        </p:spPr>
        <p:txBody>
          <a:bodyPr/>
          <a:lstStyle/>
          <a:p>
            <a:r>
              <a:rPr lang="en-US"/>
              <a:t>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9A9F-B129-CC61-EAE9-55A77726C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302" y="365125"/>
            <a:ext cx="5457497" cy="58118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prediction is </a:t>
            </a:r>
            <a:r>
              <a:rPr lang="en-US" i="1"/>
              <a:t>positive</a:t>
            </a:r>
            <a:r>
              <a:rPr lang="en-US"/>
              <a:t> if an instance is predicted by our model to be in the “positive” class (in our case, the “5” class)</a:t>
            </a:r>
          </a:p>
          <a:p>
            <a:pPr lvl="1"/>
            <a:r>
              <a:rPr lang="en-US"/>
              <a:t>Otherwise it is </a:t>
            </a:r>
            <a:r>
              <a:rPr lang="en-US" i="1"/>
              <a:t>negative</a:t>
            </a:r>
            <a:endParaRPr lang="en-US"/>
          </a:p>
          <a:p>
            <a:r>
              <a:rPr lang="en-US"/>
              <a:t>A prediction is </a:t>
            </a:r>
            <a:r>
              <a:rPr lang="en-US" i="1"/>
              <a:t>true</a:t>
            </a:r>
            <a:r>
              <a:rPr lang="en-US"/>
              <a:t> if the predicted class is equal to the true class</a:t>
            </a:r>
          </a:p>
          <a:p>
            <a:pPr lvl="1"/>
            <a:r>
              <a:rPr lang="en-US"/>
              <a:t>Otherwise it is false</a:t>
            </a:r>
          </a:p>
          <a:p>
            <a:r>
              <a:rPr lang="en-US" i="1"/>
              <a:t>Precision</a:t>
            </a:r>
            <a:r>
              <a:rPr lang="en-US"/>
              <a:t> is the proportion of the positive predictions that are true</a:t>
            </a:r>
          </a:p>
          <a:p>
            <a:pPr lvl="1"/>
            <a:r>
              <a:rPr lang="en-US"/>
              <a:t>In information retrieval terms, it is the proportion of items that are found, that are items you actually want</a:t>
            </a:r>
          </a:p>
          <a:p>
            <a:pPr lvl="1"/>
            <a:r>
              <a:rPr lang="en-US"/>
              <a:t>Ideally, we want everything that is predicted to be in the “positive” class to actually be “positive” – this would give a precision of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602BE-9DFB-6D1A-194A-D1DA02E8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7" y="2743994"/>
            <a:ext cx="3937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5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048C-D8C4-347C-8AA1-45B00B41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9DE83-0BE0-FC61-5298-E0710DF5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516" y="1825625"/>
            <a:ext cx="6256283" cy="4351338"/>
          </a:xfrm>
        </p:spPr>
        <p:txBody>
          <a:bodyPr>
            <a:normAutofit/>
          </a:bodyPr>
          <a:lstStyle/>
          <a:p>
            <a:r>
              <a:rPr lang="en-US" i="1"/>
              <a:t>Recall</a:t>
            </a:r>
            <a:r>
              <a:rPr lang="en-US"/>
              <a:t> is the proportion of actually positive instances that are predicted to be positive by the model</a:t>
            </a:r>
          </a:p>
          <a:p>
            <a:r>
              <a:rPr lang="en-US"/>
              <a:t>In information retrieval terms, recall is the proportion of the items that you want that are found by the model</a:t>
            </a:r>
          </a:p>
          <a:p>
            <a:r>
              <a:rPr lang="en-US"/>
              <a:t>Ideally, we want our model to “find” all the actually “positive” cases – this would give a recall of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AF666-DE8A-3F9C-8A7F-DA30C99F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3441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3A5E-2E5C-FFDB-3AFC-AC17E3FF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1B6E-1311-6A6F-2A97-A46795BA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385" y="567559"/>
            <a:ext cx="5864774" cy="60960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Precision gives us a measure of how good the system is at avoiding false positives</a:t>
            </a:r>
          </a:p>
          <a:p>
            <a:pPr lvl="1"/>
            <a:r>
              <a:rPr lang="en-US"/>
              <a:t>Proportion of what we get that we actually want</a:t>
            </a:r>
          </a:p>
          <a:p>
            <a:r>
              <a:rPr lang="en-US"/>
              <a:t>Recall gives us a measure of how good the system is at avoiding false negatives</a:t>
            </a:r>
          </a:p>
          <a:p>
            <a:pPr lvl="1"/>
            <a:r>
              <a:rPr lang="en-US"/>
              <a:t>Proportion of what we want that we actually get</a:t>
            </a:r>
          </a:p>
          <a:p>
            <a:r>
              <a:rPr lang="en-US"/>
              <a:t>We want both precision and recall to be high, so we want a measure that combines the two</a:t>
            </a:r>
          </a:p>
          <a:p>
            <a:r>
              <a:rPr lang="en-US"/>
              <a:t>The </a:t>
            </a:r>
            <a:r>
              <a:rPr lang="en-US" i="1"/>
              <a:t>F</a:t>
            </a:r>
            <a:r>
              <a:rPr lang="en-US" i="1" baseline="-25000"/>
              <a:t>1</a:t>
            </a:r>
            <a:r>
              <a:rPr lang="en-US" i="1"/>
              <a:t>-score</a:t>
            </a:r>
            <a:r>
              <a:rPr lang="en-US"/>
              <a:t> is the harmonic mean of the precision and recall</a:t>
            </a:r>
          </a:p>
          <a:p>
            <a:r>
              <a:rPr lang="en-US"/>
              <a:t>In contrast with the arithmetic mean, the harmonic mean gives more weight to low values</a:t>
            </a:r>
          </a:p>
          <a:p>
            <a:pPr lvl="1"/>
            <a:r>
              <a:rPr lang="en-US"/>
              <a:t>the harmonic mean is usually more appropriate when finding the central tendency of a set of </a:t>
            </a:r>
            <a:r>
              <a:rPr lang="en-US" i="1"/>
              <a:t>ratios</a:t>
            </a:r>
            <a:endParaRPr lang="en-US"/>
          </a:p>
          <a:p>
            <a:r>
              <a:rPr lang="en-US"/>
              <a:t>So, in order to get a high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-score, both precision and recall must be high</a:t>
            </a:r>
          </a:p>
          <a:p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 gives us a measure of how good the system is at avoiding false predictions in general, whether they are positive or negative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1AB15-4878-2884-9CD1-7A921BB7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43" y="1523999"/>
            <a:ext cx="5092912" cy="48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C396-7844-A9F7-CC76-BFE68FAE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Scikit-Learn functions for computing precision and 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7388C-21D3-A564-9E1F-DBBBB84B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3324"/>
            <a:ext cx="10515600" cy="224609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We can use the Scikit-Learn precision_score() and recall_score functions to give precision and recall respectively</a:t>
            </a:r>
          </a:p>
          <a:p>
            <a:r>
              <a:rPr lang="en-US"/>
              <a:t>If we run this on our SGDClassifier for detecting 5s, we now get a precision of about 84% and a recall of only 65%</a:t>
            </a:r>
          </a:p>
          <a:p>
            <a:pPr lvl="1"/>
            <a:r>
              <a:rPr lang="en-US"/>
              <a:t>Only 84% of the images it predicts to be 5s are actually 5s</a:t>
            </a:r>
          </a:p>
          <a:p>
            <a:pPr lvl="1"/>
            <a:r>
              <a:rPr lang="en-US"/>
              <a:t>Only 65% of the actual 5s are correctly identified as a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0144C-DC92-D1FC-F463-72058850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09" y="1832906"/>
            <a:ext cx="6472182" cy="1161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C915B-3619-0C41-BA5F-F28FC048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09" y="3038336"/>
            <a:ext cx="6472183" cy="7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5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55AB-D0F1-CB51-E4DE-992F8C26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Scikit-Learn function for computing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0F8D-1FFF-47AE-144F-1A13968D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78" y="1825625"/>
            <a:ext cx="5583621" cy="43513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You can use the f1_score() function to compute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</a:t>
            </a:r>
          </a:p>
          <a:p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 gives equal weight to precision and recall</a:t>
            </a:r>
          </a:p>
          <a:p>
            <a:r>
              <a:rPr lang="en-US"/>
              <a:t>Sometimes precision is more important than recall or vice-versa, in which case,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 may not be the best overall measure</a:t>
            </a:r>
          </a:p>
          <a:p>
            <a:r>
              <a:rPr lang="en-US"/>
              <a:t>For example, in a system that filters out videos that are not safe for kids, you are probably more concerned with avoiding letting through unsafe videos than you are about rejecting safe ones</a:t>
            </a:r>
          </a:p>
          <a:p>
            <a:pPr lvl="1"/>
            <a:r>
              <a:rPr lang="en-US"/>
              <a:t>So which should you prioritise more highly, precision or recall, assuming a “positive” video is one that is predicted to be safe?</a:t>
            </a:r>
          </a:p>
          <a:p>
            <a:r>
              <a:rPr lang="en-US"/>
              <a:t>What about a system that aims to detect shoplifting events, assuming a “positive” prediction is one that predicts that shoplifting is taking place?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16D9B-1E6E-7229-31AB-639DFC0E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5900"/>
            <a:ext cx="4140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8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B16A-6F45-A628-3882-23DFCDD9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 fontScale="90000"/>
          </a:bodyPr>
          <a:lstStyle/>
          <a:p>
            <a:r>
              <a:rPr lang="en-US"/>
              <a:t>Precision/Recall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2F74-B495-4E50-2710-7973F722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8123"/>
            <a:ext cx="10515600" cy="189186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Unfortunately, increasing precision usually results in a decrease in recall, and vice-versa</a:t>
            </a:r>
          </a:p>
          <a:p>
            <a:r>
              <a:rPr lang="en-US"/>
              <a:t>Most classifiers predict a class based on a score computed using a </a:t>
            </a:r>
            <a:r>
              <a:rPr lang="en-US" i="1"/>
              <a:t>decision function</a:t>
            </a:r>
            <a:endParaRPr lang="en-US"/>
          </a:p>
          <a:p>
            <a:r>
              <a:rPr lang="en-US"/>
              <a:t>The instance is classified to the “positive” class if this score is higher than some threshold</a:t>
            </a:r>
          </a:p>
          <a:p>
            <a:r>
              <a:rPr lang="en-US"/>
              <a:t>If we raise the threshold, then precision generally rises but recall goes down</a:t>
            </a:r>
          </a:p>
          <a:p>
            <a:r>
              <a:rPr lang="en-US"/>
              <a:t>If we lower the threshold, then precision generally falls, but recall goes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FAEF4-2B4B-3E3D-D3C2-A973B769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55350"/>
            <a:ext cx="7772400" cy="35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4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F5BF-3BCB-64F0-5940-61FC2126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precision/recall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E3944-B5BA-3464-6429-78C18715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876" y="1502978"/>
            <a:ext cx="5738648" cy="513955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Scikit-Learn lets you access the decision function scores computed by a given classifier through the classifier’s decision_function() method</a:t>
            </a:r>
          </a:p>
          <a:p>
            <a:r>
              <a:rPr lang="en-US"/>
              <a:t>You can then explore the precision/recall trade-off by setting any threshold you want to make predictions based on these scores</a:t>
            </a:r>
          </a:p>
          <a:p>
            <a:r>
              <a:rPr lang="en-US"/>
              <a:t>Example on left shows score that classifier computes for our example “5” instance</a:t>
            </a:r>
          </a:p>
          <a:p>
            <a:r>
              <a:rPr lang="en-US"/>
              <a:t>If the threshold is set to 0 (the value that the classifier actually uses), then this 5 is classified as a 5</a:t>
            </a:r>
          </a:p>
          <a:p>
            <a:r>
              <a:rPr lang="en-US"/>
              <a:t>But if the threshold is raised to 3000, then it is classified as a non-5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0D15A-0BA7-4FEB-606E-0A50E6C2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7" y="1933903"/>
            <a:ext cx="4914079" cy="38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15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F9D8-C385-7DBD-D8D0-34FB2849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/>
              <a:t>Determining the best threshold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9EEA-DC04-D657-74BB-886AA59D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572" y="966952"/>
            <a:ext cx="5184228" cy="5210011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We can find the best threshold to use by first generating all decision function scores using the method=“decision_function” argument with the cross_val_predict() function</a:t>
            </a:r>
          </a:p>
          <a:p>
            <a:r>
              <a:rPr lang="en-US"/>
              <a:t>We can then use the precision_recall_curve() function to find precision and recall for all values of the decision function score threshold</a:t>
            </a:r>
          </a:p>
          <a:p>
            <a:r>
              <a:rPr lang="en-US"/>
              <a:t>Note that you can choose the threshold so that you get almost any value of precision</a:t>
            </a:r>
          </a:p>
          <a:p>
            <a:r>
              <a:rPr lang="en-US"/>
              <a:t>Note that precision can go either up or down as you increase the threshold, but recall always goes down – why is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9A548-9D8A-8282-4C80-35F4EDD9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8" y="966952"/>
            <a:ext cx="5683471" cy="1194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9288DD-B31E-CBA7-8FC8-EA6E2ACB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8" y="2773410"/>
            <a:ext cx="5683471" cy="26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09B7-CC8E-A0DD-4945-3A3BBCD8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461C-E269-2C30-CAB7-478FEA68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most common supervised learning tasks are </a:t>
            </a:r>
            <a:r>
              <a:rPr lang="en-US" i="1"/>
              <a:t>regression</a:t>
            </a:r>
            <a:r>
              <a:rPr lang="en-US"/>
              <a:t>, where you predict values; and </a:t>
            </a:r>
            <a:r>
              <a:rPr lang="en-US" i="1"/>
              <a:t>classification</a:t>
            </a:r>
            <a:r>
              <a:rPr lang="en-US"/>
              <a:t>, where you predict categories or classes</a:t>
            </a:r>
          </a:p>
          <a:p>
            <a:r>
              <a:rPr lang="en-US"/>
              <a:t>We’ve looked in detail at an entire project where the task was a regression task (predicting median house prices)</a:t>
            </a:r>
          </a:p>
          <a:p>
            <a:r>
              <a:rPr lang="en-US"/>
              <a:t>We’ll now look more closely at classification systems</a:t>
            </a:r>
          </a:p>
        </p:txBody>
      </p:sp>
    </p:spTree>
    <p:extLst>
      <p:ext uri="{BB962C8B-B14F-4D97-AF65-F5344CB8AC3E}">
        <p14:creationId xmlns:p14="http://schemas.microsoft.com/office/powerpoint/2010/main" val="114225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AB16-DA0F-0C2E-46DD-CB0B4C02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Precision-Recall curves (PR curves)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CDBE-7849-7A9B-6136-FE2B79E3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/>
              <a:t>Another way of usefully representing the performance of a classifier is to plot a precision-recall curve</a:t>
            </a:r>
          </a:p>
          <a:p>
            <a:r>
              <a:rPr lang="en-US"/>
              <a:t>This curve shows that precision starts to fall sharply at around 80% recall, so we’d probably want to select a threshold that gives us 60-70% recall (depending on the task at hand)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6F3EB9-CBBF-9616-6F28-765CE00C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" y="1588695"/>
            <a:ext cx="4452226" cy="36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8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56B1-E4D1-F855-5BE9-42B50BFC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59924" cy="297027"/>
          </a:xfrm>
        </p:spPr>
        <p:txBody>
          <a:bodyPr>
            <a:normAutofit fontScale="90000"/>
          </a:bodyPr>
          <a:lstStyle/>
          <a:p>
            <a:r>
              <a:rPr lang="en-US"/>
              <a:t>The 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BD16-94D9-C815-DC09-A46A975A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848" y="365126"/>
            <a:ext cx="5919952" cy="611501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</a:t>
            </a:r>
            <a:r>
              <a:rPr lang="en-US" i="1"/>
              <a:t>receiver operating characteristic</a:t>
            </a:r>
            <a:r>
              <a:rPr lang="en-US"/>
              <a:t> (</a:t>
            </a:r>
            <a:r>
              <a:rPr lang="en-US" i="1"/>
              <a:t>ROC</a:t>
            </a:r>
            <a:r>
              <a:rPr lang="en-US"/>
              <a:t>) </a:t>
            </a:r>
            <a:r>
              <a:rPr lang="en-US" i="1"/>
              <a:t>curve</a:t>
            </a:r>
            <a:r>
              <a:rPr lang="en-US"/>
              <a:t> is another commonly used tool for evaluating the performance of a binary classifier</a:t>
            </a:r>
          </a:p>
          <a:p>
            <a:r>
              <a:rPr lang="en-US"/>
              <a:t>The ROC curve plots recall against the</a:t>
            </a:r>
            <a:r>
              <a:rPr lang="en-US" i="1"/>
              <a:t> false positive rate</a:t>
            </a:r>
            <a:r>
              <a:rPr lang="en-US"/>
              <a:t> (FPR)</a:t>
            </a:r>
          </a:p>
          <a:p>
            <a:pPr lvl="1"/>
            <a:r>
              <a:rPr lang="en-US"/>
              <a:t>In the context of a ROC curve, the recall is known as the </a:t>
            </a:r>
            <a:r>
              <a:rPr lang="en-US" i="1"/>
              <a:t>true positive rate</a:t>
            </a:r>
            <a:r>
              <a:rPr lang="en-US"/>
              <a:t> (TPR)</a:t>
            </a:r>
          </a:p>
          <a:p>
            <a:pPr lvl="2"/>
            <a:r>
              <a:rPr lang="en-US"/>
              <a:t>TPR is also known as </a:t>
            </a:r>
            <a:r>
              <a:rPr lang="en-US" i="1"/>
              <a:t>sensitivity </a:t>
            </a:r>
            <a:r>
              <a:rPr lang="en-US"/>
              <a:t>or </a:t>
            </a:r>
            <a:r>
              <a:rPr lang="en-US" i="1"/>
              <a:t>hit rate</a:t>
            </a:r>
          </a:p>
          <a:p>
            <a:pPr lvl="1"/>
            <a:r>
              <a:rPr lang="en-US"/>
              <a:t>The FPR is also known as the </a:t>
            </a:r>
            <a:r>
              <a:rPr lang="en-US" i="1"/>
              <a:t>fall-out</a:t>
            </a:r>
          </a:p>
          <a:p>
            <a:pPr lvl="1"/>
            <a:r>
              <a:rPr lang="en-US"/>
              <a:t>TNR = 1 – FPR is sometimes called </a:t>
            </a:r>
            <a:r>
              <a:rPr lang="en-US" i="1"/>
              <a:t>specificity</a:t>
            </a:r>
            <a:endParaRPr lang="en-US"/>
          </a:p>
          <a:p>
            <a:r>
              <a:rPr lang="en-US"/>
              <a:t>The TPR is the proportion of actually positive instances classified as positive</a:t>
            </a:r>
          </a:p>
          <a:p>
            <a:pPr lvl="1"/>
            <a:r>
              <a:rPr lang="en-US"/>
              <a:t>=&gt; we want TPR to be </a:t>
            </a:r>
            <a:r>
              <a:rPr lang="en-US" i="1"/>
              <a:t>high</a:t>
            </a:r>
          </a:p>
          <a:p>
            <a:r>
              <a:rPr lang="en-US"/>
              <a:t>The FPR is the proportion of actually negative instances classified as positive</a:t>
            </a:r>
          </a:p>
          <a:p>
            <a:pPr lvl="1"/>
            <a:r>
              <a:rPr lang="en-US"/>
              <a:t>=&gt; we want FPR to be </a:t>
            </a:r>
            <a:r>
              <a:rPr lang="en-US" i="1"/>
              <a:t>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F8A85-3E6A-206C-BCB7-462C1E81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3" y="874519"/>
            <a:ext cx="4779578" cy="19474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A066D0-63C3-3F32-BB7B-8759F6C2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3" y="3111062"/>
            <a:ext cx="4075386" cy="33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98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8F81-DD68-B186-C4C8-A125DA7D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3386" cy="433661"/>
          </a:xfrm>
        </p:spPr>
        <p:txBody>
          <a:bodyPr>
            <a:normAutofit fontScale="90000"/>
          </a:bodyPr>
          <a:lstStyle/>
          <a:p>
            <a:r>
              <a:rPr lang="en-US"/>
              <a:t>The 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5902-7C72-24CC-AE15-C040A4E3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20" y="1601515"/>
            <a:ext cx="5463063" cy="3930868"/>
          </a:xfrm>
        </p:spPr>
        <p:txBody>
          <a:bodyPr>
            <a:normAutofit/>
          </a:bodyPr>
          <a:lstStyle/>
          <a:p>
            <a:r>
              <a:rPr lang="en-US"/>
              <a:t>Use the roc_curve() function in Scikit-Learn to compute the FPR and TPR values for various thresholds</a:t>
            </a:r>
          </a:p>
          <a:p>
            <a:r>
              <a:rPr lang="en-US"/>
              <a:t>Then plot TPR against FPR using Matplotlib</a:t>
            </a:r>
          </a:p>
          <a:p>
            <a:r>
              <a:rPr lang="en-US"/>
              <a:t>We can again see the trade-off: the higher the recall (TPR), the higher the FPR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56697C-B3B4-1606-6762-3B93677A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18" y="452444"/>
            <a:ext cx="4440930" cy="36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47D6B6-F4E1-49B3-CF76-02730599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13283"/>
            <a:ext cx="581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7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0633-51B4-4046-9940-D3E6ADBD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661"/>
          </a:xfrm>
        </p:spPr>
        <p:txBody>
          <a:bodyPr>
            <a:normAutofit fontScale="90000"/>
          </a:bodyPr>
          <a:lstStyle/>
          <a:p>
            <a:r>
              <a:rPr lang="en-US"/>
              <a:t>Area under the curve (AUC)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74005-91CA-A791-6D1A-521AD65E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Dotted line shows the expected result for a perfectly random classifier</a:t>
            </a:r>
          </a:p>
          <a:p>
            <a:r>
              <a:rPr lang="en-US"/>
              <a:t>Better classifiers keep as far as possible away from the dotted line toward the upper left corner</a:t>
            </a:r>
          </a:p>
          <a:p>
            <a:r>
              <a:rPr lang="en-US"/>
              <a:t>We can measure performance of a classifier by the </a:t>
            </a:r>
            <a:r>
              <a:rPr lang="en-US" i="1"/>
              <a:t>area under the curve</a:t>
            </a:r>
            <a:r>
              <a:rPr lang="en-US"/>
              <a:t> (AUC)</a:t>
            </a:r>
          </a:p>
          <a:p>
            <a:r>
              <a:rPr lang="en-US"/>
              <a:t>A perfect classifier has an AUC of 1; a random classifier has an AUC of 0.5</a:t>
            </a:r>
          </a:p>
          <a:p>
            <a:r>
              <a:rPr lang="en-US"/>
              <a:t>Scikit-Learn’s roc_auc_score() function gives an estimate of the ROC AUC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28E9A-D9BC-2BC3-0E0D-AFEAC7D1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86063"/>
            <a:ext cx="4686300" cy="13843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D582BE8-EA16-23E0-0A47-B60C5426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6941"/>
            <a:ext cx="4440930" cy="36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41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7A4F-032F-4EDD-5710-D78FB4C4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 vs. PR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B740-2031-A44E-BA1B-96311AA2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825625"/>
            <a:ext cx="5454869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ROC curve and PR curve give similar information</a:t>
            </a:r>
          </a:p>
          <a:p>
            <a:r>
              <a:rPr lang="en-US"/>
              <a:t>In general, prefer the PR curve if the positive class is rare or when you care more about false positives than false negatives</a:t>
            </a:r>
          </a:p>
          <a:p>
            <a:r>
              <a:rPr lang="en-US"/>
              <a:t>Otherwise use the ROC curve</a:t>
            </a:r>
          </a:p>
          <a:p>
            <a:r>
              <a:rPr lang="en-US"/>
              <a:t>For example, the ROC curve for our 5-detector suggests that the classifier is really good, but this is because there are so few 5s in the data</a:t>
            </a:r>
          </a:p>
          <a:p>
            <a:r>
              <a:rPr lang="en-US"/>
              <a:t>The PR-curve makes it clear that there is room for improvement in our 5-detector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B042D8-4506-9B08-65E5-AEB3E34F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70" y="168665"/>
            <a:ext cx="3686391" cy="30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B651D6-7FC7-55D3-753C-C8A11E2E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70" y="3412626"/>
            <a:ext cx="3686391" cy="30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79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F9C1-D1EF-43CE-C09C-BA2C99CA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55"/>
            <a:ext cx="10515600" cy="1036162"/>
          </a:xfrm>
        </p:spPr>
        <p:txBody>
          <a:bodyPr>
            <a:normAutofit/>
          </a:bodyPr>
          <a:lstStyle/>
          <a:p>
            <a:r>
              <a:rPr lang="en-US"/>
              <a:t>Using a RandomForestClassifier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B900-08EA-3421-B557-5BCDD50E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2812579"/>
            <a:ext cx="11726917" cy="3808938"/>
          </a:xfrm>
        </p:spPr>
        <p:txBody>
          <a:bodyPr>
            <a:normAutofit/>
          </a:bodyPr>
          <a:lstStyle/>
          <a:p>
            <a:r>
              <a:rPr lang="en-US"/>
              <a:t>We’ll now try a RandomForestClassifier and compare it with our SGDClassifier using a PR curve and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-score</a:t>
            </a:r>
          </a:p>
          <a:p>
            <a:r>
              <a:rPr lang="en-US"/>
              <a:t>We need to train the random forest classifier and make it assign a decision function score to each instance</a:t>
            </a:r>
          </a:p>
          <a:p>
            <a:r>
              <a:rPr lang="en-US"/>
              <a:t>But a random forest classifier doesn’t have a decision function, because it does not work in that way...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58FE9-4A4D-443A-E5A2-F268342E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2" y="1173748"/>
            <a:ext cx="56896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4109F-36C9-5DE7-AD49-C644AFC0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2" y="1973848"/>
            <a:ext cx="7772400" cy="5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3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A003-C604-3CDD-283E-3E11718B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620"/>
          </a:xfrm>
        </p:spPr>
        <p:txBody>
          <a:bodyPr>
            <a:normAutofit fontScale="90000"/>
          </a:bodyPr>
          <a:lstStyle/>
          <a:p>
            <a:r>
              <a:rPr lang="en-US"/>
              <a:t>Using a random forest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0C6A-1B9B-B842-F636-1D9B2473F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9531"/>
            <a:ext cx="10515600" cy="341334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However, it does have a function, predict_proba(), that returns the class probabilities for each instance – so we can just use the probability of the positive class as a score</a:t>
            </a:r>
          </a:p>
          <a:p>
            <a:pPr lvl="1"/>
            <a:r>
              <a:rPr lang="en-US" sz="2000"/>
              <a:t>All Scikit-Learn classifiers have either a decision_function() method or a predict_proba() method (or both) that can be used to get decision scores</a:t>
            </a:r>
          </a:p>
          <a:p>
            <a:r>
              <a:rPr lang="en-US" sz="2400"/>
              <a:t>We can call the cross_val_predict() function to train the RandomForestClassifier using cross-validation and have it predict class probabilities using the code above</a:t>
            </a:r>
          </a:p>
          <a:p>
            <a:r>
              <a:rPr lang="en-US" sz="2400"/>
              <a:t>The classifier predicts that the first image is negative with 0.89 probability and that the second image is positive with 0.99 probability</a:t>
            </a:r>
          </a:p>
          <a:p>
            <a:pPr lvl="1"/>
            <a:r>
              <a:rPr lang="en-US" sz="2000"/>
              <a:t>Note that these are </a:t>
            </a:r>
            <a:r>
              <a:rPr lang="en-US" sz="2000" i="1"/>
              <a:t>estimated </a:t>
            </a:r>
            <a:r>
              <a:rPr lang="en-US" sz="2000"/>
              <a:t>probabilities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DC1B-F81E-9DFB-50CC-0EEBA1CB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2" y="1173748"/>
            <a:ext cx="56896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3D286-CCF3-14FF-75A8-CEDFB2803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2" y="1973848"/>
            <a:ext cx="7772400" cy="567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C83CC-7553-A044-8851-F030A3452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824" y="1499956"/>
            <a:ext cx="2413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0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E65E-D4AA-9FE6-7A2C-FA59F354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365126"/>
            <a:ext cx="11027979" cy="315911"/>
          </a:xfrm>
        </p:spPr>
        <p:txBody>
          <a:bodyPr>
            <a:normAutofit fontScale="90000"/>
          </a:bodyPr>
          <a:lstStyle/>
          <a:p>
            <a:r>
              <a:rPr lang="en-US"/>
              <a:t>Generating a PR curve for a random forest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5E7F-15D8-9CED-A584-C5853C14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13" y="1618593"/>
            <a:ext cx="6865615" cy="2836320"/>
          </a:xfrm>
        </p:spPr>
        <p:txBody>
          <a:bodyPr>
            <a:normAutofit fontScale="92500"/>
          </a:bodyPr>
          <a:lstStyle/>
          <a:p>
            <a:r>
              <a:rPr lang="en-US"/>
              <a:t>We can use the second column of the estimated probabilities to create the precision_recall_curve() function</a:t>
            </a:r>
          </a:p>
          <a:p>
            <a:r>
              <a:rPr lang="en-US"/>
              <a:t>We can see in the PR curves on the left that the RFC seems much better than the SGD classifier – its precision, recall and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 scores are correspondingly much better (see below)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7D931-A8F0-BB4D-6729-E04A29E9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2" y="918178"/>
            <a:ext cx="7772400" cy="78183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A6AED12-34FC-171A-5237-D7A528F7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2" y="2288134"/>
            <a:ext cx="4417241" cy="36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54876-B840-C24D-EC26-C069C70C9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454913"/>
            <a:ext cx="4012324" cy="21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7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D72B-EE74-486B-E3CA-FEB90BA8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8E06-1BA2-447E-C16F-5BE60FB7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far we’ve considered only </a:t>
            </a:r>
            <a:r>
              <a:rPr lang="en-US" i="1"/>
              <a:t>binary</a:t>
            </a:r>
            <a:r>
              <a:rPr lang="en-US"/>
              <a:t> classifiers</a:t>
            </a:r>
          </a:p>
          <a:p>
            <a:r>
              <a:rPr lang="en-US"/>
              <a:t>We’ll now look at </a:t>
            </a:r>
            <a:r>
              <a:rPr lang="en-US" i="1"/>
              <a:t>multiclass classifiers</a:t>
            </a:r>
            <a:r>
              <a:rPr lang="en-US"/>
              <a:t>, also called </a:t>
            </a:r>
            <a:r>
              <a:rPr lang="en-US" i="1"/>
              <a:t>multinomial classifiers</a:t>
            </a:r>
          </a:p>
          <a:p>
            <a:r>
              <a:rPr lang="en-US"/>
              <a:t>Some types of classifier can perform multiclass classification directly</a:t>
            </a:r>
          </a:p>
          <a:p>
            <a:pPr lvl="1"/>
            <a:r>
              <a:rPr lang="en-US"/>
              <a:t>e.g., LogisticRegression, RandomForestClassifier, GaussianNB</a:t>
            </a:r>
          </a:p>
          <a:p>
            <a:r>
              <a:rPr lang="en-US"/>
              <a:t>It is also possible to perform multiclass classification with multiple binary classifiers</a:t>
            </a:r>
          </a:p>
        </p:txBody>
      </p:sp>
    </p:spTree>
    <p:extLst>
      <p:ext uri="{BB962C8B-B14F-4D97-AF65-F5344CB8AC3E}">
        <p14:creationId xmlns:p14="http://schemas.microsoft.com/office/powerpoint/2010/main" val="1891208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F832-B8AC-4DD5-8670-7964BAE4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One-versus-rest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0EF6B-B1B4-1B46-DB8D-B9150003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could perform the full 10-class MNIST digit recognition task using 10 binary classifiers, each trained to detect a different digit</a:t>
            </a:r>
          </a:p>
          <a:p>
            <a:r>
              <a:rPr lang="en-US"/>
              <a:t>We could use the decision function score from each classifier to select the digit that has the highest score</a:t>
            </a:r>
          </a:p>
          <a:p>
            <a:r>
              <a:rPr lang="en-US"/>
              <a:t>This is called the </a:t>
            </a:r>
            <a:r>
              <a:rPr lang="en-US" i="1"/>
              <a:t>one-versus-rest</a:t>
            </a:r>
            <a:r>
              <a:rPr lang="en-US"/>
              <a:t> (OvR) or </a:t>
            </a:r>
            <a:r>
              <a:rPr lang="en-US" i="1"/>
              <a:t>one-versus-all</a:t>
            </a:r>
            <a:r>
              <a:rPr lang="en-US"/>
              <a:t> (OvA) strategy</a:t>
            </a:r>
          </a:p>
        </p:txBody>
      </p:sp>
    </p:spTree>
    <p:extLst>
      <p:ext uri="{BB962C8B-B14F-4D97-AF65-F5344CB8AC3E}">
        <p14:creationId xmlns:p14="http://schemas.microsoft.com/office/powerpoint/2010/main" val="377554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10B0-A422-E614-328A-F017515D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MNIST dataset*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A997-8EDD-9667-DE25-0D4C7312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507" y="1825625"/>
            <a:ext cx="5343292" cy="4351338"/>
          </a:xfrm>
        </p:spPr>
        <p:txBody>
          <a:bodyPr>
            <a:normAutofit fontScale="92500"/>
          </a:bodyPr>
          <a:lstStyle/>
          <a:p>
            <a:r>
              <a:rPr lang="en-US"/>
              <a:t>The MNIST dataset is a collection of 70000 images of hand-written digits, written by high school students and employees of the US Census Bureau</a:t>
            </a:r>
          </a:p>
          <a:p>
            <a:r>
              <a:rPr lang="en-US"/>
              <a:t>Each digit is labelled with the digit that it represents</a:t>
            </a:r>
          </a:p>
          <a:p>
            <a:r>
              <a:rPr lang="en-US"/>
              <a:t>It is almost certainly the most widely used dataset in machine learning</a:t>
            </a:r>
          </a:p>
          <a:p>
            <a:r>
              <a:rPr lang="en-US"/>
              <a:t>It can be obtained from OpenML.org using the code on the left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A16C3-8C42-CD63-96BB-6C77D7561D31}"/>
              </a:ext>
            </a:extLst>
          </p:cNvPr>
          <p:cNvSpPr txBox="1"/>
          <p:nvPr/>
        </p:nvSpPr>
        <p:spPr>
          <a:xfrm>
            <a:off x="440474" y="6308209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* </a:t>
            </a:r>
            <a:r>
              <a:rPr lang="en-US">
                <a:hlinkClick r:id="rId2"/>
              </a:rPr>
              <a:t>https://openml.org/search?type=data&amp;status=active&amp;id=554</a:t>
            </a:r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82331-EE3A-6F38-F717-D99CCEA3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6" y="5036324"/>
            <a:ext cx="54483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9724B-DC18-29F8-B82F-49689300C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9" y="1929161"/>
            <a:ext cx="2709377" cy="2544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1C99E-F783-3164-415B-DD685C145BAC}"/>
              </a:ext>
            </a:extLst>
          </p:cNvPr>
          <p:cNvSpPr txBox="1"/>
          <p:nvPr/>
        </p:nvSpPr>
        <p:spPr>
          <a:xfrm>
            <a:off x="3847171" y="31788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“5”</a:t>
            </a:r>
          </a:p>
        </p:txBody>
      </p:sp>
    </p:spTree>
    <p:extLst>
      <p:ext uri="{BB962C8B-B14F-4D97-AF65-F5344CB8AC3E}">
        <p14:creationId xmlns:p14="http://schemas.microsoft.com/office/powerpoint/2010/main" val="807816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1794-B8D3-C1C3-851D-5BF80C22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One-versus-one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58EC0-A2F6-0302-4F6C-5F4B1C5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Another (more expensive) strategy is to train a binary classifier for every distinct pair of classes (discriminating 1s from 0s, 2s from 0s, 3s from 0s, etc.)</a:t>
            </a:r>
          </a:p>
          <a:p>
            <a:r>
              <a:rPr lang="en-US"/>
              <a:t>This is called the </a:t>
            </a:r>
            <a:r>
              <a:rPr lang="en-US" i="1"/>
              <a:t>one-versus-one</a:t>
            </a:r>
            <a:r>
              <a:rPr lang="en-US"/>
              <a:t> (OvO) strategy</a:t>
            </a:r>
          </a:p>
          <a:p>
            <a:r>
              <a:rPr lang="en-US"/>
              <a:t>If you adopt this strategy, then for </a:t>
            </a:r>
            <a:r>
              <a:rPr lang="en-US" i="1"/>
              <a:t>N</a:t>
            </a:r>
            <a:r>
              <a:rPr lang="en-US"/>
              <a:t> classes, you need N(N-1)/2 classifiers</a:t>
            </a:r>
          </a:p>
          <a:p>
            <a:pPr lvl="1"/>
            <a:r>
              <a:rPr lang="en-US"/>
              <a:t>So in the MNIST case, you would need 45 classifiers!</a:t>
            </a:r>
          </a:p>
          <a:p>
            <a:pPr lvl="1"/>
            <a:r>
              <a:rPr lang="en-US"/>
              <a:t>However, each classifier only needs to be trained on ca. 20% of the data</a:t>
            </a:r>
          </a:p>
          <a:p>
            <a:r>
              <a:rPr lang="en-US"/>
              <a:t>Some algorithms (e.g., SVMs) scale poorly with the size of a training set – for these algorithms, the OvO strategy can be practical</a:t>
            </a:r>
          </a:p>
          <a:p>
            <a:r>
              <a:rPr lang="en-US"/>
              <a:t>However, for most binary classifiers, OvR is preferred</a:t>
            </a:r>
          </a:p>
        </p:txBody>
      </p:sp>
    </p:spTree>
    <p:extLst>
      <p:ext uri="{BB962C8B-B14F-4D97-AF65-F5344CB8AC3E}">
        <p14:creationId xmlns:p14="http://schemas.microsoft.com/office/powerpoint/2010/main" val="1080127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88DB-9D54-5947-16DA-A89F3ED6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binary classification algorithm for a multiclass classification task with Scikit-Learn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9F61-8D91-4F03-6C48-B54EF4B0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806" y="1825625"/>
            <a:ext cx="5961993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Scikit-Learn detects if you try to use a binary classification algorithm for a multiclass task and automatically adopts either OvO or OvR, depending on the algorithm</a:t>
            </a:r>
          </a:p>
          <a:p>
            <a:r>
              <a:rPr lang="en-US"/>
              <a:t>For example, we can try training an SVM classifier (sklearn.svm.SVC) on the first 2000 MNIST images</a:t>
            </a:r>
          </a:p>
          <a:p>
            <a:pPr lvl="1"/>
            <a:r>
              <a:rPr lang="en-US"/>
              <a:t>using more would take too much time</a:t>
            </a:r>
          </a:p>
          <a:p>
            <a:r>
              <a:rPr lang="en-US"/>
              <a:t>In this case, sklearn will adopt an OvO strategy and train 45 binary classifiers</a:t>
            </a:r>
          </a:p>
          <a:p>
            <a:r>
              <a:rPr lang="en-US"/>
              <a:t>When making a prediction, it will actually make 45 predictions and select the class that won the largest number of duels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81D33-9A02-5E19-E0F9-66D96D2C7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6" y="2788177"/>
            <a:ext cx="4873516" cy="1281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18BE5-EC81-E573-A0CA-FCAA5E978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6" y="4159531"/>
            <a:ext cx="2161847" cy="5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3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4E1A-7D8E-EA83-1A05-922E35F8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an SVM for 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6DBE-A6D8-2255-487D-0BAE4550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76" y="1825625"/>
            <a:ext cx="5688724" cy="4351338"/>
          </a:xfrm>
        </p:spPr>
        <p:txBody>
          <a:bodyPr/>
          <a:lstStyle/>
          <a:p>
            <a:r>
              <a:rPr lang="en-US"/>
              <a:t>Running the decision_function() method reveals that the model returns 10 scores for each instance, one per class</a:t>
            </a:r>
          </a:p>
          <a:p>
            <a:r>
              <a:rPr lang="en-US"/>
              <a:t>The score for a class is the number of duels it wins plus/minus a tweak to break ties that depends on the classifier score</a:t>
            </a:r>
          </a:p>
          <a:p>
            <a:r>
              <a:rPr lang="en-US"/>
              <a:t>In this case, the highest score is 9.3, which corresponds to the class 5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7D0D4-E6D5-E95B-CD24-8363A52C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4" y="2490842"/>
            <a:ext cx="5422462" cy="1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0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942F-A4D3-2931-E9E4-0AF93CF2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rmAutofit fontScale="90000"/>
          </a:bodyPr>
          <a:lstStyle/>
          <a:p>
            <a:r>
              <a:rPr lang="en-US"/>
              <a:t>Using an SVM for 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D9DB-FD83-1355-A87B-4957D67D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14400"/>
            <a:ext cx="5257800" cy="5686097"/>
          </a:xfrm>
        </p:spPr>
        <p:txBody>
          <a:bodyPr>
            <a:normAutofit lnSpcReduction="10000"/>
          </a:bodyPr>
          <a:lstStyle/>
          <a:p>
            <a:r>
              <a:rPr lang="en-US"/>
              <a:t>When a Scikit-Learn classifier is trained, it stores the list of target classes in its .classes_ attribute</a:t>
            </a:r>
          </a:p>
          <a:p>
            <a:r>
              <a:rPr lang="en-US"/>
              <a:t>The order of the scores in the arrays returned by the decision_function() method is the same as the order of the classes stored in the .classes_ property</a:t>
            </a:r>
          </a:p>
          <a:p>
            <a:r>
              <a:rPr lang="en-US"/>
              <a:t>So we can find the index of the maximum score using the .argmax() method and then find the class name by using this index to access the array of classes in .classes_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5707F-8B75-7AD5-663E-3318C7BC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2" y="1704449"/>
            <a:ext cx="5662428" cy="34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9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497F-BBE0-567C-3D39-8B181727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641"/>
          </a:xfrm>
        </p:spPr>
        <p:txBody>
          <a:bodyPr>
            <a:normAutofit fontScale="90000"/>
          </a:bodyPr>
          <a:lstStyle/>
          <a:p>
            <a:r>
              <a:rPr lang="en-US"/>
              <a:t>User-selection of OvO or OvR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8B42-F77D-F07D-0A6F-3C413D83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302" y="861848"/>
            <a:ext cx="5457497" cy="531511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If you want to use a different strategy from the one that Scikit-Learn automatically uses for a given classification algorithm, then you can use the OneVsOneClassifier or OneVsRestClassifier classes</a:t>
            </a:r>
          </a:p>
          <a:p>
            <a:r>
              <a:rPr lang="en-US"/>
              <a:t>You simply give a classifier to the constructor for one of these classes when you instantiate it</a:t>
            </a:r>
          </a:p>
          <a:p>
            <a:r>
              <a:rPr lang="en-US"/>
              <a:t>For example, you can choose to use OvR instead of the default OvO strategy when using an SVM using the code on the left</a:t>
            </a:r>
          </a:p>
          <a:p>
            <a:r>
              <a:rPr lang="en-US"/>
              <a:t>Note that only 10 classifiers are now trained when running this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B8332-7462-0747-EBA4-BFBD5203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2" y="1208252"/>
            <a:ext cx="56515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670B-646D-8E39-812B-B813590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an SGD classifier for a multiclass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2680-3E45-8DD7-0278-32D73DFF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406" y="1825625"/>
            <a:ext cx="5352393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When we use an SGDClassifier for a multiclass task, Scikit-Learn uses the OvR strategy by default</a:t>
            </a:r>
          </a:p>
          <a:p>
            <a:r>
              <a:rPr lang="en-US"/>
              <a:t>In this case, the classifier makes the wrong prediction for our running “5” example</a:t>
            </a:r>
          </a:p>
          <a:p>
            <a:r>
              <a:rPr lang="en-US"/>
              <a:t>When we look at the scores that the classifier assigns to each class, we see that it is not very confident – nearly all scores are very negative</a:t>
            </a:r>
          </a:p>
          <a:p>
            <a:r>
              <a:rPr lang="en-US"/>
              <a:t>We can get a better idea of the model's performance in general by using cross_val_score()</a:t>
            </a:r>
          </a:p>
          <a:p>
            <a:r>
              <a:rPr lang="en-US"/>
              <a:t>It scores over 85% on all folds, whereas a random classifier would be expected to get only 10% - so this isn’t too bad!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C8C41-144A-8470-4901-102CF6A6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6" y="1690688"/>
            <a:ext cx="5649310" cy="192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7C82A-E165-963D-C992-BF2F155E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6" y="3986678"/>
            <a:ext cx="5743904" cy="6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9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C262-F4AE-3F89-A018-0D262645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an SGD classifier on a multiclass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00D71-20D2-DE73-8D6F-0A43D1D4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8537"/>
            <a:ext cx="10515600" cy="1058425"/>
          </a:xfrm>
        </p:spPr>
        <p:txBody>
          <a:bodyPr/>
          <a:lstStyle/>
          <a:p>
            <a:r>
              <a:rPr lang="en-US"/>
              <a:t>In this case we can quite simply improve performance by scaling the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30C54-5A84-0647-17CB-453EE634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7" y="1690688"/>
            <a:ext cx="7772400" cy="27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2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3CB-A738-64B4-0DED-97B3729E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1372" cy="496723"/>
          </a:xfrm>
        </p:spPr>
        <p:txBody>
          <a:bodyPr>
            <a:normAutofit fontScale="90000"/>
          </a:bodyPr>
          <a:lstStyle/>
          <a:p>
            <a:r>
              <a:rPr lang="en-US"/>
              <a:t>Analysing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4307F-EB56-0701-8E9A-27FE241C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966" y="365125"/>
            <a:ext cx="4784834" cy="58118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The first step in analysing your errors is to look at the confusion matrix</a:t>
            </a:r>
          </a:p>
          <a:p>
            <a:pPr lvl="1"/>
            <a:r>
              <a:rPr lang="en-US"/>
              <a:t>Use cross_val_predict() to make predictions</a:t>
            </a:r>
          </a:p>
          <a:p>
            <a:pPr lvl="1"/>
            <a:r>
              <a:rPr lang="en-US"/>
              <a:t>Then pass labels and predictions to confusion_matrix(), as described earlier</a:t>
            </a:r>
          </a:p>
          <a:p>
            <a:r>
              <a:rPr lang="en-US"/>
              <a:t>When there are 10 classes, the confusion matrix is a 10 x 10 matrix</a:t>
            </a:r>
          </a:p>
          <a:p>
            <a:r>
              <a:rPr lang="en-US"/>
              <a:t>Larger confusion matrices are easier to understand when they are presented as “heat maps”, where colours represent the values</a:t>
            </a:r>
          </a:p>
          <a:p>
            <a:r>
              <a:rPr lang="en-US"/>
              <a:t>We can do this using the code shown, which generates the matrix shown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896D5-94B6-24D7-938F-8A0EA29A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1" y="1019503"/>
            <a:ext cx="6044467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6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544C-6E8B-B8DD-A142-C4684BCC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151"/>
          </a:xfrm>
        </p:spPr>
        <p:txBody>
          <a:bodyPr>
            <a:normAutofit fontScale="90000"/>
          </a:bodyPr>
          <a:lstStyle/>
          <a:p>
            <a:r>
              <a:rPr lang="en-US"/>
              <a:t>Analysing errors – normalized confusion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C690-B63A-6B21-FA28-C385F1363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614" y="966952"/>
            <a:ext cx="6666185" cy="4729655"/>
          </a:xfrm>
        </p:spPr>
        <p:txBody>
          <a:bodyPr>
            <a:normAutofit fontScale="92500"/>
          </a:bodyPr>
          <a:lstStyle/>
          <a:p>
            <a:r>
              <a:rPr lang="en-US"/>
              <a:t>Note that the entry at (5,5) is a darker colour than the other entries in the leading diagonal</a:t>
            </a:r>
          </a:p>
          <a:p>
            <a:r>
              <a:rPr lang="en-US"/>
              <a:t>This could be because there were proportionally more errors or because there were fewer 5s than other digits</a:t>
            </a:r>
          </a:p>
          <a:p>
            <a:r>
              <a:rPr lang="en-US"/>
              <a:t>You should therefore </a:t>
            </a:r>
            <a:r>
              <a:rPr lang="en-US" i="1"/>
              <a:t>normalize</a:t>
            </a:r>
            <a:r>
              <a:rPr lang="en-US"/>
              <a:t> your confusion matrices, as shown below on the left</a:t>
            </a:r>
          </a:p>
          <a:p>
            <a:pPr lvl="1"/>
            <a:r>
              <a:rPr lang="en-US"/>
              <a:t>each value in the upper matrix is divided by the sum of the values in its row</a:t>
            </a:r>
          </a:p>
          <a:p>
            <a:r>
              <a:rPr lang="en-US"/>
              <a:t>We normalize by setting the normalize=“true” argument in the from_predictions() method</a:t>
            </a:r>
          </a:p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1BA8730-F5D8-C043-E4FA-A0F4BFA7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" y="966952"/>
            <a:ext cx="3139084" cy="26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B435803-972B-9F71-9E4A-2F2FE71A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" y="3893915"/>
            <a:ext cx="3139084" cy="27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6AF4C-5C32-9209-AA8B-9C1F788E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506" y="6006377"/>
            <a:ext cx="7772400" cy="4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93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C7A4-AAB0-FF18-2527-839AACBA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1528-D953-2BF8-7820-798C535D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2" y="1825625"/>
            <a:ext cx="6676697" cy="4351338"/>
          </a:xfrm>
        </p:spPr>
        <p:txBody>
          <a:bodyPr/>
          <a:lstStyle/>
          <a:p>
            <a:r>
              <a:rPr lang="en-US"/>
              <a:t>Note that 82% of the 5s were classified correctly, with 10% of them being mis-classified as 8s</a:t>
            </a:r>
          </a:p>
          <a:p>
            <a:r>
              <a:rPr lang="en-US"/>
              <a:t>Note that only 2% of the 8s were misclassified as 5s – confusion matrices are not usually symmetrical!</a:t>
            </a:r>
          </a:p>
          <a:p>
            <a:r>
              <a:rPr lang="en-US"/>
              <a:t>Note that many digits are mis-classified as 8s – the values in the column for 8 are generally quite high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4E6A2B-0BC0-E038-C0C0-8B612AEF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7" y="1825625"/>
            <a:ext cx="4442365" cy="38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CC76-B773-C862-5397-267AECB8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sklearn.datasets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1AD4-B63E-1E96-2C69-E9AFE587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sklearn.datasets package contains mostly three types of function:</a:t>
            </a:r>
          </a:p>
          <a:p>
            <a:pPr lvl="1"/>
            <a:r>
              <a:rPr lang="en-US"/>
              <a:t>fetch_* functions, e.g., fetch_openml(), that download datasets from the internet</a:t>
            </a:r>
          </a:p>
          <a:p>
            <a:pPr lvl="2"/>
            <a:r>
              <a:rPr lang="en-US"/>
              <a:t>downloaded datasets are cached by default in a directory called ~/scikit_learn_data</a:t>
            </a:r>
          </a:p>
          <a:p>
            <a:pPr lvl="1"/>
            <a:r>
              <a:rPr lang="en-US"/>
              <a:t>load_* functions that load small datasets bundled with Scikit-Learn</a:t>
            </a:r>
          </a:p>
          <a:p>
            <a:pPr lvl="1"/>
            <a:r>
              <a:rPr lang="en-US"/>
              <a:t>make_* functions that generate fake datasets, useful for testing</a:t>
            </a:r>
          </a:p>
          <a:p>
            <a:r>
              <a:rPr lang="en-US"/>
              <a:t>Generated datasets are returned as a pair, (X, y), where X and y are NumPy arrays, X containing the predictor features and y containing the target feature or class to be predicted</a:t>
            </a:r>
          </a:p>
          <a:p>
            <a:r>
              <a:rPr lang="en-US"/>
              <a:t>Other datasets are returned as sklearn.utils.Bunch objects which are dictionaries (associative arrays)</a:t>
            </a:r>
          </a:p>
        </p:txBody>
      </p:sp>
    </p:spTree>
    <p:extLst>
      <p:ext uri="{BB962C8B-B14F-4D97-AF65-F5344CB8AC3E}">
        <p14:creationId xmlns:p14="http://schemas.microsoft.com/office/powerpoint/2010/main" val="1720551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3B6-339D-C00F-4818-5EA721D9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704"/>
          </a:xfrm>
        </p:spPr>
        <p:txBody>
          <a:bodyPr>
            <a:normAutofit fontScale="90000"/>
          </a:bodyPr>
          <a:lstStyle/>
          <a:p>
            <a:r>
              <a:rPr lang="en-US"/>
              <a:t>Analysing errors with confusion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F2FF-D180-070C-E29D-4C3CDDD8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007" y="1320044"/>
            <a:ext cx="8024647" cy="3872066"/>
          </a:xfrm>
        </p:spPr>
        <p:txBody>
          <a:bodyPr>
            <a:normAutofit fontScale="92500"/>
          </a:bodyPr>
          <a:lstStyle/>
          <a:p>
            <a:r>
              <a:rPr lang="en-US"/>
              <a:t>We can emphasize the errors in a confusion matrix by putting zero weight on the correct predictions, as shown above</a:t>
            </a:r>
          </a:p>
          <a:p>
            <a:r>
              <a:rPr lang="en-US"/>
              <a:t>The column for digit 8 is now rather bright, indicating that many errors are due to confusing a digit with an 8</a:t>
            </a:r>
          </a:p>
          <a:p>
            <a:r>
              <a:rPr lang="en-US"/>
              <a:t>Note that each entry gives the percentage of </a:t>
            </a:r>
            <a:r>
              <a:rPr lang="en-US" i="1"/>
              <a:t>errors</a:t>
            </a:r>
            <a:r>
              <a:rPr lang="en-US"/>
              <a:t> in that row, e.g., 36% of the </a:t>
            </a:r>
            <a:r>
              <a:rPr lang="en-US" i="1"/>
              <a:t>errors </a:t>
            </a:r>
            <a:r>
              <a:rPr lang="en-US"/>
              <a:t>that were made on 7s were due to a misclassification as a 9</a:t>
            </a:r>
          </a:p>
          <a:p>
            <a:r>
              <a:rPr lang="en-US"/>
              <a:t>However, only 3% of the 7s were actually classified as 9s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78B4D2D-50A2-77C6-2D0B-15C77DC7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1" y="1223349"/>
            <a:ext cx="2986580" cy="25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BE6C41-2741-74DD-8CF7-4759C940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296227"/>
            <a:ext cx="7772400" cy="11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03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9F88-D7A0-DDC0-45E9-E41C91BB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Gaining insight into how to improve your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B746-DB81-18CE-9346-A558FDB2E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Confusion matrices can give you insights into how to improve your model</a:t>
            </a:r>
          </a:p>
          <a:p>
            <a:r>
              <a:rPr lang="en-US"/>
              <a:t>For example, in this case, it seems we should focus on the problem of digits being mis-classified as 8s, we could address this by</a:t>
            </a:r>
          </a:p>
          <a:p>
            <a:pPr lvl="1"/>
            <a:r>
              <a:rPr lang="en-US"/>
              <a:t>getting more training data with images of non-8s that look like 8s</a:t>
            </a:r>
          </a:p>
          <a:p>
            <a:pPr lvl="1"/>
            <a:r>
              <a:rPr lang="en-US"/>
              <a:t>engineering features to help the classifier</a:t>
            </a:r>
          </a:p>
          <a:p>
            <a:pPr lvl="1"/>
            <a:r>
              <a:rPr lang="en-US"/>
              <a:t>preprocessing images so they look more stylised</a:t>
            </a:r>
          </a:p>
        </p:txBody>
      </p:sp>
    </p:spTree>
    <p:extLst>
      <p:ext uri="{BB962C8B-B14F-4D97-AF65-F5344CB8AC3E}">
        <p14:creationId xmlns:p14="http://schemas.microsoft.com/office/powerpoint/2010/main" val="2718518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8424-5073-42D4-5023-04F7AE26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Analysing individual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6C04-52FD-98D3-25FC-4CC25B9B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524" y="1825625"/>
            <a:ext cx="5741276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We can gain insight by analysing individual errors</a:t>
            </a:r>
          </a:p>
          <a:p>
            <a:r>
              <a:rPr lang="en-US"/>
              <a:t>One way of doing this is by plotting examples of true and false positivies for particular classes in a confusion-matrix-like arrangement (see the notebook for the code for this)</a:t>
            </a:r>
          </a:p>
          <a:p>
            <a:r>
              <a:rPr lang="en-US"/>
              <a:t>In this case, we might try </a:t>
            </a:r>
            <a:r>
              <a:rPr lang="en-US" i="1"/>
              <a:t>data augmentation</a:t>
            </a:r>
            <a:r>
              <a:rPr lang="en-US"/>
              <a:t>, where we augment the dataset with slightly shifted and rotated versions of the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7AB3A-687B-7A68-3358-ACEDBD41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0" y="1997787"/>
            <a:ext cx="4179176" cy="41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16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04D0-8265-F76D-F7C6-0265B80B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/>
              <a:t>Multilabel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611A-B231-AC42-30CD-B69709FC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909" y="767254"/>
            <a:ext cx="6471745" cy="593834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 </a:t>
            </a:r>
            <a:r>
              <a:rPr lang="en-US" i="1"/>
              <a:t>multilabel classification</a:t>
            </a:r>
            <a:r>
              <a:rPr lang="en-US"/>
              <a:t> system outputs multiple labels for each input</a:t>
            </a:r>
          </a:p>
          <a:p>
            <a:r>
              <a:rPr lang="en-US"/>
              <a:t>For example, a system that recognizes people in photographs might output for each photograph a list of the people that it thinks are in the picture</a:t>
            </a:r>
          </a:p>
          <a:p>
            <a:r>
              <a:rPr lang="en-US"/>
              <a:t>Consider the case where we want our system to classify each MNIST image as large vs. small and odd vs. even (from its appearance, not its value!)</a:t>
            </a:r>
          </a:p>
          <a:p>
            <a:r>
              <a:rPr lang="en-US"/>
              <a:t>The code on the left does this using a knn classifier</a:t>
            </a:r>
          </a:p>
          <a:p>
            <a:r>
              <a:rPr lang="en-US"/>
              <a:t>One way of evaluating such a classifier is to calculate the mean F1 score across all labels (as shown)</a:t>
            </a:r>
          </a:p>
          <a:p>
            <a:r>
              <a:rPr lang="en-US"/>
              <a:t>This assumes that all labels have equal support and are equally important</a:t>
            </a:r>
          </a:p>
          <a:p>
            <a:r>
              <a:rPr lang="en-US"/>
              <a:t>If this is not the case, then we can get a score that gives a higher weight to classes for which there are more instances, using the average=“weighted” option when calling the f1_score()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185A6-C3BE-5F4B-897F-5EE7BA31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56129"/>
            <a:ext cx="3756892" cy="2962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266C8-B2A3-74ED-2351-6F1BEC086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5" y="3994042"/>
            <a:ext cx="5273565" cy="670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D518D-D731-C1E8-2D15-C06223301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45" y="5020098"/>
            <a:ext cx="5273565" cy="9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4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9B36-08B3-2CA3-5727-2A269143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Multioutput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77129-F48B-1847-48E5-AAC88DBE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Multioutput</a:t>
            </a:r>
            <a:r>
              <a:rPr lang="en-US"/>
              <a:t> classification is multilabel classification where each label might be multiclass (i.e., have more than 2 possible values)</a:t>
            </a:r>
          </a:p>
          <a:p>
            <a:r>
              <a:rPr lang="en-US"/>
              <a:t>For example, a system that removes noise from an MNIST-like image could be a multioutput classification system that outputs an array of pixel intensities</a:t>
            </a:r>
          </a:p>
          <a:p>
            <a:pPr lvl="1"/>
            <a:r>
              <a:rPr lang="en-US"/>
              <a:t>the output is multilabel, since there is a label for each pixel in each output</a:t>
            </a:r>
          </a:p>
          <a:p>
            <a:pPr lvl="1"/>
            <a:r>
              <a:rPr lang="en-US"/>
              <a:t>the output is multiclass, since each label can be one of 256 different values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0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C5BD-2CCF-BA1B-ED59-B7818F66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Denoising an image using multioutput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248-FB97-EB24-3A89-07F515B8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828" y="1219201"/>
            <a:ext cx="5940972" cy="4957762"/>
          </a:xfrm>
        </p:spPr>
        <p:txBody>
          <a:bodyPr/>
          <a:lstStyle/>
          <a:p>
            <a:r>
              <a:rPr lang="en-US"/>
              <a:t>We can create training and test sets by adding noise to the MNIST images using NumPy’s randint() function</a:t>
            </a:r>
          </a:p>
          <a:p>
            <a:r>
              <a:rPr lang="en-US"/>
              <a:t>We keep the original images as the target images</a:t>
            </a:r>
          </a:p>
          <a:p>
            <a:r>
              <a:rPr lang="en-US"/>
              <a:t>Note that it tries to find the most similar clean digit – this is instance-based learning!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04065-16CB-2E3B-6DB6-6C635294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83" y="1819657"/>
            <a:ext cx="4693745" cy="126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C5C48-6C4F-10BD-928B-F32618E3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83" y="3400097"/>
            <a:ext cx="4693745" cy="952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E1699-211A-0FAB-EC80-840E1E466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83" y="4475849"/>
            <a:ext cx="1883191" cy="1851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48FB0-3607-49A4-2988-32F5A5CA6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628" y="4782207"/>
            <a:ext cx="1327354" cy="1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C0A4-BC4D-CB66-0954-A020FAAA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sklearn.datasets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B067-CD46-E9FB-F157-F9826DF3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04" y="365124"/>
            <a:ext cx="3691055" cy="629215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sklearn.utils.Bunch objects have functions and properties that allow you to access the keys, the data, the targets and so on, e.g.,</a:t>
            </a:r>
          </a:p>
          <a:p>
            <a:pPr lvl="1"/>
            <a:r>
              <a:rPr lang="en-US"/>
              <a:t>mnist.DESCR gives a textual description of the dataset</a:t>
            </a:r>
          </a:p>
          <a:p>
            <a:pPr lvl="1"/>
            <a:r>
              <a:rPr lang="en-US"/>
              <a:t>mnist.keys() gives a list of the keys (properties) of the object</a:t>
            </a:r>
          </a:p>
          <a:p>
            <a:r>
              <a:rPr lang="en-US"/>
              <a:t>Downloaded and loaded datasets typically have “data” and “target” properties that give access to the predictor features and target feature, respectively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0C0B1-CA60-FA2D-39EE-BF2A54FF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7" y="1690688"/>
            <a:ext cx="54610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20D0D-8F1B-0C65-B768-87328A85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7" y="2677556"/>
            <a:ext cx="7772400" cy="1502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78C26-3B44-37B1-8550-D1BCE034B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7" y="4391393"/>
            <a:ext cx="7772400" cy="22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8578-B5BA-7510-2A49-AADEB828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MNIST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F0EB-459A-494F-3855-3431611F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214" y="1825625"/>
            <a:ext cx="5733585" cy="4351338"/>
          </a:xfrm>
        </p:spPr>
        <p:txBody>
          <a:bodyPr/>
          <a:lstStyle/>
          <a:p>
            <a:r>
              <a:rPr lang="en-US"/>
              <a:t>fetch_openml() is atypical in that by default the inputs are returned as a Pandas Dataframe and the labels as a Pandas Series</a:t>
            </a:r>
          </a:p>
          <a:p>
            <a:r>
              <a:rPr lang="en-US"/>
              <a:t>The MNIST dataset contains images and DataFrames aren’t ideal for this, so we set the argument as_frame to false which forces fetch_openml() to return the data as a NumPy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3E8C2-B958-F652-05E9-BB93AE90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4" y="3009900"/>
            <a:ext cx="5461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A798-2B06-3A26-3772-037E2A9C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/>
              <a:t>Exploring the MNIST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AE61-D803-FA4C-5D94-97AF99B2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/>
              <a:t>You can explore the MNIST data by using the .shape property</a:t>
            </a:r>
          </a:p>
          <a:p>
            <a:r>
              <a:rPr lang="en-US"/>
              <a:t>You can see that there are 70000 items, each with 784 predictor features and the target feature</a:t>
            </a:r>
          </a:p>
          <a:p>
            <a:r>
              <a:rPr lang="en-US"/>
              <a:t>The 784 predictor features are the values of the 28 x 28 pixels in each image, ranging from 0 to 255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F3443-CB45-5035-2B2E-95D27B0F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58" y="458012"/>
            <a:ext cx="5676289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9E1F-62F1-D993-18D1-EA1E9252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the MNIST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FAE6-78EB-3872-BD25-D4291A74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24493" cy="4351338"/>
          </a:xfrm>
        </p:spPr>
        <p:txBody>
          <a:bodyPr/>
          <a:lstStyle/>
          <a:p>
            <a:r>
              <a:rPr lang="en-US"/>
              <a:t>We can see one of the images by</a:t>
            </a:r>
          </a:p>
          <a:p>
            <a:pPr lvl="1"/>
            <a:r>
              <a:rPr lang="en-US"/>
              <a:t>grabbing a feature vector (row) in the data NumPy array</a:t>
            </a:r>
          </a:p>
          <a:p>
            <a:pPr lvl="1"/>
            <a:r>
              <a:rPr lang="en-US"/>
              <a:t>reshaping it to a 28 x 28 array</a:t>
            </a:r>
          </a:p>
          <a:p>
            <a:pPr lvl="1"/>
            <a:r>
              <a:rPr lang="en-US"/>
              <a:t>displaying this reshaped array as an image using Matplotlib’s imshow() function</a:t>
            </a:r>
          </a:p>
          <a:p>
            <a:pPr lvl="2"/>
            <a:r>
              <a:rPr lang="en-US"/>
              <a:t>use the cmap=binary argument to get a grayscale color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F490E-550F-0F1C-DEB6-ADA8C200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00" y="384252"/>
            <a:ext cx="3342812" cy="62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4470</Words>
  <Application>Microsoft Macintosh PowerPoint</Application>
  <PresentationFormat>Widescreen</PresentationFormat>
  <Paragraphs>295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Classification</vt:lpstr>
      <vt:lpstr>Source</vt:lpstr>
      <vt:lpstr>Introduction</vt:lpstr>
      <vt:lpstr>The MNIST dataset*</vt:lpstr>
      <vt:lpstr>sklearn.datasets</vt:lpstr>
      <vt:lpstr>sklearn.datasets</vt:lpstr>
      <vt:lpstr>The MNIST dataset</vt:lpstr>
      <vt:lpstr>Exploring the MNIST data</vt:lpstr>
      <vt:lpstr>Exploring the MNIST data</vt:lpstr>
      <vt:lpstr>Training and test sets</vt:lpstr>
      <vt:lpstr>Exploring the MNIST dataset</vt:lpstr>
      <vt:lpstr>Training a binary classifier</vt:lpstr>
      <vt:lpstr>Training and running a classifier</vt:lpstr>
      <vt:lpstr>Performance measures</vt:lpstr>
      <vt:lpstr>Measuring accuracy using cross-validation</vt:lpstr>
      <vt:lpstr>Measuring accuracy using cross-validation</vt:lpstr>
      <vt:lpstr>Measuring accuracy using cross-validation</vt:lpstr>
      <vt:lpstr>Confusion matrices</vt:lpstr>
      <vt:lpstr>Computing confusion matrices</vt:lpstr>
      <vt:lpstr>Computing confusion matrices</vt:lpstr>
      <vt:lpstr>Precision and recall</vt:lpstr>
      <vt:lpstr>Precision</vt:lpstr>
      <vt:lpstr>Recall</vt:lpstr>
      <vt:lpstr>F1-score</vt:lpstr>
      <vt:lpstr>Scikit-Learn functions for computing precision and recall</vt:lpstr>
      <vt:lpstr>Scikit-Learn function for computing F1-score</vt:lpstr>
      <vt:lpstr>Precision/Recall trade-off</vt:lpstr>
      <vt:lpstr>Exploring precision/recall trade-off</vt:lpstr>
      <vt:lpstr>Determining the best threshold value</vt:lpstr>
      <vt:lpstr>Precision-Recall curves (PR curves)</vt:lpstr>
      <vt:lpstr>The ROC curve</vt:lpstr>
      <vt:lpstr>The ROC curve</vt:lpstr>
      <vt:lpstr>Area under the curve (AUC)</vt:lpstr>
      <vt:lpstr>ROC curve vs. PR curve</vt:lpstr>
      <vt:lpstr>Using a RandomForestClassifier</vt:lpstr>
      <vt:lpstr>Using a random forest classifier</vt:lpstr>
      <vt:lpstr>Generating a PR curve for a random forest classifier</vt:lpstr>
      <vt:lpstr>Multiclass classification</vt:lpstr>
      <vt:lpstr>One-versus-rest strategy</vt:lpstr>
      <vt:lpstr>One-versus-one strategy</vt:lpstr>
      <vt:lpstr>Using a binary classification algorithm for a multiclass classification task with Scikit-Learn</vt:lpstr>
      <vt:lpstr>Using an SVM for multiclass classification</vt:lpstr>
      <vt:lpstr>Using an SVM for multiclass classification</vt:lpstr>
      <vt:lpstr>User-selection of OvO or OvR</vt:lpstr>
      <vt:lpstr>Using an SGD classifier for a multiclass task</vt:lpstr>
      <vt:lpstr>Using an SGD classifier on a multiclass task</vt:lpstr>
      <vt:lpstr>Analysing errors</vt:lpstr>
      <vt:lpstr>Analysing errors – normalized confusion matrices</vt:lpstr>
      <vt:lpstr>Analysing errors</vt:lpstr>
      <vt:lpstr>Analysing errors with confusion matrices</vt:lpstr>
      <vt:lpstr>Gaining insight into how to improve your model</vt:lpstr>
      <vt:lpstr>Analysing individual errors</vt:lpstr>
      <vt:lpstr>Multilabel classification</vt:lpstr>
      <vt:lpstr>Multioutput classification</vt:lpstr>
      <vt:lpstr>Denoising an image using multioutput 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David Meredith</dc:creator>
  <cp:lastModifiedBy>David Meredith</cp:lastModifiedBy>
  <cp:revision>52</cp:revision>
  <dcterms:created xsi:type="dcterms:W3CDTF">2023-10-08T10:46:05Z</dcterms:created>
  <dcterms:modified xsi:type="dcterms:W3CDTF">2024-09-30T22:44:25Z</dcterms:modified>
</cp:coreProperties>
</file>