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42"/>
    <p:restoredTop sz="94484"/>
  </p:normalViewPr>
  <p:slideViewPr>
    <p:cSldViewPr snapToGrid="0">
      <p:cViewPr varScale="1">
        <p:scale>
          <a:sx n="214" d="100"/>
          <a:sy n="214" d="100"/>
        </p:scale>
        <p:origin x="80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F229E8-D221-544C-AAB8-15B882736C9D}" type="datetimeFigureOut">
              <a:t>9/19/24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6FCEA8-9DBE-004F-B77C-7721864A4D6A}" type="slidenum">
              <a:t>‹#›</a:t>
            </a:fld>
            <a:endParaRPr lang="en-US"/>
          </a:p>
        </p:txBody>
      </p:sp>
    </p:spTree>
    <p:extLst>
      <p:ext uri="{BB962C8B-B14F-4D97-AF65-F5344CB8AC3E}">
        <p14:creationId xmlns:p14="http://schemas.microsoft.com/office/powerpoint/2010/main" val="1081355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E93A4-E94E-8849-4796-0321133E13E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642C11F-FCBB-17BF-342E-FA9F6B2720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382D140-1886-E488-14B5-E129CBCB46E8}"/>
              </a:ext>
            </a:extLst>
          </p:cNvPr>
          <p:cNvSpPr>
            <a:spLocks noGrp="1"/>
          </p:cNvSpPr>
          <p:nvPr>
            <p:ph type="dt" sz="half" idx="10"/>
          </p:nvPr>
        </p:nvSpPr>
        <p:spPr/>
        <p:txBody>
          <a:bodyPr/>
          <a:lstStyle/>
          <a:p>
            <a:fld id="{F7469012-8240-0345-A178-43DF159379E9}" type="datetime1">
              <a:t>9/19/24</a:t>
            </a:fld>
            <a:endParaRPr lang="en-US"/>
          </a:p>
        </p:txBody>
      </p:sp>
      <p:sp>
        <p:nvSpPr>
          <p:cNvPr id="5" name="Footer Placeholder 4">
            <a:extLst>
              <a:ext uri="{FF2B5EF4-FFF2-40B4-BE49-F238E27FC236}">
                <a16:creationId xmlns:a16="http://schemas.microsoft.com/office/drawing/2014/main" id="{55FC6C3E-990E-AC9B-CD88-053B60304A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68A46E-3E5C-875B-B793-57BB3764E28C}"/>
              </a:ext>
            </a:extLst>
          </p:cNvPr>
          <p:cNvSpPr>
            <a:spLocks noGrp="1"/>
          </p:cNvSpPr>
          <p:nvPr>
            <p:ph type="sldNum" sz="quarter" idx="12"/>
          </p:nvPr>
        </p:nvSpPr>
        <p:spPr/>
        <p:txBody>
          <a:bodyPr/>
          <a:lstStyle/>
          <a:p>
            <a:fld id="{F4D27A1E-7FF6-AE4C-BBF1-D850BA4B9661}" type="slidenum">
              <a:t>‹#›</a:t>
            </a:fld>
            <a:endParaRPr lang="en-US"/>
          </a:p>
        </p:txBody>
      </p:sp>
    </p:spTree>
    <p:extLst>
      <p:ext uri="{BB962C8B-B14F-4D97-AF65-F5344CB8AC3E}">
        <p14:creationId xmlns:p14="http://schemas.microsoft.com/office/powerpoint/2010/main" val="26859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A0D42-848B-00F1-AD64-C5E7635562B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DEE6276-6E4B-57DD-EABE-F59F85B83CF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D9EF0CE-7F9B-7885-A2FF-7A068285BF8E}"/>
              </a:ext>
            </a:extLst>
          </p:cNvPr>
          <p:cNvSpPr>
            <a:spLocks noGrp="1"/>
          </p:cNvSpPr>
          <p:nvPr>
            <p:ph type="dt" sz="half" idx="10"/>
          </p:nvPr>
        </p:nvSpPr>
        <p:spPr/>
        <p:txBody>
          <a:bodyPr/>
          <a:lstStyle/>
          <a:p>
            <a:fld id="{BCF29A93-7F48-DA42-9B15-0BF447CC14A9}" type="datetime1">
              <a:t>9/19/24</a:t>
            </a:fld>
            <a:endParaRPr lang="en-US"/>
          </a:p>
        </p:txBody>
      </p:sp>
      <p:sp>
        <p:nvSpPr>
          <p:cNvPr id="5" name="Footer Placeholder 4">
            <a:extLst>
              <a:ext uri="{FF2B5EF4-FFF2-40B4-BE49-F238E27FC236}">
                <a16:creationId xmlns:a16="http://schemas.microsoft.com/office/drawing/2014/main" id="{B3C0C1B5-51B4-D79B-C65E-6066BD21B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BF90B4-2D62-2F2E-0376-809746DFF01E}"/>
              </a:ext>
            </a:extLst>
          </p:cNvPr>
          <p:cNvSpPr>
            <a:spLocks noGrp="1"/>
          </p:cNvSpPr>
          <p:nvPr>
            <p:ph type="sldNum" sz="quarter" idx="12"/>
          </p:nvPr>
        </p:nvSpPr>
        <p:spPr/>
        <p:txBody>
          <a:bodyPr/>
          <a:lstStyle/>
          <a:p>
            <a:fld id="{F4D27A1E-7FF6-AE4C-BBF1-D850BA4B9661}" type="slidenum">
              <a:t>‹#›</a:t>
            </a:fld>
            <a:endParaRPr lang="en-US"/>
          </a:p>
        </p:txBody>
      </p:sp>
    </p:spTree>
    <p:extLst>
      <p:ext uri="{BB962C8B-B14F-4D97-AF65-F5344CB8AC3E}">
        <p14:creationId xmlns:p14="http://schemas.microsoft.com/office/powerpoint/2010/main" val="4289818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481C4F-966F-9A92-48D8-46EF6B4A7A6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A29852B-2DD0-1F04-B077-202E1FDDFD3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0B1B41A-D402-0FE4-593A-D3891EEB8BC0}"/>
              </a:ext>
            </a:extLst>
          </p:cNvPr>
          <p:cNvSpPr>
            <a:spLocks noGrp="1"/>
          </p:cNvSpPr>
          <p:nvPr>
            <p:ph type="dt" sz="half" idx="10"/>
          </p:nvPr>
        </p:nvSpPr>
        <p:spPr/>
        <p:txBody>
          <a:bodyPr/>
          <a:lstStyle/>
          <a:p>
            <a:fld id="{2E81AE45-9C39-A945-9661-F8F9A4058A56}" type="datetime1">
              <a:t>9/19/24</a:t>
            </a:fld>
            <a:endParaRPr lang="en-US"/>
          </a:p>
        </p:txBody>
      </p:sp>
      <p:sp>
        <p:nvSpPr>
          <p:cNvPr id="5" name="Footer Placeholder 4">
            <a:extLst>
              <a:ext uri="{FF2B5EF4-FFF2-40B4-BE49-F238E27FC236}">
                <a16:creationId xmlns:a16="http://schemas.microsoft.com/office/drawing/2014/main" id="{75EA27AD-C299-3CCA-386A-52DCA4A4E5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A3C9F1-CE2A-7CA0-BD66-A22BC6BE6C09}"/>
              </a:ext>
            </a:extLst>
          </p:cNvPr>
          <p:cNvSpPr>
            <a:spLocks noGrp="1"/>
          </p:cNvSpPr>
          <p:nvPr>
            <p:ph type="sldNum" sz="quarter" idx="12"/>
          </p:nvPr>
        </p:nvSpPr>
        <p:spPr/>
        <p:txBody>
          <a:bodyPr/>
          <a:lstStyle/>
          <a:p>
            <a:fld id="{F4D27A1E-7FF6-AE4C-BBF1-D850BA4B9661}" type="slidenum">
              <a:t>‹#›</a:t>
            </a:fld>
            <a:endParaRPr lang="en-US"/>
          </a:p>
        </p:txBody>
      </p:sp>
    </p:spTree>
    <p:extLst>
      <p:ext uri="{BB962C8B-B14F-4D97-AF65-F5344CB8AC3E}">
        <p14:creationId xmlns:p14="http://schemas.microsoft.com/office/powerpoint/2010/main" val="3792153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50B58-F5EA-1DF6-8B03-C42F60EFDEB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9016FEE-54A8-5C21-236D-5F5197F88E1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591501-7F59-5123-E7FB-4DB13F15E783}"/>
              </a:ext>
            </a:extLst>
          </p:cNvPr>
          <p:cNvSpPr>
            <a:spLocks noGrp="1"/>
          </p:cNvSpPr>
          <p:nvPr>
            <p:ph type="dt" sz="half" idx="10"/>
          </p:nvPr>
        </p:nvSpPr>
        <p:spPr/>
        <p:txBody>
          <a:bodyPr/>
          <a:lstStyle/>
          <a:p>
            <a:fld id="{472103F5-BA62-004D-B71C-1AB61A24EB05}" type="datetime1">
              <a:t>9/19/24</a:t>
            </a:fld>
            <a:endParaRPr lang="en-US"/>
          </a:p>
        </p:txBody>
      </p:sp>
      <p:sp>
        <p:nvSpPr>
          <p:cNvPr id="5" name="Footer Placeholder 4">
            <a:extLst>
              <a:ext uri="{FF2B5EF4-FFF2-40B4-BE49-F238E27FC236}">
                <a16:creationId xmlns:a16="http://schemas.microsoft.com/office/drawing/2014/main" id="{A199E1C2-ACCC-2E2F-5258-A1BB82A800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8D4B45-3863-DB5A-8FC5-98B5858C1C39}"/>
              </a:ext>
            </a:extLst>
          </p:cNvPr>
          <p:cNvSpPr>
            <a:spLocks noGrp="1"/>
          </p:cNvSpPr>
          <p:nvPr>
            <p:ph type="sldNum" sz="quarter" idx="12"/>
          </p:nvPr>
        </p:nvSpPr>
        <p:spPr/>
        <p:txBody>
          <a:bodyPr/>
          <a:lstStyle/>
          <a:p>
            <a:fld id="{F4D27A1E-7FF6-AE4C-BBF1-D850BA4B9661}" type="slidenum">
              <a:t>‹#›</a:t>
            </a:fld>
            <a:endParaRPr lang="en-US"/>
          </a:p>
        </p:txBody>
      </p:sp>
    </p:spTree>
    <p:extLst>
      <p:ext uri="{BB962C8B-B14F-4D97-AF65-F5344CB8AC3E}">
        <p14:creationId xmlns:p14="http://schemas.microsoft.com/office/powerpoint/2010/main" val="628589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C85AD-FC8E-AC8F-1687-857125A8CA4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5F084EB-3652-FAA7-9947-720A1A7A60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856CB1F-1C29-8FDA-231A-9200EE8FBDFE}"/>
              </a:ext>
            </a:extLst>
          </p:cNvPr>
          <p:cNvSpPr>
            <a:spLocks noGrp="1"/>
          </p:cNvSpPr>
          <p:nvPr>
            <p:ph type="dt" sz="half" idx="10"/>
          </p:nvPr>
        </p:nvSpPr>
        <p:spPr/>
        <p:txBody>
          <a:bodyPr/>
          <a:lstStyle/>
          <a:p>
            <a:fld id="{42621F0C-61B0-CA41-9FE1-30E7D4ED3D59}" type="datetime1">
              <a:t>9/19/24</a:t>
            </a:fld>
            <a:endParaRPr lang="en-US"/>
          </a:p>
        </p:txBody>
      </p:sp>
      <p:sp>
        <p:nvSpPr>
          <p:cNvPr id="5" name="Footer Placeholder 4">
            <a:extLst>
              <a:ext uri="{FF2B5EF4-FFF2-40B4-BE49-F238E27FC236}">
                <a16:creationId xmlns:a16="http://schemas.microsoft.com/office/drawing/2014/main" id="{EE10EC1D-61A8-21CB-63CB-DE57C5BBA5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415400-61E0-F9EC-ADDD-06334C681664}"/>
              </a:ext>
            </a:extLst>
          </p:cNvPr>
          <p:cNvSpPr>
            <a:spLocks noGrp="1"/>
          </p:cNvSpPr>
          <p:nvPr>
            <p:ph type="sldNum" sz="quarter" idx="12"/>
          </p:nvPr>
        </p:nvSpPr>
        <p:spPr/>
        <p:txBody>
          <a:bodyPr/>
          <a:lstStyle/>
          <a:p>
            <a:fld id="{F4D27A1E-7FF6-AE4C-BBF1-D850BA4B9661}" type="slidenum">
              <a:t>‹#›</a:t>
            </a:fld>
            <a:endParaRPr lang="en-US"/>
          </a:p>
        </p:txBody>
      </p:sp>
    </p:spTree>
    <p:extLst>
      <p:ext uri="{BB962C8B-B14F-4D97-AF65-F5344CB8AC3E}">
        <p14:creationId xmlns:p14="http://schemas.microsoft.com/office/powerpoint/2010/main" val="1443588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E52C3-3F75-439F-37DA-7C1CD250AAB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A084995-A18B-06D8-F33C-1317CBC0263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1032F19-EDEE-DD65-730E-14831384B1E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7E23A18-DD76-262D-76F8-44832CF68FE3}"/>
              </a:ext>
            </a:extLst>
          </p:cNvPr>
          <p:cNvSpPr>
            <a:spLocks noGrp="1"/>
          </p:cNvSpPr>
          <p:nvPr>
            <p:ph type="dt" sz="half" idx="10"/>
          </p:nvPr>
        </p:nvSpPr>
        <p:spPr/>
        <p:txBody>
          <a:bodyPr/>
          <a:lstStyle/>
          <a:p>
            <a:fld id="{F115B021-810B-0D45-A9F9-FD4398B8943C}" type="datetime1">
              <a:t>9/19/24</a:t>
            </a:fld>
            <a:endParaRPr lang="en-US"/>
          </a:p>
        </p:txBody>
      </p:sp>
      <p:sp>
        <p:nvSpPr>
          <p:cNvPr id="6" name="Footer Placeholder 5">
            <a:extLst>
              <a:ext uri="{FF2B5EF4-FFF2-40B4-BE49-F238E27FC236}">
                <a16:creationId xmlns:a16="http://schemas.microsoft.com/office/drawing/2014/main" id="{CFAEC023-E630-C317-BA18-93BE9BA28E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74364-2BD9-FE5B-06C3-69C804F29CFD}"/>
              </a:ext>
            </a:extLst>
          </p:cNvPr>
          <p:cNvSpPr>
            <a:spLocks noGrp="1"/>
          </p:cNvSpPr>
          <p:nvPr>
            <p:ph type="sldNum" sz="quarter" idx="12"/>
          </p:nvPr>
        </p:nvSpPr>
        <p:spPr/>
        <p:txBody>
          <a:bodyPr/>
          <a:lstStyle/>
          <a:p>
            <a:fld id="{F4D27A1E-7FF6-AE4C-BBF1-D850BA4B9661}" type="slidenum">
              <a:t>‹#›</a:t>
            </a:fld>
            <a:endParaRPr lang="en-US"/>
          </a:p>
        </p:txBody>
      </p:sp>
    </p:spTree>
    <p:extLst>
      <p:ext uri="{BB962C8B-B14F-4D97-AF65-F5344CB8AC3E}">
        <p14:creationId xmlns:p14="http://schemas.microsoft.com/office/powerpoint/2010/main" val="3266427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CDF37-D355-6903-03CA-8EE4A66AB1E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6A83D83-3385-DFC7-BF0A-2CBB3CFF65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25095FF-F612-FAD3-00D1-E614EF5F972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1ABD7E4-89F4-7823-854C-B3452262AE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E9737A-B8DF-EF3F-3394-C334DE2A404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3631BD4-0EB8-1DE0-4F3D-E70989C78B51}"/>
              </a:ext>
            </a:extLst>
          </p:cNvPr>
          <p:cNvSpPr>
            <a:spLocks noGrp="1"/>
          </p:cNvSpPr>
          <p:nvPr>
            <p:ph type="dt" sz="half" idx="10"/>
          </p:nvPr>
        </p:nvSpPr>
        <p:spPr/>
        <p:txBody>
          <a:bodyPr/>
          <a:lstStyle/>
          <a:p>
            <a:fld id="{7945CDDC-F7D0-9D4A-A529-251C2C3CB019}" type="datetime1">
              <a:t>9/19/24</a:t>
            </a:fld>
            <a:endParaRPr lang="en-US"/>
          </a:p>
        </p:txBody>
      </p:sp>
      <p:sp>
        <p:nvSpPr>
          <p:cNvPr id="8" name="Footer Placeholder 7">
            <a:extLst>
              <a:ext uri="{FF2B5EF4-FFF2-40B4-BE49-F238E27FC236}">
                <a16:creationId xmlns:a16="http://schemas.microsoft.com/office/drawing/2014/main" id="{2E9ED5F0-D60D-0012-0C5E-77FDF94728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7660CC-9F8B-10F7-A6D8-756D82856303}"/>
              </a:ext>
            </a:extLst>
          </p:cNvPr>
          <p:cNvSpPr>
            <a:spLocks noGrp="1"/>
          </p:cNvSpPr>
          <p:nvPr>
            <p:ph type="sldNum" sz="quarter" idx="12"/>
          </p:nvPr>
        </p:nvSpPr>
        <p:spPr/>
        <p:txBody>
          <a:bodyPr/>
          <a:lstStyle/>
          <a:p>
            <a:fld id="{F4D27A1E-7FF6-AE4C-BBF1-D850BA4B9661}" type="slidenum">
              <a:t>‹#›</a:t>
            </a:fld>
            <a:endParaRPr lang="en-US"/>
          </a:p>
        </p:txBody>
      </p:sp>
    </p:spTree>
    <p:extLst>
      <p:ext uri="{BB962C8B-B14F-4D97-AF65-F5344CB8AC3E}">
        <p14:creationId xmlns:p14="http://schemas.microsoft.com/office/powerpoint/2010/main" val="3910149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2AEDA-7664-D247-4D7A-68F8FBF5069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5AA678-D141-EBA3-F709-F1993A653CDB}"/>
              </a:ext>
            </a:extLst>
          </p:cNvPr>
          <p:cNvSpPr>
            <a:spLocks noGrp="1"/>
          </p:cNvSpPr>
          <p:nvPr>
            <p:ph type="dt" sz="half" idx="10"/>
          </p:nvPr>
        </p:nvSpPr>
        <p:spPr/>
        <p:txBody>
          <a:bodyPr/>
          <a:lstStyle/>
          <a:p>
            <a:fld id="{26419B36-9639-E146-A33D-6618C01F85F4}" type="datetime1">
              <a:t>9/19/24</a:t>
            </a:fld>
            <a:endParaRPr lang="en-US"/>
          </a:p>
        </p:txBody>
      </p:sp>
      <p:sp>
        <p:nvSpPr>
          <p:cNvPr id="4" name="Footer Placeholder 3">
            <a:extLst>
              <a:ext uri="{FF2B5EF4-FFF2-40B4-BE49-F238E27FC236}">
                <a16:creationId xmlns:a16="http://schemas.microsoft.com/office/drawing/2014/main" id="{9D4F42C0-DD0C-B082-3CA9-D24C23AA06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84E49C-8F12-3965-1003-929EBCD43C7C}"/>
              </a:ext>
            </a:extLst>
          </p:cNvPr>
          <p:cNvSpPr>
            <a:spLocks noGrp="1"/>
          </p:cNvSpPr>
          <p:nvPr>
            <p:ph type="sldNum" sz="quarter" idx="12"/>
          </p:nvPr>
        </p:nvSpPr>
        <p:spPr/>
        <p:txBody>
          <a:bodyPr/>
          <a:lstStyle/>
          <a:p>
            <a:fld id="{F4D27A1E-7FF6-AE4C-BBF1-D850BA4B9661}" type="slidenum">
              <a:t>‹#›</a:t>
            </a:fld>
            <a:endParaRPr lang="en-US"/>
          </a:p>
        </p:txBody>
      </p:sp>
    </p:spTree>
    <p:extLst>
      <p:ext uri="{BB962C8B-B14F-4D97-AF65-F5344CB8AC3E}">
        <p14:creationId xmlns:p14="http://schemas.microsoft.com/office/powerpoint/2010/main" val="4014833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AB5EFE-AB50-C420-CA4C-977D5B94E096}"/>
              </a:ext>
            </a:extLst>
          </p:cNvPr>
          <p:cNvSpPr>
            <a:spLocks noGrp="1"/>
          </p:cNvSpPr>
          <p:nvPr>
            <p:ph type="dt" sz="half" idx="10"/>
          </p:nvPr>
        </p:nvSpPr>
        <p:spPr/>
        <p:txBody>
          <a:bodyPr/>
          <a:lstStyle/>
          <a:p>
            <a:fld id="{C2FEB652-D82A-DC4A-9E8C-2E04EAE444E4}" type="datetime1">
              <a:t>9/19/24</a:t>
            </a:fld>
            <a:endParaRPr lang="en-US"/>
          </a:p>
        </p:txBody>
      </p:sp>
      <p:sp>
        <p:nvSpPr>
          <p:cNvPr id="3" name="Footer Placeholder 2">
            <a:extLst>
              <a:ext uri="{FF2B5EF4-FFF2-40B4-BE49-F238E27FC236}">
                <a16:creationId xmlns:a16="http://schemas.microsoft.com/office/drawing/2014/main" id="{85F6621A-0F22-460F-1D1D-188695FD7A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17E2F6-7375-8C0B-E40A-C9FBA8B76D1E}"/>
              </a:ext>
            </a:extLst>
          </p:cNvPr>
          <p:cNvSpPr>
            <a:spLocks noGrp="1"/>
          </p:cNvSpPr>
          <p:nvPr>
            <p:ph type="sldNum" sz="quarter" idx="12"/>
          </p:nvPr>
        </p:nvSpPr>
        <p:spPr/>
        <p:txBody>
          <a:bodyPr/>
          <a:lstStyle/>
          <a:p>
            <a:fld id="{F4D27A1E-7FF6-AE4C-BBF1-D850BA4B9661}" type="slidenum">
              <a:t>‹#›</a:t>
            </a:fld>
            <a:endParaRPr lang="en-US"/>
          </a:p>
        </p:txBody>
      </p:sp>
    </p:spTree>
    <p:extLst>
      <p:ext uri="{BB962C8B-B14F-4D97-AF65-F5344CB8AC3E}">
        <p14:creationId xmlns:p14="http://schemas.microsoft.com/office/powerpoint/2010/main" val="1873965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B7E13-2797-0854-34F0-32EE524893A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A66A5B7-7B3B-2166-C3C7-463026FA7F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9A9CEC5-AA38-70B7-B028-9A511E1A2F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DCD0DFA-448C-430C-EFDD-B32823E87633}"/>
              </a:ext>
            </a:extLst>
          </p:cNvPr>
          <p:cNvSpPr>
            <a:spLocks noGrp="1"/>
          </p:cNvSpPr>
          <p:nvPr>
            <p:ph type="dt" sz="half" idx="10"/>
          </p:nvPr>
        </p:nvSpPr>
        <p:spPr/>
        <p:txBody>
          <a:bodyPr/>
          <a:lstStyle/>
          <a:p>
            <a:fld id="{CBCFDDC1-909F-7345-BD51-F53CB4E3EB8B}" type="datetime1">
              <a:t>9/19/24</a:t>
            </a:fld>
            <a:endParaRPr lang="en-US"/>
          </a:p>
        </p:txBody>
      </p:sp>
      <p:sp>
        <p:nvSpPr>
          <p:cNvPr id="6" name="Footer Placeholder 5">
            <a:extLst>
              <a:ext uri="{FF2B5EF4-FFF2-40B4-BE49-F238E27FC236}">
                <a16:creationId xmlns:a16="http://schemas.microsoft.com/office/drawing/2014/main" id="{2B394E53-86B7-8B1A-3F13-9647B9F7C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78CFE-019D-3597-63F1-7E1EBB2255EC}"/>
              </a:ext>
            </a:extLst>
          </p:cNvPr>
          <p:cNvSpPr>
            <a:spLocks noGrp="1"/>
          </p:cNvSpPr>
          <p:nvPr>
            <p:ph type="sldNum" sz="quarter" idx="12"/>
          </p:nvPr>
        </p:nvSpPr>
        <p:spPr/>
        <p:txBody>
          <a:bodyPr/>
          <a:lstStyle/>
          <a:p>
            <a:fld id="{F4D27A1E-7FF6-AE4C-BBF1-D850BA4B9661}" type="slidenum">
              <a:t>‹#›</a:t>
            </a:fld>
            <a:endParaRPr lang="en-US"/>
          </a:p>
        </p:txBody>
      </p:sp>
    </p:spTree>
    <p:extLst>
      <p:ext uri="{BB962C8B-B14F-4D97-AF65-F5344CB8AC3E}">
        <p14:creationId xmlns:p14="http://schemas.microsoft.com/office/powerpoint/2010/main" val="2171799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D7F1D-9210-C63B-E149-4240F64B0A1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A54449B-CCEE-21F3-B464-562F254279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BD2C30-507D-3770-60BA-C8E9FA6407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36A7C20-C552-01B7-980E-993733C71291}"/>
              </a:ext>
            </a:extLst>
          </p:cNvPr>
          <p:cNvSpPr>
            <a:spLocks noGrp="1"/>
          </p:cNvSpPr>
          <p:nvPr>
            <p:ph type="dt" sz="half" idx="10"/>
          </p:nvPr>
        </p:nvSpPr>
        <p:spPr/>
        <p:txBody>
          <a:bodyPr/>
          <a:lstStyle/>
          <a:p>
            <a:fld id="{D6515BCC-CDC7-EE48-BC23-98ADA27B184A}" type="datetime1">
              <a:t>9/19/24</a:t>
            </a:fld>
            <a:endParaRPr lang="en-US"/>
          </a:p>
        </p:txBody>
      </p:sp>
      <p:sp>
        <p:nvSpPr>
          <p:cNvPr id="6" name="Footer Placeholder 5">
            <a:extLst>
              <a:ext uri="{FF2B5EF4-FFF2-40B4-BE49-F238E27FC236}">
                <a16:creationId xmlns:a16="http://schemas.microsoft.com/office/drawing/2014/main" id="{57C7D898-1F32-1455-599F-A98228990B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78B050-0492-6DF5-6742-18C7ACC29387}"/>
              </a:ext>
            </a:extLst>
          </p:cNvPr>
          <p:cNvSpPr>
            <a:spLocks noGrp="1"/>
          </p:cNvSpPr>
          <p:nvPr>
            <p:ph type="sldNum" sz="quarter" idx="12"/>
          </p:nvPr>
        </p:nvSpPr>
        <p:spPr/>
        <p:txBody>
          <a:bodyPr/>
          <a:lstStyle/>
          <a:p>
            <a:fld id="{F4D27A1E-7FF6-AE4C-BBF1-D850BA4B9661}" type="slidenum">
              <a:t>‹#›</a:t>
            </a:fld>
            <a:endParaRPr lang="en-US"/>
          </a:p>
        </p:txBody>
      </p:sp>
    </p:spTree>
    <p:extLst>
      <p:ext uri="{BB962C8B-B14F-4D97-AF65-F5344CB8AC3E}">
        <p14:creationId xmlns:p14="http://schemas.microsoft.com/office/powerpoint/2010/main" val="2848130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65DD4D-D302-E314-357E-E47689A36B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8F39D06-1743-7977-1FD8-444406BE21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E7CDE22-1513-AA62-78A0-F82629E158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CFD370-16A4-5E4C-9ED1-916C5C0366B5}" type="datetime1">
              <a:t>9/19/24</a:t>
            </a:fld>
            <a:endParaRPr lang="en-US"/>
          </a:p>
        </p:txBody>
      </p:sp>
      <p:sp>
        <p:nvSpPr>
          <p:cNvPr id="5" name="Footer Placeholder 4">
            <a:extLst>
              <a:ext uri="{FF2B5EF4-FFF2-40B4-BE49-F238E27FC236}">
                <a16:creationId xmlns:a16="http://schemas.microsoft.com/office/drawing/2014/main" id="{72857D29-1716-C289-DD62-D4CE98252F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ECEC57-4E70-AFC4-01AC-3737E60B98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D27A1E-7FF6-AE4C-BBF1-D850BA4B9661}" type="slidenum">
              <a:t>‹#›</a:t>
            </a:fld>
            <a:endParaRPr lang="en-US"/>
          </a:p>
        </p:txBody>
      </p:sp>
    </p:spTree>
    <p:extLst>
      <p:ext uri="{BB962C8B-B14F-4D97-AF65-F5344CB8AC3E}">
        <p14:creationId xmlns:p14="http://schemas.microsoft.com/office/powerpoint/2010/main" val="1081322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saxo.com/dk/hands-on-machine-learning-with-scikit-learn-keras-and-tensorflow_bog_9781098125974" TargetMode="External"/><Relationship Id="rId2" Type="http://schemas.openxmlformats.org/officeDocument/2006/relationships/hyperlink" Target="https://www.amazon.de/-/en/Aur%C3%A9lien-G%C3%A9ron/dp/1098125975/" TargetMode="External"/><Relationship Id="rId1" Type="http://schemas.openxmlformats.org/officeDocument/2006/relationships/slideLayout" Target="../slideLayouts/slideLayout2.xml"/><Relationship Id="rId4" Type="http://schemas.openxmlformats.org/officeDocument/2006/relationships/hyperlink" Target="https://factumbooks.dk/?search_string=hands-on+machine+learning+with+scikit-learn"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kaggle.com/datasets" TargetMode="External"/><Relationship Id="rId7" Type="http://schemas.openxmlformats.org/officeDocument/2006/relationships/hyperlink" Target="https://tensorflow.org/datasets" TargetMode="External"/><Relationship Id="rId2" Type="http://schemas.openxmlformats.org/officeDocument/2006/relationships/hyperlink" Target="https://openml.org/" TargetMode="External"/><Relationship Id="rId1" Type="http://schemas.openxmlformats.org/officeDocument/2006/relationships/slideLayout" Target="../slideLayouts/slideLayout2.xml"/><Relationship Id="rId6" Type="http://schemas.openxmlformats.org/officeDocument/2006/relationships/hyperlink" Target="https://registry.opendata.aws/" TargetMode="External"/><Relationship Id="rId5" Type="http://schemas.openxmlformats.org/officeDocument/2006/relationships/hyperlink" Target="https://archive.ics.uci.edu/ml" TargetMode="External"/><Relationship Id="rId4" Type="http://schemas.openxmlformats.org/officeDocument/2006/relationships/hyperlink" Target="https://paperswithcode.com/datasets"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opendatamonitor.eu/" TargetMode="External"/><Relationship Id="rId2" Type="http://schemas.openxmlformats.org/officeDocument/2006/relationships/hyperlink" Target="https://dataportals.org/" TargetMode="External"/><Relationship Id="rId1" Type="http://schemas.openxmlformats.org/officeDocument/2006/relationships/slideLayout" Target="../slideLayouts/slideLayout2.xml"/><Relationship Id="rId6" Type="http://schemas.openxmlformats.org/officeDocument/2006/relationships/hyperlink" Target="https://reddit.com/r/datasets" TargetMode="External"/><Relationship Id="rId5" Type="http://schemas.openxmlformats.org/officeDocument/2006/relationships/hyperlink" Target="https://homl.info/10" TargetMode="External"/><Relationship Id="rId4" Type="http://schemas.openxmlformats.org/officeDocument/2006/relationships/hyperlink" Target="https://homl.info/9"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s://scikit-learn.org/dev/modules/generated/sklearn.set_config.html#sklearn.set_config"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9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D38C0-6A37-5F25-2311-9E9E51729EC0}"/>
              </a:ext>
            </a:extLst>
          </p:cNvPr>
          <p:cNvSpPr>
            <a:spLocks noGrp="1"/>
          </p:cNvSpPr>
          <p:nvPr>
            <p:ph type="ctrTitle"/>
          </p:nvPr>
        </p:nvSpPr>
        <p:spPr>
          <a:xfrm>
            <a:off x="1524000" y="3060226"/>
            <a:ext cx="9144000" cy="1631137"/>
          </a:xfrm>
        </p:spPr>
        <p:txBody>
          <a:bodyPr>
            <a:normAutofit fontScale="90000"/>
          </a:bodyPr>
          <a:lstStyle/>
          <a:p>
            <a:r>
              <a:rPr lang="en-US"/>
              <a:t>End-to-End Machine Learning Project</a:t>
            </a:r>
          </a:p>
        </p:txBody>
      </p:sp>
      <p:sp>
        <p:nvSpPr>
          <p:cNvPr id="3" name="Subtitle 2">
            <a:extLst>
              <a:ext uri="{FF2B5EF4-FFF2-40B4-BE49-F238E27FC236}">
                <a16:creationId xmlns:a16="http://schemas.microsoft.com/office/drawing/2014/main" id="{7DA7925F-47CD-8A30-BBB0-7AAA2F2AE2A5}"/>
              </a:ext>
            </a:extLst>
          </p:cNvPr>
          <p:cNvSpPr>
            <a:spLocks noGrp="1"/>
          </p:cNvSpPr>
          <p:nvPr>
            <p:ph type="subTitle" idx="1"/>
          </p:nvPr>
        </p:nvSpPr>
        <p:spPr>
          <a:xfrm>
            <a:off x="1524000" y="4979174"/>
            <a:ext cx="9144000" cy="1377176"/>
          </a:xfrm>
        </p:spPr>
        <p:txBody>
          <a:bodyPr/>
          <a:lstStyle/>
          <a:p>
            <a:r>
              <a:rPr lang="en-US"/>
              <a:t>David Meredith</a:t>
            </a:r>
          </a:p>
          <a:p>
            <a:r>
              <a:rPr lang="en-US"/>
              <a:t>Aalborg University</a:t>
            </a:r>
          </a:p>
          <a:p>
            <a:r>
              <a:rPr lang="en-US"/>
              <a:t>dave@create.aau.dk</a:t>
            </a:r>
          </a:p>
        </p:txBody>
      </p:sp>
      <p:sp>
        <p:nvSpPr>
          <p:cNvPr id="4" name="Slide Number Placeholder 3">
            <a:extLst>
              <a:ext uri="{FF2B5EF4-FFF2-40B4-BE49-F238E27FC236}">
                <a16:creationId xmlns:a16="http://schemas.microsoft.com/office/drawing/2014/main" id="{A29CFBB1-91AC-C9D2-8DC1-DD3212736A8A}"/>
              </a:ext>
            </a:extLst>
          </p:cNvPr>
          <p:cNvSpPr>
            <a:spLocks noGrp="1"/>
          </p:cNvSpPr>
          <p:nvPr>
            <p:ph type="sldNum" sz="quarter" idx="12"/>
          </p:nvPr>
        </p:nvSpPr>
        <p:spPr/>
        <p:txBody>
          <a:bodyPr/>
          <a:lstStyle/>
          <a:p>
            <a:fld id="{F4D27A1E-7FF6-AE4C-BBF1-D850BA4B9661}" type="slidenum">
              <a:rPr lang="en-GB"/>
              <a:t>1</a:t>
            </a:fld>
            <a:endParaRPr lang="en-GB"/>
          </a:p>
        </p:txBody>
      </p:sp>
      <p:pic>
        <p:nvPicPr>
          <p:cNvPr id="5" name="Picture 4">
            <a:extLst>
              <a:ext uri="{FF2B5EF4-FFF2-40B4-BE49-F238E27FC236}">
                <a16:creationId xmlns:a16="http://schemas.microsoft.com/office/drawing/2014/main" id="{C073633C-3110-A8F0-772A-BB5D24B9D4D9}"/>
              </a:ext>
            </a:extLst>
          </p:cNvPr>
          <p:cNvPicPr>
            <a:picLocks noChangeAspect="1"/>
          </p:cNvPicPr>
          <p:nvPr/>
        </p:nvPicPr>
        <p:blipFill>
          <a:blip r:embed="rId2"/>
          <a:stretch>
            <a:fillRect/>
          </a:stretch>
        </p:blipFill>
        <p:spPr>
          <a:xfrm>
            <a:off x="4355452" y="298471"/>
            <a:ext cx="3481096" cy="2473944"/>
          </a:xfrm>
          <a:prstGeom prst="rect">
            <a:avLst/>
          </a:prstGeom>
        </p:spPr>
      </p:pic>
    </p:spTree>
    <p:extLst>
      <p:ext uri="{BB962C8B-B14F-4D97-AF65-F5344CB8AC3E}">
        <p14:creationId xmlns:p14="http://schemas.microsoft.com/office/powerpoint/2010/main" val="2720721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8E286-DB37-F4CB-B8F1-75AC2F1202FB}"/>
              </a:ext>
            </a:extLst>
          </p:cNvPr>
          <p:cNvSpPr>
            <a:spLocks noGrp="1"/>
          </p:cNvSpPr>
          <p:nvPr>
            <p:ph type="title"/>
          </p:nvPr>
        </p:nvSpPr>
        <p:spPr>
          <a:xfrm>
            <a:off x="838200" y="365126"/>
            <a:ext cx="10515600" cy="454682"/>
          </a:xfrm>
        </p:spPr>
        <p:txBody>
          <a:bodyPr>
            <a:normAutofit fontScale="90000"/>
          </a:bodyPr>
          <a:lstStyle/>
          <a:p>
            <a:r>
              <a:rPr lang="en-US"/>
              <a:t>Pipelines</a:t>
            </a:r>
          </a:p>
        </p:txBody>
      </p:sp>
      <p:sp>
        <p:nvSpPr>
          <p:cNvPr id="3" name="Content Placeholder 2">
            <a:extLst>
              <a:ext uri="{FF2B5EF4-FFF2-40B4-BE49-F238E27FC236}">
                <a16:creationId xmlns:a16="http://schemas.microsoft.com/office/drawing/2014/main" id="{D1250C8A-17DD-78FF-22E0-42079923FCA6}"/>
              </a:ext>
            </a:extLst>
          </p:cNvPr>
          <p:cNvSpPr>
            <a:spLocks noGrp="1"/>
          </p:cNvSpPr>
          <p:nvPr>
            <p:ph idx="1"/>
          </p:nvPr>
        </p:nvSpPr>
        <p:spPr>
          <a:xfrm>
            <a:off x="838200" y="3165715"/>
            <a:ext cx="10515600" cy="3011247"/>
          </a:xfrm>
        </p:spPr>
        <p:txBody>
          <a:bodyPr>
            <a:normAutofit fontScale="77500" lnSpcReduction="20000"/>
          </a:bodyPr>
          <a:lstStyle/>
          <a:p>
            <a:r>
              <a:rPr lang="en-US"/>
              <a:t>A </a:t>
            </a:r>
            <a:r>
              <a:rPr lang="en-US" b="1"/>
              <a:t>pipeline</a:t>
            </a:r>
            <a:r>
              <a:rPr lang="en-US"/>
              <a:t> in ML is a sequence of data processing operations that is carried out to build, test and deploy a model</a:t>
            </a:r>
          </a:p>
          <a:p>
            <a:r>
              <a:rPr lang="en-US"/>
              <a:t>Each data processing operation in a pipeline typically runs periodically and stores its output in a persistent data store</a:t>
            </a:r>
          </a:p>
          <a:p>
            <a:r>
              <a:rPr lang="en-US"/>
              <a:t>Each data processing operation typically gets its input data from another data store into which a preceding operation has stored its output</a:t>
            </a:r>
          </a:p>
          <a:p>
            <a:r>
              <a:rPr lang="en-US"/>
              <a:t>So the process is “asynchronous” in the sense that all steps in the pipeline can be running simultaneously with each other and repeatedly</a:t>
            </a:r>
          </a:p>
          <a:p>
            <a:pPr lvl="1"/>
            <a:r>
              <a:rPr lang="en-US"/>
              <a:t>But each step also depends on all previous steps having generated the data that it needs as input, so in this sense the pipeline is synchronous</a:t>
            </a:r>
          </a:p>
        </p:txBody>
      </p:sp>
      <p:pic>
        <p:nvPicPr>
          <p:cNvPr id="4" name="Picture 3">
            <a:extLst>
              <a:ext uri="{FF2B5EF4-FFF2-40B4-BE49-F238E27FC236}">
                <a16:creationId xmlns:a16="http://schemas.microsoft.com/office/drawing/2014/main" id="{823A1EAD-5DD5-1112-972E-64DD5284ED51}"/>
              </a:ext>
            </a:extLst>
          </p:cNvPr>
          <p:cNvPicPr>
            <a:picLocks noChangeAspect="1"/>
          </p:cNvPicPr>
          <p:nvPr/>
        </p:nvPicPr>
        <p:blipFill>
          <a:blip r:embed="rId2"/>
          <a:stretch>
            <a:fillRect/>
          </a:stretch>
        </p:blipFill>
        <p:spPr>
          <a:xfrm>
            <a:off x="3364853" y="1040518"/>
            <a:ext cx="5462293" cy="1797087"/>
          </a:xfrm>
          <a:prstGeom prst="rect">
            <a:avLst/>
          </a:prstGeom>
        </p:spPr>
      </p:pic>
      <p:sp>
        <p:nvSpPr>
          <p:cNvPr id="5" name="Slide Number Placeholder 4">
            <a:extLst>
              <a:ext uri="{FF2B5EF4-FFF2-40B4-BE49-F238E27FC236}">
                <a16:creationId xmlns:a16="http://schemas.microsoft.com/office/drawing/2014/main" id="{2B682BD7-2241-8D5D-480F-8F217EF64554}"/>
              </a:ext>
            </a:extLst>
          </p:cNvPr>
          <p:cNvSpPr>
            <a:spLocks noGrp="1"/>
          </p:cNvSpPr>
          <p:nvPr>
            <p:ph type="sldNum" sz="quarter" idx="12"/>
          </p:nvPr>
        </p:nvSpPr>
        <p:spPr/>
        <p:txBody>
          <a:bodyPr/>
          <a:lstStyle/>
          <a:p>
            <a:fld id="{F4D27A1E-7FF6-AE4C-BBF1-D850BA4B9661}" type="slidenum">
              <a:rPr lang="en-GB"/>
              <a:t>10</a:t>
            </a:fld>
            <a:endParaRPr lang="en-GB"/>
          </a:p>
        </p:txBody>
      </p:sp>
    </p:spTree>
    <p:extLst>
      <p:ext uri="{BB962C8B-B14F-4D97-AF65-F5344CB8AC3E}">
        <p14:creationId xmlns:p14="http://schemas.microsoft.com/office/powerpoint/2010/main" val="10731381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309A2-BA27-DDE7-62B2-598C7A3EA342}"/>
              </a:ext>
            </a:extLst>
          </p:cNvPr>
          <p:cNvSpPr>
            <a:spLocks noGrp="1"/>
          </p:cNvSpPr>
          <p:nvPr>
            <p:ph type="title"/>
          </p:nvPr>
        </p:nvSpPr>
        <p:spPr>
          <a:xfrm>
            <a:off x="6096000" y="365125"/>
            <a:ext cx="5257800" cy="1325563"/>
          </a:xfrm>
        </p:spPr>
        <p:txBody>
          <a:bodyPr/>
          <a:lstStyle/>
          <a:p>
            <a:r>
              <a:rPr lang="en-US"/>
              <a:t>Accessing elements and slices of a pipeline</a:t>
            </a:r>
          </a:p>
        </p:txBody>
      </p:sp>
      <p:sp>
        <p:nvSpPr>
          <p:cNvPr id="3" name="Content Placeholder 2">
            <a:extLst>
              <a:ext uri="{FF2B5EF4-FFF2-40B4-BE49-F238E27FC236}">
                <a16:creationId xmlns:a16="http://schemas.microsoft.com/office/drawing/2014/main" id="{66269E33-3B1C-4871-F5D9-B95B8F77ACCC}"/>
              </a:ext>
            </a:extLst>
          </p:cNvPr>
          <p:cNvSpPr>
            <a:spLocks noGrp="1"/>
          </p:cNvSpPr>
          <p:nvPr>
            <p:ph idx="1"/>
          </p:nvPr>
        </p:nvSpPr>
        <p:spPr>
          <a:xfrm>
            <a:off x="5943600" y="1825625"/>
            <a:ext cx="5905500" cy="4667250"/>
          </a:xfrm>
        </p:spPr>
        <p:txBody>
          <a:bodyPr>
            <a:normAutofit fontScale="92500" lnSpcReduction="20000"/>
          </a:bodyPr>
          <a:lstStyle/>
          <a:p>
            <a:r>
              <a:rPr lang="en-US"/>
              <a:t>You can access elements and slices in a pipeline using normal indexing</a:t>
            </a:r>
          </a:p>
          <a:p>
            <a:r>
              <a:rPr lang="en-US"/>
              <a:t>If you have a Pipeline in a variable called pipeline, then </a:t>
            </a:r>
          </a:p>
          <a:p>
            <a:pPr lvl="1"/>
            <a:r>
              <a:rPr lang="en-US"/>
              <a:t>pipeline[1], returns the second estimator in the pipeline</a:t>
            </a:r>
          </a:p>
          <a:p>
            <a:pPr lvl="1"/>
            <a:r>
              <a:rPr lang="en-US"/>
              <a:t>pipeline[:-1] returns a new Pipeline object containing all but the last estimator in pipeline</a:t>
            </a:r>
          </a:p>
          <a:p>
            <a:r>
              <a:rPr lang="en-US"/>
              <a:t>You can also access estimators through the .steps attribute or the named_steps attribute</a:t>
            </a:r>
          </a:p>
          <a:p>
            <a:pPr lvl="1"/>
            <a:r>
              <a:rPr lang="en-US"/>
              <a:t>e.g., num_pipeline[“simpleimputer”] returns the estimator named “simpleimputer”</a:t>
            </a:r>
          </a:p>
        </p:txBody>
      </p:sp>
      <p:pic>
        <p:nvPicPr>
          <p:cNvPr id="4" name="Picture 3">
            <a:extLst>
              <a:ext uri="{FF2B5EF4-FFF2-40B4-BE49-F238E27FC236}">
                <a16:creationId xmlns:a16="http://schemas.microsoft.com/office/drawing/2014/main" id="{958A59BE-5C34-D7E9-DAA5-DA581351039C}"/>
              </a:ext>
            </a:extLst>
          </p:cNvPr>
          <p:cNvPicPr>
            <a:picLocks noChangeAspect="1"/>
          </p:cNvPicPr>
          <p:nvPr/>
        </p:nvPicPr>
        <p:blipFill>
          <a:blip r:embed="rId2"/>
          <a:stretch>
            <a:fillRect/>
          </a:stretch>
        </p:blipFill>
        <p:spPr>
          <a:xfrm>
            <a:off x="342900" y="539217"/>
            <a:ext cx="5600700" cy="5779565"/>
          </a:xfrm>
          <a:prstGeom prst="rect">
            <a:avLst/>
          </a:prstGeom>
        </p:spPr>
      </p:pic>
    </p:spTree>
    <p:extLst>
      <p:ext uri="{BB962C8B-B14F-4D97-AF65-F5344CB8AC3E}">
        <p14:creationId xmlns:p14="http://schemas.microsoft.com/office/powerpoint/2010/main" val="30591007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6C7AF-EB50-25DA-5F9A-A9DC45FBF126}"/>
              </a:ext>
            </a:extLst>
          </p:cNvPr>
          <p:cNvSpPr>
            <a:spLocks noGrp="1"/>
          </p:cNvSpPr>
          <p:nvPr>
            <p:ph type="title"/>
          </p:nvPr>
        </p:nvSpPr>
        <p:spPr>
          <a:xfrm>
            <a:off x="838200" y="365126"/>
            <a:ext cx="10515600" cy="157956"/>
          </a:xfrm>
        </p:spPr>
        <p:txBody>
          <a:bodyPr>
            <a:normAutofit fontScale="90000"/>
          </a:bodyPr>
          <a:lstStyle/>
          <a:p>
            <a:r>
              <a:rPr lang="en-US"/>
              <a:t>ColumnTransformers</a:t>
            </a:r>
          </a:p>
        </p:txBody>
      </p:sp>
      <p:sp>
        <p:nvSpPr>
          <p:cNvPr id="3" name="Content Placeholder 2">
            <a:extLst>
              <a:ext uri="{FF2B5EF4-FFF2-40B4-BE49-F238E27FC236}">
                <a16:creationId xmlns:a16="http://schemas.microsoft.com/office/drawing/2014/main" id="{C9EE9991-1D02-E038-0A86-90D244D13244}"/>
              </a:ext>
            </a:extLst>
          </p:cNvPr>
          <p:cNvSpPr>
            <a:spLocks noGrp="1"/>
          </p:cNvSpPr>
          <p:nvPr>
            <p:ph idx="1"/>
          </p:nvPr>
        </p:nvSpPr>
        <p:spPr>
          <a:xfrm>
            <a:off x="209550" y="4201317"/>
            <a:ext cx="11620500" cy="2291557"/>
          </a:xfrm>
        </p:spPr>
        <p:txBody>
          <a:bodyPr>
            <a:normAutofit fontScale="92500" lnSpcReduction="20000"/>
          </a:bodyPr>
          <a:lstStyle/>
          <a:p>
            <a:r>
              <a:rPr lang="en-US"/>
              <a:t>So far, we have handled numerical and categorical attributes separately</a:t>
            </a:r>
          </a:p>
          <a:p>
            <a:r>
              <a:rPr lang="en-US"/>
              <a:t>But it would be convenient if we could have a single transformer that can handle all the data, applying appropriate transformation steps to each type of data</a:t>
            </a:r>
          </a:p>
          <a:p>
            <a:r>
              <a:rPr lang="en-US"/>
              <a:t>We can use a ColumnTransformer for this</a:t>
            </a:r>
          </a:p>
          <a:p>
            <a:r>
              <a:rPr lang="en-US"/>
              <a:t>For example, the ColumnTransformer above applies num_pipeline to the numerical attributes (columns) and a separate cat_pipeline to the categorical attribute</a:t>
            </a:r>
          </a:p>
        </p:txBody>
      </p:sp>
      <p:pic>
        <p:nvPicPr>
          <p:cNvPr id="4" name="Picture 3">
            <a:extLst>
              <a:ext uri="{FF2B5EF4-FFF2-40B4-BE49-F238E27FC236}">
                <a16:creationId xmlns:a16="http://schemas.microsoft.com/office/drawing/2014/main" id="{94670487-6E01-620B-BF83-C0528E9D892E}"/>
              </a:ext>
            </a:extLst>
          </p:cNvPr>
          <p:cNvPicPr>
            <a:picLocks noChangeAspect="1"/>
          </p:cNvPicPr>
          <p:nvPr/>
        </p:nvPicPr>
        <p:blipFill>
          <a:blip r:embed="rId2"/>
          <a:stretch>
            <a:fillRect/>
          </a:stretch>
        </p:blipFill>
        <p:spPr>
          <a:xfrm>
            <a:off x="2209800" y="740274"/>
            <a:ext cx="7772400" cy="3243852"/>
          </a:xfrm>
          <a:prstGeom prst="rect">
            <a:avLst/>
          </a:prstGeom>
        </p:spPr>
      </p:pic>
    </p:spTree>
    <p:extLst>
      <p:ext uri="{BB962C8B-B14F-4D97-AF65-F5344CB8AC3E}">
        <p14:creationId xmlns:p14="http://schemas.microsoft.com/office/powerpoint/2010/main" val="33788305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6C7AF-EB50-25DA-5F9A-A9DC45FBF126}"/>
              </a:ext>
            </a:extLst>
          </p:cNvPr>
          <p:cNvSpPr>
            <a:spLocks noGrp="1"/>
          </p:cNvSpPr>
          <p:nvPr>
            <p:ph type="title"/>
          </p:nvPr>
        </p:nvSpPr>
        <p:spPr>
          <a:xfrm>
            <a:off x="838200" y="365126"/>
            <a:ext cx="10515600" cy="157956"/>
          </a:xfrm>
        </p:spPr>
        <p:txBody>
          <a:bodyPr>
            <a:normAutofit fontScale="90000"/>
          </a:bodyPr>
          <a:lstStyle/>
          <a:p>
            <a:r>
              <a:rPr lang="en-US"/>
              <a:t>ColumnTransformers</a:t>
            </a:r>
          </a:p>
        </p:txBody>
      </p:sp>
      <p:sp>
        <p:nvSpPr>
          <p:cNvPr id="3" name="Content Placeholder 2">
            <a:extLst>
              <a:ext uri="{FF2B5EF4-FFF2-40B4-BE49-F238E27FC236}">
                <a16:creationId xmlns:a16="http://schemas.microsoft.com/office/drawing/2014/main" id="{C9EE9991-1D02-E038-0A86-90D244D13244}"/>
              </a:ext>
            </a:extLst>
          </p:cNvPr>
          <p:cNvSpPr>
            <a:spLocks noGrp="1"/>
          </p:cNvSpPr>
          <p:nvPr>
            <p:ph idx="1"/>
          </p:nvPr>
        </p:nvSpPr>
        <p:spPr>
          <a:xfrm>
            <a:off x="209550" y="3984127"/>
            <a:ext cx="11620500" cy="2508748"/>
          </a:xfrm>
        </p:spPr>
        <p:txBody>
          <a:bodyPr>
            <a:normAutofit fontScale="85000" lnSpcReduction="20000"/>
          </a:bodyPr>
          <a:lstStyle/>
          <a:p>
            <a:r>
              <a:rPr lang="en-US"/>
              <a:t>The ColumnTransformer constructor takes a list of triples, containing</a:t>
            </a:r>
          </a:p>
          <a:p>
            <a:pPr lvl="1"/>
            <a:r>
              <a:rPr lang="en-US"/>
              <a:t>a string to identify the pipeline</a:t>
            </a:r>
          </a:p>
          <a:p>
            <a:pPr lvl="1"/>
            <a:r>
              <a:rPr lang="en-US"/>
              <a:t>a transformer or pipeline object </a:t>
            </a:r>
          </a:p>
          <a:p>
            <a:pPr lvl="1"/>
            <a:r>
              <a:rPr lang="en-US"/>
              <a:t>the list of attributes in the data to which the transformer or pipeline should be applied</a:t>
            </a:r>
          </a:p>
          <a:p>
            <a:r>
              <a:rPr lang="en-US"/>
              <a:t>The second argument can also have the values, “drop” or “passthrough”, if you want to either drop or ignore certain columns in the data</a:t>
            </a:r>
          </a:p>
          <a:p>
            <a:r>
              <a:rPr lang="en-US"/>
              <a:t>There is also a “remainder” hyperparameter that lets you specify how columns that are not mentioned should be processed</a:t>
            </a:r>
          </a:p>
        </p:txBody>
      </p:sp>
      <p:pic>
        <p:nvPicPr>
          <p:cNvPr id="4" name="Picture 3">
            <a:extLst>
              <a:ext uri="{FF2B5EF4-FFF2-40B4-BE49-F238E27FC236}">
                <a16:creationId xmlns:a16="http://schemas.microsoft.com/office/drawing/2014/main" id="{94670487-6E01-620B-BF83-C0528E9D892E}"/>
              </a:ext>
            </a:extLst>
          </p:cNvPr>
          <p:cNvPicPr>
            <a:picLocks noChangeAspect="1"/>
          </p:cNvPicPr>
          <p:nvPr/>
        </p:nvPicPr>
        <p:blipFill>
          <a:blip r:embed="rId2"/>
          <a:stretch>
            <a:fillRect/>
          </a:stretch>
        </p:blipFill>
        <p:spPr>
          <a:xfrm>
            <a:off x="2209800" y="740274"/>
            <a:ext cx="7772400" cy="3243852"/>
          </a:xfrm>
          <a:prstGeom prst="rect">
            <a:avLst/>
          </a:prstGeom>
        </p:spPr>
      </p:pic>
    </p:spTree>
    <p:extLst>
      <p:ext uri="{BB962C8B-B14F-4D97-AF65-F5344CB8AC3E}">
        <p14:creationId xmlns:p14="http://schemas.microsoft.com/office/powerpoint/2010/main" val="347723007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AE628-2A53-8DEA-B5E3-251EC0A86E1D}"/>
              </a:ext>
            </a:extLst>
          </p:cNvPr>
          <p:cNvSpPr>
            <a:spLocks noGrp="1"/>
          </p:cNvSpPr>
          <p:nvPr>
            <p:ph type="title"/>
          </p:nvPr>
        </p:nvSpPr>
        <p:spPr/>
        <p:txBody>
          <a:bodyPr/>
          <a:lstStyle/>
          <a:p>
            <a:r>
              <a:rPr lang="en-US"/>
              <a:t>make_column_selector() and make_column_transformer() functions</a:t>
            </a:r>
          </a:p>
        </p:txBody>
      </p:sp>
      <p:sp>
        <p:nvSpPr>
          <p:cNvPr id="3" name="Content Placeholder 2">
            <a:extLst>
              <a:ext uri="{FF2B5EF4-FFF2-40B4-BE49-F238E27FC236}">
                <a16:creationId xmlns:a16="http://schemas.microsoft.com/office/drawing/2014/main" id="{FAC5ABF9-32F9-9EA5-D5B8-4347A86652F2}"/>
              </a:ext>
            </a:extLst>
          </p:cNvPr>
          <p:cNvSpPr>
            <a:spLocks noGrp="1"/>
          </p:cNvSpPr>
          <p:nvPr>
            <p:ph idx="1"/>
          </p:nvPr>
        </p:nvSpPr>
        <p:spPr>
          <a:xfrm>
            <a:off x="838200" y="3573462"/>
            <a:ext cx="10515600" cy="2919413"/>
          </a:xfrm>
        </p:spPr>
        <p:txBody>
          <a:bodyPr/>
          <a:lstStyle/>
          <a:p>
            <a:r>
              <a:rPr lang="en-US"/>
              <a:t>If you want a particular pipeline within a ColumnTransformer to handle all attributes of a particular type, then you can use the make_column_selector() function to return a selector function</a:t>
            </a:r>
          </a:p>
          <a:p>
            <a:r>
              <a:rPr lang="en-US"/>
              <a:t>Also, if you don’t care about using a particular naming scheme to give names to the transformers in a ColumnTransformer</a:t>
            </a:r>
          </a:p>
          <a:p>
            <a:pPr lvl="1"/>
            <a:r>
              <a:rPr lang="en-US"/>
              <a:t>e.g., in the ColumnTransformer created above, the transformers will be named pipeline-1 and pipeline-2 instead of num and cat</a:t>
            </a:r>
          </a:p>
        </p:txBody>
      </p:sp>
      <p:pic>
        <p:nvPicPr>
          <p:cNvPr id="4" name="Picture 3">
            <a:extLst>
              <a:ext uri="{FF2B5EF4-FFF2-40B4-BE49-F238E27FC236}">
                <a16:creationId xmlns:a16="http://schemas.microsoft.com/office/drawing/2014/main" id="{43FEE362-44F7-AF59-362E-DB07DCA703F1}"/>
              </a:ext>
            </a:extLst>
          </p:cNvPr>
          <p:cNvPicPr>
            <a:picLocks noChangeAspect="1"/>
          </p:cNvPicPr>
          <p:nvPr/>
        </p:nvPicPr>
        <p:blipFill>
          <a:blip r:embed="rId2"/>
          <a:stretch>
            <a:fillRect/>
          </a:stretch>
        </p:blipFill>
        <p:spPr>
          <a:xfrm>
            <a:off x="2209800" y="1853707"/>
            <a:ext cx="7772400" cy="1556736"/>
          </a:xfrm>
          <a:prstGeom prst="rect">
            <a:avLst/>
          </a:prstGeom>
        </p:spPr>
      </p:pic>
    </p:spTree>
    <p:extLst>
      <p:ext uri="{BB962C8B-B14F-4D97-AF65-F5344CB8AC3E}">
        <p14:creationId xmlns:p14="http://schemas.microsoft.com/office/powerpoint/2010/main" val="247401175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33203-892D-B2D5-17C3-47D3D4EE57A9}"/>
              </a:ext>
            </a:extLst>
          </p:cNvPr>
          <p:cNvSpPr>
            <a:spLocks noGrp="1"/>
          </p:cNvSpPr>
          <p:nvPr>
            <p:ph type="title"/>
          </p:nvPr>
        </p:nvSpPr>
        <p:spPr>
          <a:xfrm>
            <a:off x="838200" y="365125"/>
            <a:ext cx="10515600" cy="530225"/>
          </a:xfrm>
        </p:spPr>
        <p:txBody>
          <a:bodyPr>
            <a:normAutofit fontScale="90000"/>
          </a:bodyPr>
          <a:lstStyle/>
          <a:p>
            <a:r>
              <a:rPr lang="en-US"/>
              <a:t>Applying a ColumnTransformer</a:t>
            </a:r>
          </a:p>
        </p:txBody>
      </p:sp>
      <p:sp>
        <p:nvSpPr>
          <p:cNvPr id="3" name="Content Placeholder 2">
            <a:extLst>
              <a:ext uri="{FF2B5EF4-FFF2-40B4-BE49-F238E27FC236}">
                <a16:creationId xmlns:a16="http://schemas.microsoft.com/office/drawing/2014/main" id="{07914F9F-D462-11E5-0BCE-E7DE565277E4}"/>
              </a:ext>
            </a:extLst>
          </p:cNvPr>
          <p:cNvSpPr>
            <a:spLocks noGrp="1"/>
          </p:cNvSpPr>
          <p:nvPr>
            <p:ph idx="1"/>
          </p:nvPr>
        </p:nvSpPr>
        <p:spPr>
          <a:xfrm>
            <a:off x="838200" y="5070799"/>
            <a:ext cx="10515600" cy="1512564"/>
          </a:xfrm>
        </p:spPr>
        <p:txBody>
          <a:bodyPr>
            <a:normAutofit fontScale="92500" lnSpcReduction="10000"/>
          </a:bodyPr>
          <a:lstStyle/>
          <a:p>
            <a:r>
              <a:rPr lang="en-US"/>
              <a:t>Having created our ColumnTransformer, we can now apply it to the housing data</a:t>
            </a:r>
          </a:p>
          <a:p>
            <a:r>
              <a:rPr lang="en-US"/>
              <a:t>We can also convert the output into a DataFrame, using get_feature_names_out() to get the names of the columns</a:t>
            </a:r>
          </a:p>
        </p:txBody>
      </p:sp>
      <p:pic>
        <p:nvPicPr>
          <p:cNvPr id="4" name="Picture 3">
            <a:extLst>
              <a:ext uri="{FF2B5EF4-FFF2-40B4-BE49-F238E27FC236}">
                <a16:creationId xmlns:a16="http://schemas.microsoft.com/office/drawing/2014/main" id="{931AA092-2053-E2B5-7F28-E0705863725F}"/>
              </a:ext>
            </a:extLst>
          </p:cNvPr>
          <p:cNvPicPr>
            <a:picLocks noChangeAspect="1"/>
          </p:cNvPicPr>
          <p:nvPr/>
        </p:nvPicPr>
        <p:blipFill>
          <a:blip r:embed="rId2"/>
          <a:stretch>
            <a:fillRect/>
          </a:stretch>
        </p:blipFill>
        <p:spPr>
          <a:xfrm>
            <a:off x="1545270" y="1038225"/>
            <a:ext cx="9101459" cy="3889698"/>
          </a:xfrm>
          <a:prstGeom prst="rect">
            <a:avLst/>
          </a:prstGeom>
        </p:spPr>
      </p:pic>
    </p:spTree>
    <p:extLst>
      <p:ext uri="{BB962C8B-B14F-4D97-AF65-F5344CB8AC3E}">
        <p14:creationId xmlns:p14="http://schemas.microsoft.com/office/powerpoint/2010/main" val="32341444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C2ABF-72A2-2ED9-B636-67897D00CF63}"/>
              </a:ext>
            </a:extLst>
          </p:cNvPr>
          <p:cNvSpPr>
            <a:spLocks noGrp="1"/>
          </p:cNvSpPr>
          <p:nvPr>
            <p:ph type="title"/>
          </p:nvPr>
        </p:nvSpPr>
        <p:spPr/>
        <p:txBody>
          <a:bodyPr/>
          <a:lstStyle/>
          <a:p>
            <a:r>
              <a:rPr lang="en-US"/>
              <a:t>Gathering all prepreprocessing steps into a single pipeline</a:t>
            </a:r>
          </a:p>
        </p:txBody>
      </p:sp>
      <p:sp>
        <p:nvSpPr>
          <p:cNvPr id="3" name="Content Placeholder 2">
            <a:extLst>
              <a:ext uri="{FF2B5EF4-FFF2-40B4-BE49-F238E27FC236}">
                <a16:creationId xmlns:a16="http://schemas.microsoft.com/office/drawing/2014/main" id="{9FF8F240-BC43-9D34-9905-FE28B91E84A2}"/>
              </a:ext>
            </a:extLst>
          </p:cNvPr>
          <p:cNvSpPr>
            <a:spLocks noGrp="1"/>
          </p:cNvSpPr>
          <p:nvPr>
            <p:ph idx="1"/>
          </p:nvPr>
        </p:nvSpPr>
        <p:spPr/>
        <p:txBody>
          <a:bodyPr>
            <a:normAutofit fontScale="92500" lnSpcReduction="10000"/>
          </a:bodyPr>
          <a:lstStyle/>
          <a:p>
            <a:r>
              <a:rPr lang="en-US"/>
              <a:t>We now want to make a pipeline that gathers all our preprocessing steps into a single pipeline</a:t>
            </a:r>
          </a:p>
          <a:p>
            <a:r>
              <a:rPr lang="en-US"/>
              <a:t>This pipeline will need to do the following:</a:t>
            </a:r>
          </a:p>
          <a:p>
            <a:pPr lvl="1"/>
            <a:r>
              <a:rPr lang="en-US"/>
              <a:t>Impute missing numerical features in all attributes using the median</a:t>
            </a:r>
          </a:p>
          <a:p>
            <a:pPr lvl="1"/>
            <a:r>
              <a:rPr lang="en-US"/>
              <a:t>Impute missing categorical features with the most frequent category</a:t>
            </a:r>
          </a:p>
          <a:p>
            <a:pPr lvl="1"/>
            <a:r>
              <a:rPr lang="en-US"/>
              <a:t>One-hot-encode the categorical features (only one in this case)</a:t>
            </a:r>
          </a:p>
          <a:p>
            <a:pPr lvl="1"/>
            <a:r>
              <a:rPr lang="en-US"/>
              <a:t>Compute three ratio features and add to the data: bedrooms_ratio, rooms_per_house, and people_per_house</a:t>
            </a:r>
          </a:p>
          <a:p>
            <a:pPr lvl="1"/>
            <a:r>
              <a:rPr lang="en-US"/>
              <a:t>Add cluster similarity features to represent distance of a district from the centroids of housing clusters</a:t>
            </a:r>
          </a:p>
          <a:p>
            <a:pPr lvl="1"/>
            <a:r>
              <a:rPr lang="en-US"/>
              <a:t>Where a feature has as long tail, replace the values with their logarithms to make the distribution less skewed</a:t>
            </a:r>
          </a:p>
          <a:p>
            <a:pPr lvl="1"/>
            <a:r>
              <a:rPr lang="en-US"/>
              <a:t>Standardize all numerical features</a:t>
            </a:r>
          </a:p>
        </p:txBody>
      </p:sp>
    </p:spTree>
    <p:extLst>
      <p:ext uri="{BB962C8B-B14F-4D97-AF65-F5344CB8AC3E}">
        <p14:creationId xmlns:p14="http://schemas.microsoft.com/office/powerpoint/2010/main" val="71803761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89553-FA47-735E-913F-A61D88564767}"/>
              </a:ext>
            </a:extLst>
          </p:cNvPr>
          <p:cNvSpPr>
            <a:spLocks noGrp="1"/>
          </p:cNvSpPr>
          <p:nvPr>
            <p:ph type="title"/>
          </p:nvPr>
        </p:nvSpPr>
        <p:spPr>
          <a:xfrm>
            <a:off x="6819900" y="365125"/>
            <a:ext cx="5143500" cy="1325563"/>
          </a:xfrm>
        </p:spPr>
        <p:txBody>
          <a:bodyPr>
            <a:noAutofit/>
          </a:bodyPr>
          <a:lstStyle/>
          <a:p>
            <a:r>
              <a:rPr lang="en-US" sz="2800"/>
              <a:t>Building a ColumnTransformer to implement all preprocessing</a:t>
            </a:r>
          </a:p>
        </p:txBody>
      </p:sp>
      <p:sp>
        <p:nvSpPr>
          <p:cNvPr id="3" name="Content Placeholder 2">
            <a:extLst>
              <a:ext uri="{FF2B5EF4-FFF2-40B4-BE49-F238E27FC236}">
                <a16:creationId xmlns:a16="http://schemas.microsoft.com/office/drawing/2014/main" id="{38AF37A2-9792-F2D9-A446-7A56BAB51FE6}"/>
              </a:ext>
            </a:extLst>
          </p:cNvPr>
          <p:cNvSpPr>
            <a:spLocks noGrp="1"/>
          </p:cNvSpPr>
          <p:nvPr>
            <p:ph idx="1"/>
          </p:nvPr>
        </p:nvSpPr>
        <p:spPr>
          <a:xfrm>
            <a:off x="6591300" y="1825625"/>
            <a:ext cx="5257800" cy="4351338"/>
          </a:xfrm>
        </p:spPr>
        <p:txBody>
          <a:bodyPr/>
          <a:lstStyle/>
          <a:p>
            <a:r>
              <a:rPr lang="en-US"/>
              <a:t>The preprocessing ColumnTransformer applies the various transformations and pipelines to the appropriate subset of the housing data</a:t>
            </a:r>
          </a:p>
          <a:p>
            <a:r>
              <a:rPr lang="en-US"/>
              <a:t>Note that the default_num_pipeline is applied to any columns not previously mentioned</a:t>
            </a:r>
          </a:p>
        </p:txBody>
      </p:sp>
      <p:pic>
        <p:nvPicPr>
          <p:cNvPr id="4" name="Picture 3">
            <a:extLst>
              <a:ext uri="{FF2B5EF4-FFF2-40B4-BE49-F238E27FC236}">
                <a16:creationId xmlns:a16="http://schemas.microsoft.com/office/drawing/2014/main" id="{E4243590-9851-DEA3-A9A5-C560772F54E1}"/>
              </a:ext>
            </a:extLst>
          </p:cNvPr>
          <p:cNvPicPr>
            <a:picLocks noChangeAspect="1"/>
          </p:cNvPicPr>
          <p:nvPr/>
        </p:nvPicPr>
        <p:blipFill>
          <a:blip r:embed="rId2"/>
          <a:stretch>
            <a:fillRect/>
          </a:stretch>
        </p:blipFill>
        <p:spPr>
          <a:xfrm>
            <a:off x="228600" y="907452"/>
            <a:ext cx="6362700" cy="5269511"/>
          </a:xfrm>
          <a:prstGeom prst="rect">
            <a:avLst/>
          </a:prstGeom>
        </p:spPr>
      </p:pic>
    </p:spTree>
    <p:extLst>
      <p:ext uri="{BB962C8B-B14F-4D97-AF65-F5344CB8AC3E}">
        <p14:creationId xmlns:p14="http://schemas.microsoft.com/office/powerpoint/2010/main" val="40270802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BC528-6ABE-0452-09FA-9981A752231B}"/>
              </a:ext>
            </a:extLst>
          </p:cNvPr>
          <p:cNvSpPr>
            <a:spLocks noGrp="1"/>
          </p:cNvSpPr>
          <p:nvPr>
            <p:ph type="title"/>
          </p:nvPr>
        </p:nvSpPr>
        <p:spPr>
          <a:xfrm>
            <a:off x="838200" y="365125"/>
            <a:ext cx="10515600" cy="815975"/>
          </a:xfrm>
        </p:spPr>
        <p:txBody>
          <a:bodyPr>
            <a:normAutofit fontScale="90000"/>
          </a:bodyPr>
          <a:lstStyle/>
          <a:p>
            <a:r>
              <a:rPr lang="en-US"/>
              <a:t>Applying the ColumnTransformer and inspecting the result</a:t>
            </a:r>
          </a:p>
        </p:txBody>
      </p:sp>
      <p:sp>
        <p:nvSpPr>
          <p:cNvPr id="3" name="Content Placeholder 2">
            <a:extLst>
              <a:ext uri="{FF2B5EF4-FFF2-40B4-BE49-F238E27FC236}">
                <a16:creationId xmlns:a16="http://schemas.microsoft.com/office/drawing/2014/main" id="{4CCD86A5-07B3-2EFD-F9BF-C616E0E75DA2}"/>
              </a:ext>
            </a:extLst>
          </p:cNvPr>
          <p:cNvSpPr>
            <a:spLocks noGrp="1"/>
          </p:cNvSpPr>
          <p:nvPr>
            <p:ph idx="1"/>
          </p:nvPr>
        </p:nvSpPr>
        <p:spPr>
          <a:xfrm>
            <a:off x="8286750" y="1515952"/>
            <a:ext cx="3657600" cy="4748213"/>
          </a:xfrm>
        </p:spPr>
        <p:txBody>
          <a:bodyPr/>
          <a:lstStyle/>
          <a:p>
            <a:r>
              <a:rPr lang="en-US"/>
              <a:t>Applying this ColumnTransformer causes all the transformations to be carried out on the housing data and outputs a NumPy array with 24 features</a:t>
            </a:r>
          </a:p>
        </p:txBody>
      </p:sp>
      <p:pic>
        <p:nvPicPr>
          <p:cNvPr id="4" name="Picture 3">
            <a:extLst>
              <a:ext uri="{FF2B5EF4-FFF2-40B4-BE49-F238E27FC236}">
                <a16:creationId xmlns:a16="http://schemas.microsoft.com/office/drawing/2014/main" id="{F99BEAF0-8A51-36F1-8071-F9AF25DD4481}"/>
              </a:ext>
            </a:extLst>
          </p:cNvPr>
          <p:cNvPicPr>
            <a:picLocks noChangeAspect="1"/>
          </p:cNvPicPr>
          <p:nvPr/>
        </p:nvPicPr>
        <p:blipFill>
          <a:blip r:embed="rId2"/>
          <a:stretch>
            <a:fillRect/>
          </a:stretch>
        </p:blipFill>
        <p:spPr>
          <a:xfrm>
            <a:off x="381000" y="1428750"/>
            <a:ext cx="7772400" cy="4835415"/>
          </a:xfrm>
          <a:prstGeom prst="rect">
            <a:avLst/>
          </a:prstGeom>
        </p:spPr>
      </p:pic>
    </p:spTree>
    <p:extLst>
      <p:ext uri="{BB962C8B-B14F-4D97-AF65-F5344CB8AC3E}">
        <p14:creationId xmlns:p14="http://schemas.microsoft.com/office/powerpoint/2010/main" val="32659714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22A7C-9D55-BE1D-A8FD-6AAEC50BC074}"/>
              </a:ext>
            </a:extLst>
          </p:cNvPr>
          <p:cNvSpPr>
            <a:spLocks noGrp="1"/>
          </p:cNvSpPr>
          <p:nvPr>
            <p:ph type="title"/>
          </p:nvPr>
        </p:nvSpPr>
        <p:spPr/>
        <p:txBody>
          <a:bodyPr/>
          <a:lstStyle/>
          <a:p>
            <a:r>
              <a:rPr lang="en-US"/>
              <a:t>Selecting and training a model</a:t>
            </a:r>
          </a:p>
        </p:txBody>
      </p:sp>
      <p:sp>
        <p:nvSpPr>
          <p:cNvPr id="3" name="Content Placeholder 2">
            <a:extLst>
              <a:ext uri="{FF2B5EF4-FFF2-40B4-BE49-F238E27FC236}">
                <a16:creationId xmlns:a16="http://schemas.microsoft.com/office/drawing/2014/main" id="{571A6100-0F3C-76E5-F4FA-17EC2AB56758}"/>
              </a:ext>
            </a:extLst>
          </p:cNvPr>
          <p:cNvSpPr>
            <a:spLocks noGrp="1"/>
          </p:cNvSpPr>
          <p:nvPr>
            <p:ph idx="1"/>
          </p:nvPr>
        </p:nvSpPr>
        <p:spPr>
          <a:xfrm>
            <a:off x="838200" y="3848099"/>
            <a:ext cx="10515600" cy="2328863"/>
          </a:xfrm>
        </p:spPr>
        <p:txBody>
          <a:bodyPr>
            <a:normAutofit fontScale="92500"/>
          </a:bodyPr>
          <a:lstStyle/>
          <a:p>
            <a:r>
              <a:rPr lang="en-US"/>
              <a:t>We’re now at the point where we can select and train a model</a:t>
            </a:r>
          </a:p>
          <a:p>
            <a:r>
              <a:rPr lang="en-US"/>
              <a:t>We will first train and evaluate on the training set</a:t>
            </a:r>
          </a:p>
          <a:p>
            <a:r>
              <a:rPr lang="en-US"/>
              <a:t>We can start with a simple model like a linear regressor to see how well that performs as a baseline</a:t>
            </a:r>
          </a:p>
          <a:p>
            <a:r>
              <a:rPr lang="en-US"/>
              <a:t>We make a pipeline that preprocesses the data and fits the linear regressor</a:t>
            </a:r>
          </a:p>
        </p:txBody>
      </p:sp>
      <p:pic>
        <p:nvPicPr>
          <p:cNvPr id="4" name="Picture 3">
            <a:extLst>
              <a:ext uri="{FF2B5EF4-FFF2-40B4-BE49-F238E27FC236}">
                <a16:creationId xmlns:a16="http://schemas.microsoft.com/office/drawing/2014/main" id="{DB46FCFD-3911-AF86-CAC8-4F82F23954DD}"/>
              </a:ext>
            </a:extLst>
          </p:cNvPr>
          <p:cNvPicPr>
            <a:picLocks noChangeAspect="1"/>
          </p:cNvPicPr>
          <p:nvPr/>
        </p:nvPicPr>
        <p:blipFill>
          <a:blip r:embed="rId2"/>
          <a:stretch>
            <a:fillRect/>
          </a:stretch>
        </p:blipFill>
        <p:spPr>
          <a:xfrm>
            <a:off x="2597150" y="1841501"/>
            <a:ext cx="6997700" cy="1168400"/>
          </a:xfrm>
          <a:prstGeom prst="rect">
            <a:avLst/>
          </a:prstGeom>
        </p:spPr>
      </p:pic>
    </p:spTree>
    <p:extLst>
      <p:ext uri="{BB962C8B-B14F-4D97-AF65-F5344CB8AC3E}">
        <p14:creationId xmlns:p14="http://schemas.microsoft.com/office/powerpoint/2010/main" val="40059658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5735B-27E3-1F71-DCB8-4FA07DA18AD6}"/>
              </a:ext>
            </a:extLst>
          </p:cNvPr>
          <p:cNvSpPr>
            <a:spLocks noGrp="1"/>
          </p:cNvSpPr>
          <p:nvPr>
            <p:ph type="title"/>
          </p:nvPr>
        </p:nvSpPr>
        <p:spPr/>
        <p:txBody>
          <a:bodyPr/>
          <a:lstStyle/>
          <a:p>
            <a:r>
              <a:rPr lang="en-US"/>
              <a:t>Selecting and training a model</a:t>
            </a:r>
          </a:p>
        </p:txBody>
      </p:sp>
      <p:sp>
        <p:nvSpPr>
          <p:cNvPr id="3" name="Content Placeholder 2">
            <a:extLst>
              <a:ext uri="{FF2B5EF4-FFF2-40B4-BE49-F238E27FC236}">
                <a16:creationId xmlns:a16="http://schemas.microsoft.com/office/drawing/2014/main" id="{78A4F02D-1C3F-6DED-A42C-3A6417BB0A7A}"/>
              </a:ext>
            </a:extLst>
          </p:cNvPr>
          <p:cNvSpPr>
            <a:spLocks noGrp="1"/>
          </p:cNvSpPr>
          <p:nvPr>
            <p:ph idx="1"/>
          </p:nvPr>
        </p:nvSpPr>
        <p:spPr>
          <a:xfrm>
            <a:off x="838200" y="5167311"/>
            <a:ext cx="10515600" cy="1009651"/>
          </a:xfrm>
        </p:spPr>
        <p:txBody>
          <a:bodyPr>
            <a:normAutofit fontScale="85000" lnSpcReduction="20000"/>
          </a:bodyPr>
          <a:lstStyle/>
          <a:p>
            <a:r>
              <a:rPr lang="en-US"/>
              <a:t>We try out the new regressor on the first five elements in the training set and compare to the target values</a:t>
            </a:r>
          </a:p>
          <a:p>
            <a:r>
              <a:rPr lang="en-US"/>
              <a:t>We find the error is between 1.8% and 46.8%</a:t>
            </a:r>
          </a:p>
        </p:txBody>
      </p:sp>
      <p:pic>
        <p:nvPicPr>
          <p:cNvPr id="4" name="Picture 3">
            <a:extLst>
              <a:ext uri="{FF2B5EF4-FFF2-40B4-BE49-F238E27FC236}">
                <a16:creationId xmlns:a16="http://schemas.microsoft.com/office/drawing/2014/main" id="{BB8A4AC7-B97B-0ADE-8326-7DEF557700C9}"/>
              </a:ext>
            </a:extLst>
          </p:cNvPr>
          <p:cNvPicPr>
            <a:picLocks noChangeAspect="1"/>
          </p:cNvPicPr>
          <p:nvPr/>
        </p:nvPicPr>
        <p:blipFill>
          <a:blip r:embed="rId2"/>
          <a:stretch>
            <a:fillRect/>
          </a:stretch>
        </p:blipFill>
        <p:spPr>
          <a:xfrm>
            <a:off x="1592387" y="1690688"/>
            <a:ext cx="9007225" cy="1185862"/>
          </a:xfrm>
          <a:prstGeom prst="rect">
            <a:avLst/>
          </a:prstGeom>
        </p:spPr>
      </p:pic>
      <p:pic>
        <p:nvPicPr>
          <p:cNvPr id="5" name="Picture 4">
            <a:extLst>
              <a:ext uri="{FF2B5EF4-FFF2-40B4-BE49-F238E27FC236}">
                <a16:creationId xmlns:a16="http://schemas.microsoft.com/office/drawing/2014/main" id="{FE986EA3-83E2-A994-AB59-3752F2AC96B7}"/>
              </a:ext>
            </a:extLst>
          </p:cNvPr>
          <p:cNvPicPr>
            <a:picLocks noChangeAspect="1"/>
          </p:cNvPicPr>
          <p:nvPr/>
        </p:nvPicPr>
        <p:blipFill>
          <a:blip r:embed="rId3"/>
          <a:stretch>
            <a:fillRect/>
          </a:stretch>
        </p:blipFill>
        <p:spPr>
          <a:xfrm>
            <a:off x="1592387" y="3145630"/>
            <a:ext cx="6273800" cy="876300"/>
          </a:xfrm>
          <a:prstGeom prst="rect">
            <a:avLst/>
          </a:prstGeom>
        </p:spPr>
      </p:pic>
      <p:pic>
        <p:nvPicPr>
          <p:cNvPr id="6" name="Picture 5">
            <a:extLst>
              <a:ext uri="{FF2B5EF4-FFF2-40B4-BE49-F238E27FC236}">
                <a16:creationId xmlns:a16="http://schemas.microsoft.com/office/drawing/2014/main" id="{9F37D26D-2BD2-5565-8706-93DD2C20CA01}"/>
              </a:ext>
            </a:extLst>
          </p:cNvPr>
          <p:cNvPicPr>
            <a:picLocks noChangeAspect="1"/>
          </p:cNvPicPr>
          <p:nvPr/>
        </p:nvPicPr>
        <p:blipFill>
          <a:blip r:embed="rId4"/>
          <a:stretch>
            <a:fillRect/>
          </a:stretch>
        </p:blipFill>
        <p:spPr>
          <a:xfrm>
            <a:off x="1592387" y="4231071"/>
            <a:ext cx="7772400" cy="810438"/>
          </a:xfrm>
          <a:prstGeom prst="rect">
            <a:avLst/>
          </a:prstGeom>
        </p:spPr>
      </p:pic>
    </p:spTree>
    <p:extLst>
      <p:ext uri="{BB962C8B-B14F-4D97-AF65-F5344CB8AC3E}">
        <p14:creationId xmlns:p14="http://schemas.microsoft.com/office/powerpoint/2010/main" val="3520762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346BC-239B-21BE-D98E-00BFBFED386E}"/>
              </a:ext>
            </a:extLst>
          </p:cNvPr>
          <p:cNvSpPr>
            <a:spLocks noGrp="1"/>
          </p:cNvSpPr>
          <p:nvPr>
            <p:ph type="title"/>
          </p:nvPr>
        </p:nvSpPr>
        <p:spPr/>
        <p:txBody>
          <a:bodyPr/>
          <a:lstStyle/>
          <a:p>
            <a:r>
              <a:rPr lang="en-US"/>
              <a:t>What categories of ML model do we need here?</a:t>
            </a:r>
          </a:p>
        </p:txBody>
      </p:sp>
      <p:sp>
        <p:nvSpPr>
          <p:cNvPr id="3" name="Content Placeholder 2">
            <a:extLst>
              <a:ext uri="{FF2B5EF4-FFF2-40B4-BE49-F238E27FC236}">
                <a16:creationId xmlns:a16="http://schemas.microsoft.com/office/drawing/2014/main" id="{172D809A-BA40-DB49-C723-EA1E9B61CA85}"/>
              </a:ext>
            </a:extLst>
          </p:cNvPr>
          <p:cNvSpPr>
            <a:spLocks noGrp="1"/>
          </p:cNvSpPr>
          <p:nvPr>
            <p:ph idx="1"/>
          </p:nvPr>
        </p:nvSpPr>
        <p:spPr/>
        <p:txBody>
          <a:bodyPr/>
          <a:lstStyle/>
          <a:p>
            <a:r>
              <a:rPr lang="en-US"/>
              <a:t>Will the model be supervised, semi-supervised, self-supervised, unsupervised, or an RL task?</a:t>
            </a:r>
          </a:p>
          <a:p>
            <a:r>
              <a:rPr lang="en-US"/>
              <a:t>Is this a classification task, a regression task or something else?</a:t>
            </a:r>
          </a:p>
          <a:p>
            <a:r>
              <a:rPr lang="en-US"/>
              <a:t>Should we use batch learning or online learning?</a:t>
            </a:r>
          </a:p>
        </p:txBody>
      </p:sp>
      <p:sp>
        <p:nvSpPr>
          <p:cNvPr id="4" name="Slide Number Placeholder 3">
            <a:extLst>
              <a:ext uri="{FF2B5EF4-FFF2-40B4-BE49-F238E27FC236}">
                <a16:creationId xmlns:a16="http://schemas.microsoft.com/office/drawing/2014/main" id="{92710236-474C-79A0-5D87-DCE194D21B00}"/>
              </a:ext>
            </a:extLst>
          </p:cNvPr>
          <p:cNvSpPr>
            <a:spLocks noGrp="1"/>
          </p:cNvSpPr>
          <p:nvPr>
            <p:ph type="sldNum" sz="quarter" idx="12"/>
          </p:nvPr>
        </p:nvSpPr>
        <p:spPr/>
        <p:txBody>
          <a:bodyPr/>
          <a:lstStyle/>
          <a:p>
            <a:fld id="{F4D27A1E-7FF6-AE4C-BBF1-D850BA4B9661}" type="slidenum">
              <a:rPr lang="en-GB"/>
              <a:t>11</a:t>
            </a:fld>
            <a:endParaRPr lang="en-GB"/>
          </a:p>
        </p:txBody>
      </p:sp>
    </p:spTree>
    <p:extLst>
      <p:ext uri="{BB962C8B-B14F-4D97-AF65-F5344CB8AC3E}">
        <p14:creationId xmlns:p14="http://schemas.microsoft.com/office/powerpoint/2010/main" val="81079338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3F47B-B90B-3DAB-90A9-A5A005128F29}"/>
              </a:ext>
            </a:extLst>
          </p:cNvPr>
          <p:cNvSpPr>
            <a:spLocks noGrp="1"/>
          </p:cNvSpPr>
          <p:nvPr>
            <p:ph type="title"/>
          </p:nvPr>
        </p:nvSpPr>
        <p:spPr/>
        <p:txBody>
          <a:bodyPr/>
          <a:lstStyle/>
          <a:p>
            <a:r>
              <a:rPr lang="en-US"/>
              <a:t>Measuring RMSE of predictions on training set</a:t>
            </a:r>
          </a:p>
        </p:txBody>
      </p:sp>
      <p:sp>
        <p:nvSpPr>
          <p:cNvPr id="3" name="Content Placeholder 2">
            <a:extLst>
              <a:ext uri="{FF2B5EF4-FFF2-40B4-BE49-F238E27FC236}">
                <a16:creationId xmlns:a16="http://schemas.microsoft.com/office/drawing/2014/main" id="{2123087A-F65B-36E8-B4AF-65D44EC0CCB2}"/>
              </a:ext>
            </a:extLst>
          </p:cNvPr>
          <p:cNvSpPr>
            <a:spLocks noGrp="1"/>
          </p:cNvSpPr>
          <p:nvPr>
            <p:ph idx="1"/>
          </p:nvPr>
        </p:nvSpPr>
        <p:spPr>
          <a:xfrm>
            <a:off x="838200" y="3905251"/>
            <a:ext cx="10515600" cy="2271712"/>
          </a:xfrm>
        </p:spPr>
        <p:txBody>
          <a:bodyPr>
            <a:normAutofit/>
          </a:bodyPr>
          <a:lstStyle/>
          <a:p>
            <a:r>
              <a:rPr lang="en-US"/>
              <a:t>We can measure the model’s total error on the training set using Scikit-Learn’s mean_squared_error function, with the squared argument set to false</a:t>
            </a:r>
          </a:p>
          <a:p>
            <a:r>
              <a:rPr lang="en-US"/>
              <a:t>We find that the model is out by around $70000 on average</a:t>
            </a:r>
          </a:p>
          <a:p>
            <a:r>
              <a:rPr lang="en-US"/>
              <a:t>Is the model underfitting or overfitting the data?</a:t>
            </a:r>
          </a:p>
        </p:txBody>
      </p:sp>
      <p:pic>
        <p:nvPicPr>
          <p:cNvPr id="4" name="Picture 3">
            <a:extLst>
              <a:ext uri="{FF2B5EF4-FFF2-40B4-BE49-F238E27FC236}">
                <a16:creationId xmlns:a16="http://schemas.microsoft.com/office/drawing/2014/main" id="{581EEDD4-0D0E-87DF-91E3-7DE05B72E0A8}"/>
              </a:ext>
            </a:extLst>
          </p:cNvPr>
          <p:cNvPicPr>
            <a:picLocks noChangeAspect="1"/>
          </p:cNvPicPr>
          <p:nvPr/>
        </p:nvPicPr>
        <p:blipFill>
          <a:blip r:embed="rId2"/>
          <a:stretch>
            <a:fillRect/>
          </a:stretch>
        </p:blipFill>
        <p:spPr>
          <a:xfrm>
            <a:off x="2209800" y="1690688"/>
            <a:ext cx="7772400" cy="1846412"/>
          </a:xfrm>
          <a:prstGeom prst="rect">
            <a:avLst/>
          </a:prstGeom>
        </p:spPr>
      </p:pic>
    </p:spTree>
    <p:extLst>
      <p:ext uri="{BB962C8B-B14F-4D97-AF65-F5344CB8AC3E}">
        <p14:creationId xmlns:p14="http://schemas.microsoft.com/office/powerpoint/2010/main" val="160786505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700DC-9BEC-4A86-1A8A-E71C99946D56}"/>
              </a:ext>
            </a:extLst>
          </p:cNvPr>
          <p:cNvSpPr>
            <a:spLocks noGrp="1"/>
          </p:cNvSpPr>
          <p:nvPr>
            <p:ph type="title"/>
          </p:nvPr>
        </p:nvSpPr>
        <p:spPr>
          <a:xfrm>
            <a:off x="838200" y="365125"/>
            <a:ext cx="10515600" cy="974169"/>
          </a:xfrm>
        </p:spPr>
        <p:txBody>
          <a:bodyPr/>
          <a:lstStyle/>
          <a:p>
            <a:r>
              <a:rPr lang="en-US"/>
              <a:t>Trying a more complex model</a:t>
            </a:r>
          </a:p>
        </p:txBody>
      </p:sp>
      <p:sp>
        <p:nvSpPr>
          <p:cNvPr id="3" name="Content Placeholder 2">
            <a:extLst>
              <a:ext uri="{FF2B5EF4-FFF2-40B4-BE49-F238E27FC236}">
                <a16:creationId xmlns:a16="http://schemas.microsoft.com/office/drawing/2014/main" id="{ED86AB4D-3C2A-8C5F-CE54-538194F4124E}"/>
              </a:ext>
            </a:extLst>
          </p:cNvPr>
          <p:cNvSpPr>
            <a:spLocks noGrp="1"/>
          </p:cNvSpPr>
          <p:nvPr>
            <p:ph idx="1"/>
          </p:nvPr>
        </p:nvSpPr>
        <p:spPr>
          <a:xfrm>
            <a:off x="838200" y="4202527"/>
            <a:ext cx="10515600" cy="2290348"/>
          </a:xfrm>
        </p:spPr>
        <p:txBody>
          <a:bodyPr>
            <a:normAutofit fontScale="92500"/>
          </a:bodyPr>
          <a:lstStyle/>
          <a:p>
            <a:r>
              <a:rPr lang="en-US"/>
              <a:t>Our linear regressor was underfitting the data, so we try a more complex type of model – a DecisionTreeRegressor</a:t>
            </a:r>
          </a:p>
          <a:p>
            <a:r>
              <a:rPr lang="en-US"/>
              <a:t>We find that the Decision Tree Regressor can fit the training set exactly</a:t>
            </a:r>
          </a:p>
          <a:p>
            <a:r>
              <a:rPr lang="en-US"/>
              <a:t>We suspect the model has badly overfitted the data</a:t>
            </a:r>
          </a:p>
          <a:p>
            <a:r>
              <a:rPr lang="en-US"/>
              <a:t>We can check this by using cross-validation</a:t>
            </a:r>
          </a:p>
        </p:txBody>
      </p:sp>
      <p:pic>
        <p:nvPicPr>
          <p:cNvPr id="4" name="Picture 3">
            <a:extLst>
              <a:ext uri="{FF2B5EF4-FFF2-40B4-BE49-F238E27FC236}">
                <a16:creationId xmlns:a16="http://schemas.microsoft.com/office/drawing/2014/main" id="{AB65E626-4AEC-9FE0-B698-B2F1B0942C66}"/>
              </a:ext>
            </a:extLst>
          </p:cNvPr>
          <p:cNvPicPr>
            <a:picLocks noChangeAspect="1"/>
          </p:cNvPicPr>
          <p:nvPr/>
        </p:nvPicPr>
        <p:blipFill>
          <a:blip r:embed="rId2"/>
          <a:stretch>
            <a:fillRect/>
          </a:stretch>
        </p:blipFill>
        <p:spPr>
          <a:xfrm>
            <a:off x="2209800" y="1360766"/>
            <a:ext cx="7772400" cy="974168"/>
          </a:xfrm>
          <a:prstGeom prst="rect">
            <a:avLst/>
          </a:prstGeom>
        </p:spPr>
      </p:pic>
      <p:pic>
        <p:nvPicPr>
          <p:cNvPr id="5" name="Picture 4">
            <a:extLst>
              <a:ext uri="{FF2B5EF4-FFF2-40B4-BE49-F238E27FC236}">
                <a16:creationId xmlns:a16="http://schemas.microsoft.com/office/drawing/2014/main" id="{378950A3-EF99-3B43-F3E0-04FFC08E7E13}"/>
              </a:ext>
            </a:extLst>
          </p:cNvPr>
          <p:cNvPicPr>
            <a:picLocks noChangeAspect="1"/>
          </p:cNvPicPr>
          <p:nvPr/>
        </p:nvPicPr>
        <p:blipFill>
          <a:blip r:embed="rId3"/>
          <a:stretch>
            <a:fillRect/>
          </a:stretch>
        </p:blipFill>
        <p:spPr>
          <a:xfrm>
            <a:off x="2209800" y="2655473"/>
            <a:ext cx="7772400" cy="1547054"/>
          </a:xfrm>
          <a:prstGeom prst="rect">
            <a:avLst/>
          </a:prstGeom>
        </p:spPr>
      </p:pic>
    </p:spTree>
    <p:extLst>
      <p:ext uri="{BB962C8B-B14F-4D97-AF65-F5344CB8AC3E}">
        <p14:creationId xmlns:p14="http://schemas.microsoft.com/office/powerpoint/2010/main" val="42397644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E7389-0A2C-E74E-C9A7-B9391C4F6E52}"/>
              </a:ext>
            </a:extLst>
          </p:cNvPr>
          <p:cNvSpPr>
            <a:spLocks noGrp="1"/>
          </p:cNvSpPr>
          <p:nvPr>
            <p:ph type="title"/>
          </p:nvPr>
        </p:nvSpPr>
        <p:spPr>
          <a:xfrm>
            <a:off x="838200" y="365125"/>
            <a:ext cx="10515600" cy="549275"/>
          </a:xfrm>
        </p:spPr>
        <p:txBody>
          <a:bodyPr>
            <a:normAutofit fontScale="90000"/>
          </a:bodyPr>
          <a:lstStyle/>
          <a:p>
            <a:r>
              <a:rPr lang="en-US"/>
              <a:t>Using cross-validation</a:t>
            </a:r>
          </a:p>
        </p:txBody>
      </p:sp>
      <p:sp>
        <p:nvSpPr>
          <p:cNvPr id="3" name="Content Placeholder 2">
            <a:extLst>
              <a:ext uri="{FF2B5EF4-FFF2-40B4-BE49-F238E27FC236}">
                <a16:creationId xmlns:a16="http://schemas.microsoft.com/office/drawing/2014/main" id="{EA6C4BA2-112C-5812-6160-06FE5E60FE1D}"/>
              </a:ext>
            </a:extLst>
          </p:cNvPr>
          <p:cNvSpPr>
            <a:spLocks noGrp="1"/>
          </p:cNvSpPr>
          <p:nvPr>
            <p:ph idx="1"/>
          </p:nvPr>
        </p:nvSpPr>
        <p:spPr>
          <a:xfrm>
            <a:off x="838200" y="3752849"/>
            <a:ext cx="10515600" cy="2895601"/>
          </a:xfrm>
        </p:spPr>
        <p:txBody>
          <a:bodyPr>
            <a:normAutofit fontScale="70000" lnSpcReduction="20000"/>
          </a:bodyPr>
          <a:lstStyle/>
          <a:p>
            <a:r>
              <a:rPr lang="en-US"/>
              <a:t>We could test our more complex model by using the train_test_split() function to create another training set and test set to evaluate it</a:t>
            </a:r>
          </a:p>
          <a:p>
            <a:r>
              <a:rPr lang="en-US"/>
              <a:t>An even better way would be to use Scikit-Learn’s k-fold cross-validation feature</a:t>
            </a:r>
          </a:p>
          <a:p>
            <a:r>
              <a:rPr lang="en-US"/>
              <a:t>The code above randomly splits (partitions) our training set into 10 non-intersecting “folds”</a:t>
            </a:r>
          </a:p>
          <a:p>
            <a:r>
              <a:rPr lang="en-US"/>
              <a:t>It then trains and evaluates the model 10 times, picking a different fold for evaluation each time and training the model on the union of the other 9 folds</a:t>
            </a:r>
          </a:p>
          <a:p>
            <a:r>
              <a:rPr lang="en-US"/>
              <a:t>The result is an array containing the 10 evaluation scores</a:t>
            </a:r>
          </a:p>
          <a:p>
            <a:r>
              <a:rPr lang="en-US"/>
              <a:t>We can wrap these results in a Pandas Series object and then call its .describe() method to give us some stats</a:t>
            </a:r>
          </a:p>
        </p:txBody>
      </p:sp>
      <p:pic>
        <p:nvPicPr>
          <p:cNvPr id="4" name="Picture 3">
            <a:extLst>
              <a:ext uri="{FF2B5EF4-FFF2-40B4-BE49-F238E27FC236}">
                <a16:creationId xmlns:a16="http://schemas.microsoft.com/office/drawing/2014/main" id="{EF622F97-2102-E77F-B4B5-F823A07C9E31}"/>
              </a:ext>
            </a:extLst>
          </p:cNvPr>
          <p:cNvPicPr>
            <a:picLocks noChangeAspect="1"/>
          </p:cNvPicPr>
          <p:nvPr/>
        </p:nvPicPr>
        <p:blipFill>
          <a:blip r:embed="rId2"/>
          <a:stretch>
            <a:fillRect/>
          </a:stretch>
        </p:blipFill>
        <p:spPr>
          <a:xfrm>
            <a:off x="381000" y="1022928"/>
            <a:ext cx="7772400" cy="1017156"/>
          </a:xfrm>
          <a:prstGeom prst="rect">
            <a:avLst/>
          </a:prstGeom>
        </p:spPr>
      </p:pic>
      <p:pic>
        <p:nvPicPr>
          <p:cNvPr id="5" name="Picture 4">
            <a:extLst>
              <a:ext uri="{FF2B5EF4-FFF2-40B4-BE49-F238E27FC236}">
                <a16:creationId xmlns:a16="http://schemas.microsoft.com/office/drawing/2014/main" id="{76A67E96-87A7-BEDC-087D-C1A79412F84B}"/>
              </a:ext>
            </a:extLst>
          </p:cNvPr>
          <p:cNvPicPr>
            <a:picLocks noChangeAspect="1"/>
          </p:cNvPicPr>
          <p:nvPr/>
        </p:nvPicPr>
        <p:blipFill>
          <a:blip r:embed="rId3"/>
          <a:stretch>
            <a:fillRect/>
          </a:stretch>
        </p:blipFill>
        <p:spPr>
          <a:xfrm>
            <a:off x="8255000" y="914400"/>
            <a:ext cx="3556000" cy="2523613"/>
          </a:xfrm>
          <a:prstGeom prst="rect">
            <a:avLst/>
          </a:prstGeom>
        </p:spPr>
      </p:pic>
    </p:spTree>
    <p:extLst>
      <p:ext uri="{BB962C8B-B14F-4D97-AF65-F5344CB8AC3E}">
        <p14:creationId xmlns:p14="http://schemas.microsoft.com/office/powerpoint/2010/main" val="40182883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DCEA3-03F0-E77B-5A29-03FA40BED524}"/>
              </a:ext>
            </a:extLst>
          </p:cNvPr>
          <p:cNvSpPr>
            <a:spLocks noGrp="1"/>
          </p:cNvSpPr>
          <p:nvPr>
            <p:ph type="title"/>
          </p:nvPr>
        </p:nvSpPr>
        <p:spPr>
          <a:xfrm>
            <a:off x="838200" y="365125"/>
            <a:ext cx="10515600" cy="796925"/>
          </a:xfrm>
        </p:spPr>
        <p:txBody>
          <a:bodyPr>
            <a:normAutofit fontScale="90000"/>
          </a:bodyPr>
          <a:lstStyle/>
          <a:p>
            <a:r>
              <a:rPr lang="en-US"/>
              <a:t>Using cross-validation to evaluate the decision-tree model</a:t>
            </a:r>
          </a:p>
        </p:txBody>
      </p:sp>
      <p:sp>
        <p:nvSpPr>
          <p:cNvPr id="3" name="Content Placeholder 2">
            <a:extLst>
              <a:ext uri="{FF2B5EF4-FFF2-40B4-BE49-F238E27FC236}">
                <a16:creationId xmlns:a16="http://schemas.microsoft.com/office/drawing/2014/main" id="{06E834CD-38F4-52FE-4CDC-21268AFD094B}"/>
              </a:ext>
            </a:extLst>
          </p:cNvPr>
          <p:cNvSpPr>
            <a:spLocks noGrp="1"/>
          </p:cNvSpPr>
          <p:nvPr>
            <p:ph idx="1"/>
          </p:nvPr>
        </p:nvSpPr>
        <p:spPr>
          <a:xfrm>
            <a:off x="431800" y="2772501"/>
            <a:ext cx="7708900" cy="3435781"/>
          </a:xfrm>
        </p:spPr>
        <p:txBody>
          <a:bodyPr>
            <a:normAutofit fontScale="85000" lnSpcReduction="20000"/>
          </a:bodyPr>
          <a:lstStyle/>
          <a:p>
            <a:r>
              <a:rPr lang="en-US"/>
              <a:t>Now the decision tree doesn’t look quite so good!</a:t>
            </a:r>
          </a:p>
          <a:p>
            <a:r>
              <a:rPr lang="en-US"/>
              <a:t>The mean is just a little bit less than that for a linear regression model, so we now know that the decision tree model is overfitting quite badly</a:t>
            </a:r>
          </a:p>
          <a:p>
            <a:r>
              <a:rPr lang="en-US"/>
              <a:t>Note that cross-validation also gives you an estimate of the uncertainty of the evaluation results in the std</a:t>
            </a:r>
          </a:p>
          <a:p>
            <a:r>
              <a:rPr lang="en-US"/>
              <a:t>Note that Scikit-Learn’s CV features expect an utility function (greater is better), not a cost function (lower is better), so we use the negative of the RMSE</a:t>
            </a:r>
          </a:p>
          <a:p>
            <a:r>
              <a:rPr lang="en-US"/>
              <a:t>We therefore need to switch the sign back whn we report the RMSE scores</a:t>
            </a:r>
          </a:p>
        </p:txBody>
      </p:sp>
      <p:pic>
        <p:nvPicPr>
          <p:cNvPr id="4" name="Picture 3">
            <a:extLst>
              <a:ext uri="{FF2B5EF4-FFF2-40B4-BE49-F238E27FC236}">
                <a16:creationId xmlns:a16="http://schemas.microsoft.com/office/drawing/2014/main" id="{DC723711-8AD9-68CA-86A3-56612C37FE97}"/>
              </a:ext>
            </a:extLst>
          </p:cNvPr>
          <p:cNvPicPr>
            <a:picLocks noChangeAspect="1"/>
          </p:cNvPicPr>
          <p:nvPr/>
        </p:nvPicPr>
        <p:blipFill>
          <a:blip r:embed="rId2"/>
          <a:stretch>
            <a:fillRect/>
          </a:stretch>
        </p:blipFill>
        <p:spPr>
          <a:xfrm>
            <a:off x="400050" y="1566863"/>
            <a:ext cx="7772400" cy="1017156"/>
          </a:xfrm>
          <a:prstGeom prst="rect">
            <a:avLst/>
          </a:prstGeom>
        </p:spPr>
      </p:pic>
      <p:pic>
        <p:nvPicPr>
          <p:cNvPr id="5" name="Picture 4">
            <a:extLst>
              <a:ext uri="{FF2B5EF4-FFF2-40B4-BE49-F238E27FC236}">
                <a16:creationId xmlns:a16="http://schemas.microsoft.com/office/drawing/2014/main" id="{9F2C6FA2-6664-9030-24C5-0FEB40B38F9C}"/>
              </a:ext>
            </a:extLst>
          </p:cNvPr>
          <p:cNvPicPr>
            <a:picLocks noChangeAspect="1"/>
          </p:cNvPicPr>
          <p:nvPr/>
        </p:nvPicPr>
        <p:blipFill>
          <a:blip r:embed="rId3"/>
          <a:stretch>
            <a:fillRect/>
          </a:stretch>
        </p:blipFill>
        <p:spPr>
          <a:xfrm>
            <a:off x="8420100" y="2741182"/>
            <a:ext cx="3556000" cy="2523613"/>
          </a:xfrm>
          <a:prstGeom prst="rect">
            <a:avLst/>
          </a:prstGeom>
        </p:spPr>
      </p:pic>
    </p:spTree>
    <p:extLst>
      <p:ext uri="{BB962C8B-B14F-4D97-AF65-F5344CB8AC3E}">
        <p14:creationId xmlns:p14="http://schemas.microsoft.com/office/powerpoint/2010/main" val="88965158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CAA9-7A12-4BC2-F208-ADB46720D8AE}"/>
              </a:ext>
            </a:extLst>
          </p:cNvPr>
          <p:cNvSpPr>
            <a:spLocks noGrp="1"/>
          </p:cNvSpPr>
          <p:nvPr>
            <p:ph type="title"/>
          </p:nvPr>
        </p:nvSpPr>
        <p:spPr>
          <a:xfrm>
            <a:off x="838200" y="365125"/>
            <a:ext cx="10515600" cy="663575"/>
          </a:xfrm>
        </p:spPr>
        <p:txBody>
          <a:bodyPr>
            <a:normAutofit fontScale="90000"/>
          </a:bodyPr>
          <a:lstStyle/>
          <a:p>
            <a:r>
              <a:rPr lang="en-US"/>
              <a:t>Trying an ensemble method - a random forest regressor</a:t>
            </a:r>
          </a:p>
        </p:txBody>
      </p:sp>
      <p:sp>
        <p:nvSpPr>
          <p:cNvPr id="3" name="Content Placeholder 2">
            <a:extLst>
              <a:ext uri="{FF2B5EF4-FFF2-40B4-BE49-F238E27FC236}">
                <a16:creationId xmlns:a16="http://schemas.microsoft.com/office/drawing/2014/main" id="{C5B2CC18-C5AF-F361-AF11-B29D81A2E099}"/>
              </a:ext>
            </a:extLst>
          </p:cNvPr>
          <p:cNvSpPr>
            <a:spLocks noGrp="1"/>
          </p:cNvSpPr>
          <p:nvPr>
            <p:ph idx="1"/>
          </p:nvPr>
        </p:nvSpPr>
        <p:spPr>
          <a:xfrm>
            <a:off x="838200" y="3529013"/>
            <a:ext cx="10515600" cy="2647950"/>
          </a:xfrm>
        </p:spPr>
        <p:txBody>
          <a:bodyPr>
            <a:normAutofit fontScale="92500"/>
          </a:bodyPr>
          <a:lstStyle/>
          <a:p>
            <a:r>
              <a:rPr lang="en-US"/>
              <a:t>A </a:t>
            </a:r>
            <a:r>
              <a:rPr lang="en-US" b="1"/>
              <a:t>random forest regressor</a:t>
            </a:r>
            <a:r>
              <a:rPr lang="en-US"/>
              <a:t> trains many decision tree regressors on random subsets of the features and averages out their predictions</a:t>
            </a:r>
          </a:p>
          <a:p>
            <a:r>
              <a:rPr lang="en-US"/>
              <a:t>Such a model that draws on a set of other models is called an </a:t>
            </a:r>
            <a:r>
              <a:rPr lang="en-US" b="1"/>
              <a:t>ensemble</a:t>
            </a:r>
          </a:p>
          <a:p>
            <a:r>
              <a:rPr lang="en-US"/>
              <a:t>The mean RMSE over the folds is much lower – around $47000</a:t>
            </a:r>
          </a:p>
          <a:p>
            <a:r>
              <a:rPr lang="en-US"/>
              <a:t>The RMSE over the whole training set is about 17474 USD, which is much lower, indicating that the model is still overfitting the training set</a:t>
            </a:r>
          </a:p>
        </p:txBody>
      </p:sp>
      <p:pic>
        <p:nvPicPr>
          <p:cNvPr id="4" name="Picture 3">
            <a:extLst>
              <a:ext uri="{FF2B5EF4-FFF2-40B4-BE49-F238E27FC236}">
                <a16:creationId xmlns:a16="http://schemas.microsoft.com/office/drawing/2014/main" id="{E0CEB201-CFFB-84BB-C881-2111306FDBF3}"/>
              </a:ext>
            </a:extLst>
          </p:cNvPr>
          <p:cNvPicPr>
            <a:picLocks noChangeAspect="1"/>
          </p:cNvPicPr>
          <p:nvPr/>
        </p:nvPicPr>
        <p:blipFill>
          <a:blip r:embed="rId2"/>
          <a:stretch>
            <a:fillRect/>
          </a:stretch>
        </p:blipFill>
        <p:spPr>
          <a:xfrm>
            <a:off x="209550" y="1423988"/>
            <a:ext cx="7258050" cy="1295004"/>
          </a:xfrm>
          <a:prstGeom prst="rect">
            <a:avLst/>
          </a:prstGeom>
        </p:spPr>
      </p:pic>
      <p:pic>
        <p:nvPicPr>
          <p:cNvPr id="5" name="Picture 4">
            <a:extLst>
              <a:ext uri="{FF2B5EF4-FFF2-40B4-BE49-F238E27FC236}">
                <a16:creationId xmlns:a16="http://schemas.microsoft.com/office/drawing/2014/main" id="{545664D1-E6D8-634D-CCFF-53B30E0FF388}"/>
              </a:ext>
            </a:extLst>
          </p:cNvPr>
          <p:cNvPicPr>
            <a:picLocks noChangeAspect="1"/>
          </p:cNvPicPr>
          <p:nvPr/>
        </p:nvPicPr>
        <p:blipFill>
          <a:blip r:embed="rId3"/>
          <a:stretch>
            <a:fillRect/>
          </a:stretch>
        </p:blipFill>
        <p:spPr>
          <a:xfrm>
            <a:off x="7766050" y="696912"/>
            <a:ext cx="4216400" cy="2832100"/>
          </a:xfrm>
          <a:prstGeom prst="rect">
            <a:avLst/>
          </a:prstGeom>
        </p:spPr>
      </p:pic>
    </p:spTree>
    <p:extLst>
      <p:ext uri="{BB962C8B-B14F-4D97-AF65-F5344CB8AC3E}">
        <p14:creationId xmlns:p14="http://schemas.microsoft.com/office/powerpoint/2010/main" val="11201678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57D66-B105-10B1-3BAF-B262FD7851A5}"/>
              </a:ext>
            </a:extLst>
          </p:cNvPr>
          <p:cNvSpPr>
            <a:spLocks noGrp="1"/>
          </p:cNvSpPr>
          <p:nvPr>
            <p:ph type="title"/>
          </p:nvPr>
        </p:nvSpPr>
        <p:spPr/>
        <p:txBody>
          <a:bodyPr/>
          <a:lstStyle/>
          <a:p>
            <a:r>
              <a:rPr lang="en-US"/>
              <a:t>Try out different model types before fine-tuning</a:t>
            </a:r>
          </a:p>
        </p:txBody>
      </p:sp>
      <p:sp>
        <p:nvSpPr>
          <p:cNvPr id="3" name="Content Placeholder 2">
            <a:extLst>
              <a:ext uri="{FF2B5EF4-FFF2-40B4-BE49-F238E27FC236}">
                <a16:creationId xmlns:a16="http://schemas.microsoft.com/office/drawing/2014/main" id="{A41BEBEB-EC17-3B7B-CC8D-1DC72964D7BF}"/>
              </a:ext>
            </a:extLst>
          </p:cNvPr>
          <p:cNvSpPr>
            <a:spLocks noGrp="1"/>
          </p:cNvSpPr>
          <p:nvPr>
            <p:ph idx="1"/>
          </p:nvPr>
        </p:nvSpPr>
        <p:spPr/>
        <p:txBody>
          <a:bodyPr/>
          <a:lstStyle/>
          <a:p>
            <a:r>
              <a:rPr lang="en-US"/>
              <a:t>Instead of trying to fine-tune your random forest regressor at this stage, it would be wiser to try out some other types of model</a:t>
            </a:r>
          </a:p>
          <a:p>
            <a:pPr lvl="1"/>
            <a:r>
              <a:rPr lang="en-US"/>
              <a:t>e.g., some SVMs and a neural network</a:t>
            </a:r>
          </a:p>
          <a:p>
            <a:r>
              <a:rPr lang="en-US"/>
              <a:t>Your goal should be to find a small number of candidate models that you can then go on and fine-tune</a:t>
            </a:r>
          </a:p>
        </p:txBody>
      </p:sp>
    </p:spTree>
    <p:extLst>
      <p:ext uri="{BB962C8B-B14F-4D97-AF65-F5344CB8AC3E}">
        <p14:creationId xmlns:p14="http://schemas.microsoft.com/office/powerpoint/2010/main" val="384854637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2612B-4F91-80E5-86C6-7EBBB2B9CD27}"/>
              </a:ext>
            </a:extLst>
          </p:cNvPr>
          <p:cNvSpPr>
            <a:spLocks noGrp="1"/>
          </p:cNvSpPr>
          <p:nvPr>
            <p:ph type="title"/>
          </p:nvPr>
        </p:nvSpPr>
        <p:spPr/>
        <p:txBody>
          <a:bodyPr/>
          <a:lstStyle/>
          <a:p>
            <a:r>
              <a:rPr lang="en-US"/>
              <a:t>Fine-tuning your models</a:t>
            </a:r>
          </a:p>
        </p:txBody>
      </p:sp>
      <p:sp>
        <p:nvSpPr>
          <p:cNvPr id="3" name="Content Placeholder 2">
            <a:extLst>
              <a:ext uri="{FF2B5EF4-FFF2-40B4-BE49-F238E27FC236}">
                <a16:creationId xmlns:a16="http://schemas.microsoft.com/office/drawing/2014/main" id="{55B2D659-3513-8ABF-12AE-2097CFFC6724}"/>
              </a:ext>
            </a:extLst>
          </p:cNvPr>
          <p:cNvSpPr>
            <a:spLocks noGrp="1"/>
          </p:cNvSpPr>
          <p:nvPr>
            <p:ph idx="1"/>
          </p:nvPr>
        </p:nvSpPr>
        <p:spPr/>
        <p:txBody>
          <a:bodyPr/>
          <a:lstStyle/>
          <a:p>
            <a:r>
              <a:rPr lang="en-US"/>
              <a:t>Having made a short-list of candidate models, we then go on to fine-tune them – that is, try to determine the best hyperparameters</a:t>
            </a:r>
          </a:p>
          <a:p>
            <a:r>
              <a:rPr lang="en-US"/>
              <a:t>There are number of different strategies for doing this:</a:t>
            </a:r>
          </a:p>
          <a:p>
            <a:pPr lvl="1"/>
            <a:r>
              <a:rPr lang="en-US" b="1"/>
              <a:t>grid search</a:t>
            </a:r>
            <a:r>
              <a:rPr lang="en-US"/>
              <a:t>: systematically try all combinations of parameter values from some given sets</a:t>
            </a:r>
          </a:p>
          <a:p>
            <a:pPr lvl="1"/>
            <a:r>
              <a:rPr lang="en-US" b="1"/>
              <a:t>randomized search</a:t>
            </a:r>
            <a:r>
              <a:rPr lang="en-US"/>
              <a:t>: tries out a fixed number of different combinations chosen from the hyperparameter search space</a:t>
            </a:r>
          </a:p>
          <a:p>
            <a:pPr lvl="2"/>
            <a:r>
              <a:rPr lang="en-US"/>
              <a:t>usually preferable if the hyperparameter search space is very large</a:t>
            </a:r>
          </a:p>
          <a:p>
            <a:pPr lvl="1"/>
            <a:r>
              <a:rPr lang="en-US" b="1"/>
              <a:t>ensemble methods</a:t>
            </a:r>
            <a:r>
              <a:rPr lang="en-US"/>
              <a:t>: try different combinations of the individual models that perform best</a:t>
            </a:r>
            <a:endParaRPr lang="en-US" b="1"/>
          </a:p>
          <a:p>
            <a:endParaRPr lang="en-US"/>
          </a:p>
        </p:txBody>
      </p:sp>
    </p:spTree>
    <p:extLst>
      <p:ext uri="{BB962C8B-B14F-4D97-AF65-F5344CB8AC3E}">
        <p14:creationId xmlns:p14="http://schemas.microsoft.com/office/powerpoint/2010/main" val="78438411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22E1-62B2-8039-DFE0-25C56050A370}"/>
              </a:ext>
            </a:extLst>
          </p:cNvPr>
          <p:cNvSpPr>
            <a:spLocks noGrp="1"/>
          </p:cNvSpPr>
          <p:nvPr>
            <p:ph type="title"/>
          </p:nvPr>
        </p:nvSpPr>
        <p:spPr>
          <a:xfrm>
            <a:off x="838200" y="365125"/>
            <a:ext cx="10515600" cy="758825"/>
          </a:xfrm>
        </p:spPr>
        <p:txBody>
          <a:bodyPr/>
          <a:lstStyle/>
          <a:p>
            <a:r>
              <a:rPr lang="en-US"/>
              <a:t>Grid search</a:t>
            </a:r>
          </a:p>
        </p:txBody>
      </p:sp>
      <p:sp>
        <p:nvSpPr>
          <p:cNvPr id="3" name="Content Placeholder 2">
            <a:extLst>
              <a:ext uri="{FF2B5EF4-FFF2-40B4-BE49-F238E27FC236}">
                <a16:creationId xmlns:a16="http://schemas.microsoft.com/office/drawing/2014/main" id="{026141DD-BB5E-A8C9-6D47-57271C2955B0}"/>
              </a:ext>
            </a:extLst>
          </p:cNvPr>
          <p:cNvSpPr>
            <a:spLocks noGrp="1"/>
          </p:cNvSpPr>
          <p:nvPr>
            <p:ph idx="1"/>
          </p:nvPr>
        </p:nvSpPr>
        <p:spPr>
          <a:xfrm>
            <a:off x="8032750" y="571500"/>
            <a:ext cx="3886200" cy="5605463"/>
          </a:xfrm>
        </p:spPr>
        <p:txBody>
          <a:bodyPr>
            <a:normAutofit fontScale="92500"/>
          </a:bodyPr>
          <a:lstStyle/>
          <a:p>
            <a:r>
              <a:rPr lang="en-US"/>
              <a:t>We can use Scikit-Learn’s GridSearchCV class to evaluate all combinations of some specified sets of values for selected hyperparameters</a:t>
            </a:r>
          </a:p>
          <a:p>
            <a:r>
              <a:rPr lang="en-US"/>
              <a:t>The evaluations are performed with cross-validation</a:t>
            </a:r>
          </a:p>
          <a:p>
            <a:r>
              <a:rPr lang="en-US"/>
              <a:t>Code on the left searches for best combination of hyperparameter values for the RandomForestRegressor</a:t>
            </a:r>
          </a:p>
        </p:txBody>
      </p:sp>
      <p:pic>
        <p:nvPicPr>
          <p:cNvPr id="4" name="Picture 3">
            <a:extLst>
              <a:ext uri="{FF2B5EF4-FFF2-40B4-BE49-F238E27FC236}">
                <a16:creationId xmlns:a16="http://schemas.microsoft.com/office/drawing/2014/main" id="{168DC631-A806-1B46-3EF0-725537218291}"/>
              </a:ext>
            </a:extLst>
          </p:cNvPr>
          <p:cNvPicPr>
            <a:picLocks noChangeAspect="1"/>
          </p:cNvPicPr>
          <p:nvPr/>
        </p:nvPicPr>
        <p:blipFill>
          <a:blip r:embed="rId2"/>
          <a:stretch>
            <a:fillRect/>
          </a:stretch>
        </p:blipFill>
        <p:spPr>
          <a:xfrm>
            <a:off x="273050" y="1358900"/>
            <a:ext cx="7759700" cy="4140200"/>
          </a:xfrm>
          <a:prstGeom prst="rect">
            <a:avLst/>
          </a:prstGeom>
        </p:spPr>
      </p:pic>
    </p:spTree>
    <p:extLst>
      <p:ext uri="{BB962C8B-B14F-4D97-AF65-F5344CB8AC3E}">
        <p14:creationId xmlns:p14="http://schemas.microsoft.com/office/powerpoint/2010/main" val="281438977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22E1-62B2-8039-DFE0-25C56050A370}"/>
              </a:ext>
            </a:extLst>
          </p:cNvPr>
          <p:cNvSpPr>
            <a:spLocks noGrp="1"/>
          </p:cNvSpPr>
          <p:nvPr>
            <p:ph type="title"/>
          </p:nvPr>
        </p:nvSpPr>
        <p:spPr>
          <a:xfrm>
            <a:off x="838200" y="365125"/>
            <a:ext cx="10515600" cy="758825"/>
          </a:xfrm>
        </p:spPr>
        <p:txBody>
          <a:bodyPr/>
          <a:lstStyle/>
          <a:p>
            <a:r>
              <a:rPr lang="en-US"/>
              <a:t>Grid search</a:t>
            </a:r>
          </a:p>
        </p:txBody>
      </p:sp>
      <p:sp>
        <p:nvSpPr>
          <p:cNvPr id="3" name="Content Placeholder 2">
            <a:extLst>
              <a:ext uri="{FF2B5EF4-FFF2-40B4-BE49-F238E27FC236}">
                <a16:creationId xmlns:a16="http://schemas.microsoft.com/office/drawing/2014/main" id="{026141DD-BB5E-A8C9-6D47-57271C2955B0}"/>
              </a:ext>
            </a:extLst>
          </p:cNvPr>
          <p:cNvSpPr>
            <a:spLocks noGrp="1"/>
          </p:cNvSpPr>
          <p:nvPr>
            <p:ph idx="1"/>
          </p:nvPr>
        </p:nvSpPr>
        <p:spPr>
          <a:xfrm>
            <a:off x="8032750" y="571500"/>
            <a:ext cx="3886200" cy="6096000"/>
          </a:xfrm>
        </p:spPr>
        <p:txBody>
          <a:bodyPr>
            <a:normAutofit fontScale="85000" lnSpcReduction="20000"/>
          </a:bodyPr>
          <a:lstStyle/>
          <a:p>
            <a:r>
              <a:rPr lang="en-US"/>
              <a:t>In the parameter grid, you can refer to any hyperparameter of any estimator in a pipeline, even if it is inside several nested pipelines or column transformers</a:t>
            </a:r>
          </a:p>
          <a:p>
            <a:r>
              <a:rPr lang="en-US"/>
              <a:t>e.g., preprocessing__geo__n_clusters causes Scikit-Learn to look for a hyperparameter n_clusters inside an estimator called geo inside a pipeline called preprocessing</a:t>
            </a:r>
          </a:p>
          <a:p>
            <a:r>
              <a:rPr lang="en-US"/>
              <a:t>Note that by including the preprocessing steps in the pipeline, we can vary the preprocessing hyperparameters and the model hyperparameters</a:t>
            </a:r>
          </a:p>
        </p:txBody>
      </p:sp>
      <p:pic>
        <p:nvPicPr>
          <p:cNvPr id="4" name="Picture 3">
            <a:extLst>
              <a:ext uri="{FF2B5EF4-FFF2-40B4-BE49-F238E27FC236}">
                <a16:creationId xmlns:a16="http://schemas.microsoft.com/office/drawing/2014/main" id="{168DC631-A806-1B46-3EF0-725537218291}"/>
              </a:ext>
            </a:extLst>
          </p:cNvPr>
          <p:cNvPicPr>
            <a:picLocks noChangeAspect="1"/>
          </p:cNvPicPr>
          <p:nvPr/>
        </p:nvPicPr>
        <p:blipFill>
          <a:blip r:embed="rId2"/>
          <a:stretch>
            <a:fillRect/>
          </a:stretch>
        </p:blipFill>
        <p:spPr>
          <a:xfrm>
            <a:off x="273050" y="1358900"/>
            <a:ext cx="7759700" cy="4140200"/>
          </a:xfrm>
          <a:prstGeom prst="rect">
            <a:avLst/>
          </a:prstGeom>
        </p:spPr>
      </p:pic>
    </p:spTree>
    <p:extLst>
      <p:ext uri="{BB962C8B-B14F-4D97-AF65-F5344CB8AC3E}">
        <p14:creationId xmlns:p14="http://schemas.microsoft.com/office/powerpoint/2010/main" val="45488175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22E1-62B2-8039-DFE0-25C56050A370}"/>
              </a:ext>
            </a:extLst>
          </p:cNvPr>
          <p:cNvSpPr>
            <a:spLocks noGrp="1"/>
          </p:cNvSpPr>
          <p:nvPr>
            <p:ph type="title"/>
          </p:nvPr>
        </p:nvSpPr>
        <p:spPr>
          <a:xfrm>
            <a:off x="838200" y="365125"/>
            <a:ext cx="10515600" cy="758825"/>
          </a:xfrm>
        </p:spPr>
        <p:txBody>
          <a:bodyPr/>
          <a:lstStyle/>
          <a:p>
            <a:r>
              <a:rPr lang="en-US"/>
              <a:t>Grid search</a:t>
            </a:r>
          </a:p>
        </p:txBody>
      </p:sp>
      <p:sp>
        <p:nvSpPr>
          <p:cNvPr id="3" name="Content Placeholder 2">
            <a:extLst>
              <a:ext uri="{FF2B5EF4-FFF2-40B4-BE49-F238E27FC236}">
                <a16:creationId xmlns:a16="http://schemas.microsoft.com/office/drawing/2014/main" id="{026141DD-BB5E-A8C9-6D47-57271C2955B0}"/>
              </a:ext>
            </a:extLst>
          </p:cNvPr>
          <p:cNvSpPr>
            <a:spLocks noGrp="1"/>
          </p:cNvSpPr>
          <p:nvPr>
            <p:ph idx="1"/>
          </p:nvPr>
        </p:nvSpPr>
        <p:spPr>
          <a:xfrm>
            <a:off x="8032750" y="381000"/>
            <a:ext cx="3886200" cy="5543550"/>
          </a:xfrm>
        </p:spPr>
        <p:txBody>
          <a:bodyPr>
            <a:normAutofit/>
          </a:bodyPr>
          <a:lstStyle/>
          <a:p>
            <a:r>
              <a:rPr lang="en-US"/>
              <a:t>Here, our grid search will try 3 x 3 + 2 x 3 = 15 different hyperparameter values</a:t>
            </a:r>
          </a:p>
          <a:p>
            <a:r>
              <a:rPr lang="en-US"/>
              <a:t>It uses 3-fold cross validation (cv=3 parameter)</a:t>
            </a:r>
          </a:p>
          <a:p>
            <a:r>
              <a:rPr lang="en-US"/>
              <a:t>This means there will be 45 rounds of training</a:t>
            </a:r>
          </a:p>
          <a:p>
            <a:r>
              <a:rPr lang="en-US"/>
              <a:t>You can inspect the best combination found using the best_params_ instance variable</a:t>
            </a:r>
          </a:p>
        </p:txBody>
      </p:sp>
      <p:pic>
        <p:nvPicPr>
          <p:cNvPr id="4" name="Picture 3">
            <a:extLst>
              <a:ext uri="{FF2B5EF4-FFF2-40B4-BE49-F238E27FC236}">
                <a16:creationId xmlns:a16="http://schemas.microsoft.com/office/drawing/2014/main" id="{168DC631-A806-1B46-3EF0-725537218291}"/>
              </a:ext>
            </a:extLst>
          </p:cNvPr>
          <p:cNvPicPr>
            <a:picLocks noChangeAspect="1"/>
          </p:cNvPicPr>
          <p:nvPr/>
        </p:nvPicPr>
        <p:blipFill>
          <a:blip r:embed="rId2"/>
          <a:stretch>
            <a:fillRect/>
          </a:stretch>
        </p:blipFill>
        <p:spPr>
          <a:xfrm>
            <a:off x="273050" y="1358900"/>
            <a:ext cx="7759700" cy="4140200"/>
          </a:xfrm>
          <a:prstGeom prst="rect">
            <a:avLst/>
          </a:prstGeom>
        </p:spPr>
      </p:pic>
      <p:pic>
        <p:nvPicPr>
          <p:cNvPr id="5" name="Picture 4">
            <a:extLst>
              <a:ext uri="{FF2B5EF4-FFF2-40B4-BE49-F238E27FC236}">
                <a16:creationId xmlns:a16="http://schemas.microsoft.com/office/drawing/2014/main" id="{D5C35D5E-E002-07C7-0BC9-BC15A9A8F5C1}"/>
              </a:ext>
            </a:extLst>
          </p:cNvPr>
          <p:cNvPicPr>
            <a:picLocks noChangeAspect="1"/>
          </p:cNvPicPr>
          <p:nvPr/>
        </p:nvPicPr>
        <p:blipFill>
          <a:blip r:embed="rId3"/>
          <a:stretch>
            <a:fillRect/>
          </a:stretch>
        </p:blipFill>
        <p:spPr>
          <a:xfrm>
            <a:off x="260350" y="5758861"/>
            <a:ext cx="7772400" cy="801278"/>
          </a:xfrm>
          <a:prstGeom prst="rect">
            <a:avLst/>
          </a:prstGeom>
        </p:spPr>
      </p:pic>
    </p:spTree>
    <p:extLst>
      <p:ext uri="{BB962C8B-B14F-4D97-AF65-F5344CB8AC3E}">
        <p14:creationId xmlns:p14="http://schemas.microsoft.com/office/powerpoint/2010/main" val="2076051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F40EE-3E80-A501-C953-C1D2DDB63F03}"/>
              </a:ext>
            </a:extLst>
          </p:cNvPr>
          <p:cNvSpPr>
            <a:spLocks noGrp="1"/>
          </p:cNvSpPr>
          <p:nvPr>
            <p:ph type="title"/>
          </p:nvPr>
        </p:nvSpPr>
        <p:spPr/>
        <p:txBody>
          <a:bodyPr/>
          <a:lstStyle/>
          <a:p>
            <a:r>
              <a:rPr lang="en-US"/>
              <a:t>Category of ML model required</a:t>
            </a:r>
          </a:p>
        </p:txBody>
      </p:sp>
      <p:sp>
        <p:nvSpPr>
          <p:cNvPr id="3" name="Content Placeholder 2">
            <a:extLst>
              <a:ext uri="{FF2B5EF4-FFF2-40B4-BE49-F238E27FC236}">
                <a16:creationId xmlns:a16="http://schemas.microsoft.com/office/drawing/2014/main" id="{FBF02526-8A5B-8B81-FCB3-6D2BB60AE2F5}"/>
              </a:ext>
            </a:extLst>
          </p:cNvPr>
          <p:cNvSpPr>
            <a:spLocks noGrp="1"/>
          </p:cNvSpPr>
          <p:nvPr>
            <p:ph idx="1"/>
          </p:nvPr>
        </p:nvSpPr>
        <p:spPr/>
        <p:txBody>
          <a:bodyPr/>
          <a:lstStyle/>
          <a:p>
            <a:r>
              <a:rPr lang="en-US"/>
              <a:t>In this case we will build a supervised univariate multiple regression model that uses batch learning</a:t>
            </a:r>
          </a:p>
          <a:p>
            <a:pPr lvl="1"/>
            <a:r>
              <a:rPr lang="en-US" b="1"/>
              <a:t>Supervised</a:t>
            </a:r>
            <a:r>
              <a:rPr lang="en-US"/>
              <a:t>: we will train the model with labelled examples</a:t>
            </a:r>
          </a:p>
          <a:p>
            <a:pPr lvl="2"/>
            <a:r>
              <a:rPr lang="en-US"/>
              <a:t>Each training instance has information about the correct target for that instance – the median house price for the district</a:t>
            </a:r>
          </a:p>
          <a:p>
            <a:pPr lvl="1"/>
            <a:r>
              <a:rPr lang="en-US" b="1"/>
              <a:t>Multiple univariate regression</a:t>
            </a:r>
            <a:r>
              <a:rPr lang="en-US"/>
              <a:t>: the model uses multiple features to predict a single (univariate) value</a:t>
            </a:r>
          </a:p>
          <a:p>
            <a:pPr lvl="1"/>
            <a:r>
              <a:rPr lang="en-US" b="1"/>
              <a:t>Batch learning</a:t>
            </a:r>
            <a:r>
              <a:rPr lang="en-US"/>
              <a:t>: the model does its learning in one step on one dataset that is small enough to fit entirely in memory</a:t>
            </a:r>
            <a:endParaRPr lang="en-US" b="1"/>
          </a:p>
          <a:p>
            <a:pPr lvl="1"/>
            <a:endParaRPr lang="en-US"/>
          </a:p>
        </p:txBody>
      </p:sp>
      <p:sp>
        <p:nvSpPr>
          <p:cNvPr id="4" name="Slide Number Placeholder 3">
            <a:extLst>
              <a:ext uri="{FF2B5EF4-FFF2-40B4-BE49-F238E27FC236}">
                <a16:creationId xmlns:a16="http://schemas.microsoft.com/office/drawing/2014/main" id="{D46F0C44-7A4B-E9D7-EE87-60F06408D735}"/>
              </a:ext>
            </a:extLst>
          </p:cNvPr>
          <p:cNvSpPr>
            <a:spLocks noGrp="1"/>
          </p:cNvSpPr>
          <p:nvPr>
            <p:ph type="sldNum" sz="quarter" idx="12"/>
          </p:nvPr>
        </p:nvSpPr>
        <p:spPr/>
        <p:txBody>
          <a:bodyPr/>
          <a:lstStyle/>
          <a:p>
            <a:fld id="{F4D27A1E-7FF6-AE4C-BBF1-D850BA4B9661}" type="slidenum">
              <a:rPr lang="en-GB"/>
              <a:t>12</a:t>
            </a:fld>
            <a:endParaRPr lang="en-GB"/>
          </a:p>
        </p:txBody>
      </p:sp>
    </p:spTree>
    <p:extLst>
      <p:ext uri="{BB962C8B-B14F-4D97-AF65-F5344CB8AC3E}">
        <p14:creationId xmlns:p14="http://schemas.microsoft.com/office/powerpoint/2010/main" val="421950014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D8A60-999B-58CF-FB45-A0F1B14FC41F}"/>
              </a:ext>
            </a:extLst>
          </p:cNvPr>
          <p:cNvSpPr>
            <a:spLocks noGrp="1"/>
          </p:cNvSpPr>
          <p:nvPr>
            <p:ph type="title"/>
          </p:nvPr>
        </p:nvSpPr>
        <p:spPr/>
        <p:txBody>
          <a:bodyPr/>
          <a:lstStyle/>
          <a:p>
            <a:r>
              <a:rPr lang="en-US"/>
              <a:t>Grid search</a:t>
            </a:r>
          </a:p>
        </p:txBody>
      </p:sp>
      <p:sp>
        <p:nvSpPr>
          <p:cNvPr id="3" name="Content Placeholder 2">
            <a:extLst>
              <a:ext uri="{FF2B5EF4-FFF2-40B4-BE49-F238E27FC236}">
                <a16:creationId xmlns:a16="http://schemas.microsoft.com/office/drawing/2014/main" id="{00FA4DDA-723A-46AB-5B53-87DAA7B8CE73}"/>
              </a:ext>
            </a:extLst>
          </p:cNvPr>
          <p:cNvSpPr>
            <a:spLocks noGrp="1"/>
          </p:cNvSpPr>
          <p:nvPr>
            <p:ph idx="1"/>
          </p:nvPr>
        </p:nvSpPr>
        <p:spPr>
          <a:xfrm>
            <a:off x="838200" y="5638799"/>
            <a:ext cx="10648950" cy="595313"/>
          </a:xfrm>
        </p:spPr>
        <p:txBody>
          <a:bodyPr>
            <a:normAutofit fontScale="92500"/>
          </a:bodyPr>
          <a:lstStyle/>
          <a:p>
            <a:r>
              <a:rPr lang="en-US"/>
              <a:t>You can acces the best estimator found using the best_estimator_ variable</a:t>
            </a:r>
          </a:p>
        </p:txBody>
      </p:sp>
      <p:pic>
        <p:nvPicPr>
          <p:cNvPr id="4" name="Picture 3">
            <a:extLst>
              <a:ext uri="{FF2B5EF4-FFF2-40B4-BE49-F238E27FC236}">
                <a16:creationId xmlns:a16="http://schemas.microsoft.com/office/drawing/2014/main" id="{6E065F00-2583-83CF-C77C-C6644DCD5712}"/>
              </a:ext>
            </a:extLst>
          </p:cNvPr>
          <p:cNvPicPr>
            <a:picLocks noChangeAspect="1"/>
          </p:cNvPicPr>
          <p:nvPr/>
        </p:nvPicPr>
        <p:blipFill>
          <a:blip r:embed="rId2"/>
          <a:stretch>
            <a:fillRect/>
          </a:stretch>
        </p:blipFill>
        <p:spPr>
          <a:xfrm>
            <a:off x="1771651" y="1592265"/>
            <a:ext cx="7772400" cy="3673470"/>
          </a:xfrm>
          <a:prstGeom prst="rect">
            <a:avLst/>
          </a:prstGeom>
        </p:spPr>
      </p:pic>
    </p:spTree>
    <p:extLst>
      <p:ext uri="{BB962C8B-B14F-4D97-AF65-F5344CB8AC3E}">
        <p14:creationId xmlns:p14="http://schemas.microsoft.com/office/powerpoint/2010/main" val="60378168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49256-7C5D-E4A4-01EA-182E57C3BFB5}"/>
              </a:ext>
            </a:extLst>
          </p:cNvPr>
          <p:cNvSpPr>
            <a:spLocks noGrp="1"/>
          </p:cNvSpPr>
          <p:nvPr>
            <p:ph type="title"/>
          </p:nvPr>
        </p:nvSpPr>
        <p:spPr/>
        <p:txBody>
          <a:bodyPr/>
          <a:lstStyle/>
          <a:p>
            <a:r>
              <a:rPr lang="en-US"/>
              <a:t>Randomized search</a:t>
            </a:r>
          </a:p>
        </p:txBody>
      </p:sp>
      <p:sp>
        <p:nvSpPr>
          <p:cNvPr id="3" name="Content Placeholder 2">
            <a:extLst>
              <a:ext uri="{FF2B5EF4-FFF2-40B4-BE49-F238E27FC236}">
                <a16:creationId xmlns:a16="http://schemas.microsoft.com/office/drawing/2014/main" id="{74FFB679-262F-AAEF-45AC-143D79EC7E29}"/>
              </a:ext>
            </a:extLst>
          </p:cNvPr>
          <p:cNvSpPr>
            <a:spLocks noGrp="1"/>
          </p:cNvSpPr>
          <p:nvPr>
            <p:ph idx="1"/>
          </p:nvPr>
        </p:nvSpPr>
        <p:spPr/>
        <p:txBody>
          <a:bodyPr>
            <a:normAutofit fontScale="92500"/>
          </a:bodyPr>
          <a:lstStyle/>
          <a:p>
            <a:r>
              <a:rPr lang="en-US"/>
              <a:t>If the search space is so large that it prohibits an exhaustive search through parameter combinations, then a randomized search may be preferable</a:t>
            </a:r>
          </a:p>
          <a:p>
            <a:r>
              <a:rPr lang="en-US"/>
              <a:t>You can do such a search using the RandomizedSearchCV class</a:t>
            </a:r>
          </a:p>
          <a:p>
            <a:r>
              <a:rPr lang="en-US"/>
              <a:t>This searches through a fixed number of randomly selected parameter value combinations</a:t>
            </a:r>
          </a:p>
          <a:p>
            <a:r>
              <a:rPr lang="en-US"/>
              <a:t>Has several advantages over a grid search:</a:t>
            </a:r>
          </a:p>
          <a:p>
            <a:pPr lvl="1"/>
            <a:r>
              <a:rPr lang="en-US"/>
              <a:t>considers many more different values for each parameter than a grid search</a:t>
            </a:r>
          </a:p>
          <a:p>
            <a:pPr lvl="1"/>
            <a:r>
              <a:rPr lang="en-US"/>
              <a:t>if a parameter makes no difference, then adding it does not increase the time</a:t>
            </a:r>
          </a:p>
          <a:p>
            <a:pPr lvl="1"/>
            <a:r>
              <a:rPr lang="en-US"/>
              <a:t>if you have 6 parameters, each with 10 different values, grid search would train the model 1000000 times, whereas randomized search would use the number of iterations you choose</a:t>
            </a:r>
          </a:p>
        </p:txBody>
      </p:sp>
    </p:spTree>
    <p:extLst>
      <p:ext uri="{BB962C8B-B14F-4D97-AF65-F5344CB8AC3E}">
        <p14:creationId xmlns:p14="http://schemas.microsoft.com/office/powerpoint/2010/main" val="24416998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16975-9D95-F130-BFF0-F93A5E038B4F}"/>
              </a:ext>
            </a:extLst>
          </p:cNvPr>
          <p:cNvSpPr>
            <a:spLocks noGrp="1"/>
          </p:cNvSpPr>
          <p:nvPr>
            <p:ph type="title"/>
          </p:nvPr>
        </p:nvSpPr>
        <p:spPr/>
        <p:txBody>
          <a:bodyPr/>
          <a:lstStyle/>
          <a:p>
            <a:r>
              <a:rPr lang="en-US"/>
              <a:t>Randomized search</a:t>
            </a:r>
          </a:p>
        </p:txBody>
      </p:sp>
      <p:sp>
        <p:nvSpPr>
          <p:cNvPr id="3" name="Content Placeholder 2">
            <a:extLst>
              <a:ext uri="{FF2B5EF4-FFF2-40B4-BE49-F238E27FC236}">
                <a16:creationId xmlns:a16="http://schemas.microsoft.com/office/drawing/2014/main" id="{4F48C02D-2A53-F817-15E4-2C2499A732DC}"/>
              </a:ext>
            </a:extLst>
          </p:cNvPr>
          <p:cNvSpPr>
            <a:spLocks noGrp="1"/>
          </p:cNvSpPr>
          <p:nvPr>
            <p:ph idx="1"/>
          </p:nvPr>
        </p:nvSpPr>
        <p:spPr>
          <a:xfrm>
            <a:off x="8077200" y="704850"/>
            <a:ext cx="3276600" cy="5472113"/>
          </a:xfrm>
        </p:spPr>
        <p:txBody>
          <a:bodyPr>
            <a:normAutofit fontScale="92500"/>
          </a:bodyPr>
          <a:lstStyle/>
          <a:p>
            <a:r>
              <a:rPr lang="en-US"/>
              <a:t>For each hyperparameter, you have to provide either a list of possible values or a probability distribution</a:t>
            </a:r>
          </a:p>
          <a:p>
            <a:r>
              <a:rPr lang="en-US"/>
              <a:t>Code on left provides probability distributions for the values of the same hyperparameters considered in the grid search</a:t>
            </a:r>
          </a:p>
        </p:txBody>
      </p:sp>
      <p:pic>
        <p:nvPicPr>
          <p:cNvPr id="4" name="Picture 3">
            <a:extLst>
              <a:ext uri="{FF2B5EF4-FFF2-40B4-BE49-F238E27FC236}">
                <a16:creationId xmlns:a16="http://schemas.microsoft.com/office/drawing/2014/main" id="{F3BE1FED-6B4D-0F1D-EA9F-9962B304F56C}"/>
              </a:ext>
            </a:extLst>
          </p:cNvPr>
          <p:cNvPicPr>
            <a:picLocks noChangeAspect="1"/>
          </p:cNvPicPr>
          <p:nvPr/>
        </p:nvPicPr>
        <p:blipFill>
          <a:blip r:embed="rId2"/>
          <a:stretch>
            <a:fillRect/>
          </a:stretch>
        </p:blipFill>
        <p:spPr>
          <a:xfrm>
            <a:off x="304800" y="2137218"/>
            <a:ext cx="7772400" cy="2583563"/>
          </a:xfrm>
          <a:prstGeom prst="rect">
            <a:avLst/>
          </a:prstGeom>
        </p:spPr>
      </p:pic>
    </p:spTree>
    <p:extLst>
      <p:ext uri="{BB962C8B-B14F-4D97-AF65-F5344CB8AC3E}">
        <p14:creationId xmlns:p14="http://schemas.microsoft.com/office/powerpoint/2010/main" val="87085574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CBC97-0143-7919-8542-F17C1E90CB1A}"/>
              </a:ext>
            </a:extLst>
          </p:cNvPr>
          <p:cNvSpPr>
            <a:spLocks noGrp="1"/>
          </p:cNvSpPr>
          <p:nvPr>
            <p:ph type="title"/>
          </p:nvPr>
        </p:nvSpPr>
        <p:spPr>
          <a:xfrm>
            <a:off x="838200" y="365125"/>
            <a:ext cx="10515600" cy="454025"/>
          </a:xfrm>
        </p:spPr>
        <p:txBody>
          <a:bodyPr>
            <a:normAutofit fontScale="90000"/>
          </a:bodyPr>
          <a:lstStyle/>
          <a:p>
            <a:r>
              <a:rPr lang="en-US"/>
              <a:t>Analysing the best models and their errors</a:t>
            </a:r>
          </a:p>
        </p:txBody>
      </p:sp>
      <p:sp>
        <p:nvSpPr>
          <p:cNvPr id="3" name="Content Placeholder 2">
            <a:extLst>
              <a:ext uri="{FF2B5EF4-FFF2-40B4-BE49-F238E27FC236}">
                <a16:creationId xmlns:a16="http://schemas.microsoft.com/office/drawing/2014/main" id="{A37CDCF8-0F0E-DF2A-2A93-915E9BF3E31B}"/>
              </a:ext>
            </a:extLst>
          </p:cNvPr>
          <p:cNvSpPr>
            <a:spLocks noGrp="1"/>
          </p:cNvSpPr>
          <p:nvPr>
            <p:ph idx="1"/>
          </p:nvPr>
        </p:nvSpPr>
        <p:spPr>
          <a:xfrm>
            <a:off x="838200" y="5241598"/>
            <a:ext cx="10515600" cy="1243012"/>
          </a:xfrm>
        </p:spPr>
        <p:txBody>
          <a:bodyPr>
            <a:normAutofit fontScale="70000" lnSpcReduction="20000"/>
          </a:bodyPr>
          <a:lstStyle/>
          <a:p>
            <a:r>
              <a:rPr lang="en-US"/>
              <a:t>You can often get good insights by inspecting the best models</a:t>
            </a:r>
          </a:p>
          <a:p>
            <a:r>
              <a:rPr lang="en-US"/>
              <a:t>For example, the RandomForestRegressor’s feature_importances_ variable can give us an idea of how important each attribute is for making accurate predictions</a:t>
            </a:r>
          </a:p>
          <a:p>
            <a:r>
              <a:rPr lang="en-US"/>
              <a:t>This can give you some hints as to which attributes you might be able to afford to drop</a:t>
            </a:r>
          </a:p>
        </p:txBody>
      </p:sp>
      <p:pic>
        <p:nvPicPr>
          <p:cNvPr id="4" name="Picture 3">
            <a:extLst>
              <a:ext uri="{FF2B5EF4-FFF2-40B4-BE49-F238E27FC236}">
                <a16:creationId xmlns:a16="http://schemas.microsoft.com/office/drawing/2014/main" id="{DD2FD48C-DF01-FE72-40E6-10DD8396C735}"/>
              </a:ext>
            </a:extLst>
          </p:cNvPr>
          <p:cNvPicPr>
            <a:picLocks noChangeAspect="1"/>
          </p:cNvPicPr>
          <p:nvPr/>
        </p:nvPicPr>
        <p:blipFill>
          <a:blip r:embed="rId2"/>
          <a:stretch>
            <a:fillRect/>
          </a:stretch>
        </p:blipFill>
        <p:spPr>
          <a:xfrm>
            <a:off x="2209800" y="994896"/>
            <a:ext cx="7772400" cy="1427818"/>
          </a:xfrm>
          <a:prstGeom prst="rect">
            <a:avLst/>
          </a:prstGeom>
        </p:spPr>
      </p:pic>
      <p:pic>
        <p:nvPicPr>
          <p:cNvPr id="5" name="Picture 4">
            <a:extLst>
              <a:ext uri="{FF2B5EF4-FFF2-40B4-BE49-F238E27FC236}">
                <a16:creationId xmlns:a16="http://schemas.microsoft.com/office/drawing/2014/main" id="{599DC082-B8FD-90B2-B13D-5BBF9EF4FB64}"/>
              </a:ext>
            </a:extLst>
          </p:cNvPr>
          <p:cNvPicPr>
            <a:picLocks noChangeAspect="1"/>
          </p:cNvPicPr>
          <p:nvPr/>
        </p:nvPicPr>
        <p:blipFill>
          <a:blip r:embed="rId3"/>
          <a:stretch>
            <a:fillRect/>
          </a:stretch>
        </p:blipFill>
        <p:spPr>
          <a:xfrm>
            <a:off x="2247900" y="2543106"/>
            <a:ext cx="7734300" cy="2578100"/>
          </a:xfrm>
          <a:prstGeom prst="rect">
            <a:avLst/>
          </a:prstGeom>
        </p:spPr>
      </p:pic>
    </p:spTree>
    <p:extLst>
      <p:ext uri="{BB962C8B-B14F-4D97-AF65-F5344CB8AC3E}">
        <p14:creationId xmlns:p14="http://schemas.microsoft.com/office/powerpoint/2010/main" val="351698375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52334-A751-9577-49EA-CF0F2E687357}"/>
              </a:ext>
            </a:extLst>
          </p:cNvPr>
          <p:cNvSpPr>
            <a:spLocks noGrp="1"/>
          </p:cNvSpPr>
          <p:nvPr>
            <p:ph type="title"/>
          </p:nvPr>
        </p:nvSpPr>
        <p:spPr/>
        <p:txBody>
          <a:bodyPr/>
          <a:lstStyle/>
          <a:p>
            <a:r>
              <a:rPr lang="en-US"/>
              <a:t>Analysing the best models</a:t>
            </a:r>
          </a:p>
        </p:txBody>
      </p:sp>
      <p:sp>
        <p:nvSpPr>
          <p:cNvPr id="3" name="Content Placeholder 2">
            <a:extLst>
              <a:ext uri="{FF2B5EF4-FFF2-40B4-BE49-F238E27FC236}">
                <a16:creationId xmlns:a16="http://schemas.microsoft.com/office/drawing/2014/main" id="{0069C9B4-46AC-9245-7DC2-9075AB58822A}"/>
              </a:ext>
            </a:extLst>
          </p:cNvPr>
          <p:cNvSpPr>
            <a:spLocks noGrp="1"/>
          </p:cNvSpPr>
          <p:nvPr>
            <p:ph idx="1"/>
          </p:nvPr>
        </p:nvSpPr>
        <p:spPr/>
        <p:txBody>
          <a:bodyPr/>
          <a:lstStyle/>
          <a:p>
            <a:r>
              <a:rPr lang="en-US"/>
              <a:t>You should also look at the specific errors your best models make</a:t>
            </a:r>
          </a:p>
          <a:p>
            <a:r>
              <a:rPr lang="en-US"/>
              <a:t>Also check that it doesn’t make systematic errors on particular well-defined subsets of the data – e.g., rural or urban, rich or poor, northern or southern, minority or not, etc.</a:t>
            </a:r>
          </a:p>
          <a:p>
            <a:r>
              <a:rPr lang="en-US"/>
              <a:t>If your model performs consistently badly on a particular category of instances, then you should probably attempt to address the issue before you deploy it</a:t>
            </a:r>
          </a:p>
        </p:txBody>
      </p:sp>
    </p:spTree>
    <p:extLst>
      <p:ext uri="{BB962C8B-B14F-4D97-AF65-F5344CB8AC3E}">
        <p14:creationId xmlns:p14="http://schemas.microsoft.com/office/powerpoint/2010/main" val="164021248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09263-FDE7-0536-3131-173F40FD4A29}"/>
              </a:ext>
            </a:extLst>
          </p:cNvPr>
          <p:cNvSpPr>
            <a:spLocks noGrp="1"/>
          </p:cNvSpPr>
          <p:nvPr>
            <p:ph type="title"/>
          </p:nvPr>
        </p:nvSpPr>
        <p:spPr>
          <a:xfrm>
            <a:off x="838200" y="365125"/>
            <a:ext cx="10515600" cy="320675"/>
          </a:xfrm>
        </p:spPr>
        <p:txBody>
          <a:bodyPr>
            <a:normAutofit fontScale="90000"/>
          </a:bodyPr>
          <a:lstStyle/>
          <a:p>
            <a:r>
              <a:rPr lang="en-US"/>
              <a:t>Evaluating the final model on the test set</a:t>
            </a:r>
          </a:p>
        </p:txBody>
      </p:sp>
      <p:sp>
        <p:nvSpPr>
          <p:cNvPr id="3" name="Content Placeholder 2">
            <a:extLst>
              <a:ext uri="{FF2B5EF4-FFF2-40B4-BE49-F238E27FC236}">
                <a16:creationId xmlns:a16="http://schemas.microsoft.com/office/drawing/2014/main" id="{81967F68-F6AA-A8BF-EDD0-FAE9E9254F4C}"/>
              </a:ext>
            </a:extLst>
          </p:cNvPr>
          <p:cNvSpPr>
            <a:spLocks noGrp="1"/>
          </p:cNvSpPr>
          <p:nvPr>
            <p:ph idx="1"/>
          </p:nvPr>
        </p:nvSpPr>
        <p:spPr>
          <a:xfrm>
            <a:off x="838200" y="5524499"/>
            <a:ext cx="10515600" cy="968376"/>
          </a:xfrm>
        </p:spPr>
        <p:txBody>
          <a:bodyPr>
            <a:normAutofit fontScale="77500" lnSpcReduction="20000"/>
          </a:bodyPr>
          <a:lstStyle/>
          <a:p>
            <a:r>
              <a:rPr lang="en-US"/>
              <a:t>Once you’ve selected your final model, you can test it on the test set</a:t>
            </a:r>
          </a:p>
          <a:p>
            <a:r>
              <a:rPr lang="en-US"/>
              <a:t>You can also get a 95% confidence interval for the generalization error using scipy.stats.t.interval()</a:t>
            </a:r>
          </a:p>
        </p:txBody>
      </p:sp>
      <p:pic>
        <p:nvPicPr>
          <p:cNvPr id="4" name="Picture 3">
            <a:extLst>
              <a:ext uri="{FF2B5EF4-FFF2-40B4-BE49-F238E27FC236}">
                <a16:creationId xmlns:a16="http://schemas.microsoft.com/office/drawing/2014/main" id="{76EBA02C-1CDE-F117-202A-36C25E487FE3}"/>
              </a:ext>
            </a:extLst>
          </p:cNvPr>
          <p:cNvPicPr>
            <a:picLocks noChangeAspect="1"/>
          </p:cNvPicPr>
          <p:nvPr/>
        </p:nvPicPr>
        <p:blipFill>
          <a:blip r:embed="rId2"/>
          <a:stretch>
            <a:fillRect/>
          </a:stretch>
        </p:blipFill>
        <p:spPr>
          <a:xfrm>
            <a:off x="2209800" y="1012744"/>
            <a:ext cx="7772400" cy="2211016"/>
          </a:xfrm>
          <a:prstGeom prst="rect">
            <a:avLst/>
          </a:prstGeom>
        </p:spPr>
      </p:pic>
      <p:pic>
        <p:nvPicPr>
          <p:cNvPr id="5" name="Picture 4">
            <a:extLst>
              <a:ext uri="{FF2B5EF4-FFF2-40B4-BE49-F238E27FC236}">
                <a16:creationId xmlns:a16="http://schemas.microsoft.com/office/drawing/2014/main" id="{32DEA816-34B4-376D-07D2-D0E4A6003447}"/>
              </a:ext>
            </a:extLst>
          </p:cNvPr>
          <p:cNvPicPr>
            <a:picLocks noChangeAspect="1"/>
          </p:cNvPicPr>
          <p:nvPr/>
        </p:nvPicPr>
        <p:blipFill>
          <a:blip r:embed="rId3"/>
          <a:stretch>
            <a:fillRect/>
          </a:stretch>
        </p:blipFill>
        <p:spPr>
          <a:xfrm>
            <a:off x="3171825" y="3429000"/>
            <a:ext cx="5848350" cy="1959603"/>
          </a:xfrm>
          <a:prstGeom prst="rect">
            <a:avLst/>
          </a:prstGeom>
        </p:spPr>
      </p:pic>
    </p:spTree>
    <p:extLst>
      <p:ext uri="{BB962C8B-B14F-4D97-AF65-F5344CB8AC3E}">
        <p14:creationId xmlns:p14="http://schemas.microsoft.com/office/powerpoint/2010/main" val="314527565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5DA5-4612-33E5-4CAA-2625BA2D4FF2}"/>
              </a:ext>
            </a:extLst>
          </p:cNvPr>
          <p:cNvSpPr>
            <a:spLocks noGrp="1"/>
          </p:cNvSpPr>
          <p:nvPr>
            <p:ph type="title"/>
          </p:nvPr>
        </p:nvSpPr>
        <p:spPr/>
        <p:txBody>
          <a:bodyPr/>
          <a:lstStyle/>
          <a:p>
            <a:r>
              <a:rPr lang="en-US"/>
              <a:t>Saving and launching the model</a:t>
            </a:r>
          </a:p>
        </p:txBody>
      </p:sp>
      <p:sp>
        <p:nvSpPr>
          <p:cNvPr id="3" name="Content Placeholder 2">
            <a:extLst>
              <a:ext uri="{FF2B5EF4-FFF2-40B4-BE49-F238E27FC236}">
                <a16:creationId xmlns:a16="http://schemas.microsoft.com/office/drawing/2014/main" id="{0E18EC98-171D-25FF-4908-5B8A183107C5}"/>
              </a:ext>
            </a:extLst>
          </p:cNvPr>
          <p:cNvSpPr>
            <a:spLocks noGrp="1"/>
          </p:cNvSpPr>
          <p:nvPr>
            <p:ph idx="1"/>
          </p:nvPr>
        </p:nvSpPr>
        <p:spPr>
          <a:xfrm>
            <a:off x="495300" y="3821114"/>
            <a:ext cx="11201400" cy="2117723"/>
          </a:xfrm>
        </p:spPr>
        <p:txBody>
          <a:bodyPr>
            <a:normAutofit/>
          </a:bodyPr>
          <a:lstStyle/>
          <a:p>
            <a:r>
              <a:rPr lang="en-US"/>
              <a:t>You can save your final model using the joblib library</a:t>
            </a:r>
          </a:p>
          <a:p>
            <a:r>
              <a:rPr lang="en-US"/>
              <a:t>To run the model, you need to import any custom classes and functions the model relies on, then load the model using joblib and use it to make predictions</a:t>
            </a:r>
          </a:p>
        </p:txBody>
      </p:sp>
      <p:pic>
        <p:nvPicPr>
          <p:cNvPr id="4" name="Picture 3">
            <a:extLst>
              <a:ext uri="{FF2B5EF4-FFF2-40B4-BE49-F238E27FC236}">
                <a16:creationId xmlns:a16="http://schemas.microsoft.com/office/drawing/2014/main" id="{EEDD9AC3-AC77-914A-8B73-799CE15498EE}"/>
              </a:ext>
            </a:extLst>
          </p:cNvPr>
          <p:cNvPicPr>
            <a:picLocks noChangeAspect="1"/>
          </p:cNvPicPr>
          <p:nvPr/>
        </p:nvPicPr>
        <p:blipFill>
          <a:blip r:embed="rId2"/>
          <a:stretch>
            <a:fillRect/>
          </a:stretch>
        </p:blipFill>
        <p:spPr>
          <a:xfrm>
            <a:off x="2565400" y="1690688"/>
            <a:ext cx="7061200" cy="1358900"/>
          </a:xfrm>
          <a:prstGeom prst="rect">
            <a:avLst/>
          </a:prstGeom>
        </p:spPr>
      </p:pic>
    </p:spTree>
    <p:extLst>
      <p:ext uri="{BB962C8B-B14F-4D97-AF65-F5344CB8AC3E}">
        <p14:creationId xmlns:p14="http://schemas.microsoft.com/office/powerpoint/2010/main" val="91502990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94566-9B06-2DFA-B2E4-F27FE23D5A21}"/>
              </a:ext>
            </a:extLst>
          </p:cNvPr>
          <p:cNvSpPr>
            <a:spLocks noGrp="1"/>
          </p:cNvSpPr>
          <p:nvPr>
            <p:ph type="title"/>
          </p:nvPr>
        </p:nvSpPr>
        <p:spPr>
          <a:xfrm>
            <a:off x="838200" y="365125"/>
            <a:ext cx="10515600" cy="606425"/>
          </a:xfrm>
        </p:spPr>
        <p:txBody>
          <a:bodyPr>
            <a:normAutofit fontScale="90000"/>
          </a:bodyPr>
          <a:lstStyle/>
          <a:p>
            <a:r>
              <a:rPr lang="en-US"/>
              <a:t>Deploying the model</a:t>
            </a:r>
          </a:p>
        </p:txBody>
      </p:sp>
      <p:sp>
        <p:nvSpPr>
          <p:cNvPr id="3" name="Content Placeholder 2">
            <a:extLst>
              <a:ext uri="{FF2B5EF4-FFF2-40B4-BE49-F238E27FC236}">
                <a16:creationId xmlns:a16="http://schemas.microsoft.com/office/drawing/2014/main" id="{784C4750-3B49-5447-FEFD-100852892EDB}"/>
              </a:ext>
            </a:extLst>
          </p:cNvPr>
          <p:cNvSpPr>
            <a:spLocks noGrp="1"/>
          </p:cNvSpPr>
          <p:nvPr>
            <p:ph idx="1"/>
          </p:nvPr>
        </p:nvSpPr>
        <p:spPr>
          <a:xfrm>
            <a:off x="7524750" y="1825625"/>
            <a:ext cx="3829050" cy="4351338"/>
          </a:xfrm>
        </p:spPr>
        <p:txBody>
          <a:bodyPr/>
          <a:lstStyle/>
          <a:p>
            <a:r>
              <a:rPr lang="en-US"/>
              <a:t>The code on the left can be used to deploy the model and run it</a:t>
            </a:r>
          </a:p>
        </p:txBody>
      </p:sp>
      <p:pic>
        <p:nvPicPr>
          <p:cNvPr id="4" name="Picture 3">
            <a:extLst>
              <a:ext uri="{FF2B5EF4-FFF2-40B4-BE49-F238E27FC236}">
                <a16:creationId xmlns:a16="http://schemas.microsoft.com/office/drawing/2014/main" id="{4B118F9C-E17B-C044-3487-38C2C6E45A1D}"/>
              </a:ext>
            </a:extLst>
          </p:cNvPr>
          <p:cNvPicPr>
            <a:picLocks noChangeAspect="1"/>
          </p:cNvPicPr>
          <p:nvPr/>
        </p:nvPicPr>
        <p:blipFill>
          <a:blip r:embed="rId2"/>
          <a:stretch>
            <a:fillRect/>
          </a:stretch>
        </p:blipFill>
        <p:spPr>
          <a:xfrm>
            <a:off x="704850" y="1439824"/>
            <a:ext cx="6343650" cy="4446392"/>
          </a:xfrm>
          <a:prstGeom prst="rect">
            <a:avLst/>
          </a:prstGeom>
        </p:spPr>
      </p:pic>
    </p:spTree>
    <p:extLst>
      <p:ext uri="{BB962C8B-B14F-4D97-AF65-F5344CB8AC3E}">
        <p14:creationId xmlns:p14="http://schemas.microsoft.com/office/powerpoint/2010/main" val="3731940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08150-4576-0DAB-928D-76A6E93A6A8E}"/>
              </a:ext>
            </a:extLst>
          </p:cNvPr>
          <p:cNvSpPr>
            <a:spLocks noGrp="1"/>
          </p:cNvSpPr>
          <p:nvPr>
            <p:ph type="title"/>
          </p:nvPr>
        </p:nvSpPr>
        <p:spPr/>
        <p:txBody>
          <a:bodyPr>
            <a:normAutofit/>
          </a:bodyPr>
          <a:lstStyle/>
          <a:p>
            <a:r>
              <a:rPr lang="en-US"/>
              <a:t>Selecting a performance measure – root mean square error</a:t>
            </a:r>
          </a:p>
        </p:txBody>
      </p:sp>
      <p:sp>
        <p:nvSpPr>
          <p:cNvPr id="3" name="Content Placeholder 2">
            <a:extLst>
              <a:ext uri="{FF2B5EF4-FFF2-40B4-BE49-F238E27FC236}">
                <a16:creationId xmlns:a16="http://schemas.microsoft.com/office/drawing/2014/main" id="{E7499739-B6EC-4A93-AC1F-44A5E803F515}"/>
              </a:ext>
            </a:extLst>
          </p:cNvPr>
          <p:cNvSpPr>
            <a:spLocks noGrp="1"/>
          </p:cNvSpPr>
          <p:nvPr>
            <p:ph idx="1"/>
          </p:nvPr>
        </p:nvSpPr>
        <p:spPr>
          <a:xfrm>
            <a:off x="6640436" y="2938691"/>
            <a:ext cx="4713363" cy="3238271"/>
          </a:xfrm>
        </p:spPr>
        <p:txBody>
          <a:bodyPr/>
          <a:lstStyle/>
          <a:p>
            <a:r>
              <a:rPr lang="en-US"/>
              <a:t>This is a regression problem and a typical measure of error for a regression problem is the </a:t>
            </a:r>
            <a:r>
              <a:rPr lang="en-US" b="1"/>
              <a:t>root mean square error </a:t>
            </a:r>
            <a:r>
              <a:rPr lang="en-US"/>
              <a:t>(</a:t>
            </a:r>
            <a:r>
              <a:rPr lang="en-US" b="1"/>
              <a:t>RMSE</a:t>
            </a:r>
            <a:r>
              <a:rPr lang="en-US"/>
              <a:t>)</a:t>
            </a:r>
          </a:p>
          <a:p>
            <a:endParaRPr lang="en-US"/>
          </a:p>
        </p:txBody>
      </p:sp>
      <p:sp>
        <p:nvSpPr>
          <p:cNvPr id="4" name="Slide Number Placeholder 3">
            <a:extLst>
              <a:ext uri="{FF2B5EF4-FFF2-40B4-BE49-F238E27FC236}">
                <a16:creationId xmlns:a16="http://schemas.microsoft.com/office/drawing/2014/main" id="{A1F24875-6D77-4FCB-D3DF-4EDAAA44810C}"/>
              </a:ext>
            </a:extLst>
          </p:cNvPr>
          <p:cNvSpPr>
            <a:spLocks noGrp="1"/>
          </p:cNvSpPr>
          <p:nvPr>
            <p:ph type="sldNum" sz="quarter" idx="12"/>
          </p:nvPr>
        </p:nvSpPr>
        <p:spPr/>
        <p:txBody>
          <a:bodyPr/>
          <a:lstStyle/>
          <a:p>
            <a:fld id="{F4D27A1E-7FF6-AE4C-BBF1-D850BA4B9661}" type="slidenum">
              <a:rPr lang="en-GB"/>
              <a:t>13</a:t>
            </a:fld>
            <a:endParaRPr lang="en-GB"/>
          </a:p>
        </p:txBody>
      </p:sp>
      <p:pic>
        <p:nvPicPr>
          <p:cNvPr id="6" name="Picture 5">
            <a:extLst>
              <a:ext uri="{FF2B5EF4-FFF2-40B4-BE49-F238E27FC236}">
                <a16:creationId xmlns:a16="http://schemas.microsoft.com/office/drawing/2014/main" id="{00EBA212-56E5-C583-4216-CB7A53FB2072}"/>
              </a:ext>
            </a:extLst>
          </p:cNvPr>
          <p:cNvPicPr>
            <a:picLocks noChangeAspect="1"/>
          </p:cNvPicPr>
          <p:nvPr/>
        </p:nvPicPr>
        <p:blipFill>
          <a:blip r:embed="rId2"/>
          <a:stretch>
            <a:fillRect/>
          </a:stretch>
        </p:blipFill>
        <p:spPr>
          <a:xfrm>
            <a:off x="376797" y="2396745"/>
            <a:ext cx="5538426" cy="2333900"/>
          </a:xfrm>
          <a:prstGeom prst="rect">
            <a:avLst/>
          </a:prstGeom>
        </p:spPr>
      </p:pic>
    </p:spTree>
    <p:extLst>
      <p:ext uri="{BB962C8B-B14F-4D97-AF65-F5344CB8AC3E}">
        <p14:creationId xmlns:p14="http://schemas.microsoft.com/office/powerpoint/2010/main" val="4006873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D8CB8-F452-8F02-5EA3-E30126AC11AC}"/>
              </a:ext>
            </a:extLst>
          </p:cNvPr>
          <p:cNvSpPr>
            <a:spLocks noGrp="1"/>
          </p:cNvSpPr>
          <p:nvPr>
            <p:ph type="title"/>
          </p:nvPr>
        </p:nvSpPr>
        <p:spPr/>
        <p:txBody>
          <a:bodyPr/>
          <a:lstStyle/>
          <a:p>
            <a:r>
              <a:rPr lang="en-US"/>
              <a:t>Mean absolute error</a:t>
            </a:r>
          </a:p>
        </p:txBody>
      </p:sp>
      <p:sp>
        <p:nvSpPr>
          <p:cNvPr id="3" name="Content Placeholder 2">
            <a:extLst>
              <a:ext uri="{FF2B5EF4-FFF2-40B4-BE49-F238E27FC236}">
                <a16:creationId xmlns:a16="http://schemas.microsoft.com/office/drawing/2014/main" id="{BAAFF533-3293-BFA3-DED5-4D599FFA0187}"/>
              </a:ext>
            </a:extLst>
          </p:cNvPr>
          <p:cNvSpPr>
            <a:spLocks noGrp="1"/>
          </p:cNvSpPr>
          <p:nvPr>
            <p:ph idx="1"/>
          </p:nvPr>
        </p:nvSpPr>
        <p:spPr>
          <a:xfrm>
            <a:off x="5852160" y="2516177"/>
            <a:ext cx="5501640" cy="3660786"/>
          </a:xfrm>
        </p:spPr>
        <p:txBody>
          <a:bodyPr/>
          <a:lstStyle/>
          <a:p>
            <a:r>
              <a:rPr lang="en-US"/>
              <a:t>If there are many outliers, then it is sometimes preferable to use the </a:t>
            </a:r>
            <a:r>
              <a:rPr lang="en-US" b="1"/>
              <a:t>mean absolute error (MAE)</a:t>
            </a:r>
            <a:r>
              <a:rPr lang="en-US"/>
              <a:t>, also known as the </a:t>
            </a:r>
            <a:r>
              <a:rPr lang="en-US" i="1"/>
              <a:t>average absolute deviation</a:t>
            </a:r>
            <a:endParaRPr lang="en-US"/>
          </a:p>
        </p:txBody>
      </p:sp>
      <p:sp>
        <p:nvSpPr>
          <p:cNvPr id="4" name="Slide Number Placeholder 3">
            <a:extLst>
              <a:ext uri="{FF2B5EF4-FFF2-40B4-BE49-F238E27FC236}">
                <a16:creationId xmlns:a16="http://schemas.microsoft.com/office/drawing/2014/main" id="{3614058B-392A-3D48-25C2-2AED057ED3C4}"/>
              </a:ext>
            </a:extLst>
          </p:cNvPr>
          <p:cNvSpPr>
            <a:spLocks noGrp="1"/>
          </p:cNvSpPr>
          <p:nvPr>
            <p:ph type="sldNum" sz="quarter" idx="12"/>
          </p:nvPr>
        </p:nvSpPr>
        <p:spPr/>
        <p:txBody>
          <a:bodyPr/>
          <a:lstStyle/>
          <a:p>
            <a:fld id="{F4D27A1E-7FF6-AE4C-BBF1-D850BA4B9661}" type="slidenum">
              <a:rPr lang="en-GB"/>
              <a:t>14</a:t>
            </a:fld>
            <a:endParaRPr lang="en-GB"/>
          </a:p>
        </p:txBody>
      </p:sp>
      <p:pic>
        <p:nvPicPr>
          <p:cNvPr id="5" name="Picture 4">
            <a:extLst>
              <a:ext uri="{FF2B5EF4-FFF2-40B4-BE49-F238E27FC236}">
                <a16:creationId xmlns:a16="http://schemas.microsoft.com/office/drawing/2014/main" id="{2F4E96C0-721F-DADB-EAD9-9FDD5D6DA004}"/>
              </a:ext>
            </a:extLst>
          </p:cNvPr>
          <p:cNvPicPr>
            <a:picLocks noChangeAspect="1"/>
          </p:cNvPicPr>
          <p:nvPr/>
        </p:nvPicPr>
        <p:blipFill>
          <a:blip r:embed="rId2"/>
          <a:stretch>
            <a:fillRect/>
          </a:stretch>
        </p:blipFill>
        <p:spPr>
          <a:xfrm>
            <a:off x="376577" y="2844800"/>
            <a:ext cx="5397500" cy="1168400"/>
          </a:xfrm>
          <a:prstGeom prst="rect">
            <a:avLst/>
          </a:prstGeom>
        </p:spPr>
      </p:pic>
    </p:spTree>
    <p:extLst>
      <p:ext uri="{BB962C8B-B14F-4D97-AF65-F5344CB8AC3E}">
        <p14:creationId xmlns:p14="http://schemas.microsoft.com/office/powerpoint/2010/main" val="3837642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46369-7A27-B778-2E4B-9693FADC184A}"/>
              </a:ext>
            </a:extLst>
          </p:cNvPr>
          <p:cNvSpPr>
            <a:spLocks noGrp="1"/>
          </p:cNvSpPr>
          <p:nvPr>
            <p:ph type="title"/>
          </p:nvPr>
        </p:nvSpPr>
        <p:spPr/>
        <p:txBody>
          <a:bodyPr/>
          <a:lstStyle/>
          <a:p>
            <a:r>
              <a:rPr lang="en-US"/>
              <a:t>Norms</a:t>
            </a:r>
          </a:p>
        </p:txBody>
      </p:sp>
      <p:sp>
        <p:nvSpPr>
          <p:cNvPr id="3" name="Content Placeholder 2">
            <a:extLst>
              <a:ext uri="{FF2B5EF4-FFF2-40B4-BE49-F238E27FC236}">
                <a16:creationId xmlns:a16="http://schemas.microsoft.com/office/drawing/2014/main" id="{F626E0FD-81E0-A4CB-621C-63CC266B8311}"/>
              </a:ext>
            </a:extLst>
          </p:cNvPr>
          <p:cNvSpPr>
            <a:spLocks noGrp="1"/>
          </p:cNvSpPr>
          <p:nvPr>
            <p:ph idx="1"/>
          </p:nvPr>
        </p:nvSpPr>
        <p:spPr>
          <a:xfrm>
            <a:off x="5839548" y="365125"/>
            <a:ext cx="5514252" cy="5811838"/>
          </a:xfrm>
        </p:spPr>
        <p:txBody>
          <a:bodyPr>
            <a:normAutofit fontScale="85000" lnSpcReduction="20000"/>
          </a:bodyPr>
          <a:lstStyle/>
          <a:p>
            <a:r>
              <a:rPr lang="en-US"/>
              <a:t>RMSE and MAE are both examples of </a:t>
            </a:r>
            <a:r>
              <a:rPr lang="en-US" b="1"/>
              <a:t>norms</a:t>
            </a:r>
          </a:p>
          <a:p>
            <a:r>
              <a:rPr lang="en-US"/>
              <a:t>A </a:t>
            </a:r>
            <a:r>
              <a:rPr lang="en-US" b="1"/>
              <a:t>norm</a:t>
            </a:r>
            <a:r>
              <a:rPr lang="en-US"/>
              <a:t> is a measure of a distance between two points in a space – in other words, it is a measure of the length of a vector</a:t>
            </a:r>
          </a:p>
          <a:p>
            <a:r>
              <a:rPr lang="en-US"/>
              <a:t>RMSE is also called the </a:t>
            </a:r>
            <a:r>
              <a:rPr lang="en-US" b="1"/>
              <a:t>ℓ</a:t>
            </a:r>
            <a:r>
              <a:rPr lang="en-US" b="1" baseline="-25000"/>
              <a:t>2</a:t>
            </a:r>
            <a:r>
              <a:rPr lang="en-US" b="1"/>
              <a:t> norm</a:t>
            </a:r>
            <a:r>
              <a:rPr lang="en-US"/>
              <a:t> or </a:t>
            </a:r>
            <a:r>
              <a:rPr lang="en-US" b="1"/>
              <a:t>Euclidean distance</a:t>
            </a:r>
            <a:r>
              <a:rPr lang="en-US"/>
              <a:t> or </a:t>
            </a:r>
            <a:r>
              <a:rPr lang="en-US" b="1"/>
              <a:t>Euclidean norm</a:t>
            </a:r>
          </a:p>
          <a:p>
            <a:r>
              <a:rPr lang="en-US"/>
              <a:t>MAE is also called the </a:t>
            </a:r>
            <a:r>
              <a:rPr lang="en-US" b="1"/>
              <a:t>ℓ</a:t>
            </a:r>
            <a:r>
              <a:rPr lang="en-US" b="1" baseline="-25000"/>
              <a:t>1</a:t>
            </a:r>
            <a:r>
              <a:rPr lang="en-US" b="1"/>
              <a:t> norm</a:t>
            </a:r>
            <a:r>
              <a:rPr lang="en-US"/>
              <a:t> or </a:t>
            </a:r>
            <a:r>
              <a:rPr lang="en-US" b="1"/>
              <a:t>Manhattan distance</a:t>
            </a:r>
            <a:r>
              <a:rPr lang="en-US"/>
              <a:t> or </a:t>
            </a:r>
            <a:r>
              <a:rPr lang="en-US" b="1"/>
              <a:t>Manhattan norm</a:t>
            </a:r>
            <a:r>
              <a:rPr lang="en-US"/>
              <a:t> or </a:t>
            </a:r>
            <a:r>
              <a:rPr lang="en-US" b="1"/>
              <a:t>city-block distance</a:t>
            </a:r>
            <a:r>
              <a:rPr lang="en-US"/>
              <a:t>, because it is the distance in blocks between two points in grid-based city</a:t>
            </a:r>
          </a:p>
          <a:p>
            <a:r>
              <a:rPr lang="en-US"/>
              <a:t>More generally, the </a:t>
            </a:r>
            <a:r>
              <a:rPr lang="en-US" b="1"/>
              <a:t>ℓ</a:t>
            </a:r>
            <a:r>
              <a:rPr lang="en-US" b="1" i="1" baseline="-25000"/>
              <a:t>k</a:t>
            </a:r>
            <a:r>
              <a:rPr lang="en-US" b="1"/>
              <a:t> norm</a:t>
            </a:r>
            <a:r>
              <a:rPr lang="en-US"/>
              <a:t> is given by the equation on the left</a:t>
            </a:r>
          </a:p>
          <a:p>
            <a:r>
              <a:rPr lang="en-US"/>
              <a:t>Note that</a:t>
            </a:r>
          </a:p>
          <a:p>
            <a:pPr lvl="1"/>
            <a:r>
              <a:rPr lang="en-US" b="1"/>
              <a:t>ℓ</a:t>
            </a:r>
            <a:r>
              <a:rPr lang="en-US" b="1" baseline="-25000"/>
              <a:t>0</a:t>
            </a:r>
            <a:r>
              <a:rPr lang="en-US" baseline="-25000"/>
              <a:t> </a:t>
            </a:r>
            <a:r>
              <a:rPr lang="en-US"/>
              <a:t>gives the number of non-zero elements in the vector</a:t>
            </a:r>
          </a:p>
          <a:p>
            <a:pPr lvl="1"/>
            <a:r>
              <a:rPr lang="en-US" b="1"/>
              <a:t>ℓ</a:t>
            </a:r>
            <a:r>
              <a:rPr lang="en-US" b="1" baseline="-25000"/>
              <a:t>♾</a:t>
            </a:r>
            <a:r>
              <a:rPr lang="en-US"/>
              <a:t> gives maximum absolute value in the vector</a:t>
            </a:r>
          </a:p>
          <a:p>
            <a:endParaRPr lang="en-US"/>
          </a:p>
        </p:txBody>
      </p:sp>
      <p:sp>
        <p:nvSpPr>
          <p:cNvPr id="4" name="Slide Number Placeholder 3">
            <a:extLst>
              <a:ext uri="{FF2B5EF4-FFF2-40B4-BE49-F238E27FC236}">
                <a16:creationId xmlns:a16="http://schemas.microsoft.com/office/drawing/2014/main" id="{BEDDA10C-7C26-1927-FE2D-65954B1E0682}"/>
              </a:ext>
            </a:extLst>
          </p:cNvPr>
          <p:cNvSpPr>
            <a:spLocks noGrp="1"/>
          </p:cNvSpPr>
          <p:nvPr>
            <p:ph type="sldNum" sz="quarter" idx="12"/>
          </p:nvPr>
        </p:nvSpPr>
        <p:spPr/>
        <p:txBody>
          <a:bodyPr/>
          <a:lstStyle/>
          <a:p>
            <a:fld id="{F4D27A1E-7FF6-AE4C-BBF1-D850BA4B9661}" type="slidenum">
              <a:rPr lang="en-GB"/>
              <a:t>15</a:t>
            </a:fld>
            <a:endParaRPr lang="en-GB"/>
          </a:p>
        </p:txBody>
      </p:sp>
      <p:pic>
        <p:nvPicPr>
          <p:cNvPr id="5" name="Picture 4">
            <a:extLst>
              <a:ext uri="{FF2B5EF4-FFF2-40B4-BE49-F238E27FC236}">
                <a16:creationId xmlns:a16="http://schemas.microsoft.com/office/drawing/2014/main" id="{F6444C91-932E-D0A2-87C9-BDAAC7F3775F}"/>
              </a:ext>
            </a:extLst>
          </p:cNvPr>
          <p:cNvPicPr>
            <a:picLocks noChangeAspect="1"/>
          </p:cNvPicPr>
          <p:nvPr/>
        </p:nvPicPr>
        <p:blipFill>
          <a:blip r:embed="rId2"/>
          <a:stretch>
            <a:fillRect/>
          </a:stretch>
        </p:blipFill>
        <p:spPr>
          <a:xfrm>
            <a:off x="337557" y="2851593"/>
            <a:ext cx="5174067" cy="847082"/>
          </a:xfrm>
          <a:prstGeom prst="rect">
            <a:avLst/>
          </a:prstGeom>
        </p:spPr>
      </p:pic>
    </p:spTree>
    <p:extLst>
      <p:ext uri="{BB962C8B-B14F-4D97-AF65-F5344CB8AC3E}">
        <p14:creationId xmlns:p14="http://schemas.microsoft.com/office/powerpoint/2010/main" val="3887780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E3DCB-935C-EF5E-E936-7609F6BC1988}"/>
              </a:ext>
            </a:extLst>
          </p:cNvPr>
          <p:cNvSpPr>
            <a:spLocks noGrp="1"/>
          </p:cNvSpPr>
          <p:nvPr>
            <p:ph type="title"/>
          </p:nvPr>
        </p:nvSpPr>
        <p:spPr/>
        <p:txBody>
          <a:bodyPr/>
          <a:lstStyle/>
          <a:p>
            <a:r>
              <a:rPr lang="en-US"/>
              <a:t>Norms</a:t>
            </a:r>
          </a:p>
        </p:txBody>
      </p:sp>
      <p:sp>
        <p:nvSpPr>
          <p:cNvPr id="3" name="Content Placeholder 2">
            <a:extLst>
              <a:ext uri="{FF2B5EF4-FFF2-40B4-BE49-F238E27FC236}">
                <a16:creationId xmlns:a16="http://schemas.microsoft.com/office/drawing/2014/main" id="{AEC41135-9B94-B4C0-D0A5-F4E377074325}"/>
              </a:ext>
            </a:extLst>
          </p:cNvPr>
          <p:cNvSpPr>
            <a:spLocks noGrp="1"/>
          </p:cNvSpPr>
          <p:nvPr>
            <p:ph idx="1"/>
          </p:nvPr>
        </p:nvSpPr>
        <p:spPr>
          <a:xfrm>
            <a:off x="5265683" y="1253331"/>
            <a:ext cx="6088117" cy="4351338"/>
          </a:xfrm>
        </p:spPr>
        <p:txBody>
          <a:bodyPr>
            <a:normAutofit lnSpcReduction="10000"/>
          </a:bodyPr>
          <a:lstStyle/>
          <a:p>
            <a:r>
              <a:rPr lang="en-US"/>
              <a:t>Higher order norms give more emphasis to larger values and neglect smaller values</a:t>
            </a:r>
          </a:p>
          <a:p>
            <a:r>
              <a:rPr lang="en-US"/>
              <a:t>This is why RMSE is more sensitive to outliers than MAE</a:t>
            </a:r>
          </a:p>
          <a:p>
            <a:r>
              <a:rPr lang="en-US"/>
              <a:t>But when outliers become exponentially less frequent as you move away from the centre of the distribution (e.g., as in the normal distribution), then RMSE works well and is generally preferred</a:t>
            </a:r>
          </a:p>
        </p:txBody>
      </p:sp>
      <p:sp>
        <p:nvSpPr>
          <p:cNvPr id="4" name="Slide Number Placeholder 3">
            <a:extLst>
              <a:ext uri="{FF2B5EF4-FFF2-40B4-BE49-F238E27FC236}">
                <a16:creationId xmlns:a16="http://schemas.microsoft.com/office/drawing/2014/main" id="{AD68DD43-62A8-6780-1569-331CAA57BBC5}"/>
              </a:ext>
            </a:extLst>
          </p:cNvPr>
          <p:cNvSpPr>
            <a:spLocks noGrp="1"/>
          </p:cNvSpPr>
          <p:nvPr>
            <p:ph type="sldNum" sz="quarter" idx="12"/>
          </p:nvPr>
        </p:nvSpPr>
        <p:spPr/>
        <p:txBody>
          <a:bodyPr/>
          <a:lstStyle/>
          <a:p>
            <a:fld id="{F4D27A1E-7FF6-AE4C-BBF1-D850BA4B9661}" type="slidenum">
              <a:rPr lang="en-GB"/>
              <a:t>16</a:t>
            </a:fld>
            <a:endParaRPr lang="en-GB"/>
          </a:p>
        </p:txBody>
      </p:sp>
      <p:pic>
        <p:nvPicPr>
          <p:cNvPr id="5" name="Picture 2" descr="undefined">
            <a:extLst>
              <a:ext uri="{FF2B5EF4-FFF2-40B4-BE49-F238E27FC236}">
                <a16:creationId xmlns:a16="http://schemas.microsoft.com/office/drawing/2014/main" id="{2BED57EB-8752-00B5-28C0-2540237175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557" y="1784656"/>
            <a:ext cx="4259522" cy="31946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9AC9B49-46DB-11B4-2DF8-CAECBB28BCFA}"/>
              </a:ext>
            </a:extLst>
          </p:cNvPr>
          <p:cNvSpPr txBox="1"/>
          <p:nvPr/>
        </p:nvSpPr>
        <p:spPr>
          <a:xfrm>
            <a:off x="225287" y="6106160"/>
            <a:ext cx="7090403" cy="246221"/>
          </a:xfrm>
          <a:prstGeom prst="rect">
            <a:avLst/>
          </a:prstGeom>
          <a:noFill/>
        </p:spPr>
        <p:txBody>
          <a:bodyPr wrap="none" rtlCol="0">
            <a:spAutoFit/>
          </a:bodyPr>
          <a:lstStyle/>
          <a:p>
            <a:r>
              <a:rPr lang="en-US" sz="1000"/>
              <a:t>By Original: MarkSweep Vector: Andel - MarkSweep, Public Domain, https://commons.wikimedia.org/w/index.php?curid=90664811</a:t>
            </a:r>
          </a:p>
        </p:txBody>
      </p:sp>
    </p:spTree>
    <p:extLst>
      <p:ext uri="{BB962C8B-B14F-4D97-AF65-F5344CB8AC3E}">
        <p14:creationId xmlns:p14="http://schemas.microsoft.com/office/powerpoint/2010/main" val="837191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3A7FB-6EF7-EB01-0C7F-313B498B66F9}"/>
              </a:ext>
            </a:extLst>
          </p:cNvPr>
          <p:cNvSpPr>
            <a:spLocks noGrp="1"/>
          </p:cNvSpPr>
          <p:nvPr>
            <p:ph type="title"/>
          </p:nvPr>
        </p:nvSpPr>
        <p:spPr/>
        <p:txBody>
          <a:bodyPr/>
          <a:lstStyle/>
          <a:p>
            <a:r>
              <a:rPr lang="en-US"/>
              <a:t>Checking assumptions</a:t>
            </a:r>
          </a:p>
        </p:txBody>
      </p:sp>
      <p:sp>
        <p:nvSpPr>
          <p:cNvPr id="3" name="Content Placeholder 2">
            <a:extLst>
              <a:ext uri="{FF2B5EF4-FFF2-40B4-BE49-F238E27FC236}">
                <a16:creationId xmlns:a16="http://schemas.microsoft.com/office/drawing/2014/main" id="{517AB30C-F7BB-E71B-D98D-A23C1DF18B10}"/>
              </a:ext>
            </a:extLst>
          </p:cNvPr>
          <p:cNvSpPr>
            <a:spLocks noGrp="1"/>
          </p:cNvSpPr>
          <p:nvPr>
            <p:ph idx="1"/>
          </p:nvPr>
        </p:nvSpPr>
        <p:spPr/>
        <p:txBody>
          <a:bodyPr/>
          <a:lstStyle/>
          <a:p>
            <a:r>
              <a:rPr lang="en-US"/>
              <a:t>At this stage in the project, before starting to build your system, you should check and verify that your assumptions are valid</a:t>
            </a:r>
          </a:p>
          <a:p>
            <a:r>
              <a:rPr lang="en-US"/>
              <a:t>For example, in this project, you should check that the downstream application that uses the values output by your system does indeed need </a:t>
            </a:r>
            <a:r>
              <a:rPr lang="en-US" i="1"/>
              <a:t>numbers –</a:t>
            </a:r>
            <a:r>
              <a:rPr lang="en-US"/>
              <a:t> i.e., actual prices – and not just categories (e.g., “cheap”, “medium”, “expensive”)</a:t>
            </a:r>
          </a:p>
        </p:txBody>
      </p:sp>
      <p:sp>
        <p:nvSpPr>
          <p:cNvPr id="4" name="Slide Number Placeholder 3">
            <a:extLst>
              <a:ext uri="{FF2B5EF4-FFF2-40B4-BE49-F238E27FC236}">
                <a16:creationId xmlns:a16="http://schemas.microsoft.com/office/drawing/2014/main" id="{C644139C-FC42-467B-708D-2A57056EFE80}"/>
              </a:ext>
            </a:extLst>
          </p:cNvPr>
          <p:cNvSpPr>
            <a:spLocks noGrp="1"/>
          </p:cNvSpPr>
          <p:nvPr>
            <p:ph type="sldNum" sz="quarter" idx="12"/>
          </p:nvPr>
        </p:nvSpPr>
        <p:spPr/>
        <p:txBody>
          <a:bodyPr/>
          <a:lstStyle/>
          <a:p>
            <a:fld id="{F4D27A1E-7FF6-AE4C-BBF1-D850BA4B9661}" type="slidenum">
              <a:rPr lang="en-GB"/>
              <a:t>17</a:t>
            </a:fld>
            <a:endParaRPr lang="en-GB"/>
          </a:p>
        </p:txBody>
      </p:sp>
    </p:spTree>
    <p:extLst>
      <p:ext uri="{BB962C8B-B14F-4D97-AF65-F5344CB8AC3E}">
        <p14:creationId xmlns:p14="http://schemas.microsoft.com/office/powerpoint/2010/main" val="1522134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3F49B-7210-23D5-FBE2-7A9F7E83F773}"/>
              </a:ext>
            </a:extLst>
          </p:cNvPr>
          <p:cNvSpPr>
            <a:spLocks noGrp="1"/>
          </p:cNvSpPr>
          <p:nvPr>
            <p:ph type="title"/>
          </p:nvPr>
        </p:nvSpPr>
        <p:spPr/>
        <p:txBody>
          <a:bodyPr/>
          <a:lstStyle/>
          <a:p>
            <a:r>
              <a:rPr lang="en-US"/>
              <a:t>Downloading the data</a:t>
            </a:r>
          </a:p>
        </p:txBody>
      </p:sp>
      <p:sp>
        <p:nvSpPr>
          <p:cNvPr id="3" name="Content Placeholder 2">
            <a:extLst>
              <a:ext uri="{FF2B5EF4-FFF2-40B4-BE49-F238E27FC236}">
                <a16:creationId xmlns:a16="http://schemas.microsoft.com/office/drawing/2014/main" id="{E1387D1F-4489-C2DF-54BB-F2F44FBAD12F}"/>
              </a:ext>
            </a:extLst>
          </p:cNvPr>
          <p:cNvSpPr>
            <a:spLocks noGrp="1"/>
          </p:cNvSpPr>
          <p:nvPr>
            <p:ph idx="1"/>
          </p:nvPr>
        </p:nvSpPr>
        <p:spPr>
          <a:xfrm>
            <a:off x="6329082" y="842682"/>
            <a:ext cx="5024717" cy="5334281"/>
          </a:xfrm>
        </p:spPr>
        <p:txBody>
          <a:bodyPr>
            <a:normAutofit fontScale="92500" lnSpcReduction="10000"/>
          </a:bodyPr>
          <a:lstStyle/>
          <a:p>
            <a:r>
              <a:rPr lang="en-US"/>
              <a:t>In general, the data you use in your project may be available in a database or in a repository of files in various formats and you would have to do some processing to get it into a form for training and testing your model</a:t>
            </a:r>
          </a:p>
          <a:p>
            <a:r>
              <a:rPr lang="en-US"/>
              <a:t>Here, the data is available in a tarball (.tgz file)</a:t>
            </a:r>
          </a:p>
          <a:p>
            <a:r>
              <a:rPr lang="en-US"/>
              <a:t>The first step is to load the data into a Pandas DataFrame object that contains all the data</a:t>
            </a:r>
          </a:p>
          <a:p>
            <a:r>
              <a:rPr lang="en-US"/>
              <a:t>This is done using the function shown on the left</a:t>
            </a:r>
          </a:p>
        </p:txBody>
      </p:sp>
      <p:sp>
        <p:nvSpPr>
          <p:cNvPr id="4" name="Slide Number Placeholder 3">
            <a:extLst>
              <a:ext uri="{FF2B5EF4-FFF2-40B4-BE49-F238E27FC236}">
                <a16:creationId xmlns:a16="http://schemas.microsoft.com/office/drawing/2014/main" id="{E06EDDB5-1C86-34DA-E341-B985F3F9A1BC}"/>
              </a:ext>
            </a:extLst>
          </p:cNvPr>
          <p:cNvSpPr>
            <a:spLocks noGrp="1"/>
          </p:cNvSpPr>
          <p:nvPr>
            <p:ph type="sldNum" sz="quarter" idx="12"/>
          </p:nvPr>
        </p:nvSpPr>
        <p:spPr/>
        <p:txBody>
          <a:bodyPr/>
          <a:lstStyle/>
          <a:p>
            <a:fld id="{F4D27A1E-7FF6-AE4C-BBF1-D850BA4B9661}" type="slidenum">
              <a:rPr lang="en-GB"/>
              <a:t>18</a:t>
            </a:fld>
            <a:endParaRPr lang="en-GB"/>
          </a:p>
        </p:txBody>
      </p:sp>
      <p:pic>
        <p:nvPicPr>
          <p:cNvPr id="5" name="Picture 4">
            <a:extLst>
              <a:ext uri="{FF2B5EF4-FFF2-40B4-BE49-F238E27FC236}">
                <a16:creationId xmlns:a16="http://schemas.microsoft.com/office/drawing/2014/main" id="{6215BFB1-29A0-5DA5-BC52-423D703148DF}"/>
              </a:ext>
            </a:extLst>
          </p:cNvPr>
          <p:cNvPicPr>
            <a:picLocks noChangeAspect="1"/>
          </p:cNvPicPr>
          <p:nvPr/>
        </p:nvPicPr>
        <p:blipFill>
          <a:blip r:embed="rId2"/>
          <a:stretch>
            <a:fillRect/>
          </a:stretch>
        </p:blipFill>
        <p:spPr>
          <a:xfrm>
            <a:off x="293221" y="2001044"/>
            <a:ext cx="6035861" cy="3306602"/>
          </a:xfrm>
          <a:prstGeom prst="rect">
            <a:avLst/>
          </a:prstGeom>
        </p:spPr>
      </p:pic>
    </p:spTree>
    <p:extLst>
      <p:ext uri="{BB962C8B-B14F-4D97-AF65-F5344CB8AC3E}">
        <p14:creationId xmlns:p14="http://schemas.microsoft.com/office/powerpoint/2010/main" val="3744119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AF459-9BB0-06E5-C8AC-8F365BB906D6}"/>
              </a:ext>
            </a:extLst>
          </p:cNvPr>
          <p:cNvSpPr>
            <a:spLocks noGrp="1"/>
          </p:cNvSpPr>
          <p:nvPr>
            <p:ph type="title"/>
          </p:nvPr>
        </p:nvSpPr>
        <p:spPr/>
        <p:txBody>
          <a:bodyPr/>
          <a:lstStyle/>
          <a:p>
            <a:r>
              <a:rPr lang="en-US"/>
              <a:t>Taking an initial look at the data</a:t>
            </a:r>
          </a:p>
        </p:txBody>
      </p:sp>
      <p:sp>
        <p:nvSpPr>
          <p:cNvPr id="3" name="Content Placeholder 2">
            <a:extLst>
              <a:ext uri="{FF2B5EF4-FFF2-40B4-BE49-F238E27FC236}">
                <a16:creationId xmlns:a16="http://schemas.microsoft.com/office/drawing/2014/main" id="{55276EF6-8B83-FDCD-D894-4F06F1FA9CE7}"/>
              </a:ext>
            </a:extLst>
          </p:cNvPr>
          <p:cNvSpPr>
            <a:spLocks noGrp="1"/>
          </p:cNvSpPr>
          <p:nvPr>
            <p:ph idx="1"/>
          </p:nvPr>
        </p:nvSpPr>
        <p:spPr>
          <a:xfrm>
            <a:off x="838200" y="4126533"/>
            <a:ext cx="10515600" cy="2050429"/>
          </a:xfrm>
        </p:spPr>
        <p:txBody>
          <a:bodyPr/>
          <a:lstStyle/>
          <a:p>
            <a:r>
              <a:rPr lang="en-US"/>
              <a:t>It’s a good idea to start by just looking at the data</a:t>
            </a:r>
          </a:p>
          <a:p>
            <a:r>
              <a:rPr lang="en-US"/>
              <a:t>You can view the first 5 rows by using the .head() method</a:t>
            </a:r>
          </a:p>
          <a:p>
            <a:r>
              <a:rPr lang="en-US"/>
              <a:t>Each row in this data corresponds to a district and provides 10 pieces of information about it</a:t>
            </a:r>
          </a:p>
        </p:txBody>
      </p:sp>
      <p:sp>
        <p:nvSpPr>
          <p:cNvPr id="4" name="Slide Number Placeholder 3">
            <a:extLst>
              <a:ext uri="{FF2B5EF4-FFF2-40B4-BE49-F238E27FC236}">
                <a16:creationId xmlns:a16="http://schemas.microsoft.com/office/drawing/2014/main" id="{13481611-FDF6-EED5-6720-64FC4DEE4838}"/>
              </a:ext>
            </a:extLst>
          </p:cNvPr>
          <p:cNvSpPr>
            <a:spLocks noGrp="1"/>
          </p:cNvSpPr>
          <p:nvPr>
            <p:ph type="sldNum" sz="quarter" idx="12"/>
          </p:nvPr>
        </p:nvSpPr>
        <p:spPr/>
        <p:txBody>
          <a:bodyPr/>
          <a:lstStyle/>
          <a:p>
            <a:fld id="{F4D27A1E-7FF6-AE4C-BBF1-D850BA4B9661}" type="slidenum">
              <a:rPr lang="en-GB"/>
              <a:t>19</a:t>
            </a:fld>
            <a:endParaRPr lang="en-GB"/>
          </a:p>
        </p:txBody>
      </p:sp>
      <p:pic>
        <p:nvPicPr>
          <p:cNvPr id="5" name="Picture 4">
            <a:extLst>
              <a:ext uri="{FF2B5EF4-FFF2-40B4-BE49-F238E27FC236}">
                <a16:creationId xmlns:a16="http://schemas.microsoft.com/office/drawing/2014/main" id="{47A13738-3F4B-1476-59C0-466CDBFCE537}"/>
              </a:ext>
            </a:extLst>
          </p:cNvPr>
          <p:cNvPicPr>
            <a:picLocks noChangeAspect="1"/>
          </p:cNvPicPr>
          <p:nvPr/>
        </p:nvPicPr>
        <p:blipFill>
          <a:blip r:embed="rId2"/>
          <a:stretch>
            <a:fillRect/>
          </a:stretch>
        </p:blipFill>
        <p:spPr>
          <a:xfrm>
            <a:off x="625663" y="1690688"/>
            <a:ext cx="10940674" cy="2175559"/>
          </a:xfrm>
          <a:prstGeom prst="rect">
            <a:avLst/>
          </a:prstGeom>
        </p:spPr>
      </p:pic>
    </p:spTree>
    <p:extLst>
      <p:ext uri="{BB962C8B-B14F-4D97-AF65-F5344CB8AC3E}">
        <p14:creationId xmlns:p14="http://schemas.microsoft.com/office/powerpoint/2010/main" val="4220984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BC28C-A89E-4A39-EAAD-3FC87E2EF1D6}"/>
              </a:ext>
            </a:extLst>
          </p:cNvPr>
          <p:cNvSpPr>
            <a:spLocks noGrp="1"/>
          </p:cNvSpPr>
          <p:nvPr>
            <p:ph type="title"/>
          </p:nvPr>
        </p:nvSpPr>
        <p:spPr/>
        <p:txBody>
          <a:bodyPr/>
          <a:lstStyle/>
          <a:p>
            <a:r>
              <a:rPr lang="en-US"/>
              <a:t>Source</a:t>
            </a:r>
          </a:p>
        </p:txBody>
      </p:sp>
      <p:sp>
        <p:nvSpPr>
          <p:cNvPr id="3" name="Content Placeholder 2">
            <a:extLst>
              <a:ext uri="{FF2B5EF4-FFF2-40B4-BE49-F238E27FC236}">
                <a16:creationId xmlns:a16="http://schemas.microsoft.com/office/drawing/2014/main" id="{21A471F7-FC06-A86F-E4E6-FE8271C8DEFA}"/>
              </a:ext>
            </a:extLst>
          </p:cNvPr>
          <p:cNvSpPr>
            <a:spLocks noGrp="1"/>
          </p:cNvSpPr>
          <p:nvPr>
            <p:ph idx="1"/>
          </p:nvPr>
        </p:nvSpPr>
        <p:spPr/>
        <p:txBody>
          <a:bodyPr/>
          <a:lstStyle/>
          <a:p>
            <a:r>
              <a:rPr lang="en-US"/>
              <a:t>Chapter 2 of </a:t>
            </a:r>
          </a:p>
          <a:p>
            <a:pPr lvl="1"/>
            <a:r>
              <a:rPr lang="en-US"/>
              <a:t>Géron, A. (2023). </a:t>
            </a:r>
            <a:r>
              <a:rPr lang="en-US" i="1"/>
              <a:t>Hands-On Machine Learning with Scikit-Learn, Keras &amp; TensorFlow. </a:t>
            </a:r>
            <a:r>
              <a:rPr lang="en-US"/>
              <a:t>(Third edition).</a:t>
            </a:r>
            <a:r>
              <a:rPr lang="en-US" i="1"/>
              <a:t> </a:t>
            </a:r>
            <a:r>
              <a:rPr lang="en-US"/>
              <a:t>O’Reilly. Available at </a:t>
            </a:r>
          </a:p>
          <a:p>
            <a:pPr lvl="2"/>
            <a:r>
              <a:rPr lang="en-US">
                <a:hlinkClick r:id="rId2"/>
              </a:rPr>
              <a:t>https://www.amazon.de/-/en/Aur%C3%A9lien-G%C3%A9ron/dp/1098125975/</a:t>
            </a:r>
            <a:endParaRPr lang="en-US"/>
          </a:p>
          <a:p>
            <a:pPr lvl="2"/>
            <a:r>
              <a:rPr lang="en-US">
                <a:hlinkClick r:id="rId3"/>
              </a:rPr>
              <a:t>https://www.saxo.com/dk/hands-on-machine-learning-with-scikit-learn-keras-and-tensorflow_bog_9781098125974</a:t>
            </a:r>
            <a:endParaRPr lang="en-US"/>
          </a:p>
          <a:p>
            <a:pPr lvl="2"/>
            <a:r>
              <a:rPr lang="en-US">
                <a:hlinkClick r:id="rId4"/>
              </a:rPr>
              <a:t>https://factumbooks.dk/?search_string=hands-on+machine+learning+with+scikit-learn</a:t>
            </a:r>
            <a:endParaRPr lang="en-US"/>
          </a:p>
          <a:p>
            <a:pPr lvl="2"/>
            <a:endParaRPr lang="en-US"/>
          </a:p>
          <a:p>
            <a:endParaRPr lang="en-US"/>
          </a:p>
        </p:txBody>
      </p:sp>
      <p:sp>
        <p:nvSpPr>
          <p:cNvPr id="4" name="Slide Number Placeholder 3">
            <a:extLst>
              <a:ext uri="{FF2B5EF4-FFF2-40B4-BE49-F238E27FC236}">
                <a16:creationId xmlns:a16="http://schemas.microsoft.com/office/drawing/2014/main" id="{EA8C8023-E554-ECA7-8DAC-51FEEE79ACC3}"/>
              </a:ext>
            </a:extLst>
          </p:cNvPr>
          <p:cNvSpPr>
            <a:spLocks noGrp="1"/>
          </p:cNvSpPr>
          <p:nvPr>
            <p:ph type="sldNum" sz="quarter" idx="12"/>
          </p:nvPr>
        </p:nvSpPr>
        <p:spPr/>
        <p:txBody>
          <a:bodyPr/>
          <a:lstStyle/>
          <a:p>
            <a:fld id="{F4D27A1E-7FF6-AE4C-BBF1-D850BA4B9661}" type="slidenum">
              <a:rPr lang="en-GB"/>
              <a:t>2</a:t>
            </a:fld>
            <a:endParaRPr lang="en-GB"/>
          </a:p>
        </p:txBody>
      </p:sp>
    </p:spTree>
    <p:extLst>
      <p:ext uri="{BB962C8B-B14F-4D97-AF65-F5344CB8AC3E}">
        <p14:creationId xmlns:p14="http://schemas.microsoft.com/office/powerpoint/2010/main" val="3508919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06D04-0304-2520-DE76-7FA597260723}"/>
              </a:ext>
            </a:extLst>
          </p:cNvPr>
          <p:cNvSpPr>
            <a:spLocks noGrp="1"/>
          </p:cNvSpPr>
          <p:nvPr>
            <p:ph type="title"/>
          </p:nvPr>
        </p:nvSpPr>
        <p:spPr/>
        <p:txBody>
          <a:bodyPr/>
          <a:lstStyle/>
          <a:p>
            <a:r>
              <a:rPr lang="en-US"/>
              <a:t>Taking an initial look at the data</a:t>
            </a:r>
          </a:p>
        </p:txBody>
      </p:sp>
      <p:sp>
        <p:nvSpPr>
          <p:cNvPr id="3" name="Content Placeholder 2">
            <a:extLst>
              <a:ext uri="{FF2B5EF4-FFF2-40B4-BE49-F238E27FC236}">
                <a16:creationId xmlns:a16="http://schemas.microsoft.com/office/drawing/2014/main" id="{F1B0E525-AFFE-90E7-13DD-F2F6BCCC50A9}"/>
              </a:ext>
            </a:extLst>
          </p:cNvPr>
          <p:cNvSpPr>
            <a:spLocks noGrp="1"/>
          </p:cNvSpPr>
          <p:nvPr>
            <p:ph idx="1"/>
          </p:nvPr>
        </p:nvSpPr>
        <p:spPr>
          <a:xfrm>
            <a:off x="5755340" y="1825625"/>
            <a:ext cx="5598459" cy="4351338"/>
          </a:xfrm>
        </p:spPr>
        <p:txBody>
          <a:bodyPr>
            <a:normAutofit/>
          </a:bodyPr>
          <a:lstStyle/>
          <a:p>
            <a:r>
              <a:rPr lang="en-US"/>
              <a:t>The .info() method gives information about the DataFrame object, including number of rows, each column’s type, and name and the number of non-null values</a:t>
            </a:r>
          </a:p>
          <a:p>
            <a:r>
              <a:rPr lang="en-US"/>
              <a:t>Here there are 20640 instances in the dataset</a:t>
            </a:r>
          </a:p>
          <a:p>
            <a:r>
              <a:rPr lang="en-US"/>
              <a:t>Note that some of the values for total_bedrooms are null – you will need to take this into account later</a:t>
            </a:r>
          </a:p>
        </p:txBody>
      </p:sp>
      <p:sp>
        <p:nvSpPr>
          <p:cNvPr id="4" name="Slide Number Placeholder 3">
            <a:extLst>
              <a:ext uri="{FF2B5EF4-FFF2-40B4-BE49-F238E27FC236}">
                <a16:creationId xmlns:a16="http://schemas.microsoft.com/office/drawing/2014/main" id="{F2FD77F4-2F80-9054-00D8-02E713EC0435}"/>
              </a:ext>
            </a:extLst>
          </p:cNvPr>
          <p:cNvSpPr>
            <a:spLocks noGrp="1"/>
          </p:cNvSpPr>
          <p:nvPr>
            <p:ph type="sldNum" sz="quarter" idx="12"/>
          </p:nvPr>
        </p:nvSpPr>
        <p:spPr/>
        <p:txBody>
          <a:bodyPr/>
          <a:lstStyle/>
          <a:p>
            <a:fld id="{F4D27A1E-7FF6-AE4C-BBF1-D850BA4B9661}" type="slidenum">
              <a:rPr lang="en-GB"/>
              <a:t>20</a:t>
            </a:fld>
            <a:endParaRPr lang="en-GB"/>
          </a:p>
        </p:txBody>
      </p:sp>
      <p:pic>
        <p:nvPicPr>
          <p:cNvPr id="5" name="Picture 4">
            <a:extLst>
              <a:ext uri="{FF2B5EF4-FFF2-40B4-BE49-F238E27FC236}">
                <a16:creationId xmlns:a16="http://schemas.microsoft.com/office/drawing/2014/main" id="{72E68AB7-0035-1463-1078-56F8B4738874}"/>
              </a:ext>
            </a:extLst>
          </p:cNvPr>
          <p:cNvPicPr>
            <a:picLocks noChangeAspect="1"/>
          </p:cNvPicPr>
          <p:nvPr/>
        </p:nvPicPr>
        <p:blipFill>
          <a:blip r:embed="rId2"/>
          <a:stretch>
            <a:fillRect/>
          </a:stretch>
        </p:blipFill>
        <p:spPr>
          <a:xfrm>
            <a:off x="387351" y="1593850"/>
            <a:ext cx="5221207" cy="3892550"/>
          </a:xfrm>
          <a:prstGeom prst="rect">
            <a:avLst/>
          </a:prstGeom>
        </p:spPr>
      </p:pic>
    </p:spTree>
    <p:extLst>
      <p:ext uri="{BB962C8B-B14F-4D97-AF65-F5344CB8AC3E}">
        <p14:creationId xmlns:p14="http://schemas.microsoft.com/office/powerpoint/2010/main" val="4144533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868A8-E561-EB34-92C5-0ADF82FF3D76}"/>
              </a:ext>
            </a:extLst>
          </p:cNvPr>
          <p:cNvSpPr>
            <a:spLocks noGrp="1"/>
          </p:cNvSpPr>
          <p:nvPr>
            <p:ph type="title"/>
          </p:nvPr>
        </p:nvSpPr>
        <p:spPr/>
        <p:txBody>
          <a:bodyPr/>
          <a:lstStyle/>
          <a:p>
            <a:r>
              <a:rPr lang="en-US"/>
              <a:t>Finding out more about individual fields</a:t>
            </a:r>
          </a:p>
        </p:txBody>
      </p:sp>
      <p:sp>
        <p:nvSpPr>
          <p:cNvPr id="3" name="Content Placeholder 2">
            <a:extLst>
              <a:ext uri="{FF2B5EF4-FFF2-40B4-BE49-F238E27FC236}">
                <a16:creationId xmlns:a16="http://schemas.microsoft.com/office/drawing/2014/main" id="{EFBFD20B-6798-E666-602C-5C15F2A2561C}"/>
              </a:ext>
            </a:extLst>
          </p:cNvPr>
          <p:cNvSpPr>
            <a:spLocks noGrp="1"/>
          </p:cNvSpPr>
          <p:nvPr>
            <p:ph idx="1"/>
          </p:nvPr>
        </p:nvSpPr>
        <p:spPr>
          <a:xfrm>
            <a:off x="6096000" y="1825625"/>
            <a:ext cx="5257800" cy="4351338"/>
          </a:xfrm>
        </p:spPr>
        <p:txBody>
          <a:bodyPr/>
          <a:lstStyle/>
          <a:p>
            <a:r>
              <a:rPr lang="en-US"/>
              <a:t>All attributes are numerical except ocean_proximity which is of type object</a:t>
            </a:r>
          </a:p>
          <a:p>
            <a:r>
              <a:rPr lang="en-US"/>
              <a:t>We can find out how many different values there are for this field and how many rows there for each value using the .value_counts() method</a:t>
            </a:r>
          </a:p>
          <a:p>
            <a:endParaRPr lang="en-US"/>
          </a:p>
        </p:txBody>
      </p:sp>
      <p:sp>
        <p:nvSpPr>
          <p:cNvPr id="4" name="Slide Number Placeholder 3">
            <a:extLst>
              <a:ext uri="{FF2B5EF4-FFF2-40B4-BE49-F238E27FC236}">
                <a16:creationId xmlns:a16="http://schemas.microsoft.com/office/drawing/2014/main" id="{1FB99178-B6F6-CD6A-7D81-5E3CA87A0802}"/>
              </a:ext>
            </a:extLst>
          </p:cNvPr>
          <p:cNvSpPr>
            <a:spLocks noGrp="1"/>
          </p:cNvSpPr>
          <p:nvPr>
            <p:ph type="sldNum" sz="quarter" idx="12"/>
          </p:nvPr>
        </p:nvSpPr>
        <p:spPr/>
        <p:txBody>
          <a:bodyPr/>
          <a:lstStyle/>
          <a:p>
            <a:fld id="{F4D27A1E-7FF6-AE4C-BBF1-D850BA4B9661}" type="slidenum">
              <a:rPr lang="en-GB"/>
              <a:t>21</a:t>
            </a:fld>
            <a:endParaRPr lang="en-GB"/>
          </a:p>
        </p:txBody>
      </p:sp>
      <p:pic>
        <p:nvPicPr>
          <p:cNvPr id="5" name="Picture 4">
            <a:extLst>
              <a:ext uri="{FF2B5EF4-FFF2-40B4-BE49-F238E27FC236}">
                <a16:creationId xmlns:a16="http://schemas.microsoft.com/office/drawing/2014/main" id="{8581959E-3BC0-5BD6-619A-A60EBA8AA081}"/>
              </a:ext>
            </a:extLst>
          </p:cNvPr>
          <p:cNvPicPr>
            <a:picLocks noChangeAspect="1"/>
          </p:cNvPicPr>
          <p:nvPr/>
        </p:nvPicPr>
        <p:blipFill>
          <a:blip r:embed="rId2"/>
          <a:stretch>
            <a:fillRect/>
          </a:stretch>
        </p:blipFill>
        <p:spPr>
          <a:xfrm>
            <a:off x="348130" y="2374900"/>
            <a:ext cx="5435600" cy="2108200"/>
          </a:xfrm>
          <a:prstGeom prst="rect">
            <a:avLst/>
          </a:prstGeom>
        </p:spPr>
      </p:pic>
    </p:spTree>
    <p:extLst>
      <p:ext uri="{BB962C8B-B14F-4D97-AF65-F5344CB8AC3E}">
        <p14:creationId xmlns:p14="http://schemas.microsoft.com/office/powerpoint/2010/main" val="1911821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8884-F9C1-7E5B-6125-DD40DAEE6A85}"/>
              </a:ext>
            </a:extLst>
          </p:cNvPr>
          <p:cNvSpPr>
            <a:spLocks noGrp="1"/>
          </p:cNvSpPr>
          <p:nvPr>
            <p:ph type="title"/>
          </p:nvPr>
        </p:nvSpPr>
        <p:spPr>
          <a:xfrm>
            <a:off x="838200" y="365125"/>
            <a:ext cx="10515600" cy="441699"/>
          </a:xfrm>
        </p:spPr>
        <p:txBody>
          <a:bodyPr>
            <a:normAutofit fontScale="90000"/>
          </a:bodyPr>
          <a:lstStyle/>
          <a:p>
            <a:r>
              <a:rPr lang="en-US" sz="4000"/>
              <a:t>Getting information about all the numerical fields</a:t>
            </a:r>
          </a:p>
        </p:txBody>
      </p:sp>
      <p:sp>
        <p:nvSpPr>
          <p:cNvPr id="3" name="Content Placeholder 2">
            <a:extLst>
              <a:ext uri="{FF2B5EF4-FFF2-40B4-BE49-F238E27FC236}">
                <a16:creationId xmlns:a16="http://schemas.microsoft.com/office/drawing/2014/main" id="{871A3FF7-8764-B50D-CD78-F9D90D2DFB04}"/>
              </a:ext>
            </a:extLst>
          </p:cNvPr>
          <p:cNvSpPr>
            <a:spLocks noGrp="1"/>
          </p:cNvSpPr>
          <p:nvPr>
            <p:ph idx="1"/>
          </p:nvPr>
        </p:nvSpPr>
        <p:spPr>
          <a:xfrm>
            <a:off x="591672" y="4733929"/>
            <a:ext cx="10762128" cy="1443034"/>
          </a:xfrm>
        </p:spPr>
        <p:txBody>
          <a:bodyPr>
            <a:normAutofit fontScale="85000" lnSpcReduction="10000"/>
          </a:bodyPr>
          <a:lstStyle/>
          <a:p>
            <a:r>
              <a:rPr lang="en-US"/>
              <a:t>You can get a summary of information about all numerical fields by using the .describe() method</a:t>
            </a:r>
          </a:p>
          <a:p>
            <a:r>
              <a:rPr lang="en-US"/>
              <a:t>For each column, this shows the total number of values, the mean, standard deviation, the minimum and maximum, upper and lower quartile and the median</a:t>
            </a:r>
          </a:p>
        </p:txBody>
      </p:sp>
      <p:sp>
        <p:nvSpPr>
          <p:cNvPr id="4" name="Slide Number Placeholder 3">
            <a:extLst>
              <a:ext uri="{FF2B5EF4-FFF2-40B4-BE49-F238E27FC236}">
                <a16:creationId xmlns:a16="http://schemas.microsoft.com/office/drawing/2014/main" id="{56CD566E-5045-51B3-43C5-FD259F44FB83}"/>
              </a:ext>
            </a:extLst>
          </p:cNvPr>
          <p:cNvSpPr>
            <a:spLocks noGrp="1"/>
          </p:cNvSpPr>
          <p:nvPr>
            <p:ph type="sldNum" sz="quarter" idx="12"/>
          </p:nvPr>
        </p:nvSpPr>
        <p:spPr/>
        <p:txBody>
          <a:bodyPr/>
          <a:lstStyle/>
          <a:p>
            <a:fld id="{F4D27A1E-7FF6-AE4C-BBF1-D850BA4B9661}" type="slidenum">
              <a:rPr lang="en-GB"/>
              <a:t>22</a:t>
            </a:fld>
            <a:endParaRPr lang="en-GB"/>
          </a:p>
        </p:txBody>
      </p:sp>
      <p:pic>
        <p:nvPicPr>
          <p:cNvPr id="5" name="Picture 4">
            <a:extLst>
              <a:ext uri="{FF2B5EF4-FFF2-40B4-BE49-F238E27FC236}">
                <a16:creationId xmlns:a16="http://schemas.microsoft.com/office/drawing/2014/main" id="{BE21B1D6-748F-7C93-11C9-33AFC153FD3C}"/>
              </a:ext>
            </a:extLst>
          </p:cNvPr>
          <p:cNvPicPr>
            <a:picLocks noChangeAspect="1"/>
          </p:cNvPicPr>
          <p:nvPr/>
        </p:nvPicPr>
        <p:blipFill>
          <a:blip r:embed="rId2"/>
          <a:stretch>
            <a:fillRect/>
          </a:stretch>
        </p:blipFill>
        <p:spPr>
          <a:xfrm>
            <a:off x="268313" y="1156777"/>
            <a:ext cx="11655373" cy="3227198"/>
          </a:xfrm>
          <a:prstGeom prst="rect">
            <a:avLst/>
          </a:prstGeom>
        </p:spPr>
      </p:pic>
    </p:spTree>
    <p:extLst>
      <p:ext uri="{BB962C8B-B14F-4D97-AF65-F5344CB8AC3E}">
        <p14:creationId xmlns:p14="http://schemas.microsoft.com/office/powerpoint/2010/main" val="444567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6EE4B-7DA7-D80F-1DA2-3303F81E2391}"/>
              </a:ext>
            </a:extLst>
          </p:cNvPr>
          <p:cNvSpPr>
            <a:spLocks noGrp="1"/>
          </p:cNvSpPr>
          <p:nvPr>
            <p:ph type="title"/>
          </p:nvPr>
        </p:nvSpPr>
        <p:spPr/>
        <p:txBody>
          <a:bodyPr/>
          <a:lstStyle/>
          <a:p>
            <a:r>
              <a:rPr lang="en-US"/>
              <a:t>Plotting a histogram for each attribute</a:t>
            </a:r>
          </a:p>
        </p:txBody>
      </p:sp>
      <p:sp>
        <p:nvSpPr>
          <p:cNvPr id="3" name="Content Placeholder 2">
            <a:extLst>
              <a:ext uri="{FF2B5EF4-FFF2-40B4-BE49-F238E27FC236}">
                <a16:creationId xmlns:a16="http://schemas.microsoft.com/office/drawing/2014/main" id="{9D26E342-D7D5-3979-5BFE-96F07C3A1AA7}"/>
              </a:ext>
            </a:extLst>
          </p:cNvPr>
          <p:cNvSpPr>
            <a:spLocks noGrp="1"/>
          </p:cNvSpPr>
          <p:nvPr>
            <p:ph idx="1"/>
          </p:nvPr>
        </p:nvSpPr>
        <p:spPr>
          <a:xfrm>
            <a:off x="8839200" y="1825625"/>
            <a:ext cx="2514600" cy="4351338"/>
          </a:xfrm>
        </p:spPr>
        <p:txBody>
          <a:bodyPr/>
          <a:lstStyle/>
          <a:p>
            <a:r>
              <a:rPr lang="en-US"/>
              <a:t>You can use the .hist() method to plot a histogram for each of the attributes</a:t>
            </a:r>
          </a:p>
        </p:txBody>
      </p:sp>
      <p:sp>
        <p:nvSpPr>
          <p:cNvPr id="4" name="Slide Number Placeholder 3">
            <a:extLst>
              <a:ext uri="{FF2B5EF4-FFF2-40B4-BE49-F238E27FC236}">
                <a16:creationId xmlns:a16="http://schemas.microsoft.com/office/drawing/2014/main" id="{0D1DB054-EB52-665D-1E66-CBC97E1345E8}"/>
              </a:ext>
            </a:extLst>
          </p:cNvPr>
          <p:cNvSpPr>
            <a:spLocks noGrp="1"/>
          </p:cNvSpPr>
          <p:nvPr>
            <p:ph type="sldNum" sz="quarter" idx="12"/>
          </p:nvPr>
        </p:nvSpPr>
        <p:spPr/>
        <p:txBody>
          <a:bodyPr/>
          <a:lstStyle/>
          <a:p>
            <a:fld id="{F4D27A1E-7FF6-AE4C-BBF1-D850BA4B9661}" type="slidenum">
              <a:rPr lang="en-GB"/>
              <a:t>23</a:t>
            </a:fld>
            <a:endParaRPr lang="en-GB"/>
          </a:p>
        </p:txBody>
      </p:sp>
      <p:pic>
        <p:nvPicPr>
          <p:cNvPr id="5" name="Picture 4">
            <a:extLst>
              <a:ext uri="{FF2B5EF4-FFF2-40B4-BE49-F238E27FC236}">
                <a16:creationId xmlns:a16="http://schemas.microsoft.com/office/drawing/2014/main" id="{FDFF2156-D067-F49F-E058-C0FE8A781F72}"/>
              </a:ext>
            </a:extLst>
          </p:cNvPr>
          <p:cNvPicPr>
            <a:picLocks noChangeAspect="1"/>
          </p:cNvPicPr>
          <p:nvPr/>
        </p:nvPicPr>
        <p:blipFill>
          <a:blip r:embed="rId2"/>
          <a:stretch>
            <a:fillRect/>
          </a:stretch>
        </p:blipFill>
        <p:spPr>
          <a:xfrm>
            <a:off x="470647" y="1393471"/>
            <a:ext cx="7772400" cy="5099404"/>
          </a:xfrm>
          <a:prstGeom prst="rect">
            <a:avLst/>
          </a:prstGeom>
        </p:spPr>
      </p:pic>
    </p:spTree>
    <p:extLst>
      <p:ext uri="{BB962C8B-B14F-4D97-AF65-F5344CB8AC3E}">
        <p14:creationId xmlns:p14="http://schemas.microsoft.com/office/powerpoint/2010/main" val="3196248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EE195-8CA2-9C5A-94C4-E4693FDE85CC}"/>
              </a:ext>
            </a:extLst>
          </p:cNvPr>
          <p:cNvSpPr>
            <a:spLocks noGrp="1"/>
          </p:cNvSpPr>
          <p:nvPr>
            <p:ph type="title"/>
          </p:nvPr>
        </p:nvSpPr>
        <p:spPr/>
        <p:txBody>
          <a:bodyPr/>
          <a:lstStyle/>
          <a:p>
            <a:r>
              <a:rPr lang="en-US"/>
              <a:t>Things to note from the histograms</a:t>
            </a:r>
          </a:p>
        </p:txBody>
      </p:sp>
      <p:sp>
        <p:nvSpPr>
          <p:cNvPr id="3" name="Content Placeholder 2">
            <a:extLst>
              <a:ext uri="{FF2B5EF4-FFF2-40B4-BE49-F238E27FC236}">
                <a16:creationId xmlns:a16="http://schemas.microsoft.com/office/drawing/2014/main" id="{DC5C87CC-9A81-3CD1-65CB-05B9A99BF581}"/>
              </a:ext>
            </a:extLst>
          </p:cNvPr>
          <p:cNvSpPr>
            <a:spLocks noGrp="1"/>
          </p:cNvSpPr>
          <p:nvPr>
            <p:ph idx="1"/>
          </p:nvPr>
        </p:nvSpPr>
        <p:spPr>
          <a:xfrm>
            <a:off x="5504328" y="1825625"/>
            <a:ext cx="5849471" cy="4351338"/>
          </a:xfrm>
        </p:spPr>
        <p:txBody>
          <a:bodyPr/>
          <a:lstStyle/>
          <a:p>
            <a:r>
              <a:rPr lang="en-US"/>
              <a:t>What are the units of the median_income attribute?</a:t>
            </a:r>
          </a:p>
          <a:p>
            <a:r>
              <a:rPr lang="en-US"/>
              <a:t>Turns out the these values have been capped above at 15 and below at 0.5 and that each number represents 10000s of USDs</a:t>
            </a:r>
          </a:p>
          <a:p>
            <a:r>
              <a:rPr lang="en-US"/>
              <a:t>Important for you to understand what the values mean in your data!</a:t>
            </a:r>
          </a:p>
        </p:txBody>
      </p:sp>
      <p:sp>
        <p:nvSpPr>
          <p:cNvPr id="4" name="Slide Number Placeholder 3">
            <a:extLst>
              <a:ext uri="{FF2B5EF4-FFF2-40B4-BE49-F238E27FC236}">
                <a16:creationId xmlns:a16="http://schemas.microsoft.com/office/drawing/2014/main" id="{46613795-F541-2903-C242-2D96C51915E1}"/>
              </a:ext>
            </a:extLst>
          </p:cNvPr>
          <p:cNvSpPr>
            <a:spLocks noGrp="1"/>
          </p:cNvSpPr>
          <p:nvPr>
            <p:ph type="sldNum" sz="quarter" idx="12"/>
          </p:nvPr>
        </p:nvSpPr>
        <p:spPr/>
        <p:txBody>
          <a:bodyPr/>
          <a:lstStyle/>
          <a:p>
            <a:fld id="{F4D27A1E-7FF6-AE4C-BBF1-D850BA4B9661}" type="slidenum">
              <a:rPr lang="en-GB"/>
              <a:t>24</a:t>
            </a:fld>
            <a:endParaRPr lang="en-GB"/>
          </a:p>
        </p:txBody>
      </p:sp>
      <p:pic>
        <p:nvPicPr>
          <p:cNvPr id="5" name="Picture 4">
            <a:extLst>
              <a:ext uri="{FF2B5EF4-FFF2-40B4-BE49-F238E27FC236}">
                <a16:creationId xmlns:a16="http://schemas.microsoft.com/office/drawing/2014/main" id="{A6AC0969-48CB-775A-5902-89E2A2A6A38F}"/>
              </a:ext>
            </a:extLst>
          </p:cNvPr>
          <p:cNvPicPr>
            <a:picLocks noChangeAspect="1"/>
          </p:cNvPicPr>
          <p:nvPr/>
        </p:nvPicPr>
        <p:blipFill>
          <a:blip r:embed="rId2"/>
          <a:stretch>
            <a:fillRect/>
          </a:stretch>
        </p:blipFill>
        <p:spPr>
          <a:xfrm>
            <a:off x="551328" y="1880767"/>
            <a:ext cx="4536681" cy="3096465"/>
          </a:xfrm>
          <a:prstGeom prst="rect">
            <a:avLst/>
          </a:prstGeom>
        </p:spPr>
      </p:pic>
    </p:spTree>
    <p:extLst>
      <p:ext uri="{BB962C8B-B14F-4D97-AF65-F5344CB8AC3E}">
        <p14:creationId xmlns:p14="http://schemas.microsoft.com/office/powerpoint/2010/main" val="4166054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FF5D9-315E-2A5A-7B1D-6AFC4C056147}"/>
              </a:ext>
            </a:extLst>
          </p:cNvPr>
          <p:cNvSpPr>
            <a:spLocks noGrp="1"/>
          </p:cNvSpPr>
          <p:nvPr>
            <p:ph type="title"/>
          </p:nvPr>
        </p:nvSpPr>
        <p:spPr/>
        <p:txBody>
          <a:bodyPr/>
          <a:lstStyle/>
          <a:p>
            <a:r>
              <a:rPr lang="en-US"/>
              <a:t>Things to note from the histograms</a:t>
            </a:r>
          </a:p>
        </p:txBody>
      </p:sp>
      <p:sp>
        <p:nvSpPr>
          <p:cNvPr id="3" name="Content Placeholder 2">
            <a:extLst>
              <a:ext uri="{FF2B5EF4-FFF2-40B4-BE49-F238E27FC236}">
                <a16:creationId xmlns:a16="http://schemas.microsoft.com/office/drawing/2014/main" id="{F5C3F51D-C2A1-17E4-6105-210297423EB7}"/>
              </a:ext>
            </a:extLst>
          </p:cNvPr>
          <p:cNvSpPr>
            <a:spLocks noGrp="1"/>
          </p:cNvSpPr>
          <p:nvPr>
            <p:ph idx="1"/>
          </p:nvPr>
        </p:nvSpPr>
        <p:spPr>
          <a:xfrm>
            <a:off x="5271246" y="1825625"/>
            <a:ext cx="6082553" cy="4351338"/>
          </a:xfrm>
        </p:spPr>
        <p:txBody>
          <a:bodyPr/>
          <a:lstStyle/>
          <a:p>
            <a:r>
              <a:rPr lang="en-US"/>
              <a:t>housing_median_age and median_house_value have a very high frequency at the right hand side</a:t>
            </a:r>
          </a:p>
          <a:p>
            <a:r>
              <a:rPr lang="en-US"/>
              <a:t>What do you think this means?</a:t>
            </a:r>
          </a:p>
        </p:txBody>
      </p:sp>
      <p:sp>
        <p:nvSpPr>
          <p:cNvPr id="4" name="Slide Number Placeholder 3">
            <a:extLst>
              <a:ext uri="{FF2B5EF4-FFF2-40B4-BE49-F238E27FC236}">
                <a16:creationId xmlns:a16="http://schemas.microsoft.com/office/drawing/2014/main" id="{95F7C2F1-5AE8-EDDC-1ADA-F21AC89C36F2}"/>
              </a:ext>
            </a:extLst>
          </p:cNvPr>
          <p:cNvSpPr>
            <a:spLocks noGrp="1"/>
          </p:cNvSpPr>
          <p:nvPr>
            <p:ph type="sldNum" sz="quarter" idx="12"/>
          </p:nvPr>
        </p:nvSpPr>
        <p:spPr/>
        <p:txBody>
          <a:bodyPr/>
          <a:lstStyle/>
          <a:p>
            <a:fld id="{F4D27A1E-7FF6-AE4C-BBF1-D850BA4B9661}" type="slidenum">
              <a:rPr lang="en-GB"/>
              <a:t>25</a:t>
            </a:fld>
            <a:endParaRPr lang="en-GB"/>
          </a:p>
        </p:txBody>
      </p:sp>
      <p:pic>
        <p:nvPicPr>
          <p:cNvPr id="7" name="Picture 6">
            <a:extLst>
              <a:ext uri="{FF2B5EF4-FFF2-40B4-BE49-F238E27FC236}">
                <a16:creationId xmlns:a16="http://schemas.microsoft.com/office/drawing/2014/main" id="{5D3F4D2A-AB1E-317A-D112-6C59EE129BE0}"/>
              </a:ext>
            </a:extLst>
          </p:cNvPr>
          <p:cNvPicPr>
            <a:picLocks noChangeAspect="1"/>
          </p:cNvPicPr>
          <p:nvPr/>
        </p:nvPicPr>
        <p:blipFill>
          <a:blip r:embed="rId2"/>
          <a:stretch>
            <a:fillRect/>
          </a:stretch>
        </p:blipFill>
        <p:spPr>
          <a:xfrm>
            <a:off x="1107141" y="1690688"/>
            <a:ext cx="3200400" cy="2146300"/>
          </a:xfrm>
          <a:prstGeom prst="rect">
            <a:avLst/>
          </a:prstGeom>
        </p:spPr>
      </p:pic>
      <p:pic>
        <p:nvPicPr>
          <p:cNvPr id="8" name="Picture 7">
            <a:extLst>
              <a:ext uri="{FF2B5EF4-FFF2-40B4-BE49-F238E27FC236}">
                <a16:creationId xmlns:a16="http://schemas.microsoft.com/office/drawing/2014/main" id="{1350D652-36BC-D468-0FE0-B2BBBF9F0683}"/>
              </a:ext>
            </a:extLst>
          </p:cNvPr>
          <p:cNvPicPr>
            <a:picLocks noChangeAspect="1"/>
          </p:cNvPicPr>
          <p:nvPr/>
        </p:nvPicPr>
        <p:blipFill>
          <a:blip r:embed="rId3"/>
          <a:stretch>
            <a:fillRect/>
          </a:stretch>
        </p:blipFill>
        <p:spPr>
          <a:xfrm>
            <a:off x="1107141" y="4207903"/>
            <a:ext cx="3251200" cy="2184400"/>
          </a:xfrm>
          <a:prstGeom prst="rect">
            <a:avLst/>
          </a:prstGeom>
        </p:spPr>
      </p:pic>
    </p:spTree>
    <p:extLst>
      <p:ext uri="{BB962C8B-B14F-4D97-AF65-F5344CB8AC3E}">
        <p14:creationId xmlns:p14="http://schemas.microsoft.com/office/powerpoint/2010/main" val="2373430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BD7DF-3CE4-0FCA-973C-1E04CD431201}"/>
              </a:ext>
            </a:extLst>
          </p:cNvPr>
          <p:cNvSpPr>
            <a:spLocks noGrp="1"/>
          </p:cNvSpPr>
          <p:nvPr>
            <p:ph type="title"/>
          </p:nvPr>
        </p:nvSpPr>
        <p:spPr/>
        <p:txBody>
          <a:bodyPr/>
          <a:lstStyle/>
          <a:p>
            <a:r>
              <a:rPr lang="en-US"/>
              <a:t>Things to note from histograms</a:t>
            </a:r>
          </a:p>
        </p:txBody>
      </p:sp>
      <p:sp>
        <p:nvSpPr>
          <p:cNvPr id="3" name="Content Placeholder 2">
            <a:extLst>
              <a:ext uri="{FF2B5EF4-FFF2-40B4-BE49-F238E27FC236}">
                <a16:creationId xmlns:a16="http://schemas.microsoft.com/office/drawing/2014/main" id="{D28418D6-EF0B-4C1A-B5EE-BBC515CF5392}"/>
              </a:ext>
            </a:extLst>
          </p:cNvPr>
          <p:cNvSpPr>
            <a:spLocks noGrp="1"/>
          </p:cNvSpPr>
          <p:nvPr>
            <p:ph idx="1"/>
          </p:nvPr>
        </p:nvSpPr>
        <p:spPr>
          <a:xfrm>
            <a:off x="6096000" y="1825625"/>
            <a:ext cx="5257800" cy="4351338"/>
          </a:xfrm>
        </p:spPr>
        <p:txBody>
          <a:bodyPr/>
          <a:lstStyle/>
          <a:p>
            <a:r>
              <a:rPr lang="en-US"/>
              <a:t>It’s because the values were capped at the maximum values shown</a:t>
            </a:r>
          </a:p>
          <a:p>
            <a:r>
              <a:rPr lang="en-US"/>
              <a:t>Therefore the last entry at the right means the maximum value </a:t>
            </a:r>
            <a:r>
              <a:rPr lang="en-US" b="1"/>
              <a:t>or above</a:t>
            </a:r>
          </a:p>
          <a:p>
            <a:r>
              <a:rPr lang="en-US"/>
              <a:t>How might you deal with this?</a:t>
            </a:r>
          </a:p>
        </p:txBody>
      </p:sp>
      <p:sp>
        <p:nvSpPr>
          <p:cNvPr id="4" name="Slide Number Placeholder 3">
            <a:extLst>
              <a:ext uri="{FF2B5EF4-FFF2-40B4-BE49-F238E27FC236}">
                <a16:creationId xmlns:a16="http://schemas.microsoft.com/office/drawing/2014/main" id="{F5416145-DF89-6742-9FC4-E7BCDAE31202}"/>
              </a:ext>
            </a:extLst>
          </p:cNvPr>
          <p:cNvSpPr>
            <a:spLocks noGrp="1"/>
          </p:cNvSpPr>
          <p:nvPr>
            <p:ph type="sldNum" sz="quarter" idx="12"/>
          </p:nvPr>
        </p:nvSpPr>
        <p:spPr/>
        <p:txBody>
          <a:bodyPr/>
          <a:lstStyle/>
          <a:p>
            <a:fld id="{F4D27A1E-7FF6-AE4C-BBF1-D850BA4B9661}" type="slidenum">
              <a:rPr lang="en-GB"/>
              <a:t>26</a:t>
            </a:fld>
            <a:endParaRPr lang="en-GB"/>
          </a:p>
        </p:txBody>
      </p:sp>
      <p:pic>
        <p:nvPicPr>
          <p:cNvPr id="5" name="Picture 4">
            <a:extLst>
              <a:ext uri="{FF2B5EF4-FFF2-40B4-BE49-F238E27FC236}">
                <a16:creationId xmlns:a16="http://schemas.microsoft.com/office/drawing/2014/main" id="{320FA57C-A2C4-598E-938C-2CAC49BC84A7}"/>
              </a:ext>
            </a:extLst>
          </p:cNvPr>
          <p:cNvPicPr>
            <a:picLocks noChangeAspect="1"/>
          </p:cNvPicPr>
          <p:nvPr/>
        </p:nvPicPr>
        <p:blipFill>
          <a:blip r:embed="rId2"/>
          <a:stretch>
            <a:fillRect/>
          </a:stretch>
        </p:blipFill>
        <p:spPr>
          <a:xfrm>
            <a:off x="1107141" y="1672400"/>
            <a:ext cx="3200400" cy="2146300"/>
          </a:xfrm>
          <a:prstGeom prst="rect">
            <a:avLst/>
          </a:prstGeom>
        </p:spPr>
      </p:pic>
      <p:pic>
        <p:nvPicPr>
          <p:cNvPr id="6" name="Picture 5">
            <a:extLst>
              <a:ext uri="{FF2B5EF4-FFF2-40B4-BE49-F238E27FC236}">
                <a16:creationId xmlns:a16="http://schemas.microsoft.com/office/drawing/2014/main" id="{F983E76A-0033-331E-20B2-A647DA685ADE}"/>
              </a:ext>
            </a:extLst>
          </p:cNvPr>
          <p:cNvPicPr>
            <a:picLocks noChangeAspect="1"/>
          </p:cNvPicPr>
          <p:nvPr/>
        </p:nvPicPr>
        <p:blipFill>
          <a:blip r:embed="rId3"/>
          <a:stretch>
            <a:fillRect/>
          </a:stretch>
        </p:blipFill>
        <p:spPr>
          <a:xfrm>
            <a:off x="1107141" y="4207903"/>
            <a:ext cx="3251200" cy="2184400"/>
          </a:xfrm>
          <a:prstGeom prst="rect">
            <a:avLst/>
          </a:prstGeom>
        </p:spPr>
      </p:pic>
    </p:spTree>
    <p:extLst>
      <p:ext uri="{BB962C8B-B14F-4D97-AF65-F5344CB8AC3E}">
        <p14:creationId xmlns:p14="http://schemas.microsoft.com/office/powerpoint/2010/main" val="471436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64AAC-E545-CFB4-828B-014054E21094}"/>
              </a:ext>
            </a:extLst>
          </p:cNvPr>
          <p:cNvSpPr>
            <a:spLocks noGrp="1"/>
          </p:cNvSpPr>
          <p:nvPr>
            <p:ph type="title"/>
          </p:nvPr>
        </p:nvSpPr>
        <p:spPr/>
        <p:txBody>
          <a:bodyPr/>
          <a:lstStyle/>
          <a:p>
            <a:r>
              <a:rPr lang="en-US"/>
              <a:t>Things to note from the histograms</a:t>
            </a:r>
          </a:p>
        </p:txBody>
      </p:sp>
      <p:sp>
        <p:nvSpPr>
          <p:cNvPr id="3" name="Content Placeholder 2">
            <a:extLst>
              <a:ext uri="{FF2B5EF4-FFF2-40B4-BE49-F238E27FC236}">
                <a16:creationId xmlns:a16="http://schemas.microsoft.com/office/drawing/2014/main" id="{F7904D96-E3F8-6E12-3CBA-AB99212AFFDD}"/>
              </a:ext>
            </a:extLst>
          </p:cNvPr>
          <p:cNvSpPr>
            <a:spLocks noGrp="1"/>
          </p:cNvSpPr>
          <p:nvPr>
            <p:ph idx="1"/>
          </p:nvPr>
        </p:nvSpPr>
        <p:spPr>
          <a:xfrm>
            <a:off x="8243046" y="1825625"/>
            <a:ext cx="3110753" cy="4351338"/>
          </a:xfrm>
        </p:spPr>
        <p:txBody>
          <a:bodyPr/>
          <a:lstStyle/>
          <a:p>
            <a:r>
              <a:rPr lang="en-US"/>
              <a:t>The attributes have very different scales</a:t>
            </a:r>
          </a:p>
          <a:p>
            <a:r>
              <a:rPr lang="en-US"/>
              <a:t>We will discuss this later under the topic of </a:t>
            </a:r>
            <a:r>
              <a:rPr lang="en-US" b="1"/>
              <a:t>feature scaling</a:t>
            </a:r>
            <a:endParaRPr lang="en-US"/>
          </a:p>
        </p:txBody>
      </p:sp>
      <p:sp>
        <p:nvSpPr>
          <p:cNvPr id="4" name="Slide Number Placeholder 3">
            <a:extLst>
              <a:ext uri="{FF2B5EF4-FFF2-40B4-BE49-F238E27FC236}">
                <a16:creationId xmlns:a16="http://schemas.microsoft.com/office/drawing/2014/main" id="{94C49E52-C1A9-0D60-48E9-4C8EA06A403B}"/>
              </a:ext>
            </a:extLst>
          </p:cNvPr>
          <p:cNvSpPr>
            <a:spLocks noGrp="1"/>
          </p:cNvSpPr>
          <p:nvPr>
            <p:ph type="sldNum" sz="quarter" idx="12"/>
          </p:nvPr>
        </p:nvSpPr>
        <p:spPr/>
        <p:txBody>
          <a:bodyPr/>
          <a:lstStyle/>
          <a:p>
            <a:fld id="{F4D27A1E-7FF6-AE4C-BBF1-D850BA4B9661}" type="slidenum">
              <a:rPr lang="en-GB"/>
              <a:t>27</a:t>
            </a:fld>
            <a:endParaRPr lang="en-GB"/>
          </a:p>
        </p:txBody>
      </p:sp>
      <p:pic>
        <p:nvPicPr>
          <p:cNvPr id="5" name="Picture 4">
            <a:extLst>
              <a:ext uri="{FF2B5EF4-FFF2-40B4-BE49-F238E27FC236}">
                <a16:creationId xmlns:a16="http://schemas.microsoft.com/office/drawing/2014/main" id="{DED6A599-0B4A-2549-B269-4BA8858DD018}"/>
              </a:ext>
            </a:extLst>
          </p:cNvPr>
          <p:cNvPicPr>
            <a:picLocks noChangeAspect="1"/>
          </p:cNvPicPr>
          <p:nvPr/>
        </p:nvPicPr>
        <p:blipFill>
          <a:blip r:embed="rId2"/>
          <a:stretch>
            <a:fillRect/>
          </a:stretch>
        </p:blipFill>
        <p:spPr>
          <a:xfrm>
            <a:off x="470647" y="1393471"/>
            <a:ext cx="7772400" cy="5099404"/>
          </a:xfrm>
          <a:prstGeom prst="rect">
            <a:avLst/>
          </a:prstGeom>
        </p:spPr>
      </p:pic>
    </p:spTree>
    <p:extLst>
      <p:ext uri="{BB962C8B-B14F-4D97-AF65-F5344CB8AC3E}">
        <p14:creationId xmlns:p14="http://schemas.microsoft.com/office/powerpoint/2010/main" val="36618801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E048-8FE7-CE24-285A-E65F653208EE}"/>
              </a:ext>
            </a:extLst>
          </p:cNvPr>
          <p:cNvSpPr>
            <a:spLocks noGrp="1"/>
          </p:cNvSpPr>
          <p:nvPr>
            <p:ph type="title"/>
          </p:nvPr>
        </p:nvSpPr>
        <p:spPr/>
        <p:txBody>
          <a:bodyPr/>
          <a:lstStyle/>
          <a:p>
            <a:r>
              <a:rPr lang="en-US"/>
              <a:t>Things to note from the histograms</a:t>
            </a:r>
          </a:p>
        </p:txBody>
      </p:sp>
      <p:sp>
        <p:nvSpPr>
          <p:cNvPr id="3" name="Content Placeholder 2">
            <a:extLst>
              <a:ext uri="{FF2B5EF4-FFF2-40B4-BE49-F238E27FC236}">
                <a16:creationId xmlns:a16="http://schemas.microsoft.com/office/drawing/2014/main" id="{ECDFC394-F0EA-BF63-B648-F91505B73DC7}"/>
              </a:ext>
            </a:extLst>
          </p:cNvPr>
          <p:cNvSpPr>
            <a:spLocks noGrp="1"/>
          </p:cNvSpPr>
          <p:nvPr>
            <p:ph idx="1"/>
          </p:nvPr>
        </p:nvSpPr>
        <p:spPr>
          <a:xfrm>
            <a:off x="8243046" y="1825625"/>
            <a:ext cx="3110753" cy="4351338"/>
          </a:xfrm>
        </p:spPr>
        <p:txBody>
          <a:bodyPr>
            <a:normAutofit fontScale="92500" lnSpcReduction="20000"/>
          </a:bodyPr>
          <a:lstStyle/>
          <a:p>
            <a:r>
              <a:rPr lang="en-US"/>
              <a:t>Many of the histograms are positively skewed</a:t>
            </a:r>
          </a:p>
          <a:p>
            <a:r>
              <a:rPr lang="en-US"/>
              <a:t>This can make it harder for certain ML algorithms to detect patterns</a:t>
            </a:r>
          </a:p>
          <a:p>
            <a:r>
              <a:rPr lang="en-US"/>
              <a:t>One way of dealing with this is transform these attributes to have more symmetrical bell-shaped distributions</a:t>
            </a:r>
          </a:p>
        </p:txBody>
      </p:sp>
      <p:sp>
        <p:nvSpPr>
          <p:cNvPr id="4" name="Slide Number Placeholder 3">
            <a:extLst>
              <a:ext uri="{FF2B5EF4-FFF2-40B4-BE49-F238E27FC236}">
                <a16:creationId xmlns:a16="http://schemas.microsoft.com/office/drawing/2014/main" id="{C85873D3-6F8C-A7E3-BFE7-A3EA8C72CC9D}"/>
              </a:ext>
            </a:extLst>
          </p:cNvPr>
          <p:cNvSpPr>
            <a:spLocks noGrp="1"/>
          </p:cNvSpPr>
          <p:nvPr>
            <p:ph type="sldNum" sz="quarter" idx="12"/>
          </p:nvPr>
        </p:nvSpPr>
        <p:spPr/>
        <p:txBody>
          <a:bodyPr/>
          <a:lstStyle/>
          <a:p>
            <a:fld id="{F4D27A1E-7FF6-AE4C-BBF1-D850BA4B9661}" type="slidenum">
              <a:rPr lang="en-GB"/>
              <a:t>28</a:t>
            </a:fld>
            <a:endParaRPr lang="en-GB"/>
          </a:p>
        </p:txBody>
      </p:sp>
      <p:pic>
        <p:nvPicPr>
          <p:cNvPr id="5" name="Picture 4">
            <a:extLst>
              <a:ext uri="{FF2B5EF4-FFF2-40B4-BE49-F238E27FC236}">
                <a16:creationId xmlns:a16="http://schemas.microsoft.com/office/drawing/2014/main" id="{165192AF-9D90-E430-5E79-371152D7D1A6}"/>
              </a:ext>
            </a:extLst>
          </p:cNvPr>
          <p:cNvPicPr>
            <a:picLocks noChangeAspect="1"/>
          </p:cNvPicPr>
          <p:nvPr/>
        </p:nvPicPr>
        <p:blipFill>
          <a:blip r:embed="rId2"/>
          <a:stretch>
            <a:fillRect/>
          </a:stretch>
        </p:blipFill>
        <p:spPr>
          <a:xfrm>
            <a:off x="470647" y="1393471"/>
            <a:ext cx="7772400" cy="5099404"/>
          </a:xfrm>
          <a:prstGeom prst="rect">
            <a:avLst/>
          </a:prstGeom>
        </p:spPr>
      </p:pic>
    </p:spTree>
    <p:extLst>
      <p:ext uri="{BB962C8B-B14F-4D97-AF65-F5344CB8AC3E}">
        <p14:creationId xmlns:p14="http://schemas.microsoft.com/office/powerpoint/2010/main" val="3274585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6E001-E0D0-937C-4D2A-0D3C8B74B612}"/>
              </a:ext>
            </a:extLst>
          </p:cNvPr>
          <p:cNvSpPr>
            <a:spLocks noGrp="1"/>
          </p:cNvSpPr>
          <p:nvPr>
            <p:ph type="title"/>
          </p:nvPr>
        </p:nvSpPr>
        <p:spPr/>
        <p:txBody>
          <a:bodyPr/>
          <a:lstStyle/>
          <a:p>
            <a:r>
              <a:rPr lang="en-US"/>
              <a:t>Data snooping bias</a:t>
            </a:r>
          </a:p>
        </p:txBody>
      </p:sp>
      <p:sp>
        <p:nvSpPr>
          <p:cNvPr id="3" name="Content Placeholder 2">
            <a:extLst>
              <a:ext uri="{FF2B5EF4-FFF2-40B4-BE49-F238E27FC236}">
                <a16:creationId xmlns:a16="http://schemas.microsoft.com/office/drawing/2014/main" id="{D5304FFC-6794-3F72-681E-98647C6FDD46}"/>
              </a:ext>
            </a:extLst>
          </p:cNvPr>
          <p:cNvSpPr>
            <a:spLocks noGrp="1"/>
          </p:cNvSpPr>
          <p:nvPr>
            <p:ph idx="1"/>
          </p:nvPr>
        </p:nvSpPr>
        <p:spPr/>
        <p:txBody>
          <a:bodyPr/>
          <a:lstStyle/>
          <a:p>
            <a:r>
              <a:rPr lang="en-US"/>
              <a:t>Before examining the data any further, you should set aside a portion of the dataset to be used as a test set and never look at that test set again!</a:t>
            </a:r>
          </a:p>
          <a:p>
            <a:r>
              <a:rPr lang="en-US"/>
              <a:t>Human brains are very good at seeing patterns and examining the data at this stage that you will eventually use for testing your model could bias you towards using a particular model, which increases the risk of overfitting!</a:t>
            </a:r>
          </a:p>
        </p:txBody>
      </p:sp>
      <p:sp>
        <p:nvSpPr>
          <p:cNvPr id="4" name="Slide Number Placeholder 3">
            <a:extLst>
              <a:ext uri="{FF2B5EF4-FFF2-40B4-BE49-F238E27FC236}">
                <a16:creationId xmlns:a16="http://schemas.microsoft.com/office/drawing/2014/main" id="{68C9C752-ED6C-53E4-EA34-C360AC948261}"/>
              </a:ext>
            </a:extLst>
          </p:cNvPr>
          <p:cNvSpPr>
            <a:spLocks noGrp="1"/>
          </p:cNvSpPr>
          <p:nvPr>
            <p:ph type="sldNum" sz="quarter" idx="12"/>
          </p:nvPr>
        </p:nvSpPr>
        <p:spPr/>
        <p:txBody>
          <a:bodyPr/>
          <a:lstStyle/>
          <a:p>
            <a:fld id="{F4D27A1E-7FF6-AE4C-BBF1-D850BA4B9661}" type="slidenum">
              <a:rPr lang="en-GB"/>
              <a:t>29</a:t>
            </a:fld>
            <a:endParaRPr lang="en-GB"/>
          </a:p>
        </p:txBody>
      </p:sp>
    </p:spTree>
    <p:extLst>
      <p:ext uri="{BB962C8B-B14F-4D97-AF65-F5344CB8AC3E}">
        <p14:creationId xmlns:p14="http://schemas.microsoft.com/office/powerpoint/2010/main" val="2526709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4604D-AA91-B6CA-926B-CC3177094853}"/>
              </a:ext>
            </a:extLst>
          </p:cNvPr>
          <p:cNvSpPr>
            <a:spLocks noGrp="1"/>
          </p:cNvSpPr>
          <p:nvPr>
            <p:ph type="title"/>
          </p:nvPr>
        </p:nvSpPr>
        <p:spPr/>
        <p:txBody>
          <a:bodyPr/>
          <a:lstStyle/>
          <a:p>
            <a:r>
              <a:rPr lang="en-US"/>
              <a:t>Introduction</a:t>
            </a:r>
          </a:p>
        </p:txBody>
      </p:sp>
      <p:sp>
        <p:nvSpPr>
          <p:cNvPr id="3" name="Content Placeholder 2">
            <a:extLst>
              <a:ext uri="{FF2B5EF4-FFF2-40B4-BE49-F238E27FC236}">
                <a16:creationId xmlns:a16="http://schemas.microsoft.com/office/drawing/2014/main" id="{C8189872-58F1-1E7A-C3BE-B19AD46F8EEB}"/>
              </a:ext>
            </a:extLst>
          </p:cNvPr>
          <p:cNvSpPr>
            <a:spLocks noGrp="1"/>
          </p:cNvSpPr>
          <p:nvPr>
            <p:ph idx="1"/>
          </p:nvPr>
        </p:nvSpPr>
        <p:spPr/>
        <p:txBody>
          <a:bodyPr>
            <a:normAutofit lnSpcReduction="10000"/>
          </a:bodyPr>
          <a:lstStyle/>
          <a:p>
            <a:r>
              <a:rPr lang="en-US"/>
              <a:t>In this lecture, we’ll work through an example ML project from beginning to end</a:t>
            </a:r>
          </a:p>
          <a:p>
            <a:r>
              <a:rPr lang="en-US"/>
              <a:t>We’ll look at</a:t>
            </a:r>
          </a:p>
          <a:p>
            <a:pPr lvl="1"/>
            <a:r>
              <a:rPr lang="en-US"/>
              <a:t>Getting the big picture</a:t>
            </a:r>
          </a:p>
          <a:p>
            <a:pPr lvl="1"/>
            <a:r>
              <a:rPr lang="en-US"/>
              <a:t>Getting the data</a:t>
            </a:r>
          </a:p>
          <a:p>
            <a:pPr lvl="1"/>
            <a:r>
              <a:rPr lang="en-US"/>
              <a:t>Exploring and visualizing the data to get some initial insights</a:t>
            </a:r>
          </a:p>
          <a:p>
            <a:pPr lvl="1"/>
            <a:r>
              <a:rPr lang="en-US"/>
              <a:t>Preparing the data for ML algorithms</a:t>
            </a:r>
          </a:p>
          <a:p>
            <a:pPr lvl="1"/>
            <a:r>
              <a:rPr lang="en-US"/>
              <a:t>Selecting a model and training it</a:t>
            </a:r>
          </a:p>
          <a:p>
            <a:pPr lvl="1"/>
            <a:r>
              <a:rPr lang="en-US"/>
              <a:t>Fine-tuning the model</a:t>
            </a:r>
          </a:p>
          <a:p>
            <a:pPr lvl="1"/>
            <a:r>
              <a:rPr lang="en-US"/>
              <a:t>Presenting your solution</a:t>
            </a:r>
          </a:p>
          <a:p>
            <a:pPr lvl="1"/>
            <a:r>
              <a:rPr lang="en-US"/>
              <a:t>Launching, monitoring, and maintaining the system</a:t>
            </a:r>
          </a:p>
        </p:txBody>
      </p:sp>
      <p:sp>
        <p:nvSpPr>
          <p:cNvPr id="4" name="Slide Number Placeholder 3">
            <a:extLst>
              <a:ext uri="{FF2B5EF4-FFF2-40B4-BE49-F238E27FC236}">
                <a16:creationId xmlns:a16="http://schemas.microsoft.com/office/drawing/2014/main" id="{814D01DB-16EF-3E3D-668D-A24205374E02}"/>
              </a:ext>
            </a:extLst>
          </p:cNvPr>
          <p:cNvSpPr>
            <a:spLocks noGrp="1"/>
          </p:cNvSpPr>
          <p:nvPr>
            <p:ph type="sldNum" sz="quarter" idx="12"/>
          </p:nvPr>
        </p:nvSpPr>
        <p:spPr/>
        <p:txBody>
          <a:bodyPr/>
          <a:lstStyle/>
          <a:p>
            <a:fld id="{F4D27A1E-7FF6-AE4C-BBF1-D850BA4B9661}" type="slidenum">
              <a:rPr lang="en-GB"/>
              <a:t>3</a:t>
            </a:fld>
            <a:endParaRPr lang="en-GB"/>
          </a:p>
        </p:txBody>
      </p:sp>
    </p:spTree>
    <p:extLst>
      <p:ext uri="{BB962C8B-B14F-4D97-AF65-F5344CB8AC3E}">
        <p14:creationId xmlns:p14="http://schemas.microsoft.com/office/powerpoint/2010/main" val="3681944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EFCA1-9F13-8FE1-C3D0-DD99B06AF612}"/>
              </a:ext>
            </a:extLst>
          </p:cNvPr>
          <p:cNvSpPr>
            <a:spLocks noGrp="1"/>
          </p:cNvSpPr>
          <p:nvPr>
            <p:ph type="title"/>
          </p:nvPr>
        </p:nvSpPr>
        <p:spPr/>
        <p:txBody>
          <a:bodyPr/>
          <a:lstStyle/>
          <a:p>
            <a:r>
              <a:rPr lang="en-US"/>
              <a:t>Creating a test set</a:t>
            </a:r>
          </a:p>
        </p:txBody>
      </p:sp>
      <p:sp>
        <p:nvSpPr>
          <p:cNvPr id="3" name="Content Placeholder 2">
            <a:extLst>
              <a:ext uri="{FF2B5EF4-FFF2-40B4-BE49-F238E27FC236}">
                <a16:creationId xmlns:a16="http://schemas.microsoft.com/office/drawing/2014/main" id="{B8088E7F-B661-ED64-0836-73D051C1864A}"/>
              </a:ext>
            </a:extLst>
          </p:cNvPr>
          <p:cNvSpPr>
            <a:spLocks noGrp="1"/>
          </p:cNvSpPr>
          <p:nvPr>
            <p:ph idx="1"/>
          </p:nvPr>
        </p:nvSpPr>
        <p:spPr>
          <a:xfrm>
            <a:off x="7759326" y="690562"/>
            <a:ext cx="4052048" cy="5486401"/>
          </a:xfrm>
        </p:spPr>
        <p:txBody>
          <a:bodyPr>
            <a:normAutofit lnSpcReduction="10000"/>
          </a:bodyPr>
          <a:lstStyle/>
          <a:p>
            <a:r>
              <a:rPr lang="en-US"/>
              <a:t>Next we create a test set</a:t>
            </a:r>
          </a:p>
          <a:p>
            <a:r>
              <a:rPr lang="en-US"/>
              <a:t>Typically we randomly select 20% of the dataset to be used as a test set and set them aside</a:t>
            </a:r>
          </a:p>
          <a:p>
            <a:r>
              <a:rPr lang="en-US"/>
              <a:t>If your dataset is very large, then you might be able to get away with using a smaller proportion of the data as a test set</a:t>
            </a:r>
          </a:p>
          <a:p>
            <a:r>
              <a:rPr lang="en-US"/>
              <a:t>We can create a test set using the code on the left</a:t>
            </a:r>
          </a:p>
        </p:txBody>
      </p:sp>
      <p:sp>
        <p:nvSpPr>
          <p:cNvPr id="4" name="Slide Number Placeholder 3">
            <a:extLst>
              <a:ext uri="{FF2B5EF4-FFF2-40B4-BE49-F238E27FC236}">
                <a16:creationId xmlns:a16="http://schemas.microsoft.com/office/drawing/2014/main" id="{EA8C16D5-4ADB-BE7A-E5EB-E196E42466DC}"/>
              </a:ext>
            </a:extLst>
          </p:cNvPr>
          <p:cNvSpPr>
            <a:spLocks noGrp="1"/>
          </p:cNvSpPr>
          <p:nvPr>
            <p:ph type="sldNum" sz="quarter" idx="12"/>
          </p:nvPr>
        </p:nvSpPr>
        <p:spPr/>
        <p:txBody>
          <a:bodyPr/>
          <a:lstStyle/>
          <a:p>
            <a:fld id="{F4D27A1E-7FF6-AE4C-BBF1-D850BA4B9661}" type="slidenum">
              <a:rPr lang="en-GB"/>
              <a:t>30</a:t>
            </a:fld>
            <a:endParaRPr lang="en-GB"/>
          </a:p>
        </p:txBody>
      </p:sp>
      <p:pic>
        <p:nvPicPr>
          <p:cNvPr id="5" name="Picture 4">
            <a:extLst>
              <a:ext uri="{FF2B5EF4-FFF2-40B4-BE49-F238E27FC236}">
                <a16:creationId xmlns:a16="http://schemas.microsoft.com/office/drawing/2014/main" id="{73863EE8-C134-A4AF-3B12-4D7370D9AF3E}"/>
              </a:ext>
            </a:extLst>
          </p:cNvPr>
          <p:cNvPicPr>
            <a:picLocks noChangeAspect="1"/>
          </p:cNvPicPr>
          <p:nvPr/>
        </p:nvPicPr>
        <p:blipFill>
          <a:blip r:embed="rId2"/>
          <a:stretch>
            <a:fillRect/>
          </a:stretch>
        </p:blipFill>
        <p:spPr>
          <a:xfrm>
            <a:off x="380626" y="1646238"/>
            <a:ext cx="7378700" cy="4521200"/>
          </a:xfrm>
          <a:prstGeom prst="rect">
            <a:avLst/>
          </a:prstGeom>
        </p:spPr>
      </p:pic>
    </p:spTree>
    <p:extLst>
      <p:ext uri="{BB962C8B-B14F-4D97-AF65-F5344CB8AC3E}">
        <p14:creationId xmlns:p14="http://schemas.microsoft.com/office/powerpoint/2010/main" val="27448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800CD-3B22-EFB7-F749-5A7405A73566}"/>
              </a:ext>
            </a:extLst>
          </p:cNvPr>
          <p:cNvSpPr>
            <a:spLocks noGrp="1"/>
          </p:cNvSpPr>
          <p:nvPr>
            <p:ph type="title"/>
          </p:nvPr>
        </p:nvSpPr>
        <p:spPr/>
        <p:txBody>
          <a:bodyPr/>
          <a:lstStyle/>
          <a:p>
            <a:r>
              <a:rPr lang="en-US"/>
              <a:t>Replicating a train-test split</a:t>
            </a:r>
          </a:p>
        </p:txBody>
      </p:sp>
      <p:sp>
        <p:nvSpPr>
          <p:cNvPr id="3" name="Content Placeholder 2">
            <a:extLst>
              <a:ext uri="{FF2B5EF4-FFF2-40B4-BE49-F238E27FC236}">
                <a16:creationId xmlns:a16="http://schemas.microsoft.com/office/drawing/2014/main" id="{AC5CA460-290B-D2E6-2F65-38E28FF91887}"/>
              </a:ext>
            </a:extLst>
          </p:cNvPr>
          <p:cNvSpPr>
            <a:spLocks noGrp="1"/>
          </p:cNvSpPr>
          <p:nvPr>
            <p:ph idx="1"/>
          </p:nvPr>
        </p:nvSpPr>
        <p:spPr/>
        <p:txBody>
          <a:bodyPr/>
          <a:lstStyle/>
          <a:p>
            <a:r>
              <a:rPr lang="en-US"/>
              <a:t>If you do what we just did, then the next time you run the shuffle_and_split_data function, it will give a different split of the data into training and test set</a:t>
            </a:r>
          </a:p>
          <a:p>
            <a:r>
              <a:rPr lang="en-US"/>
              <a:t>If we keep doing this, then eventually, our learning algorithm will see all the test set, which we want to avoid</a:t>
            </a:r>
          </a:p>
          <a:p>
            <a:r>
              <a:rPr lang="en-US"/>
              <a:t>How can we address this?</a:t>
            </a:r>
          </a:p>
        </p:txBody>
      </p:sp>
      <p:sp>
        <p:nvSpPr>
          <p:cNvPr id="4" name="Slide Number Placeholder 3">
            <a:extLst>
              <a:ext uri="{FF2B5EF4-FFF2-40B4-BE49-F238E27FC236}">
                <a16:creationId xmlns:a16="http://schemas.microsoft.com/office/drawing/2014/main" id="{87DB9F70-FDAD-4CB2-C75E-61F4C6027316}"/>
              </a:ext>
            </a:extLst>
          </p:cNvPr>
          <p:cNvSpPr>
            <a:spLocks noGrp="1"/>
          </p:cNvSpPr>
          <p:nvPr>
            <p:ph type="sldNum" sz="quarter" idx="12"/>
          </p:nvPr>
        </p:nvSpPr>
        <p:spPr/>
        <p:txBody>
          <a:bodyPr/>
          <a:lstStyle/>
          <a:p>
            <a:fld id="{F4D27A1E-7FF6-AE4C-BBF1-D850BA4B9661}" type="slidenum">
              <a:rPr lang="en-GB"/>
              <a:t>31</a:t>
            </a:fld>
            <a:endParaRPr lang="en-GB"/>
          </a:p>
        </p:txBody>
      </p:sp>
    </p:spTree>
    <p:extLst>
      <p:ext uri="{BB962C8B-B14F-4D97-AF65-F5344CB8AC3E}">
        <p14:creationId xmlns:p14="http://schemas.microsoft.com/office/powerpoint/2010/main" val="1545200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0487-2FDA-49F0-C71F-37FC16602F98}"/>
              </a:ext>
            </a:extLst>
          </p:cNvPr>
          <p:cNvSpPr>
            <a:spLocks noGrp="1"/>
          </p:cNvSpPr>
          <p:nvPr>
            <p:ph type="title"/>
          </p:nvPr>
        </p:nvSpPr>
        <p:spPr/>
        <p:txBody>
          <a:bodyPr/>
          <a:lstStyle/>
          <a:p>
            <a:r>
              <a:rPr lang="en-US"/>
              <a:t>Replicating a train-test split</a:t>
            </a:r>
          </a:p>
        </p:txBody>
      </p:sp>
      <p:sp>
        <p:nvSpPr>
          <p:cNvPr id="3" name="Content Placeholder 2">
            <a:extLst>
              <a:ext uri="{FF2B5EF4-FFF2-40B4-BE49-F238E27FC236}">
                <a16:creationId xmlns:a16="http://schemas.microsoft.com/office/drawing/2014/main" id="{6142A952-4605-3C03-3256-F5577FD78EB4}"/>
              </a:ext>
            </a:extLst>
          </p:cNvPr>
          <p:cNvSpPr>
            <a:spLocks noGrp="1"/>
          </p:cNvSpPr>
          <p:nvPr>
            <p:ph idx="1"/>
          </p:nvPr>
        </p:nvSpPr>
        <p:spPr>
          <a:xfrm>
            <a:off x="5647764" y="1825625"/>
            <a:ext cx="5706035" cy="4351338"/>
          </a:xfrm>
        </p:spPr>
        <p:txBody>
          <a:bodyPr/>
          <a:lstStyle/>
          <a:p>
            <a:r>
              <a:rPr lang="en-US"/>
              <a:t>One way to try to replicate a train-test split is to set the random number generator’s seed before carrying out the shuffle-and-split operation</a:t>
            </a:r>
          </a:p>
          <a:p>
            <a:r>
              <a:rPr lang="en-US"/>
              <a:t>We can do this using a command like the one on the left</a:t>
            </a:r>
          </a:p>
          <a:p>
            <a:r>
              <a:rPr lang="en-US"/>
              <a:t>But this won’t work if the dataset is updated in between replications</a:t>
            </a:r>
          </a:p>
        </p:txBody>
      </p:sp>
      <p:sp>
        <p:nvSpPr>
          <p:cNvPr id="4" name="Slide Number Placeholder 3">
            <a:extLst>
              <a:ext uri="{FF2B5EF4-FFF2-40B4-BE49-F238E27FC236}">
                <a16:creationId xmlns:a16="http://schemas.microsoft.com/office/drawing/2014/main" id="{C545F123-939C-56CF-A982-86377BCC99F0}"/>
              </a:ext>
            </a:extLst>
          </p:cNvPr>
          <p:cNvSpPr>
            <a:spLocks noGrp="1"/>
          </p:cNvSpPr>
          <p:nvPr>
            <p:ph type="sldNum" sz="quarter" idx="12"/>
          </p:nvPr>
        </p:nvSpPr>
        <p:spPr/>
        <p:txBody>
          <a:bodyPr/>
          <a:lstStyle/>
          <a:p>
            <a:fld id="{F4D27A1E-7FF6-AE4C-BBF1-D850BA4B9661}" type="slidenum">
              <a:rPr lang="en-GB"/>
              <a:t>32</a:t>
            </a:fld>
            <a:endParaRPr lang="en-GB"/>
          </a:p>
        </p:txBody>
      </p:sp>
      <p:pic>
        <p:nvPicPr>
          <p:cNvPr id="5" name="Picture 4">
            <a:extLst>
              <a:ext uri="{FF2B5EF4-FFF2-40B4-BE49-F238E27FC236}">
                <a16:creationId xmlns:a16="http://schemas.microsoft.com/office/drawing/2014/main" id="{715CBB62-3B7A-5D6E-26E5-F7289367471C}"/>
              </a:ext>
            </a:extLst>
          </p:cNvPr>
          <p:cNvPicPr>
            <a:picLocks noChangeAspect="1"/>
          </p:cNvPicPr>
          <p:nvPr/>
        </p:nvPicPr>
        <p:blipFill>
          <a:blip r:embed="rId2"/>
          <a:stretch>
            <a:fillRect/>
          </a:stretch>
        </p:blipFill>
        <p:spPr>
          <a:xfrm>
            <a:off x="1017867" y="2857500"/>
            <a:ext cx="4459193" cy="853888"/>
          </a:xfrm>
          <a:prstGeom prst="rect">
            <a:avLst/>
          </a:prstGeom>
        </p:spPr>
      </p:pic>
    </p:spTree>
    <p:extLst>
      <p:ext uri="{BB962C8B-B14F-4D97-AF65-F5344CB8AC3E}">
        <p14:creationId xmlns:p14="http://schemas.microsoft.com/office/powerpoint/2010/main" val="42797666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4FCE6-A092-E7B7-4A13-98791B7220CB}"/>
              </a:ext>
            </a:extLst>
          </p:cNvPr>
          <p:cNvSpPr>
            <a:spLocks noGrp="1"/>
          </p:cNvSpPr>
          <p:nvPr>
            <p:ph type="title"/>
          </p:nvPr>
        </p:nvSpPr>
        <p:spPr/>
        <p:txBody>
          <a:bodyPr/>
          <a:lstStyle/>
          <a:p>
            <a:r>
              <a:rPr lang="en-US"/>
              <a:t>Replicating a train-test split using a hash function</a:t>
            </a:r>
          </a:p>
        </p:txBody>
      </p:sp>
      <p:sp>
        <p:nvSpPr>
          <p:cNvPr id="3" name="Content Placeholder 2">
            <a:extLst>
              <a:ext uri="{FF2B5EF4-FFF2-40B4-BE49-F238E27FC236}">
                <a16:creationId xmlns:a16="http://schemas.microsoft.com/office/drawing/2014/main" id="{0E2AEECA-210C-D38D-87ED-B443BD5C3C87}"/>
              </a:ext>
            </a:extLst>
          </p:cNvPr>
          <p:cNvSpPr>
            <a:spLocks noGrp="1"/>
          </p:cNvSpPr>
          <p:nvPr>
            <p:ph idx="1"/>
          </p:nvPr>
        </p:nvSpPr>
        <p:spPr>
          <a:xfrm>
            <a:off x="466166" y="3567755"/>
            <a:ext cx="10887634" cy="2609208"/>
          </a:xfrm>
        </p:spPr>
        <p:txBody>
          <a:bodyPr>
            <a:normAutofit fontScale="92500" lnSpcReduction="20000"/>
          </a:bodyPr>
          <a:lstStyle/>
          <a:p>
            <a:r>
              <a:rPr lang="en-US"/>
              <a:t>We can more reliably maintain the same train-test split by computing a hash value for each instance in the dataset based on a unique identifier</a:t>
            </a:r>
          </a:p>
          <a:p>
            <a:r>
              <a:rPr lang="en-US"/>
              <a:t>We assume that there is simple uniform hashing over the full range of the hash function and then assign an instance to the test set if its hash value is less that 20% of the maximum hash value</a:t>
            </a:r>
          </a:p>
          <a:p>
            <a:r>
              <a:rPr lang="en-US"/>
              <a:t>Note, however, that Python “salts” its hash function whenever it starts up</a:t>
            </a:r>
          </a:p>
          <a:p>
            <a:pPr lvl="1"/>
            <a:r>
              <a:rPr lang="en-US"/>
              <a:t>To prevent this, you need to set the PYTHONHASHSEED environment variable to “0” </a:t>
            </a:r>
            <a:r>
              <a:rPr lang="en-US" i="1"/>
              <a:t>before</a:t>
            </a:r>
            <a:r>
              <a:rPr lang="en-US"/>
              <a:t> Python starts</a:t>
            </a:r>
          </a:p>
        </p:txBody>
      </p:sp>
      <p:sp>
        <p:nvSpPr>
          <p:cNvPr id="4" name="Slide Number Placeholder 3">
            <a:extLst>
              <a:ext uri="{FF2B5EF4-FFF2-40B4-BE49-F238E27FC236}">
                <a16:creationId xmlns:a16="http://schemas.microsoft.com/office/drawing/2014/main" id="{AC47A531-7179-7CBC-7789-B331AEBCCB4F}"/>
              </a:ext>
            </a:extLst>
          </p:cNvPr>
          <p:cNvSpPr>
            <a:spLocks noGrp="1"/>
          </p:cNvSpPr>
          <p:nvPr>
            <p:ph type="sldNum" sz="quarter" idx="12"/>
          </p:nvPr>
        </p:nvSpPr>
        <p:spPr/>
        <p:txBody>
          <a:bodyPr/>
          <a:lstStyle/>
          <a:p>
            <a:fld id="{F4D27A1E-7FF6-AE4C-BBF1-D850BA4B9661}" type="slidenum">
              <a:rPr lang="en-GB"/>
              <a:t>33</a:t>
            </a:fld>
            <a:endParaRPr lang="en-GB"/>
          </a:p>
        </p:txBody>
      </p:sp>
      <p:pic>
        <p:nvPicPr>
          <p:cNvPr id="5" name="Picture 4">
            <a:extLst>
              <a:ext uri="{FF2B5EF4-FFF2-40B4-BE49-F238E27FC236}">
                <a16:creationId xmlns:a16="http://schemas.microsoft.com/office/drawing/2014/main" id="{522EF228-A1C6-6C6D-90DE-EF7280B22D1D}"/>
              </a:ext>
            </a:extLst>
          </p:cNvPr>
          <p:cNvPicPr>
            <a:picLocks noChangeAspect="1"/>
          </p:cNvPicPr>
          <p:nvPr/>
        </p:nvPicPr>
        <p:blipFill>
          <a:blip r:embed="rId2"/>
          <a:stretch>
            <a:fillRect/>
          </a:stretch>
        </p:blipFill>
        <p:spPr>
          <a:xfrm>
            <a:off x="3339353" y="1147389"/>
            <a:ext cx="7772400" cy="2142857"/>
          </a:xfrm>
          <a:prstGeom prst="rect">
            <a:avLst/>
          </a:prstGeom>
        </p:spPr>
      </p:pic>
    </p:spTree>
    <p:extLst>
      <p:ext uri="{BB962C8B-B14F-4D97-AF65-F5344CB8AC3E}">
        <p14:creationId xmlns:p14="http://schemas.microsoft.com/office/powerpoint/2010/main" val="667535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122C4-FDB3-77AE-CD0E-9D3AB6939693}"/>
              </a:ext>
            </a:extLst>
          </p:cNvPr>
          <p:cNvSpPr>
            <a:spLocks noGrp="1"/>
          </p:cNvSpPr>
          <p:nvPr>
            <p:ph type="title"/>
          </p:nvPr>
        </p:nvSpPr>
        <p:spPr/>
        <p:txBody>
          <a:bodyPr/>
          <a:lstStyle/>
          <a:p>
            <a:r>
              <a:rPr lang="en-US"/>
              <a:t>Replicating a train-test split</a:t>
            </a:r>
          </a:p>
        </p:txBody>
      </p:sp>
      <p:sp>
        <p:nvSpPr>
          <p:cNvPr id="3" name="Content Placeholder 2">
            <a:extLst>
              <a:ext uri="{FF2B5EF4-FFF2-40B4-BE49-F238E27FC236}">
                <a16:creationId xmlns:a16="http://schemas.microsoft.com/office/drawing/2014/main" id="{48497332-3876-245F-CC5C-38995235C6E2}"/>
              </a:ext>
            </a:extLst>
          </p:cNvPr>
          <p:cNvSpPr>
            <a:spLocks noGrp="1"/>
          </p:cNvSpPr>
          <p:nvPr>
            <p:ph idx="1"/>
          </p:nvPr>
        </p:nvSpPr>
        <p:spPr>
          <a:xfrm>
            <a:off x="838200" y="2814918"/>
            <a:ext cx="10515600" cy="2689412"/>
          </a:xfrm>
        </p:spPr>
        <p:txBody>
          <a:bodyPr>
            <a:normAutofit fontScale="92500" lnSpcReduction="20000"/>
          </a:bodyPr>
          <a:lstStyle/>
          <a:p>
            <a:r>
              <a:rPr lang="en-US"/>
              <a:t>Unfortunately,  the housing dataset does not have an id column</a:t>
            </a:r>
          </a:p>
          <a:p>
            <a:r>
              <a:rPr lang="en-US"/>
              <a:t>One way of getting an unique id for each instance would be to use the row index as the ID (see above)</a:t>
            </a:r>
          </a:p>
          <a:p>
            <a:r>
              <a:rPr lang="en-US"/>
              <a:t>However, this means that any new data added to the dataset needs to be added </a:t>
            </a:r>
            <a:r>
              <a:rPr lang="en-US" i="1"/>
              <a:t>at the end of the dataset</a:t>
            </a:r>
            <a:r>
              <a:rPr lang="en-US"/>
              <a:t> and that no row can be deleted</a:t>
            </a:r>
          </a:p>
          <a:p>
            <a:r>
              <a:rPr lang="en-US"/>
              <a:t>Another option would be to use a district’s longitude and latitude which should remain constant for any given district (see snippet below)</a:t>
            </a:r>
          </a:p>
        </p:txBody>
      </p:sp>
      <p:sp>
        <p:nvSpPr>
          <p:cNvPr id="4" name="Slide Number Placeholder 3">
            <a:extLst>
              <a:ext uri="{FF2B5EF4-FFF2-40B4-BE49-F238E27FC236}">
                <a16:creationId xmlns:a16="http://schemas.microsoft.com/office/drawing/2014/main" id="{6144EEE2-78AA-1672-207C-1B7A00016ECB}"/>
              </a:ext>
            </a:extLst>
          </p:cNvPr>
          <p:cNvSpPr>
            <a:spLocks noGrp="1"/>
          </p:cNvSpPr>
          <p:nvPr>
            <p:ph type="sldNum" sz="quarter" idx="12"/>
          </p:nvPr>
        </p:nvSpPr>
        <p:spPr/>
        <p:txBody>
          <a:bodyPr/>
          <a:lstStyle/>
          <a:p>
            <a:fld id="{F4D27A1E-7FF6-AE4C-BBF1-D850BA4B9661}" type="slidenum">
              <a:rPr lang="en-GB"/>
              <a:t>34</a:t>
            </a:fld>
            <a:endParaRPr lang="en-GB"/>
          </a:p>
        </p:txBody>
      </p:sp>
      <p:pic>
        <p:nvPicPr>
          <p:cNvPr id="5" name="Picture 4">
            <a:extLst>
              <a:ext uri="{FF2B5EF4-FFF2-40B4-BE49-F238E27FC236}">
                <a16:creationId xmlns:a16="http://schemas.microsoft.com/office/drawing/2014/main" id="{6BDCE445-A41D-4212-CDD4-594BB2641D9D}"/>
              </a:ext>
            </a:extLst>
          </p:cNvPr>
          <p:cNvPicPr>
            <a:picLocks noChangeAspect="1"/>
          </p:cNvPicPr>
          <p:nvPr/>
        </p:nvPicPr>
        <p:blipFill>
          <a:blip r:embed="rId2"/>
          <a:stretch>
            <a:fillRect/>
          </a:stretch>
        </p:blipFill>
        <p:spPr>
          <a:xfrm>
            <a:off x="633142" y="1568975"/>
            <a:ext cx="10925716" cy="770832"/>
          </a:xfrm>
          <a:prstGeom prst="rect">
            <a:avLst/>
          </a:prstGeom>
        </p:spPr>
      </p:pic>
      <p:pic>
        <p:nvPicPr>
          <p:cNvPr id="6" name="Picture 5">
            <a:extLst>
              <a:ext uri="{FF2B5EF4-FFF2-40B4-BE49-F238E27FC236}">
                <a16:creationId xmlns:a16="http://schemas.microsoft.com/office/drawing/2014/main" id="{A5130DF0-5FDE-2A6D-7E35-5BC9166B6CA5}"/>
              </a:ext>
            </a:extLst>
          </p:cNvPr>
          <p:cNvPicPr>
            <a:picLocks noChangeAspect="1"/>
          </p:cNvPicPr>
          <p:nvPr/>
        </p:nvPicPr>
        <p:blipFill>
          <a:blip r:embed="rId3"/>
          <a:stretch>
            <a:fillRect/>
          </a:stretch>
        </p:blipFill>
        <p:spPr>
          <a:xfrm>
            <a:off x="633142" y="5504330"/>
            <a:ext cx="10733681" cy="804598"/>
          </a:xfrm>
          <a:prstGeom prst="rect">
            <a:avLst/>
          </a:prstGeom>
        </p:spPr>
      </p:pic>
    </p:spTree>
    <p:extLst>
      <p:ext uri="{BB962C8B-B14F-4D97-AF65-F5344CB8AC3E}">
        <p14:creationId xmlns:p14="http://schemas.microsoft.com/office/powerpoint/2010/main" val="4115662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1F1AC-6195-9969-084C-728238895AF3}"/>
              </a:ext>
            </a:extLst>
          </p:cNvPr>
          <p:cNvSpPr>
            <a:spLocks noGrp="1"/>
          </p:cNvSpPr>
          <p:nvPr>
            <p:ph type="title"/>
          </p:nvPr>
        </p:nvSpPr>
        <p:spPr/>
        <p:txBody>
          <a:bodyPr/>
          <a:lstStyle/>
          <a:p>
            <a:r>
              <a:rPr lang="en-US"/>
              <a:t>Using Scikit-Learn’s train_test_split function</a:t>
            </a:r>
          </a:p>
        </p:txBody>
      </p:sp>
      <p:sp>
        <p:nvSpPr>
          <p:cNvPr id="3" name="Content Placeholder 2">
            <a:extLst>
              <a:ext uri="{FF2B5EF4-FFF2-40B4-BE49-F238E27FC236}">
                <a16:creationId xmlns:a16="http://schemas.microsoft.com/office/drawing/2014/main" id="{F50C15B3-C738-F82C-AA93-F63E1CA02383}"/>
              </a:ext>
            </a:extLst>
          </p:cNvPr>
          <p:cNvSpPr>
            <a:spLocks noGrp="1"/>
          </p:cNvSpPr>
          <p:nvPr>
            <p:ph idx="1"/>
          </p:nvPr>
        </p:nvSpPr>
        <p:spPr>
          <a:xfrm>
            <a:off x="838200" y="2915819"/>
            <a:ext cx="10515600" cy="3261143"/>
          </a:xfrm>
        </p:spPr>
        <p:txBody>
          <a:bodyPr/>
          <a:lstStyle/>
          <a:p>
            <a:r>
              <a:rPr lang="en-US"/>
              <a:t>Instead of writing your own “shuffle-and-split” function, you could also use Scikit-Learn’s </a:t>
            </a:r>
            <a:r>
              <a:rPr lang="en-US" b="1"/>
              <a:t>train_test_split </a:t>
            </a:r>
            <a:r>
              <a:rPr lang="en-US"/>
              <a:t>function</a:t>
            </a:r>
          </a:p>
          <a:p>
            <a:r>
              <a:rPr lang="en-US"/>
              <a:t>train_test_split takes a “random_state” argument that you can use to replicate train-test splits across calls</a:t>
            </a:r>
          </a:p>
          <a:p>
            <a:r>
              <a:rPr lang="en-US"/>
              <a:t>You can also pass it multiple DataFrames, which is useful if you store your labels in a separate DataFrame from the rest of the instance features</a:t>
            </a:r>
          </a:p>
        </p:txBody>
      </p:sp>
      <p:sp>
        <p:nvSpPr>
          <p:cNvPr id="4" name="Slide Number Placeholder 3">
            <a:extLst>
              <a:ext uri="{FF2B5EF4-FFF2-40B4-BE49-F238E27FC236}">
                <a16:creationId xmlns:a16="http://schemas.microsoft.com/office/drawing/2014/main" id="{FF652A3B-E648-C4C2-EF2E-ECEDB0B4F06B}"/>
              </a:ext>
            </a:extLst>
          </p:cNvPr>
          <p:cNvSpPr>
            <a:spLocks noGrp="1"/>
          </p:cNvSpPr>
          <p:nvPr>
            <p:ph type="sldNum" sz="quarter" idx="12"/>
          </p:nvPr>
        </p:nvSpPr>
        <p:spPr/>
        <p:txBody>
          <a:bodyPr/>
          <a:lstStyle/>
          <a:p>
            <a:fld id="{F4D27A1E-7FF6-AE4C-BBF1-D850BA4B9661}" type="slidenum">
              <a:rPr lang="en-GB"/>
              <a:t>35</a:t>
            </a:fld>
            <a:endParaRPr lang="en-GB"/>
          </a:p>
        </p:txBody>
      </p:sp>
      <p:pic>
        <p:nvPicPr>
          <p:cNvPr id="5" name="Picture 4">
            <a:extLst>
              <a:ext uri="{FF2B5EF4-FFF2-40B4-BE49-F238E27FC236}">
                <a16:creationId xmlns:a16="http://schemas.microsoft.com/office/drawing/2014/main" id="{749F066B-F9DE-277D-E576-B83032D70051}"/>
              </a:ext>
            </a:extLst>
          </p:cNvPr>
          <p:cNvPicPr>
            <a:picLocks noChangeAspect="1"/>
          </p:cNvPicPr>
          <p:nvPr/>
        </p:nvPicPr>
        <p:blipFill>
          <a:blip r:embed="rId2"/>
          <a:stretch>
            <a:fillRect/>
          </a:stretch>
        </p:blipFill>
        <p:spPr>
          <a:xfrm>
            <a:off x="786950" y="1590256"/>
            <a:ext cx="10566850" cy="1001893"/>
          </a:xfrm>
          <a:prstGeom prst="rect">
            <a:avLst/>
          </a:prstGeom>
        </p:spPr>
      </p:pic>
    </p:spTree>
    <p:extLst>
      <p:ext uri="{BB962C8B-B14F-4D97-AF65-F5344CB8AC3E}">
        <p14:creationId xmlns:p14="http://schemas.microsoft.com/office/powerpoint/2010/main" val="12551789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B19D3-DAB6-0F35-B96D-395699421A8C}"/>
              </a:ext>
            </a:extLst>
          </p:cNvPr>
          <p:cNvSpPr>
            <a:spLocks noGrp="1"/>
          </p:cNvSpPr>
          <p:nvPr>
            <p:ph type="title"/>
          </p:nvPr>
        </p:nvSpPr>
        <p:spPr>
          <a:xfrm>
            <a:off x="838200" y="365125"/>
            <a:ext cx="10515600" cy="477557"/>
          </a:xfrm>
        </p:spPr>
        <p:txBody>
          <a:bodyPr>
            <a:normAutofit fontScale="90000"/>
          </a:bodyPr>
          <a:lstStyle/>
          <a:p>
            <a:r>
              <a:rPr lang="en-US"/>
              <a:t>Stratifying to avoid sampling bias</a:t>
            </a:r>
          </a:p>
        </p:txBody>
      </p:sp>
      <p:sp>
        <p:nvSpPr>
          <p:cNvPr id="3" name="Content Placeholder 2">
            <a:extLst>
              <a:ext uri="{FF2B5EF4-FFF2-40B4-BE49-F238E27FC236}">
                <a16:creationId xmlns:a16="http://schemas.microsoft.com/office/drawing/2014/main" id="{177ECA1C-1197-3951-A9A8-69C01A87F130}"/>
              </a:ext>
            </a:extLst>
          </p:cNvPr>
          <p:cNvSpPr>
            <a:spLocks noGrp="1"/>
          </p:cNvSpPr>
          <p:nvPr>
            <p:ph idx="1"/>
          </p:nvPr>
        </p:nvSpPr>
        <p:spPr>
          <a:xfrm>
            <a:off x="394447" y="3110326"/>
            <a:ext cx="11259671" cy="3382549"/>
          </a:xfrm>
        </p:spPr>
        <p:txBody>
          <a:bodyPr>
            <a:normAutofit fontScale="77500" lnSpcReduction="20000"/>
          </a:bodyPr>
          <a:lstStyle/>
          <a:p>
            <a:r>
              <a:rPr lang="en-US"/>
              <a:t>We want both our training set and our test set to be </a:t>
            </a:r>
            <a:r>
              <a:rPr lang="en-US" b="1"/>
              <a:t>representative</a:t>
            </a:r>
            <a:r>
              <a:rPr lang="en-US"/>
              <a:t> of the population of instances</a:t>
            </a:r>
          </a:p>
          <a:p>
            <a:r>
              <a:rPr lang="en-US"/>
              <a:t>What if the population has certain subsets of different sizes and the differences between those subsets is relevant to the task that we are trying to carry out with our model?</a:t>
            </a:r>
          </a:p>
          <a:p>
            <a:r>
              <a:rPr lang="en-US"/>
              <a:t>For example, if we want a representative sample of the US population for a survey and we suspect that the responses might depend systematically on the sex of the respondant, then we would want the proportion of females in our sample to be the same as that in the population (ca. 51.1%)</a:t>
            </a:r>
          </a:p>
          <a:p>
            <a:r>
              <a:rPr lang="en-US"/>
              <a:t>Setting such constraints on a sample’s composition is called </a:t>
            </a:r>
            <a:r>
              <a:rPr lang="en-US" b="1"/>
              <a:t>stratified sampling</a:t>
            </a:r>
            <a:endParaRPr lang="en-US"/>
          </a:p>
          <a:p>
            <a:pPr lvl="1"/>
            <a:r>
              <a:rPr lang="en-US"/>
              <a:t>Each of the groups whose proportion is controlled is called a </a:t>
            </a:r>
            <a:r>
              <a:rPr lang="en-US" b="1"/>
              <a:t>stratum</a:t>
            </a:r>
            <a:r>
              <a:rPr lang="en-US"/>
              <a:t> – in this case, the two strata would be males and females</a:t>
            </a:r>
          </a:p>
        </p:txBody>
      </p:sp>
      <p:sp>
        <p:nvSpPr>
          <p:cNvPr id="4" name="Slide Number Placeholder 3">
            <a:extLst>
              <a:ext uri="{FF2B5EF4-FFF2-40B4-BE49-F238E27FC236}">
                <a16:creationId xmlns:a16="http://schemas.microsoft.com/office/drawing/2014/main" id="{BD63FD52-B70E-F5C4-4B09-4734D9BC6E06}"/>
              </a:ext>
            </a:extLst>
          </p:cNvPr>
          <p:cNvSpPr>
            <a:spLocks noGrp="1"/>
          </p:cNvSpPr>
          <p:nvPr>
            <p:ph type="sldNum" sz="quarter" idx="12"/>
          </p:nvPr>
        </p:nvSpPr>
        <p:spPr/>
        <p:txBody>
          <a:bodyPr/>
          <a:lstStyle/>
          <a:p>
            <a:fld id="{F4D27A1E-7FF6-AE4C-BBF1-D850BA4B9661}" type="slidenum">
              <a:rPr lang="en-GB"/>
              <a:t>36</a:t>
            </a:fld>
            <a:endParaRPr lang="en-GB"/>
          </a:p>
        </p:txBody>
      </p:sp>
      <p:pic>
        <p:nvPicPr>
          <p:cNvPr id="5" name="Picture 4">
            <a:extLst>
              <a:ext uri="{FF2B5EF4-FFF2-40B4-BE49-F238E27FC236}">
                <a16:creationId xmlns:a16="http://schemas.microsoft.com/office/drawing/2014/main" id="{203B7109-8913-F345-D8C1-80669BDBBDFC}"/>
              </a:ext>
            </a:extLst>
          </p:cNvPr>
          <p:cNvPicPr>
            <a:picLocks noChangeAspect="1"/>
          </p:cNvPicPr>
          <p:nvPr/>
        </p:nvPicPr>
        <p:blipFill>
          <a:blip r:embed="rId2"/>
          <a:stretch>
            <a:fillRect/>
          </a:stretch>
        </p:blipFill>
        <p:spPr>
          <a:xfrm>
            <a:off x="2209800" y="1161356"/>
            <a:ext cx="7772400" cy="1948970"/>
          </a:xfrm>
          <a:prstGeom prst="rect">
            <a:avLst/>
          </a:prstGeom>
        </p:spPr>
      </p:pic>
    </p:spTree>
    <p:extLst>
      <p:ext uri="{BB962C8B-B14F-4D97-AF65-F5344CB8AC3E}">
        <p14:creationId xmlns:p14="http://schemas.microsoft.com/office/powerpoint/2010/main" val="40508625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737C6-F2F8-190C-1DC1-D4F56811D4DD}"/>
              </a:ext>
            </a:extLst>
          </p:cNvPr>
          <p:cNvSpPr>
            <a:spLocks noGrp="1"/>
          </p:cNvSpPr>
          <p:nvPr>
            <p:ph type="title"/>
          </p:nvPr>
        </p:nvSpPr>
        <p:spPr/>
        <p:txBody>
          <a:bodyPr/>
          <a:lstStyle/>
          <a:p>
            <a:r>
              <a:rPr lang="en-US"/>
              <a:t>Stratifying our test set by median income categories</a:t>
            </a:r>
          </a:p>
        </p:txBody>
      </p:sp>
      <p:sp>
        <p:nvSpPr>
          <p:cNvPr id="3" name="Content Placeholder 2">
            <a:extLst>
              <a:ext uri="{FF2B5EF4-FFF2-40B4-BE49-F238E27FC236}">
                <a16:creationId xmlns:a16="http://schemas.microsoft.com/office/drawing/2014/main" id="{5F0A501E-3A94-1EF1-E973-C8A4DA309FEB}"/>
              </a:ext>
            </a:extLst>
          </p:cNvPr>
          <p:cNvSpPr>
            <a:spLocks noGrp="1"/>
          </p:cNvSpPr>
          <p:nvPr>
            <p:ph idx="1"/>
          </p:nvPr>
        </p:nvSpPr>
        <p:spPr>
          <a:xfrm>
            <a:off x="5414682" y="1825625"/>
            <a:ext cx="5939118" cy="4351338"/>
          </a:xfrm>
        </p:spPr>
        <p:txBody>
          <a:bodyPr/>
          <a:lstStyle/>
          <a:p>
            <a:r>
              <a:rPr lang="en-US"/>
              <a:t>Let’s suppose that we think that the median income of a district is a very important factor in determining the median housing price</a:t>
            </a:r>
          </a:p>
          <a:p>
            <a:r>
              <a:rPr lang="en-US"/>
              <a:t>So we decide that we want our test set to be stratified according to median income categories</a:t>
            </a:r>
          </a:p>
          <a:p>
            <a:r>
              <a:rPr lang="en-US"/>
              <a:t>This means we have to divide the median income range into segments </a:t>
            </a:r>
          </a:p>
        </p:txBody>
      </p:sp>
      <p:sp>
        <p:nvSpPr>
          <p:cNvPr id="4" name="Slide Number Placeholder 3">
            <a:extLst>
              <a:ext uri="{FF2B5EF4-FFF2-40B4-BE49-F238E27FC236}">
                <a16:creationId xmlns:a16="http://schemas.microsoft.com/office/drawing/2014/main" id="{E386281E-7D62-FB96-E47E-FF053D5E89F1}"/>
              </a:ext>
            </a:extLst>
          </p:cNvPr>
          <p:cNvSpPr>
            <a:spLocks noGrp="1"/>
          </p:cNvSpPr>
          <p:nvPr>
            <p:ph type="sldNum" sz="quarter" idx="12"/>
          </p:nvPr>
        </p:nvSpPr>
        <p:spPr/>
        <p:txBody>
          <a:bodyPr/>
          <a:lstStyle/>
          <a:p>
            <a:fld id="{F4D27A1E-7FF6-AE4C-BBF1-D850BA4B9661}" type="slidenum">
              <a:rPr lang="en-GB"/>
              <a:t>37</a:t>
            </a:fld>
            <a:endParaRPr lang="en-GB"/>
          </a:p>
        </p:txBody>
      </p:sp>
      <p:pic>
        <p:nvPicPr>
          <p:cNvPr id="5" name="Picture 4">
            <a:extLst>
              <a:ext uri="{FF2B5EF4-FFF2-40B4-BE49-F238E27FC236}">
                <a16:creationId xmlns:a16="http://schemas.microsoft.com/office/drawing/2014/main" id="{0309A6B5-C4EF-129D-115C-BA250BDE2AEA}"/>
              </a:ext>
            </a:extLst>
          </p:cNvPr>
          <p:cNvPicPr>
            <a:picLocks noChangeAspect="1"/>
          </p:cNvPicPr>
          <p:nvPr/>
        </p:nvPicPr>
        <p:blipFill>
          <a:blip r:embed="rId2"/>
          <a:stretch>
            <a:fillRect/>
          </a:stretch>
        </p:blipFill>
        <p:spPr>
          <a:xfrm>
            <a:off x="551328" y="1880767"/>
            <a:ext cx="4536681" cy="3096465"/>
          </a:xfrm>
          <a:prstGeom prst="rect">
            <a:avLst/>
          </a:prstGeom>
        </p:spPr>
      </p:pic>
    </p:spTree>
    <p:extLst>
      <p:ext uri="{BB962C8B-B14F-4D97-AF65-F5344CB8AC3E}">
        <p14:creationId xmlns:p14="http://schemas.microsoft.com/office/powerpoint/2010/main" val="33048946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23B42-AD79-3F1F-9937-E042C63DB4B8}"/>
              </a:ext>
            </a:extLst>
          </p:cNvPr>
          <p:cNvSpPr>
            <a:spLocks noGrp="1"/>
          </p:cNvSpPr>
          <p:nvPr>
            <p:ph type="title"/>
          </p:nvPr>
        </p:nvSpPr>
        <p:spPr/>
        <p:txBody>
          <a:bodyPr/>
          <a:lstStyle/>
          <a:p>
            <a:r>
              <a:rPr lang="en-US"/>
              <a:t>Stratifying the test set according to median income</a:t>
            </a:r>
          </a:p>
        </p:txBody>
      </p:sp>
      <p:sp>
        <p:nvSpPr>
          <p:cNvPr id="3" name="Content Placeholder 2">
            <a:extLst>
              <a:ext uri="{FF2B5EF4-FFF2-40B4-BE49-F238E27FC236}">
                <a16:creationId xmlns:a16="http://schemas.microsoft.com/office/drawing/2014/main" id="{89DF95BA-6C84-32D4-F979-F6FDB4B307BB}"/>
              </a:ext>
            </a:extLst>
          </p:cNvPr>
          <p:cNvSpPr>
            <a:spLocks noGrp="1"/>
          </p:cNvSpPr>
          <p:nvPr>
            <p:ph idx="1"/>
          </p:nvPr>
        </p:nvSpPr>
        <p:spPr>
          <a:xfrm>
            <a:off x="838200" y="3191435"/>
            <a:ext cx="10515600" cy="2985528"/>
          </a:xfrm>
        </p:spPr>
        <p:txBody>
          <a:bodyPr/>
          <a:lstStyle/>
          <a:p>
            <a:r>
              <a:rPr lang="en-US"/>
              <a:t>It is good practice not to have too many strata and to ensure that you have enough instances in each stratum (so that each stratum is properly represented)</a:t>
            </a:r>
          </a:p>
          <a:p>
            <a:r>
              <a:rPr lang="en-US"/>
              <a:t>We can use the Pandas library </a:t>
            </a:r>
            <a:r>
              <a:rPr lang="en-US" b="1"/>
              <a:t>cut </a:t>
            </a:r>
            <a:r>
              <a:rPr lang="en-US"/>
              <a:t>function to create a new attribute in our housing DataFrame, “income_cat”, whose value is a category determined by the value in an instance’s “median_income” attribute (see snippet above)</a:t>
            </a:r>
          </a:p>
        </p:txBody>
      </p:sp>
      <p:sp>
        <p:nvSpPr>
          <p:cNvPr id="4" name="Slide Number Placeholder 3">
            <a:extLst>
              <a:ext uri="{FF2B5EF4-FFF2-40B4-BE49-F238E27FC236}">
                <a16:creationId xmlns:a16="http://schemas.microsoft.com/office/drawing/2014/main" id="{0C9EFABB-CBB8-CE1C-CFC0-8CAE2C18DE1D}"/>
              </a:ext>
            </a:extLst>
          </p:cNvPr>
          <p:cNvSpPr>
            <a:spLocks noGrp="1"/>
          </p:cNvSpPr>
          <p:nvPr>
            <p:ph type="sldNum" sz="quarter" idx="12"/>
          </p:nvPr>
        </p:nvSpPr>
        <p:spPr/>
        <p:txBody>
          <a:bodyPr/>
          <a:lstStyle/>
          <a:p>
            <a:fld id="{F4D27A1E-7FF6-AE4C-BBF1-D850BA4B9661}" type="slidenum">
              <a:rPr lang="en-GB"/>
              <a:t>38</a:t>
            </a:fld>
            <a:endParaRPr lang="en-GB"/>
          </a:p>
        </p:txBody>
      </p:sp>
      <p:pic>
        <p:nvPicPr>
          <p:cNvPr id="5" name="Picture 4">
            <a:extLst>
              <a:ext uri="{FF2B5EF4-FFF2-40B4-BE49-F238E27FC236}">
                <a16:creationId xmlns:a16="http://schemas.microsoft.com/office/drawing/2014/main" id="{3DCE5B68-49C6-F9E3-D9C4-17CFDE0DB842}"/>
              </a:ext>
            </a:extLst>
          </p:cNvPr>
          <p:cNvPicPr>
            <a:picLocks noChangeAspect="1"/>
          </p:cNvPicPr>
          <p:nvPr/>
        </p:nvPicPr>
        <p:blipFill>
          <a:blip r:embed="rId2"/>
          <a:stretch>
            <a:fillRect/>
          </a:stretch>
        </p:blipFill>
        <p:spPr>
          <a:xfrm>
            <a:off x="1345452" y="1726453"/>
            <a:ext cx="9334247" cy="980887"/>
          </a:xfrm>
          <a:prstGeom prst="rect">
            <a:avLst/>
          </a:prstGeom>
        </p:spPr>
      </p:pic>
    </p:spTree>
    <p:extLst>
      <p:ext uri="{BB962C8B-B14F-4D97-AF65-F5344CB8AC3E}">
        <p14:creationId xmlns:p14="http://schemas.microsoft.com/office/powerpoint/2010/main" val="9417999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F674D-9344-DBB3-170A-9C26BB6F84D5}"/>
              </a:ext>
            </a:extLst>
          </p:cNvPr>
          <p:cNvSpPr>
            <a:spLocks noGrp="1"/>
          </p:cNvSpPr>
          <p:nvPr>
            <p:ph type="title"/>
          </p:nvPr>
        </p:nvSpPr>
        <p:spPr/>
        <p:txBody>
          <a:bodyPr/>
          <a:lstStyle/>
          <a:p>
            <a:r>
              <a:rPr lang="en-US"/>
              <a:t>Stratifying the test set according to median income</a:t>
            </a:r>
          </a:p>
        </p:txBody>
      </p:sp>
      <p:sp>
        <p:nvSpPr>
          <p:cNvPr id="3" name="Content Placeholder 2">
            <a:extLst>
              <a:ext uri="{FF2B5EF4-FFF2-40B4-BE49-F238E27FC236}">
                <a16:creationId xmlns:a16="http://schemas.microsoft.com/office/drawing/2014/main" id="{C99179B4-C266-9CBF-882B-0ACAF9FA8375}"/>
              </a:ext>
            </a:extLst>
          </p:cNvPr>
          <p:cNvSpPr>
            <a:spLocks noGrp="1"/>
          </p:cNvSpPr>
          <p:nvPr>
            <p:ph idx="1"/>
          </p:nvPr>
        </p:nvSpPr>
        <p:spPr>
          <a:xfrm>
            <a:off x="6178925" y="1420599"/>
            <a:ext cx="4863349" cy="3445622"/>
          </a:xfrm>
        </p:spPr>
        <p:txBody>
          <a:bodyPr/>
          <a:lstStyle/>
          <a:p>
            <a:r>
              <a:rPr lang="en-US"/>
              <a:t>The pd.cut function creates the new categorical attribute income_cat and the frequency distribution of this category over the dataset is shown on the left</a:t>
            </a:r>
          </a:p>
          <a:p>
            <a:r>
              <a:rPr lang="en-US"/>
              <a:t>The plot is produced using the code shown</a:t>
            </a:r>
          </a:p>
        </p:txBody>
      </p:sp>
      <p:sp>
        <p:nvSpPr>
          <p:cNvPr id="4" name="Slide Number Placeholder 3">
            <a:extLst>
              <a:ext uri="{FF2B5EF4-FFF2-40B4-BE49-F238E27FC236}">
                <a16:creationId xmlns:a16="http://schemas.microsoft.com/office/drawing/2014/main" id="{3AB269B9-A0C2-83BB-15B9-52FB2E8713EC}"/>
              </a:ext>
            </a:extLst>
          </p:cNvPr>
          <p:cNvSpPr>
            <a:spLocks noGrp="1"/>
          </p:cNvSpPr>
          <p:nvPr>
            <p:ph type="sldNum" sz="quarter" idx="12"/>
          </p:nvPr>
        </p:nvSpPr>
        <p:spPr/>
        <p:txBody>
          <a:bodyPr/>
          <a:lstStyle/>
          <a:p>
            <a:fld id="{F4D27A1E-7FF6-AE4C-BBF1-D850BA4B9661}" type="slidenum">
              <a:rPr lang="en-GB"/>
              <a:t>39</a:t>
            </a:fld>
            <a:endParaRPr lang="en-GB"/>
          </a:p>
        </p:txBody>
      </p:sp>
      <p:pic>
        <p:nvPicPr>
          <p:cNvPr id="5" name="Picture 4">
            <a:extLst>
              <a:ext uri="{FF2B5EF4-FFF2-40B4-BE49-F238E27FC236}">
                <a16:creationId xmlns:a16="http://schemas.microsoft.com/office/drawing/2014/main" id="{2D094194-125E-6830-E80C-DB3DF429208D}"/>
              </a:ext>
            </a:extLst>
          </p:cNvPr>
          <p:cNvPicPr>
            <a:picLocks noChangeAspect="1"/>
          </p:cNvPicPr>
          <p:nvPr/>
        </p:nvPicPr>
        <p:blipFill>
          <a:blip r:embed="rId2"/>
          <a:stretch>
            <a:fillRect/>
          </a:stretch>
        </p:blipFill>
        <p:spPr>
          <a:xfrm>
            <a:off x="1326026" y="1486647"/>
            <a:ext cx="4375525" cy="2800336"/>
          </a:xfrm>
          <a:prstGeom prst="rect">
            <a:avLst/>
          </a:prstGeom>
        </p:spPr>
      </p:pic>
      <p:pic>
        <p:nvPicPr>
          <p:cNvPr id="6" name="Picture 5">
            <a:extLst>
              <a:ext uri="{FF2B5EF4-FFF2-40B4-BE49-F238E27FC236}">
                <a16:creationId xmlns:a16="http://schemas.microsoft.com/office/drawing/2014/main" id="{3C757F07-7BD3-7298-9551-C031FA7DC5A4}"/>
              </a:ext>
            </a:extLst>
          </p:cNvPr>
          <p:cNvPicPr>
            <a:picLocks noChangeAspect="1"/>
          </p:cNvPicPr>
          <p:nvPr/>
        </p:nvPicPr>
        <p:blipFill>
          <a:blip r:embed="rId3"/>
          <a:stretch>
            <a:fillRect/>
          </a:stretch>
        </p:blipFill>
        <p:spPr>
          <a:xfrm>
            <a:off x="838200" y="5095248"/>
            <a:ext cx="7772400" cy="1216652"/>
          </a:xfrm>
          <a:prstGeom prst="rect">
            <a:avLst/>
          </a:prstGeom>
        </p:spPr>
      </p:pic>
    </p:spTree>
    <p:extLst>
      <p:ext uri="{BB962C8B-B14F-4D97-AF65-F5344CB8AC3E}">
        <p14:creationId xmlns:p14="http://schemas.microsoft.com/office/powerpoint/2010/main" val="2220966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9606C-ABA0-0472-FD39-A5BEAD4218A6}"/>
              </a:ext>
            </a:extLst>
          </p:cNvPr>
          <p:cNvSpPr>
            <a:spLocks noGrp="1"/>
          </p:cNvSpPr>
          <p:nvPr>
            <p:ph type="title"/>
          </p:nvPr>
        </p:nvSpPr>
        <p:spPr/>
        <p:txBody>
          <a:bodyPr/>
          <a:lstStyle/>
          <a:p>
            <a:r>
              <a:rPr lang="en-US"/>
              <a:t>Working with real data</a:t>
            </a:r>
          </a:p>
        </p:txBody>
      </p:sp>
      <p:sp>
        <p:nvSpPr>
          <p:cNvPr id="3" name="Content Placeholder 2">
            <a:extLst>
              <a:ext uri="{FF2B5EF4-FFF2-40B4-BE49-F238E27FC236}">
                <a16:creationId xmlns:a16="http://schemas.microsoft.com/office/drawing/2014/main" id="{F49CBC3E-EAD5-CBB5-7149-1AD1034ADCEE}"/>
              </a:ext>
            </a:extLst>
          </p:cNvPr>
          <p:cNvSpPr>
            <a:spLocks noGrp="1"/>
          </p:cNvSpPr>
          <p:nvPr>
            <p:ph idx="1"/>
          </p:nvPr>
        </p:nvSpPr>
        <p:spPr/>
        <p:txBody>
          <a:bodyPr/>
          <a:lstStyle/>
          <a:p>
            <a:r>
              <a:rPr lang="en-US"/>
              <a:t>When learning about machine learning, it is always best to use real-world data</a:t>
            </a:r>
          </a:p>
          <a:p>
            <a:r>
              <a:rPr lang="en-US"/>
              <a:t>There are thousands of open datasets available in all sorts of domains</a:t>
            </a:r>
          </a:p>
          <a:p>
            <a:r>
              <a:rPr lang="en-US"/>
              <a:t>A few good places to look for datasets are</a:t>
            </a:r>
          </a:p>
          <a:p>
            <a:pPr lvl="1"/>
            <a:r>
              <a:rPr lang="en-US"/>
              <a:t>OpenML.org (</a:t>
            </a:r>
            <a:r>
              <a:rPr lang="en-US">
                <a:hlinkClick r:id="rId2"/>
              </a:rPr>
              <a:t>https://openml.org</a:t>
            </a:r>
            <a:r>
              <a:rPr lang="en-US"/>
              <a:t>)</a:t>
            </a:r>
          </a:p>
          <a:p>
            <a:pPr lvl="1"/>
            <a:r>
              <a:rPr lang="en-US"/>
              <a:t>Kaggle.com (</a:t>
            </a:r>
            <a:r>
              <a:rPr lang="en-US">
                <a:hlinkClick r:id="rId3"/>
              </a:rPr>
              <a:t>https://kaggle.com/datasets</a:t>
            </a:r>
            <a:r>
              <a:rPr lang="en-US"/>
              <a:t>)</a:t>
            </a:r>
          </a:p>
          <a:p>
            <a:pPr lvl="1"/>
            <a:r>
              <a:rPr lang="en-US"/>
              <a:t>PapersWithCode.com (</a:t>
            </a:r>
            <a:r>
              <a:rPr lang="en-US">
                <a:hlinkClick r:id="rId4"/>
              </a:rPr>
              <a:t>https://paperswithcode.com/datasets</a:t>
            </a:r>
            <a:r>
              <a:rPr lang="en-US"/>
              <a:t>)</a:t>
            </a:r>
          </a:p>
          <a:p>
            <a:pPr lvl="1"/>
            <a:r>
              <a:rPr lang="en-US"/>
              <a:t>UC Irvine Machine Learning Repository (</a:t>
            </a:r>
            <a:r>
              <a:rPr lang="en-US">
                <a:hlinkClick r:id="rId5"/>
              </a:rPr>
              <a:t>https://archive.ics.uci.edu/ml</a:t>
            </a:r>
            <a:r>
              <a:rPr lang="en-US"/>
              <a:t>)</a:t>
            </a:r>
          </a:p>
          <a:p>
            <a:pPr lvl="1"/>
            <a:r>
              <a:rPr lang="en-US"/>
              <a:t>Amazon’s AWS datasets (</a:t>
            </a:r>
            <a:r>
              <a:rPr lang="en-US">
                <a:hlinkClick r:id="rId6"/>
              </a:rPr>
              <a:t>https://registry.opendata.aws</a:t>
            </a:r>
            <a:r>
              <a:rPr lang="en-US"/>
              <a:t>)</a:t>
            </a:r>
          </a:p>
          <a:p>
            <a:pPr lvl="1"/>
            <a:r>
              <a:rPr lang="en-US"/>
              <a:t>TensorFlow datasets (</a:t>
            </a:r>
            <a:r>
              <a:rPr lang="en-US">
                <a:hlinkClick r:id="rId7"/>
              </a:rPr>
              <a:t>https://tensorflow.org/datasets</a:t>
            </a:r>
            <a:r>
              <a:rPr lang="en-US"/>
              <a:t>) </a:t>
            </a:r>
          </a:p>
        </p:txBody>
      </p:sp>
      <p:sp>
        <p:nvSpPr>
          <p:cNvPr id="4" name="Slide Number Placeholder 3">
            <a:extLst>
              <a:ext uri="{FF2B5EF4-FFF2-40B4-BE49-F238E27FC236}">
                <a16:creationId xmlns:a16="http://schemas.microsoft.com/office/drawing/2014/main" id="{A0044327-6CB9-402A-E8DF-DDD7128D027B}"/>
              </a:ext>
            </a:extLst>
          </p:cNvPr>
          <p:cNvSpPr>
            <a:spLocks noGrp="1"/>
          </p:cNvSpPr>
          <p:nvPr>
            <p:ph type="sldNum" sz="quarter" idx="12"/>
          </p:nvPr>
        </p:nvSpPr>
        <p:spPr/>
        <p:txBody>
          <a:bodyPr/>
          <a:lstStyle/>
          <a:p>
            <a:fld id="{F4D27A1E-7FF6-AE4C-BBF1-D850BA4B9661}" type="slidenum">
              <a:rPr lang="en-GB"/>
              <a:t>4</a:t>
            </a:fld>
            <a:endParaRPr lang="en-GB"/>
          </a:p>
        </p:txBody>
      </p:sp>
    </p:spTree>
    <p:extLst>
      <p:ext uri="{BB962C8B-B14F-4D97-AF65-F5344CB8AC3E}">
        <p14:creationId xmlns:p14="http://schemas.microsoft.com/office/powerpoint/2010/main" val="36075395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89D8C-436D-D65E-0ED4-31AB675315F4}"/>
              </a:ext>
            </a:extLst>
          </p:cNvPr>
          <p:cNvSpPr>
            <a:spLocks noGrp="1"/>
          </p:cNvSpPr>
          <p:nvPr>
            <p:ph type="title"/>
          </p:nvPr>
        </p:nvSpPr>
        <p:spPr>
          <a:xfrm>
            <a:off x="838200" y="365126"/>
            <a:ext cx="10515600" cy="585134"/>
          </a:xfrm>
        </p:spPr>
        <p:txBody>
          <a:bodyPr>
            <a:normAutofit fontScale="90000"/>
          </a:bodyPr>
          <a:lstStyle/>
          <a:p>
            <a:r>
              <a:rPr lang="en-US"/>
              <a:t>Generating a stratified split using Scikit-Learn</a:t>
            </a:r>
          </a:p>
        </p:txBody>
      </p:sp>
      <p:sp>
        <p:nvSpPr>
          <p:cNvPr id="3" name="Content Placeholder 2">
            <a:extLst>
              <a:ext uri="{FF2B5EF4-FFF2-40B4-BE49-F238E27FC236}">
                <a16:creationId xmlns:a16="http://schemas.microsoft.com/office/drawing/2014/main" id="{0AD9FA67-D16F-8E58-93B6-EE735309CBF4}"/>
              </a:ext>
            </a:extLst>
          </p:cNvPr>
          <p:cNvSpPr>
            <a:spLocks noGrp="1"/>
          </p:cNvSpPr>
          <p:nvPr>
            <p:ph idx="1"/>
          </p:nvPr>
        </p:nvSpPr>
        <p:spPr>
          <a:xfrm>
            <a:off x="430307" y="3941308"/>
            <a:ext cx="10923493" cy="2452008"/>
          </a:xfrm>
        </p:spPr>
        <p:txBody>
          <a:bodyPr>
            <a:normAutofit fontScale="70000" lnSpcReduction="20000"/>
          </a:bodyPr>
          <a:lstStyle/>
          <a:p>
            <a:r>
              <a:rPr lang="en-US"/>
              <a:t>Scikit-Learn provides a number of splitter classes in the package sklearn.model_selection that implement a variety of different strategies for generating a train-test split of your dataset</a:t>
            </a:r>
          </a:p>
          <a:p>
            <a:r>
              <a:rPr lang="en-US"/>
              <a:t>Each splitter has a split() method that returns an iterator over different training/test splits of the same data </a:t>
            </a:r>
          </a:p>
          <a:p>
            <a:pPr lvl="1"/>
            <a:r>
              <a:rPr lang="en-US"/>
              <a:t>i.e., each split method returns the </a:t>
            </a:r>
            <a:r>
              <a:rPr lang="en-US" b="1"/>
              <a:t>indices</a:t>
            </a:r>
            <a:r>
              <a:rPr lang="en-US"/>
              <a:t> of the dataset instances in the training and test sets, not the actual instances themselves</a:t>
            </a:r>
          </a:p>
          <a:p>
            <a:r>
              <a:rPr lang="en-US"/>
              <a:t>When we do cross-validation, we will need to be able to generate multiple splits of the dataset and the split() methods allow us to do this</a:t>
            </a:r>
          </a:p>
          <a:p>
            <a:r>
              <a:rPr lang="en-US"/>
              <a:t>Code above generates 10 different stratified splits of the same dataset (and then selects the first one)</a:t>
            </a:r>
          </a:p>
        </p:txBody>
      </p:sp>
      <p:sp>
        <p:nvSpPr>
          <p:cNvPr id="4" name="Slide Number Placeholder 3">
            <a:extLst>
              <a:ext uri="{FF2B5EF4-FFF2-40B4-BE49-F238E27FC236}">
                <a16:creationId xmlns:a16="http://schemas.microsoft.com/office/drawing/2014/main" id="{867BA799-7EF4-12AD-21E3-E5C791368C6A}"/>
              </a:ext>
            </a:extLst>
          </p:cNvPr>
          <p:cNvSpPr>
            <a:spLocks noGrp="1"/>
          </p:cNvSpPr>
          <p:nvPr>
            <p:ph type="sldNum" sz="quarter" idx="12"/>
          </p:nvPr>
        </p:nvSpPr>
        <p:spPr/>
        <p:txBody>
          <a:bodyPr/>
          <a:lstStyle/>
          <a:p>
            <a:fld id="{F4D27A1E-7FF6-AE4C-BBF1-D850BA4B9661}" type="slidenum">
              <a:rPr lang="en-GB"/>
              <a:t>40</a:t>
            </a:fld>
            <a:endParaRPr lang="en-GB"/>
          </a:p>
        </p:txBody>
      </p:sp>
      <p:pic>
        <p:nvPicPr>
          <p:cNvPr id="5" name="Picture 4">
            <a:extLst>
              <a:ext uri="{FF2B5EF4-FFF2-40B4-BE49-F238E27FC236}">
                <a16:creationId xmlns:a16="http://schemas.microsoft.com/office/drawing/2014/main" id="{8AEF6385-C690-E83C-F977-A1854BB2CF5B}"/>
              </a:ext>
            </a:extLst>
          </p:cNvPr>
          <p:cNvPicPr>
            <a:picLocks noChangeAspect="1"/>
          </p:cNvPicPr>
          <p:nvPr/>
        </p:nvPicPr>
        <p:blipFill>
          <a:blip r:embed="rId2"/>
          <a:stretch>
            <a:fillRect/>
          </a:stretch>
        </p:blipFill>
        <p:spPr>
          <a:xfrm>
            <a:off x="2209800" y="1161142"/>
            <a:ext cx="7772400" cy="2452007"/>
          </a:xfrm>
          <a:prstGeom prst="rect">
            <a:avLst/>
          </a:prstGeom>
        </p:spPr>
      </p:pic>
    </p:spTree>
    <p:extLst>
      <p:ext uri="{BB962C8B-B14F-4D97-AF65-F5344CB8AC3E}">
        <p14:creationId xmlns:p14="http://schemas.microsoft.com/office/powerpoint/2010/main" val="20920040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75AFA-3640-B730-F909-DD7ADE57F402}"/>
              </a:ext>
            </a:extLst>
          </p:cNvPr>
          <p:cNvSpPr>
            <a:spLocks noGrp="1"/>
          </p:cNvSpPr>
          <p:nvPr>
            <p:ph type="title"/>
          </p:nvPr>
        </p:nvSpPr>
        <p:spPr/>
        <p:txBody>
          <a:bodyPr/>
          <a:lstStyle/>
          <a:p>
            <a:r>
              <a:rPr lang="en-US"/>
              <a:t>Using train_test_split function to get a single stratified split</a:t>
            </a:r>
          </a:p>
        </p:txBody>
      </p:sp>
      <p:sp>
        <p:nvSpPr>
          <p:cNvPr id="3" name="Content Placeholder 2">
            <a:extLst>
              <a:ext uri="{FF2B5EF4-FFF2-40B4-BE49-F238E27FC236}">
                <a16:creationId xmlns:a16="http://schemas.microsoft.com/office/drawing/2014/main" id="{C5F05323-BA09-FDD1-5E59-F3C7A2C819B5}"/>
              </a:ext>
            </a:extLst>
          </p:cNvPr>
          <p:cNvSpPr>
            <a:spLocks noGrp="1"/>
          </p:cNvSpPr>
          <p:nvPr>
            <p:ph idx="1"/>
          </p:nvPr>
        </p:nvSpPr>
        <p:spPr>
          <a:xfrm>
            <a:off x="838200" y="4338917"/>
            <a:ext cx="10515600" cy="1838045"/>
          </a:xfrm>
        </p:spPr>
        <p:txBody>
          <a:bodyPr/>
          <a:lstStyle/>
          <a:p>
            <a:r>
              <a:rPr lang="en-US"/>
              <a:t>We can get a single stratified split using the train_test_split function with its “stratify” argument</a:t>
            </a:r>
          </a:p>
        </p:txBody>
      </p:sp>
      <p:sp>
        <p:nvSpPr>
          <p:cNvPr id="4" name="Slide Number Placeholder 3">
            <a:extLst>
              <a:ext uri="{FF2B5EF4-FFF2-40B4-BE49-F238E27FC236}">
                <a16:creationId xmlns:a16="http://schemas.microsoft.com/office/drawing/2014/main" id="{0ED4E7BA-3922-2572-2A2B-14906470A0EF}"/>
              </a:ext>
            </a:extLst>
          </p:cNvPr>
          <p:cNvSpPr>
            <a:spLocks noGrp="1"/>
          </p:cNvSpPr>
          <p:nvPr>
            <p:ph type="sldNum" sz="quarter" idx="12"/>
          </p:nvPr>
        </p:nvSpPr>
        <p:spPr/>
        <p:txBody>
          <a:bodyPr/>
          <a:lstStyle/>
          <a:p>
            <a:fld id="{F4D27A1E-7FF6-AE4C-BBF1-D850BA4B9661}" type="slidenum">
              <a:rPr lang="en-GB"/>
              <a:t>41</a:t>
            </a:fld>
            <a:endParaRPr lang="en-GB"/>
          </a:p>
        </p:txBody>
      </p:sp>
      <p:pic>
        <p:nvPicPr>
          <p:cNvPr id="6" name="Picture 5">
            <a:extLst>
              <a:ext uri="{FF2B5EF4-FFF2-40B4-BE49-F238E27FC236}">
                <a16:creationId xmlns:a16="http://schemas.microsoft.com/office/drawing/2014/main" id="{E066FFED-40DB-6790-E92D-E5B45F46E277}"/>
              </a:ext>
            </a:extLst>
          </p:cNvPr>
          <p:cNvPicPr>
            <a:picLocks noChangeAspect="1"/>
          </p:cNvPicPr>
          <p:nvPr/>
        </p:nvPicPr>
        <p:blipFill>
          <a:blip r:embed="rId2"/>
          <a:stretch>
            <a:fillRect/>
          </a:stretch>
        </p:blipFill>
        <p:spPr>
          <a:xfrm>
            <a:off x="547410" y="2207735"/>
            <a:ext cx="11097180" cy="807067"/>
          </a:xfrm>
          <a:prstGeom prst="rect">
            <a:avLst/>
          </a:prstGeom>
        </p:spPr>
      </p:pic>
    </p:spTree>
    <p:extLst>
      <p:ext uri="{BB962C8B-B14F-4D97-AF65-F5344CB8AC3E}">
        <p14:creationId xmlns:p14="http://schemas.microsoft.com/office/powerpoint/2010/main" val="21999874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14D3B-6CD5-5DE3-6928-5228FFF90061}"/>
              </a:ext>
            </a:extLst>
          </p:cNvPr>
          <p:cNvSpPr>
            <a:spLocks noGrp="1"/>
          </p:cNvSpPr>
          <p:nvPr>
            <p:ph type="title"/>
          </p:nvPr>
        </p:nvSpPr>
        <p:spPr/>
        <p:txBody>
          <a:bodyPr/>
          <a:lstStyle/>
          <a:p>
            <a:r>
              <a:rPr lang="en-US"/>
              <a:t>Checking to see if the stratified split worked</a:t>
            </a:r>
          </a:p>
        </p:txBody>
      </p:sp>
      <p:sp>
        <p:nvSpPr>
          <p:cNvPr id="3" name="Content Placeholder 2">
            <a:extLst>
              <a:ext uri="{FF2B5EF4-FFF2-40B4-BE49-F238E27FC236}">
                <a16:creationId xmlns:a16="http://schemas.microsoft.com/office/drawing/2014/main" id="{6E5F6124-E843-6563-202B-6B7DCC6FAC4F}"/>
              </a:ext>
            </a:extLst>
          </p:cNvPr>
          <p:cNvSpPr>
            <a:spLocks noGrp="1"/>
          </p:cNvSpPr>
          <p:nvPr>
            <p:ph idx="1"/>
          </p:nvPr>
        </p:nvSpPr>
        <p:spPr>
          <a:xfrm>
            <a:off x="8610600" y="1825625"/>
            <a:ext cx="2743200" cy="4351338"/>
          </a:xfrm>
        </p:spPr>
        <p:txBody>
          <a:bodyPr/>
          <a:lstStyle/>
          <a:p>
            <a:r>
              <a:rPr lang="en-US"/>
              <a:t>We can check that the proportions of the different strata in the test set are approximately the same as in the dataset as a whole using the code on the left</a:t>
            </a:r>
          </a:p>
        </p:txBody>
      </p:sp>
      <p:sp>
        <p:nvSpPr>
          <p:cNvPr id="4" name="Slide Number Placeholder 3">
            <a:extLst>
              <a:ext uri="{FF2B5EF4-FFF2-40B4-BE49-F238E27FC236}">
                <a16:creationId xmlns:a16="http://schemas.microsoft.com/office/drawing/2014/main" id="{3BA22242-B485-CF5E-1FE5-2D9E0BE689AE}"/>
              </a:ext>
            </a:extLst>
          </p:cNvPr>
          <p:cNvSpPr>
            <a:spLocks noGrp="1"/>
          </p:cNvSpPr>
          <p:nvPr>
            <p:ph type="sldNum" sz="quarter" idx="12"/>
          </p:nvPr>
        </p:nvSpPr>
        <p:spPr/>
        <p:txBody>
          <a:bodyPr/>
          <a:lstStyle/>
          <a:p>
            <a:fld id="{F4D27A1E-7FF6-AE4C-BBF1-D850BA4B9661}" type="slidenum">
              <a:rPr lang="en-GB"/>
              <a:t>42</a:t>
            </a:fld>
            <a:endParaRPr lang="en-GB"/>
          </a:p>
        </p:txBody>
      </p:sp>
      <p:pic>
        <p:nvPicPr>
          <p:cNvPr id="5" name="Picture 4">
            <a:extLst>
              <a:ext uri="{FF2B5EF4-FFF2-40B4-BE49-F238E27FC236}">
                <a16:creationId xmlns:a16="http://schemas.microsoft.com/office/drawing/2014/main" id="{EBC2DBFC-104F-F42E-181C-94E90FDA1AC9}"/>
              </a:ext>
            </a:extLst>
          </p:cNvPr>
          <p:cNvPicPr>
            <a:picLocks noChangeAspect="1"/>
          </p:cNvPicPr>
          <p:nvPr/>
        </p:nvPicPr>
        <p:blipFill>
          <a:blip r:embed="rId2"/>
          <a:stretch>
            <a:fillRect/>
          </a:stretch>
        </p:blipFill>
        <p:spPr>
          <a:xfrm>
            <a:off x="980141" y="1690688"/>
            <a:ext cx="7112000" cy="1892300"/>
          </a:xfrm>
          <a:prstGeom prst="rect">
            <a:avLst/>
          </a:prstGeom>
        </p:spPr>
      </p:pic>
      <p:pic>
        <p:nvPicPr>
          <p:cNvPr id="6" name="Picture 5">
            <a:extLst>
              <a:ext uri="{FF2B5EF4-FFF2-40B4-BE49-F238E27FC236}">
                <a16:creationId xmlns:a16="http://schemas.microsoft.com/office/drawing/2014/main" id="{4C46663E-7D1F-698B-CE24-56826F1B272B}"/>
              </a:ext>
            </a:extLst>
          </p:cNvPr>
          <p:cNvPicPr>
            <a:picLocks noChangeAspect="1"/>
          </p:cNvPicPr>
          <p:nvPr/>
        </p:nvPicPr>
        <p:blipFill>
          <a:blip r:embed="rId3"/>
          <a:stretch>
            <a:fillRect/>
          </a:stretch>
        </p:blipFill>
        <p:spPr>
          <a:xfrm>
            <a:off x="2150779" y="3767144"/>
            <a:ext cx="4375525" cy="2800336"/>
          </a:xfrm>
          <a:prstGeom prst="rect">
            <a:avLst/>
          </a:prstGeom>
        </p:spPr>
      </p:pic>
    </p:spTree>
    <p:extLst>
      <p:ext uri="{BB962C8B-B14F-4D97-AF65-F5344CB8AC3E}">
        <p14:creationId xmlns:p14="http://schemas.microsoft.com/office/powerpoint/2010/main" val="10470787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3A964-1539-9DCF-7139-9E5FFA13A16B}"/>
              </a:ext>
            </a:extLst>
          </p:cNvPr>
          <p:cNvSpPr>
            <a:spLocks noGrp="1"/>
          </p:cNvSpPr>
          <p:nvPr>
            <p:ph type="title"/>
          </p:nvPr>
        </p:nvSpPr>
        <p:spPr/>
        <p:txBody>
          <a:bodyPr/>
          <a:lstStyle/>
          <a:p>
            <a:r>
              <a:rPr lang="en-US"/>
              <a:t>Exploring and visualizing the data to gain insights</a:t>
            </a:r>
          </a:p>
        </p:txBody>
      </p:sp>
      <p:sp>
        <p:nvSpPr>
          <p:cNvPr id="3" name="Content Placeholder 2">
            <a:extLst>
              <a:ext uri="{FF2B5EF4-FFF2-40B4-BE49-F238E27FC236}">
                <a16:creationId xmlns:a16="http://schemas.microsoft.com/office/drawing/2014/main" id="{CFCBB089-F586-1677-92BA-F02F94E05237}"/>
              </a:ext>
            </a:extLst>
          </p:cNvPr>
          <p:cNvSpPr>
            <a:spLocks noGrp="1"/>
          </p:cNvSpPr>
          <p:nvPr>
            <p:ph idx="1"/>
          </p:nvPr>
        </p:nvSpPr>
        <p:spPr>
          <a:xfrm>
            <a:off x="838200" y="1825625"/>
            <a:ext cx="10515600" cy="3624916"/>
          </a:xfrm>
        </p:spPr>
        <p:txBody>
          <a:bodyPr/>
          <a:lstStyle/>
          <a:p>
            <a:r>
              <a:rPr lang="en-US"/>
              <a:t>We should now examine the training set a bit more thoroughly in order to get some more insight into what kind of models might work well</a:t>
            </a:r>
          </a:p>
          <a:p>
            <a:r>
              <a:rPr lang="en-US"/>
              <a:t>But we need to be sure we don’t look at the test set any more!</a:t>
            </a:r>
          </a:p>
          <a:p>
            <a:r>
              <a:rPr lang="en-US"/>
              <a:t>If a training set is very large, then you might want to explore a random subset of it – an “exploration set”</a:t>
            </a:r>
          </a:p>
          <a:p>
            <a:r>
              <a:rPr lang="en-US"/>
              <a:t>We’re going to experiment with various transformations of the training set, so we make a copy of it to work on</a:t>
            </a:r>
          </a:p>
        </p:txBody>
      </p:sp>
      <p:sp>
        <p:nvSpPr>
          <p:cNvPr id="4" name="Slide Number Placeholder 3">
            <a:extLst>
              <a:ext uri="{FF2B5EF4-FFF2-40B4-BE49-F238E27FC236}">
                <a16:creationId xmlns:a16="http://schemas.microsoft.com/office/drawing/2014/main" id="{CA340AF9-4A74-F563-EF47-CF09BB84FE83}"/>
              </a:ext>
            </a:extLst>
          </p:cNvPr>
          <p:cNvSpPr>
            <a:spLocks noGrp="1"/>
          </p:cNvSpPr>
          <p:nvPr>
            <p:ph type="sldNum" sz="quarter" idx="12"/>
          </p:nvPr>
        </p:nvSpPr>
        <p:spPr/>
        <p:txBody>
          <a:bodyPr/>
          <a:lstStyle/>
          <a:p>
            <a:fld id="{F4D27A1E-7FF6-AE4C-BBF1-D850BA4B9661}" type="slidenum">
              <a:rPr lang="en-GB"/>
              <a:t>43</a:t>
            </a:fld>
            <a:endParaRPr lang="en-GB"/>
          </a:p>
        </p:txBody>
      </p:sp>
      <p:pic>
        <p:nvPicPr>
          <p:cNvPr id="5" name="Picture 4">
            <a:extLst>
              <a:ext uri="{FF2B5EF4-FFF2-40B4-BE49-F238E27FC236}">
                <a16:creationId xmlns:a16="http://schemas.microsoft.com/office/drawing/2014/main" id="{74E2C0A6-99D9-8231-07AB-89F6D7A572D5}"/>
              </a:ext>
            </a:extLst>
          </p:cNvPr>
          <p:cNvPicPr>
            <a:picLocks noChangeAspect="1"/>
          </p:cNvPicPr>
          <p:nvPr/>
        </p:nvPicPr>
        <p:blipFill>
          <a:blip r:embed="rId2"/>
          <a:stretch>
            <a:fillRect/>
          </a:stretch>
        </p:blipFill>
        <p:spPr>
          <a:xfrm>
            <a:off x="3046555" y="5621290"/>
            <a:ext cx="6098889" cy="564310"/>
          </a:xfrm>
          <a:prstGeom prst="rect">
            <a:avLst/>
          </a:prstGeom>
        </p:spPr>
      </p:pic>
    </p:spTree>
    <p:extLst>
      <p:ext uri="{BB962C8B-B14F-4D97-AF65-F5344CB8AC3E}">
        <p14:creationId xmlns:p14="http://schemas.microsoft.com/office/powerpoint/2010/main" val="29356341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81E61-4688-FE2B-C577-14E0BE908D75}"/>
              </a:ext>
            </a:extLst>
          </p:cNvPr>
          <p:cNvSpPr>
            <a:spLocks noGrp="1"/>
          </p:cNvSpPr>
          <p:nvPr>
            <p:ph type="title"/>
          </p:nvPr>
        </p:nvSpPr>
        <p:spPr>
          <a:xfrm>
            <a:off x="838200" y="365125"/>
            <a:ext cx="10515600" cy="620993"/>
          </a:xfrm>
        </p:spPr>
        <p:txBody>
          <a:bodyPr>
            <a:normAutofit fontScale="90000"/>
          </a:bodyPr>
          <a:lstStyle/>
          <a:p>
            <a:r>
              <a:rPr lang="en-US"/>
              <a:t>Visualizing geographical data</a:t>
            </a:r>
          </a:p>
        </p:txBody>
      </p:sp>
      <p:sp>
        <p:nvSpPr>
          <p:cNvPr id="3" name="Content Placeholder 2">
            <a:extLst>
              <a:ext uri="{FF2B5EF4-FFF2-40B4-BE49-F238E27FC236}">
                <a16:creationId xmlns:a16="http://schemas.microsoft.com/office/drawing/2014/main" id="{CE15F7FC-BBB7-9022-0E41-173A6AAACEA3}"/>
              </a:ext>
            </a:extLst>
          </p:cNvPr>
          <p:cNvSpPr>
            <a:spLocks noGrp="1"/>
          </p:cNvSpPr>
          <p:nvPr>
            <p:ph idx="1"/>
          </p:nvPr>
        </p:nvSpPr>
        <p:spPr>
          <a:xfrm>
            <a:off x="7234518" y="1149298"/>
            <a:ext cx="4119282" cy="5027665"/>
          </a:xfrm>
        </p:spPr>
        <p:txBody>
          <a:bodyPr>
            <a:normAutofit/>
          </a:bodyPr>
          <a:lstStyle/>
          <a:p>
            <a:r>
              <a:rPr lang="en-US"/>
              <a:t>In this case, the data is geographical, so it makes sense to make a scatterplot of the various districts according to longitude and latitude</a:t>
            </a:r>
          </a:p>
          <a:p>
            <a:r>
              <a:rPr lang="en-US"/>
              <a:t>This certainly looks like California, but otherwise it is hard to see any pattern</a:t>
            </a:r>
          </a:p>
        </p:txBody>
      </p:sp>
      <p:sp>
        <p:nvSpPr>
          <p:cNvPr id="4" name="Slide Number Placeholder 3">
            <a:extLst>
              <a:ext uri="{FF2B5EF4-FFF2-40B4-BE49-F238E27FC236}">
                <a16:creationId xmlns:a16="http://schemas.microsoft.com/office/drawing/2014/main" id="{51B53BDA-2B0F-DB74-1207-B55678D2CD07}"/>
              </a:ext>
            </a:extLst>
          </p:cNvPr>
          <p:cNvSpPr>
            <a:spLocks noGrp="1"/>
          </p:cNvSpPr>
          <p:nvPr>
            <p:ph type="sldNum" sz="quarter" idx="12"/>
          </p:nvPr>
        </p:nvSpPr>
        <p:spPr/>
        <p:txBody>
          <a:bodyPr/>
          <a:lstStyle/>
          <a:p>
            <a:fld id="{F4D27A1E-7FF6-AE4C-BBF1-D850BA4B9661}" type="slidenum">
              <a:rPr lang="en-GB"/>
              <a:t>44</a:t>
            </a:fld>
            <a:endParaRPr lang="en-GB"/>
          </a:p>
        </p:txBody>
      </p:sp>
      <p:pic>
        <p:nvPicPr>
          <p:cNvPr id="5" name="Picture 4">
            <a:extLst>
              <a:ext uri="{FF2B5EF4-FFF2-40B4-BE49-F238E27FC236}">
                <a16:creationId xmlns:a16="http://schemas.microsoft.com/office/drawing/2014/main" id="{1F3B09DB-88B6-DD5C-F59A-C9E2C16B6EC5}"/>
              </a:ext>
            </a:extLst>
          </p:cNvPr>
          <p:cNvPicPr>
            <a:picLocks noChangeAspect="1"/>
          </p:cNvPicPr>
          <p:nvPr/>
        </p:nvPicPr>
        <p:blipFill>
          <a:blip r:embed="rId2"/>
          <a:stretch>
            <a:fillRect/>
          </a:stretch>
        </p:blipFill>
        <p:spPr>
          <a:xfrm>
            <a:off x="833719" y="1149298"/>
            <a:ext cx="6400799" cy="5389614"/>
          </a:xfrm>
          <a:prstGeom prst="rect">
            <a:avLst/>
          </a:prstGeom>
        </p:spPr>
      </p:pic>
    </p:spTree>
    <p:extLst>
      <p:ext uri="{BB962C8B-B14F-4D97-AF65-F5344CB8AC3E}">
        <p14:creationId xmlns:p14="http://schemas.microsoft.com/office/powerpoint/2010/main" val="6455655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0CE7E-C2D9-AF22-EFD4-CA4B5EF6330E}"/>
              </a:ext>
            </a:extLst>
          </p:cNvPr>
          <p:cNvSpPr>
            <a:spLocks noGrp="1"/>
          </p:cNvSpPr>
          <p:nvPr>
            <p:ph type="title"/>
          </p:nvPr>
        </p:nvSpPr>
        <p:spPr>
          <a:xfrm>
            <a:off x="838200" y="365126"/>
            <a:ext cx="10515600" cy="793750"/>
          </a:xfrm>
        </p:spPr>
        <p:txBody>
          <a:bodyPr/>
          <a:lstStyle/>
          <a:p>
            <a:r>
              <a:rPr lang="en-US"/>
              <a:t>Visualizing geographical data</a:t>
            </a:r>
          </a:p>
        </p:txBody>
      </p:sp>
      <p:sp>
        <p:nvSpPr>
          <p:cNvPr id="3" name="Content Placeholder 2">
            <a:extLst>
              <a:ext uri="{FF2B5EF4-FFF2-40B4-BE49-F238E27FC236}">
                <a16:creationId xmlns:a16="http://schemas.microsoft.com/office/drawing/2014/main" id="{2FE1F3C7-309A-A227-F4D7-56F7CD224129}"/>
              </a:ext>
            </a:extLst>
          </p:cNvPr>
          <p:cNvSpPr>
            <a:spLocks noGrp="1"/>
          </p:cNvSpPr>
          <p:nvPr>
            <p:ph idx="1"/>
          </p:nvPr>
        </p:nvSpPr>
        <p:spPr>
          <a:xfrm>
            <a:off x="7279342" y="1825625"/>
            <a:ext cx="4074458" cy="4351338"/>
          </a:xfrm>
        </p:spPr>
        <p:txBody>
          <a:bodyPr>
            <a:normAutofit/>
          </a:bodyPr>
          <a:lstStyle/>
          <a:p>
            <a:r>
              <a:rPr lang="en-US"/>
              <a:t>We can set the alpha value to 0.2 to make it more clear where there is a greater density of data points</a:t>
            </a:r>
          </a:p>
          <a:p>
            <a:r>
              <a:rPr lang="en-US"/>
              <a:t>This shows better where the high-density areas are lying</a:t>
            </a:r>
          </a:p>
        </p:txBody>
      </p:sp>
      <p:sp>
        <p:nvSpPr>
          <p:cNvPr id="4" name="Slide Number Placeholder 3">
            <a:extLst>
              <a:ext uri="{FF2B5EF4-FFF2-40B4-BE49-F238E27FC236}">
                <a16:creationId xmlns:a16="http://schemas.microsoft.com/office/drawing/2014/main" id="{178F820A-D07D-4157-30CF-37CB49096247}"/>
              </a:ext>
            </a:extLst>
          </p:cNvPr>
          <p:cNvSpPr>
            <a:spLocks noGrp="1"/>
          </p:cNvSpPr>
          <p:nvPr>
            <p:ph type="sldNum" sz="quarter" idx="12"/>
          </p:nvPr>
        </p:nvSpPr>
        <p:spPr/>
        <p:txBody>
          <a:bodyPr/>
          <a:lstStyle/>
          <a:p>
            <a:fld id="{F4D27A1E-7FF6-AE4C-BBF1-D850BA4B9661}" type="slidenum">
              <a:rPr lang="en-GB"/>
              <a:t>45</a:t>
            </a:fld>
            <a:endParaRPr lang="en-GB"/>
          </a:p>
        </p:txBody>
      </p:sp>
      <p:pic>
        <p:nvPicPr>
          <p:cNvPr id="5" name="Picture 4">
            <a:extLst>
              <a:ext uri="{FF2B5EF4-FFF2-40B4-BE49-F238E27FC236}">
                <a16:creationId xmlns:a16="http://schemas.microsoft.com/office/drawing/2014/main" id="{81C18944-98D9-41D3-3546-C2DD373CC70B}"/>
              </a:ext>
            </a:extLst>
          </p:cNvPr>
          <p:cNvPicPr>
            <a:picLocks noChangeAspect="1"/>
          </p:cNvPicPr>
          <p:nvPr/>
        </p:nvPicPr>
        <p:blipFill>
          <a:blip r:embed="rId2"/>
          <a:stretch>
            <a:fillRect/>
          </a:stretch>
        </p:blipFill>
        <p:spPr>
          <a:xfrm>
            <a:off x="515328" y="1158875"/>
            <a:ext cx="6858290" cy="5380037"/>
          </a:xfrm>
          <a:prstGeom prst="rect">
            <a:avLst/>
          </a:prstGeom>
        </p:spPr>
      </p:pic>
    </p:spTree>
    <p:extLst>
      <p:ext uri="{BB962C8B-B14F-4D97-AF65-F5344CB8AC3E}">
        <p14:creationId xmlns:p14="http://schemas.microsoft.com/office/powerpoint/2010/main" val="38532175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23CC6-8469-A259-6F4A-C4EBB8C663FC}"/>
              </a:ext>
            </a:extLst>
          </p:cNvPr>
          <p:cNvSpPr>
            <a:spLocks noGrp="1"/>
          </p:cNvSpPr>
          <p:nvPr>
            <p:ph type="title"/>
          </p:nvPr>
        </p:nvSpPr>
        <p:spPr>
          <a:xfrm>
            <a:off x="838200" y="136525"/>
            <a:ext cx="10515600" cy="593727"/>
          </a:xfrm>
        </p:spPr>
        <p:txBody>
          <a:bodyPr>
            <a:noAutofit/>
          </a:bodyPr>
          <a:lstStyle/>
          <a:p>
            <a:r>
              <a:rPr lang="en-US" sz="2800"/>
              <a:t>Incorporating population and housing price into the visualization</a:t>
            </a:r>
          </a:p>
        </p:txBody>
      </p:sp>
      <p:sp>
        <p:nvSpPr>
          <p:cNvPr id="3" name="Content Placeholder 2">
            <a:extLst>
              <a:ext uri="{FF2B5EF4-FFF2-40B4-BE49-F238E27FC236}">
                <a16:creationId xmlns:a16="http://schemas.microsoft.com/office/drawing/2014/main" id="{D8FE1FDC-1B61-5E67-98C7-0B620D70EAF3}"/>
              </a:ext>
            </a:extLst>
          </p:cNvPr>
          <p:cNvSpPr>
            <a:spLocks noGrp="1"/>
          </p:cNvSpPr>
          <p:nvPr>
            <p:ph idx="1"/>
          </p:nvPr>
        </p:nvSpPr>
        <p:spPr>
          <a:xfrm>
            <a:off x="7077636" y="803009"/>
            <a:ext cx="4276163" cy="5373954"/>
          </a:xfrm>
        </p:spPr>
        <p:txBody>
          <a:bodyPr>
            <a:normAutofit/>
          </a:bodyPr>
          <a:lstStyle/>
          <a:p>
            <a:r>
              <a:rPr lang="en-US"/>
              <a:t>We can incorporate housing price information and population into the visualization</a:t>
            </a:r>
          </a:p>
          <a:p>
            <a:pPr lvl="1"/>
            <a:r>
              <a:rPr lang="en-US"/>
              <a:t>radius of each circle represents population – option s</a:t>
            </a:r>
          </a:p>
          <a:p>
            <a:pPr lvl="1"/>
            <a:r>
              <a:rPr lang="en-US"/>
              <a:t>the color represents the median_house_value – option c</a:t>
            </a:r>
          </a:p>
          <a:p>
            <a:pPr lvl="1"/>
            <a:r>
              <a:rPr lang="en-US"/>
              <a:t>here we use a predefined color map – option cmap with argument “jet”</a:t>
            </a:r>
          </a:p>
        </p:txBody>
      </p:sp>
      <p:sp>
        <p:nvSpPr>
          <p:cNvPr id="4" name="Slide Number Placeholder 3">
            <a:extLst>
              <a:ext uri="{FF2B5EF4-FFF2-40B4-BE49-F238E27FC236}">
                <a16:creationId xmlns:a16="http://schemas.microsoft.com/office/drawing/2014/main" id="{D0A23878-9F09-CEC5-9205-938B875445D6}"/>
              </a:ext>
            </a:extLst>
          </p:cNvPr>
          <p:cNvSpPr>
            <a:spLocks noGrp="1"/>
          </p:cNvSpPr>
          <p:nvPr>
            <p:ph type="sldNum" sz="quarter" idx="12"/>
          </p:nvPr>
        </p:nvSpPr>
        <p:spPr/>
        <p:txBody>
          <a:bodyPr/>
          <a:lstStyle/>
          <a:p>
            <a:fld id="{F4D27A1E-7FF6-AE4C-BBF1-D850BA4B9661}" type="slidenum">
              <a:rPr lang="en-GB"/>
              <a:t>46</a:t>
            </a:fld>
            <a:endParaRPr lang="en-GB"/>
          </a:p>
        </p:txBody>
      </p:sp>
      <p:pic>
        <p:nvPicPr>
          <p:cNvPr id="5" name="Picture 4">
            <a:extLst>
              <a:ext uri="{FF2B5EF4-FFF2-40B4-BE49-F238E27FC236}">
                <a16:creationId xmlns:a16="http://schemas.microsoft.com/office/drawing/2014/main" id="{4D5E5F75-5FEF-A2F2-CFFF-00C00588FC5B}"/>
              </a:ext>
            </a:extLst>
          </p:cNvPr>
          <p:cNvPicPr>
            <a:picLocks noChangeAspect="1"/>
          </p:cNvPicPr>
          <p:nvPr/>
        </p:nvPicPr>
        <p:blipFill>
          <a:blip r:embed="rId2"/>
          <a:stretch>
            <a:fillRect/>
          </a:stretch>
        </p:blipFill>
        <p:spPr>
          <a:xfrm>
            <a:off x="376518" y="803009"/>
            <a:ext cx="6701118" cy="5735903"/>
          </a:xfrm>
          <a:prstGeom prst="rect">
            <a:avLst/>
          </a:prstGeom>
        </p:spPr>
      </p:pic>
    </p:spTree>
    <p:extLst>
      <p:ext uri="{BB962C8B-B14F-4D97-AF65-F5344CB8AC3E}">
        <p14:creationId xmlns:p14="http://schemas.microsoft.com/office/powerpoint/2010/main" val="18853369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A88EC-93BB-77A6-C82A-CBEF43113C3C}"/>
              </a:ext>
            </a:extLst>
          </p:cNvPr>
          <p:cNvSpPr>
            <a:spLocks noGrp="1"/>
          </p:cNvSpPr>
          <p:nvPr>
            <p:ph type="title"/>
          </p:nvPr>
        </p:nvSpPr>
        <p:spPr/>
        <p:txBody>
          <a:bodyPr/>
          <a:lstStyle/>
          <a:p>
            <a:r>
              <a:rPr lang="en-US"/>
              <a:t>Looking for correlations between attributes</a:t>
            </a:r>
          </a:p>
        </p:txBody>
      </p:sp>
      <p:sp>
        <p:nvSpPr>
          <p:cNvPr id="3" name="Content Placeholder 2">
            <a:extLst>
              <a:ext uri="{FF2B5EF4-FFF2-40B4-BE49-F238E27FC236}">
                <a16:creationId xmlns:a16="http://schemas.microsoft.com/office/drawing/2014/main" id="{CF40E21C-0FF5-26D7-468C-07F3B6900949}"/>
              </a:ext>
            </a:extLst>
          </p:cNvPr>
          <p:cNvSpPr>
            <a:spLocks noGrp="1"/>
          </p:cNvSpPr>
          <p:nvPr>
            <p:ph idx="1"/>
          </p:nvPr>
        </p:nvSpPr>
        <p:spPr>
          <a:xfrm>
            <a:off x="7405220" y="1825625"/>
            <a:ext cx="3948579" cy="4351338"/>
          </a:xfrm>
        </p:spPr>
        <p:txBody>
          <a:bodyPr>
            <a:normAutofit fontScale="77500" lnSpcReduction="20000"/>
          </a:bodyPr>
          <a:lstStyle/>
          <a:p>
            <a:r>
              <a:rPr lang="en-US"/>
              <a:t>It’s very useful to get an idea of whether there are any significant correlations between the different attributes</a:t>
            </a:r>
          </a:p>
          <a:p>
            <a:r>
              <a:rPr lang="en-US"/>
              <a:t>We can do this in one step using the DataFrame corr() method which computes Pearson’s </a:t>
            </a:r>
            <a:r>
              <a:rPr lang="en-US" i="1"/>
              <a:t>r</a:t>
            </a:r>
            <a:r>
              <a:rPr lang="en-US"/>
              <a:t> between every pair of attributes</a:t>
            </a:r>
          </a:p>
          <a:p>
            <a:r>
              <a:rPr lang="en-US"/>
              <a:t>We can then select the column for median_house_value to find the correlation of this attribute with each of the others</a:t>
            </a:r>
          </a:p>
        </p:txBody>
      </p:sp>
      <p:sp>
        <p:nvSpPr>
          <p:cNvPr id="4" name="Slide Number Placeholder 3">
            <a:extLst>
              <a:ext uri="{FF2B5EF4-FFF2-40B4-BE49-F238E27FC236}">
                <a16:creationId xmlns:a16="http://schemas.microsoft.com/office/drawing/2014/main" id="{8C3F39DD-8915-68AA-F594-0B749A6EE3D9}"/>
              </a:ext>
            </a:extLst>
          </p:cNvPr>
          <p:cNvSpPr>
            <a:spLocks noGrp="1"/>
          </p:cNvSpPr>
          <p:nvPr>
            <p:ph type="sldNum" sz="quarter" idx="12"/>
          </p:nvPr>
        </p:nvSpPr>
        <p:spPr/>
        <p:txBody>
          <a:bodyPr/>
          <a:lstStyle/>
          <a:p>
            <a:fld id="{F4D27A1E-7FF6-AE4C-BBF1-D850BA4B9661}" type="slidenum">
              <a:rPr lang="en-GB"/>
              <a:t>47</a:t>
            </a:fld>
            <a:endParaRPr lang="en-GB"/>
          </a:p>
        </p:txBody>
      </p:sp>
      <p:pic>
        <p:nvPicPr>
          <p:cNvPr id="5" name="Picture 4">
            <a:extLst>
              <a:ext uri="{FF2B5EF4-FFF2-40B4-BE49-F238E27FC236}">
                <a16:creationId xmlns:a16="http://schemas.microsoft.com/office/drawing/2014/main" id="{540A94B1-0A3A-3A18-0770-C4CDFE8F5B6B}"/>
              </a:ext>
            </a:extLst>
          </p:cNvPr>
          <p:cNvPicPr>
            <a:picLocks noChangeAspect="1"/>
          </p:cNvPicPr>
          <p:nvPr/>
        </p:nvPicPr>
        <p:blipFill>
          <a:blip r:embed="rId2"/>
          <a:stretch>
            <a:fillRect/>
          </a:stretch>
        </p:blipFill>
        <p:spPr>
          <a:xfrm>
            <a:off x="534520" y="1690687"/>
            <a:ext cx="4735971" cy="532559"/>
          </a:xfrm>
          <a:prstGeom prst="rect">
            <a:avLst/>
          </a:prstGeom>
        </p:spPr>
      </p:pic>
      <p:pic>
        <p:nvPicPr>
          <p:cNvPr id="6" name="Picture 5">
            <a:extLst>
              <a:ext uri="{FF2B5EF4-FFF2-40B4-BE49-F238E27FC236}">
                <a16:creationId xmlns:a16="http://schemas.microsoft.com/office/drawing/2014/main" id="{3764A964-2DC3-2AFC-1C51-FADD1E53916B}"/>
              </a:ext>
            </a:extLst>
          </p:cNvPr>
          <p:cNvPicPr>
            <a:picLocks noChangeAspect="1"/>
          </p:cNvPicPr>
          <p:nvPr/>
        </p:nvPicPr>
        <p:blipFill>
          <a:blip r:embed="rId3"/>
          <a:stretch>
            <a:fillRect/>
          </a:stretch>
        </p:blipFill>
        <p:spPr>
          <a:xfrm>
            <a:off x="534520" y="3132853"/>
            <a:ext cx="6870700" cy="2857500"/>
          </a:xfrm>
          <a:prstGeom prst="rect">
            <a:avLst/>
          </a:prstGeom>
        </p:spPr>
      </p:pic>
    </p:spTree>
    <p:extLst>
      <p:ext uri="{BB962C8B-B14F-4D97-AF65-F5344CB8AC3E}">
        <p14:creationId xmlns:p14="http://schemas.microsoft.com/office/powerpoint/2010/main" val="28435283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75ADB-1FFE-8154-DE34-F8D861C8067E}"/>
              </a:ext>
            </a:extLst>
          </p:cNvPr>
          <p:cNvSpPr>
            <a:spLocks noGrp="1"/>
          </p:cNvSpPr>
          <p:nvPr>
            <p:ph type="title"/>
          </p:nvPr>
        </p:nvSpPr>
        <p:spPr/>
        <p:txBody>
          <a:bodyPr/>
          <a:lstStyle/>
          <a:p>
            <a:r>
              <a:rPr lang="en-US"/>
              <a:t>Looking for correlations between attributes</a:t>
            </a:r>
          </a:p>
        </p:txBody>
      </p:sp>
      <p:sp>
        <p:nvSpPr>
          <p:cNvPr id="3" name="Content Placeholder 2">
            <a:extLst>
              <a:ext uri="{FF2B5EF4-FFF2-40B4-BE49-F238E27FC236}">
                <a16:creationId xmlns:a16="http://schemas.microsoft.com/office/drawing/2014/main" id="{018EFC2C-82D4-AF1B-6B10-B929268E28FE}"/>
              </a:ext>
            </a:extLst>
          </p:cNvPr>
          <p:cNvSpPr>
            <a:spLocks noGrp="1"/>
          </p:cNvSpPr>
          <p:nvPr>
            <p:ph idx="1"/>
          </p:nvPr>
        </p:nvSpPr>
        <p:spPr>
          <a:xfrm>
            <a:off x="573741" y="4851399"/>
            <a:ext cx="10780059" cy="1325564"/>
          </a:xfrm>
        </p:spPr>
        <p:txBody>
          <a:bodyPr/>
          <a:lstStyle/>
          <a:p>
            <a:r>
              <a:rPr lang="en-US"/>
              <a:t>You can see that there’s a fairly strong positive correlation between median_house_value and median_income – as you’d expect!</a:t>
            </a:r>
          </a:p>
        </p:txBody>
      </p:sp>
      <p:sp>
        <p:nvSpPr>
          <p:cNvPr id="4" name="Slide Number Placeholder 3">
            <a:extLst>
              <a:ext uri="{FF2B5EF4-FFF2-40B4-BE49-F238E27FC236}">
                <a16:creationId xmlns:a16="http://schemas.microsoft.com/office/drawing/2014/main" id="{3F3F09F4-5CD0-D813-9A4F-BB1C7340722B}"/>
              </a:ext>
            </a:extLst>
          </p:cNvPr>
          <p:cNvSpPr>
            <a:spLocks noGrp="1"/>
          </p:cNvSpPr>
          <p:nvPr>
            <p:ph type="sldNum" sz="quarter" idx="12"/>
          </p:nvPr>
        </p:nvSpPr>
        <p:spPr/>
        <p:txBody>
          <a:bodyPr/>
          <a:lstStyle/>
          <a:p>
            <a:fld id="{F4D27A1E-7FF6-AE4C-BBF1-D850BA4B9661}" type="slidenum">
              <a:rPr lang="en-GB"/>
              <a:t>48</a:t>
            </a:fld>
            <a:endParaRPr lang="en-GB"/>
          </a:p>
        </p:txBody>
      </p:sp>
      <p:pic>
        <p:nvPicPr>
          <p:cNvPr id="5" name="Picture 4">
            <a:extLst>
              <a:ext uri="{FF2B5EF4-FFF2-40B4-BE49-F238E27FC236}">
                <a16:creationId xmlns:a16="http://schemas.microsoft.com/office/drawing/2014/main" id="{227508BC-7E02-755E-2122-2128F1C6B4F6}"/>
              </a:ext>
            </a:extLst>
          </p:cNvPr>
          <p:cNvPicPr>
            <a:picLocks noChangeAspect="1"/>
          </p:cNvPicPr>
          <p:nvPr/>
        </p:nvPicPr>
        <p:blipFill>
          <a:blip r:embed="rId2"/>
          <a:stretch>
            <a:fillRect/>
          </a:stretch>
        </p:blipFill>
        <p:spPr>
          <a:xfrm>
            <a:off x="2660650" y="1646238"/>
            <a:ext cx="6870700" cy="2857500"/>
          </a:xfrm>
          <a:prstGeom prst="rect">
            <a:avLst/>
          </a:prstGeom>
        </p:spPr>
      </p:pic>
    </p:spTree>
    <p:extLst>
      <p:ext uri="{BB962C8B-B14F-4D97-AF65-F5344CB8AC3E}">
        <p14:creationId xmlns:p14="http://schemas.microsoft.com/office/powerpoint/2010/main" val="12323535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A1ECA-6010-595E-4CAD-6F109012016F}"/>
              </a:ext>
            </a:extLst>
          </p:cNvPr>
          <p:cNvSpPr>
            <a:spLocks noGrp="1"/>
          </p:cNvSpPr>
          <p:nvPr>
            <p:ph type="title"/>
          </p:nvPr>
        </p:nvSpPr>
        <p:spPr>
          <a:xfrm>
            <a:off x="838200" y="365125"/>
            <a:ext cx="10515600" cy="441699"/>
          </a:xfrm>
        </p:spPr>
        <p:txBody>
          <a:bodyPr>
            <a:normAutofit fontScale="90000"/>
          </a:bodyPr>
          <a:lstStyle/>
          <a:p>
            <a:r>
              <a:rPr lang="en-US"/>
              <a:t>Looking for correlations visually</a:t>
            </a:r>
          </a:p>
        </p:txBody>
      </p:sp>
      <p:sp>
        <p:nvSpPr>
          <p:cNvPr id="3" name="Content Placeholder 2">
            <a:extLst>
              <a:ext uri="{FF2B5EF4-FFF2-40B4-BE49-F238E27FC236}">
                <a16:creationId xmlns:a16="http://schemas.microsoft.com/office/drawing/2014/main" id="{DEFC6520-0DB7-059F-595B-840A7624BA93}"/>
              </a:ext>
            </a:extLst>
          </p:cNvPr>
          <p:cNvSpPr>
            <a:spLocks noGrp="1"/>
          </p:cNvSpPr>
          <p:nvPr>
            <p:ph idx="1"/>
          </p:nvPr>
        </p:nvSpPr>
        <p:spPr>
          <a:xfrm>
            <a:off x="7310718" y="806824"/>
            <a:ext cx="4576482" cy="5549526"/>
          </a:xfrm>
        </p:spPr>
        <p:txBody>
          <a:bodyPr>
            <a:normAutofit fontScale="92500" lnSpcReduction="20000"/>
          </a:bodyPr>
          <a:lstStyle/>
          <a:p>
            <a:r>
              <a:rPr lang="en-US"/>
              <a:t>You can also search for correlations visually using the Pandas scatter_matrix() function</a:t>
            </a:r>
          </a:p>
          <a:p>
            <a:r>
              <a:rPr lang="en-US"/>
              <a:t>This takes a DataFrame (or part of one) as its argument and produces a scatter plot for every pair of numeric attributes within the frame</a:t>
            </a:r>
          </a:p>
          <a:p>
            <a:r>
              <a:rPr lang="en-US"/>
              <a:t>This would produce too many graphs if we used all the attributes in our data, so we select a few that look promising</a:t>
            </a:r>
          </a:p>
          <a:p>
            <a:r>
              <a:rPr lang="en-US"/>
              <a:t>Again, the most promising relationship looks like that between median_income and median_house_value</a:t>
            </a:r>
          </a:p>
        </p:txBody>
      </p:sp>
      <p:sp>
        <p:nvSpPr>
          <p:cNvPr id="4" name="Slide Number Placeholder 3">
            <a:extLst>
              <a:ext uri="{FF2B5EF4-FFF2-40B4-BE49-F238E27FC236}">
                <a16:creationId xmlns:a16="http://schemas.microsoft.com/office/drawing/2014/main" id="{E286EF85-E8A0-ED39-02CA-E5FDC8F050D8}"/>
              </a:ext>
            </a:extLst>
          </p:cNvPr>
          <p:cNvSpPr>
            <a:spLocks noGrp="1"/>
          </p:cNvSpPr>
          <p:nvPr>
            <p:ph type="sldNum" sz="quarter" idx="12"/>
          </p:nvPr>
        </p:nvSpPr>
        <p:spPr/>
        <p:txBody>
          <a:bodyPr/>
          <a:lstStyle/>
          <a:p>
            <a:fld id="{F4D27A1E-7FF6-AE4C-BBF1-D850BA4B9661}" type="slidenum">
              <a:rPr lang="en-GB"/>
              <a:t>49</a:t>
            </a:fld>
            <a:endParaRPr lang="en-GB"/>
          </a:p>
        </p:txBody>
      </p:sp>
      <p:pic>
        <p:nvPicPr>
          <p:cNvPr id="5" name="Picture 4">
            <a:extLst>
              <a:ext uri="{FF2B5EF4-FFF2-40B4-BE49-F238E27FC236}">
                <a16:creationId xmlns:a16="http://schemas.microsoft.com/office/drawing/2014/main" id="{3B270C54-C018-E3F0-99B9-38F72A5E26AA}"/>
              </a:ext>
            </a:extLst>
          </p:cNvPr>
          <p:cNvPicPr>
            <a:picLocks noChangeAspect="1"/>
          </p:cNvPicPr>
          <p:nvPr/>
        </p:nvPicPr>
        <p:blipFill>
          <a:blip r:embed="rId2"/>
          <a:stretch>
            <a:fillRect/>
          </a:stretch>
        </p:blipFill>
        <p:spPr>
          <a:xfrm>
            <a:off x="430306" y="806824"/>
            <a:ext cx="5872932" cy="1478429"/>
          </a:xfrm>
          <a:prstGeom prst="rect">
            <a:avLst/>
          </a:prstGeom>
        </p:spPr>
      </p:pic>
      <p:pic>
        <p:nvPicPr>
          <p:cNvPr id="6" name="Picture 5">
            <a:extLst>
              <a:ext uri="{FF2B5EF4-FFF2-40B4-BE49-F238E27FC236}">
                <a16:creationId xmlns:a16="http://schemas.microsoft.com/office/drawing/2014/main" id="{6D3177AB-7800-C05C-7BEB-E788E0C8C114}"/>
              </a:ext>
            </a:extLst>
          </p:cNvPr>
          <p:cNvPicPr>
            <a:picLocks noChangeAspect="1"/>
          </p:cNvPicPr>
          <p:nvPr/>
        </p:nvPicPr>
        <p:blipFill>
          <a:blip r:embed="rId3"/>
          <a:stretch>
            <a:fillRect/>
          </a:stretch>
        </p:blipFill>
        <p:spPr>
          <a:xfrm>
            <a:off x="430306" y="2285253"/>
            <a:ext cx="6544235" cy="4370642"/>
          </a:xfrm>
          <a:prstGeom prst="rect">
            <a:avLst/>
          </a:prstGeom>
        </p:spPr>
      </p:pic>
    </p:spTree>
    <p:extLst>
      <p:ext uri="{BB962C8B-B14F-4D97-AF65-F5344CB8AC3E}">
        <p14:creationId xmlns:p14="http://schemas.microsoft.com/office/powerpoint/2010/main" val="1168346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8E5FD-D36D-E971-394F-E23E43E81FA2}"/>
              </a:ext>
            </a:extLst>
          </p:cNvPr>
          <p:cNvSpPr>
            <a:spLocks noGrp="1"/>
          </p:cNvSpPr>
          <p:nvPr>
            <p:ph type="title"/>
          </p:nvPr>
        </p:nvSpPr>
        <p:spPr/>
        <p:txBody>
          <a:bodyPr/>
          <a:lstStyle/>
          <a:p>
            <a:r>
              <a:rPr lang="en-US"/>
              <a:t>A few other places to get datasets</a:t>
            </a:r>
          </a:p>
        </p:txBody>
      </p:sp>
      <p:sp>
        <p:nvSpPr>
          <p:cNvPr id="3" name="Content Placeholder 2">
            <a:extLst>
              <a:ext uri="{FF2B5EF4-FFF2-40B4-BE49-F238E27FC236}">
                <a16:creationId xmlns:a16="http://schemas.microsoft.com/office/drawing/2014/main" id="{1884F0A2-269C-8FCF-DE80-B30C84967C68}"/>
              </a:ext>
            </a:extLst>
          </p:cNvPr>
          <p:cNvSpPr>
            <a:spLocks noGrp="1"/>
          </p:cNvSpPr>
          <p:nvPr>
            <p:ph idx="1"/>
          </p:nvPr>
        </p:nvSpPr>
        <p:spPr/>
        <p:txBody>
          <a:bodyPr/>
          <a:lstStyle/>
          <a:p>
            <a:r>
              <a:rPr lang="en-US"/>
              <a:t>“Meta-portals” that list open data repositories:</a:t>
            </a:r>
          </a:p>
          <a:p>
            <a:pPr lvl="1"/>
            <a:r>
              <a:rPr lang="en-US">
                <a:hlinkClick r:id="rId2"/>
              </a:rPr>
              <a:t>https://dataportals.org</a:t>
            </a:r>
            <a:r>
              <a:rPr lang="en-US"/>
              <a:t> </a:t>
            </a:r>
          </a:p>
          <a:p>
            <a:pPr lvl="1"/>
            <a:r>
              <a:rPr lang="en-US">
                <a:hlinkClick r:id="rId3"/>
              </a:rPr>
              <a:t>https://opendatamonitor.eu</a:t>
            </a:r>
            <a:r>
              <a:rPr lang="en-US"/>
              <a:t> </a:t>
            </a:r>
          </a:p>
          <a:p>
            <a:pPr lvl="1"/>
            <a:r>
              <a:rPr lang="en-US"/>
              <a:t>Wikipedia’s list of ML datasets (</a:t>
            </a:r>
            <a:r>
              <a:rPr lang="en-US">
                <a:hlinkClick r:id="rId4"/>
              </a:rPr>
              <a:t>https://homl.info/9</a:t>
            </a:r>
            <a:r>
              <a:rPr lang="en-US"/>
              <a:t>) </a:t>
            </a:r>
          </a:p>
          <a:p>
            <a:pPr lvl="1"/>
            <a:r>
              <a:rPr lang="en-US"/>
              <a:t>Quora.com (</a:t>
            </a:r>
            <a:r>
              <a:rPr lang="en-US">
                <a:hlinkClick r:id="rId5"/>
              </a:rPr>
              <a:t>https://homl.info/10</a:t>
            </a:r>
            <a:r>
              <a:rPr lang="en-US"/>
              <a:t>) </a:t>
            </a:r>
          </a:p>
          <a:p>
            <a:pPr lvl="1"/>
            <a:r>
              <a:rPr lang="en-US"/>
              <a:t>The datasets subreddit (</a:t>
            </a:r>
            <a:r>
              <a:rPr lang="en-US">
                <a:hlinkClick r:id="rId6"/>
              </a:rPr>
              <a:t>https://reddit.com/r/datasets</a:t>
            </a:r>
            <a:r>
              <a:rPr lang="en-US"/>
              <a:t>) </a:t>
            </a:r>
          </a:p>
          <a:p>
            <a:pPr lvl="1"/>
            <a:endParaRPr lang="en-US"/>
          </a:p>
        </p:txBody>
      </p:sp>
      <p:sp>
        <p:nvSpPr>
          <p:cNvPr id="4" name="Slide Number Placeholder 3">
            <a:extLst>
              <a:ext uri="{FF2B5EF4-FFF2-40B4-BE49-F238E27FC236}">
                <a16:creationId xmlns:a16="http://schemas.microsoft.com/office/drawing/2014/main" id="{CF37E1FF-B118-2EB9-2015-B6891F7895C9}"/>
              </a:ext>
            </a:extLst>
          </p:cNvPr>
          <p:cNvSpPr>
            <a:spLocks noGrp="1"/>
          </p:cNvSpPr>
          <p:nvPr>
            <p:ph type="sldNum" sz="quarter" idx="12"/>
          </p:nvPr>
        </p:nvSpPr>
        <p:spPr/>
        <p:txBody>
          <a:bodyPr/>
          <a:lstStyle/>
          <a:p>
            <a:fld id="{F4D27A1E-7FF6-AE4C-BBF1-D850BA4B9661}" type="slidenum">
              <a:rPr lang="en-GB"/>
              <a:t>5</a:t>
            </a:fld>
            <a:endParaRPr lang="en-GB"/>
          </a:p>
        </p:txBody>
      </p:sp>
    </p:spTree>
    <p:extLst>
      <p:ext uri="{BB962C8B-B14F-4D97-AF65-F5344CB8AC3E}">
        <p14:creationId xmlns:p14="http://schemas.microsoft.com/office/powerpoint/2010/main" val="27151477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33DB6-D471-0C6A-5CDB-480CD81D91FD}"/>
              </a:ext>
            </a:extLst>
          </p:cNvPr>
          <p:cNvSpPr>
            <a:spLocks noGrp="1"/>
          </p:cNvSpPr>
          <p:nvPr>
            <p:ph type="title"/>
          </p:nvPr>
        </p:nvSpPr>
        <p:spPr>
          <a:xfrm>
            <a:off x="838200" y="365125"/>
            <a:ext cx="10515600" cy="441699"/>
          </a:xfrm>
        </p:spPr>
        <p:txBody>
          <a:bodyPr>
            <a:normAutofit fontScale="90000"/>
          </a:bodyPr>
          <a:lstStyle/>
          <a:p>
            <a:r>
              <a:rPr lang="en-US"/>
              <a:t>Looking closer at the promising relationships</a:t>
            </a:r>
          </a:p>
        </p:txBody>
      </p:sp>
      <p:sp>
        <p:nvSpPr>
          <p:cNvPr id="3" name="Content Placeholder 2">
            <a:extLst>
              <a:ext uri="{FF2B5EF4-FFF2-40B4-BE49-F238E27FC236}">
                <a16:creationId xmlns:a16="http://schemas.microsoft.com/office/drawing/2014/main" id="{9A6FC37C-13B1-8C5A-6D88-1840F10A67C5}"/>
              </a:ext>
            </a:extLst>
          </p:cNvPr>
          <p:cNvSpPr>
            <a:spLocks noGrp="1"/>
          </p:cNvSpPr>
          <p:nvPr>
            <p:ph idx="1"/>
          </p:nvPr>
        </p:nvSpPr>
        <p:spPr>
          <a:xfrm>
            <a:off x="7386918" y="1245254"/>
            <a:ext cx="3966882" cy="4672666"/>
          </a:xfrm>
        </p:spPr>
        <p:txBody>
          <a:bodyPr>
            <a:normAutofit fontScale="85000" lnSpcReduction="20000"/>
          </a:bodyPr>
          <a:lstStyle/>
          <a:p>
            <a:r>
              <a:rPr lang="en-US"/>
              <a:t>We can zoom in and look more closely at the scatter plot for median_house_value against median_income</a:t>
            </a:r>
          </a:p>
          <a:p>
            <a:r>
              <a:rPr lang="en-US"/>
              <a:t>We can see that there certainly seems to be a positive trend</a:t>
            </a:r>
          </a:p>
          <a:p>
            <a:r>
              <a:rPr lang="en-US"/>
              <a:t>We can also see the price cap at the top</a:t>
            </a:r>
          </a:p>
          <a:p>
            <a:r>
              <a:rPr lang="en-US"/>
              <a:t>There are also some other horizontal lines at e.g., 450k, 350k – these might be “quirks” in the data that you might want to remove before training a model</a:t>
            </a:r>
          </a:p>
        </p:txBody>
      </p:sp>
      <p:sp>
        <p:nvSpPr>
          <p:cNvPr id="4" name="Slide Number Placeholder 3">
            <a:extLst>
              <a:ext uri="{FF2B5EF4-FFF2-40B4-BE49-F238E27FC236}">
                <a16:creationId xmlns:a16="http://schemas.microsoft.com/office/drawing/2014/main" id="{FCBDF1B5-4E7F-F0AD-B75E-4C5E8E6809D4}"/>
              </a:ext>
            </a:extLst>
          </p:cNvPr>
          <p:cNvSpPr>
            <a:spLocks noGrp="1"/>
          </p:cNvSpPr>
          <p:nvPr>
            <p:ph type="sldNum" sz="quarter" idx="12"/>
          </p:nvPr>
        </p:nvSpPr>
        <p:spPr/>
        <p:txBody>
          <a:bodyPr/>
          <a:lstStyle/>
          <a:p>
            <a:fld id="{F4D27A1E-7FF6-AE4C-BBF1-D850BA4B9661}" type="slidenum">
              <a:rPr lang="en-GB"/>
              <a:t>50</a:t>
            </a:fld>
            <a:endParaRPr lang="en-GB"/>
          </a:p>
        </p:txBody>
      </p:sp>
      <p:pic>
        <p:nvPicPr>
          <p:cNvPr id="5" name="Picture 4">
            <a:extLst>
              <a:ext uri="{FF2B5EF4-FFF2-40B4-BE49-F238E27FC236}">
                <a16:creationId xmlns:a16="http://schemas.microsoft.com/office/drawing/2014/main" id="{F6464F3B-08A6-94D4-3E62-D9EBFC1EEA7B}"/>
              </a:ext>
            </a:extLst>
          </p:cNvPr>
          <p:cNvPicPr>
            <a:picLocks noChangeAspect="1"/>
          </p:cNvPicPr>
          <p:nvPr/>
        </p:nvPicPr>
        <p:blipFill>
          <a:blip r:embed="rId2"/>
          <a:stretch>
            <a:fillRect/>
          </a:stretch>
        </p:blipFill>
        <p:spPr>
          <a:xfrm>
            <a:off x="519104" y="1046816"/>
            <a:ext cx="6390382" cy="5674659"/>
          </a:xfrm>
          <a:prstGeom prst="rect">
            <a:avLst/>
          </a:prstGeom>
        </p:spPr>
      </p:pic>
    </p:spTree>
    <p:extLst>
      <p:ext uri="{BB962C8B-B14F-4D97-AF65-F5344CB8AC3E}">
        <p14:creationId xmlns:p14="http://schemas.microsoft.com/office/powerpoint/2010/main" val="42422623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AD2E2-8ED3-CDC0-1FC9-D7872F41635A}"/>
              </a:ext>
            </a:extLst>
          </p:cNvPr>
          <p:cNvSpPr>
            <a:spLocks noGrp="1"/>
          </p:cNvSpPr>
          <p:nvPr>
            <p:ph type="title"/>
          </p:nvPr>
        </p:nvSpPr>
        <p:spPr/>
        <p:txBody>
          <a:bodyPr/>
          <a:lstStyle/>
          <a:p>
            <a:r>
              <a:rPr lang="en-US"/>
              <a:t>Correlation coefficient</a:t>
            </a:r>
          </a:p>
        </p:txBody>
      </p:sp>
      <p:sp>
        <p:nvSpPr>
          <p:cNvPr id="3" name="Content Placeholder 2">
            <a:extLst>
              <a:ext uri="{FF2B5EF4-FFF2-40B4-BE49-F238E27FC236}">
                <a16:creationId xmlns:a16="http://schemas.microsoft.com/office/drawing/2014/main" id="{0B123A5D-71AF-DC4D-ABAC-7174CEF871A8}"/>
              </a:ext>
            </a:extLst>
          </p:cNvPr>
          <p:cNvSpPr>
            <a:spLocks noGrp="1"/>
          </p:cNvSpPr>
          <p:nvPr>
            <p:ph idx="1"/>
          </p:nvPr>
        </p:nvSpPr>
        <p:spPr>
          <a:xfrm>
            <a:off x="6956612" y="519953"/>
            <a:ext cx="4397188" cy="5657010"/>
          </a:xfrm>
        </p:spPr>
        <p:txBody>
          <a:bodyPr>
            <a:normAutofit fontScale="85000" lnSpcReduction="10000"/>
          </a:bodyPr>
          <a:lstStyle/>
          <a:p>
            <a:r>
              <a:rPr lang="en-US"/>
              <a:t>The correlation coefficient only measures </a:t>
            </a:r>
            <a:r>
              <a:rPr lang="en-US" b="1"/>
              <a:t>linear</a:t>
            </a:r>
            <a:r>
              <a:rPr lang="en-US"/>
              <a:t> relationships</a:t>
            </a:r>
          </a:p>
          <a:p>
            <a:r>
              <a:rPr lang="en-US"/>
              <a:t>It may completely fail to notice </a:t>
            </a:r>
            <a:r>
              <a:rPr lang="en-US" i="1"/>
              <a:t>non</a:t>
            </a:r>
            <a:r>
              <a:rPr lang="en-US"/>
              <a:t>-linear relationships</a:t>
            </a:r>
          </a:p>
          <a:p>
            <a:r>
              <a:rPr lang="en-US"/>
              <a:t>The figure on the left shows the correlation coefficient for a number of scatter plots</a:t>
            </a:r>
          </a:p>
          <a:p>
            <a:r>
              <a:rPr lang="en-US"/>
              <a:t>In the plots in the bottom row, there is clearly a relationship, between the variables, but the correlation coefficient is 0!</a:t>
            </a:r>
          </a:p>
          <a:p>
            <a:r>
              <a:rPr lang="en-US"/>
              <a:t>Note also that the slope of the line does not affect the correlation coefficient – it basically just says whether the two variables “go up and down” in the same places!</a:t>
            </a:r>
          </a:p>
        </p:txBody>
      </p:sp>
      <p:sp>
        <p:nvSpPr>
          <p:cNvPr id="4" name="Slide Number Placeholder 3">
            <a:extLst>
              <a:ext uri="{FF2B5EF4-FFF2-40B4-BE49-F238E27FC236}">
                <a16:creationId xmlns:a16="http://schemas.microsoft.com/office/drawing/2014/main" id="{5F60559D-2AE2-F5CE-3908-A8912F09A0F5}"/>
              </a:ext>
            </a:extLst>
          </p:cNvPr>
          <p:cNvSpPr>
            <a:spLocks noGrp="1"/>
          </p:cNvSpPr>
          <p:nvPr>
            <p:ph type="sldNum" sz="quarter" idx="12"/>
          </p:nvPr>
        </p:nvSpPr>
        <p:spPr/>
        <p:txBody>
          <a:bodyPr/>
          <a:lstStyle/>
          <a:p>
            <a:fld id="{F4D27A1E-7FF6-AE4C-BBF1-D850BA4B9661}" type="slidenum">
              <a:rPr lang="en-GB"/>
              <a:t>51</a:t>
            </a:fld>
            <a:endParaRPr lang="en-GB"/>
          </a:p>
        </p:txBody>
      </p:sp>
      <p:pic>
        <p:nvPicPr>
          <p:cNvPr id="5" name="Picture 4">
            <a:extLst>
              <a:ext uri="{FF2B5EF4-FFF2-40B4-BE49-F238E27FC236}">
                <a16:creationId xmlns:a16="http://schemas.microsoft.com/office/drawing/2014/main" id="{5543740C-0B04-238F-FDE4-91798D21CF4F}"/>
              </a:ext>
            </a:extLst>
          </p:cNvPr>
          <p:cNvPicPr>
            <a:picLocks noChangeAspect="1"/>
          </p:cNvPicPr>
          <p:nvPr/>
        </p:nvPicPr>
        <p:blipFill>
          <a:blip r:embed="rId2"/>
          <a:stretch>
            <a:fillRect/>
          </a:stretch>
        </p:blipFill>
        <p:spPr>
          <a:xfrm>
            <a:off x="327211" y="1819572"/>
            <a:ext cx="6476333" cy="3523393"/>
          </a:xfrm>
          <a:prstGeom prst="rect">
            <a:avLst/>
          </a:prstGeom>
        </p:spPr>
      </p:pic>
    </p:spTree>
    <p:extLst>
      <p:ext uri="{BB962C8B-B14F-4D97-AF65-F5344CB8AC3E}">
        <p14:creationId xmlns:p14="http://schemas.microsoft.com/office/powerpoint/2010/main" val="15037639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1CF1A-9D4F-7F82-5FCB-E94F7E83A778}"/>
              </a:ext>
            </a:extLst>
          </p:cNvPr>
          <p:cNvSpPr>
            <a:spLocks noGrp="1"/>
          </p:cNvSpPr>
          <p:nvPr>
            <p:ph type="title"/>
          </p:nvPr>
        </p:nvSpPr>
        <p:spPr/>
        <p:txBody>
          <a:bodyPr/>
          <a:lstStyle/>
          <a:p>
            <a:r>
              <a:rPr lang="en-US"/>
              <a:t>Summary so far</a:t>
            </a:r>
          </a:p>
        </p:txBody>
      </p:sp>
      <p:sp>
        <p:nvSpPr>
          <p:cNvPr id="3" name="Content Placeholder 2">
            <a:extLst>
              <a:ext uri="{FF2B5EF4-FFF2-40B4-BE49-F238E27FC236}">
                <a16:creationId xmlns:a16="http://schemas.microsoft.com/office/drawing/2014/main" id="{FA528974-6844-9F2E-DB8F-CCFBEAA95DA5}"/>
              </a:ext>
            </a:extLst>
          </p:cNvPr>
          <p:cNvSpPr>
            <a:spLocks noGrp="1"/>
          </p:cNvSpPr>
          <p:nvPr>
            <p:ph idx="1"/>
          </p:nvPr>
        </p:nvSpPr>
        <p:spPr>
          <a:xfrm>
            <a:off x="838200" y="1825625"/>
            <a:ext cx="10515600" cy="3678704"/>
          </a:xfrm>
        </p:spPr>
        <p:txBody>
          <a:bodyPr/>
          <a:lstStyle/>
          <a:p>
            <a:r>
              <a:rPr lang="en-US"/>
              <a:t>We’ve learnt how to get our data and how to split it into a training set and a test set</a:t>
            </a:r>
          </a:p>
          <a:p>
            <a:r>
              <a:rPr lang="en-US"/>
              <a:t>We’ve also learnt some ways of exploring data both visually and by using correlations</a:t>
            </a:r>
          </a:p>
          <a:p>
            <a:r>
              <a:rPr lang="en-US"/>
              <a:t>We’ve also found some “quirks” in the data that we may need to remove before using it for training</a:t>
            </a:r>
          </a:p>
          <a:p>
            <a:r>
              <a:rPr lang="en-US"/>
              <a:t>We found that some of the attributes have skewed distributions that may need to be transformed before learning</a:t>
            </a:r>
          </a:p>
        </p:txBody>
      </p:sp>
      <p:sp>
        <p:nvSpPr>
          <p:cNvPr id="4" name="Slide Number Placeholder 3">
            <a:extLst>
              <a:ext uri="{FF2B5EF4-FFF2-40B4-BE49-F238E27FC236}">
                <a16:creationId xmlns:a16="http://schemas.microsoft.com/office/drawing/2014/main" id="{C25D35B9-AB4F-9AD6-E46F-8557D99D746B}"/>
              </a:ext>
            </a:extLst>
          </p:cNvPr>
          <p:cNvSpPr>
            <a:spLocks noGrp="1"/>
          </p:cNvSpPr>
          <p:nvPr>
            <p:ph type="sldNum" sz="quarter" idx="12"/>
          </p:nvPr>
        </p:nvSpPr>
        <p:spPr/>
        <p:txBody>
          <a:bodyPr/>
          <a:lstStyle/>
          <a:p>
            <a:fld id="{F4D27A1E-7FF6-AE4C-BBF1-D850BA4B9661}" type="slidenum">
              <a:rPr lang="en-GB"/>
              <a:t>52</a:t>
            </a:fld>
            <a:endParaRPr lang="en-GB"/>
          </a:p>
        </p:txBody>
      </p:sp>
    </p:spTree>
    <p:extLst>
      <p:ext uri="{BB962C8B-B14F-4D97-AF65-F5344CB8AC3E}">
        <p14:creationId xmlns:p14="http://schemas.microsoft.com/office/powerpoint/2010/main" val="10111917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75958-C9CC-2636-CEEE-541AAD347ED1}"/>
              </a:ext>
            </a:extLst>
          </p:cNvPr>
          <p:cNvSpPr>
            <a:spLocks noGrp="1"/>
          </p:cNvSpPr>
          <p:nvPr>
            <p:ph type="title"/>
          </p:nvPr>
        </p:nvSpPr>
        <p:spPr>
          <a:xfrm>
            <a:off x="838200" y="365126"/>
            <a:ext cx="10515600" cy="531346"/>
          </a:xfrm>
        </p:spPr>
        <p:txBody>
          <a:bodyPr>
            <a:normAutofit fontScale="90000"/>
          </a:bodyPr>
          <a:lstStyle/>
          <a:p>
            <a:r>
              <a:rPr lang="en-US"/>
              <a:t>Experimenting with attribute combinations</a:t>
            </a:r>
          </a:p>
        </p:txBody>
      </p:sp>
      <p:sp>
        <p:nvSpPr>
          <p:cNvPr id="4" name="Slide Number Placeholder 3">
            <a:extLst>
              <a:ext uri="{FF2B5EF4-FFF2-40B4-BE49-F238E27FC236}">
                <a16:creationId xmlns:a16="http://schemas.microsoft.com/office/drawing/2014/main" id="{1DB7CBAE-40C3-9404-20A2-AB6446FF2EB0}"/>
              </a:ext>
            </a:extLst>
          </p:cNvPr>
          <p:cNvSpPr>
            <a:spLocks noGrp="1"/>
          </p:cNvSpPr>
          <p:nvPr>
            <p:ph type="sldNum" sz="quarter" idx="12"/>
          </p:nvPr>
        </p:nvSpPr>
        <p:spPr/>
        <p:txBody>
          <a:bodyPr/>
          <a:lstStyle/>
          <a:p>
            <a:fld id="{F4D27A1E-7FF6-AE4C-BBF1-D850BA4B9661}" type="slidenum">
              <a:rPr lang="en-GB"/>
              <a:t>53</a:t>
            </a:fld>
            <a:endParaRPr lang="en-GB"/>
          </a:p>
        </p:txBody>
      </p:sp>
      <p:pic>
        <p:nvPicPr>
          <p:cNvPr id="6" name="Picture 5">
            <a:extLst>
              <a:ext uri="{FF2B5EF4-FFF2-40B4-BE49-F238E27FC236}">
                <a16:creationId xmlns:a16="http://schemas.microsoft.com/office/drawing/2014/main" id="{67953AAD-AD2D-F474-DA2B-5EACE64E1959}"/>
              </a:ext>
            </a:extLst>
          </p:cNvPr>
          <p:cNvPicPr>
            <a:picLocks noChangeAspect="1"/>
          </p:cNvPicPr>
          <p:nvPr/>
        </p:nvPicPr>
        <p:blipFill>
          <a:blip r:embed="rId2"/>
          <a:stretch>
            <a:fillRect/>
          </a:stretch>
        </p:blipFill>
        <p:spPr>
          <a:xfrm>
            <a:off x="649942" y="1025995"/>
            <a:ext cx="7772400" cy="4806010"/>
          </a:xfrm>
          <a:prstGeom prst="rect">
            <a:avLst/>
          </a:prstGeom>
        </p:spPr>
      </p:pic>
      <p:sp>
        <p:nvSpPr>
          <p:cNvPr id="3" name="Content Placeholder 2">
            <a:extLst>
              <a:ext uri="{FF2B5EF4-FFF2-40B4-BE49-F238E27FC236}">
                <a16:creationId xmlns:a16="http://schemas.microsoft.com/office/drawing/2014/main" id="{5C51BD9C-DAB6-EDE6-A866-3BE3387D1434}"/>
              </a:ext>
            </a:extLst>
          </p:cNvPr>
          <p:cNvSpPr>
            <a:spLocks noGrp="1"/>
          </p:cNvSpPr>
          <p:nvPr>
            <p:ph idx="1"/>
          </p:nvPr>
        </p:nvSpPr>
        <p:spPr>
          <a:xfrm>
            <a:off x="4912659" y="3155576"/>
            <a:ext cx="6629399" cy="3200773"/>
          </a:xfrm>
        </p:spPr>
        <p:txBody>
          <a:bodyPr>
            <a:normAutofit fontScale="85000" lnSpcReduction="20000"/>
          </a:bodyPr>
          <a:lstStyle/>
          <a:p>
            <a:r>
              <a:rPr lang="en-US"/>
              <a:t>A final thing to explore before preparing the data for machine learning is to try out various attribute combinations</a:t>
            </a:r>
          </a:p>
          <a:p>
            <a:r>
              <a:rPr lang="en-US"/>
              <a:t>For example, we could</a:t>
            </a:r>
          </a:p>
          <a:p>
            <a:pPr lvl="1"/>
            <a:r>
              <a:rPr lang="en-US"/>
              <a:t>divide total_rooms by households to get the number of rooms per house for a district</a:t>
            </a:r>
          </a:p>
          <a:p>
            <a:pPr lvl="1"/>
            <a:r>
              <a:rPr lang="en-US"/>
              <a:t>divide total_bedrooms by total_rooms to get the proportion of rooms that are bedrooms for a district</a:t>
            </a:r>
          </a:p>
          <a:p>
            <a:pPr lvl="1"/>
            <a:r>
              <a:rPr lang="en-US"/>
              <a:t>divide population by households to get the number of people per household for a district</a:t>
            </a:r>
          </a:p>
          <a:p>
            <a:r>
              <a:rPr lang="en-US"/>
              <a:t>Then we can look at the correlation matrix again</a:t>
            </a:r>
          </a:p>
        </p:txBody>
      </p:sp>
    </p:spTree>
    <p:extLst>
      <p:ext uri="{BB962C8B-B14F-4D97-AF65-F5344CB8AC3E}">
        <p14:creationId xmlns:p14="http://schemas.microsoft.com/office/powerpoint/2010/main" val="18852893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DC04F2-897A-EA11-6684-85E6E98A118C}"/>
              </a:ext>
            </a:extLst>
          </p:cNvPr>
          <p:cNvPicPr>
            <a:picLocks noChangeAspect="1"/>
          </p:cNvPicPr>
          <p:nvPr/>
        </p:nvPicPr>
        <p:blipFill>
          <a:blip r:embed="rId2"/>
          <a:stretch>
            <a:fillRect/>
          </a:stretch>
        </p:blipFill>
        <p:spPr>
          <a:xfrm>
            <a:off x="398930" y="868930"/>
            <a:ext cx="7772400" cy="4806010"/>
          </a:xfrm>
          <a:prstGeom prst="rect">
            <a:avLst/>
          </a:prstGeom>
        </p:spPr>
      </p:pic>
      <p:sp>
        <p:nvSpPr>
          <p:cNvPr id="2" name="Title 1">
            <a:extLst>
              <a:ext uri="{FF2B5EF4-FFF2-40B4-BE49-F238E27FC236}">
                <a16:creationId xmlns:a16="http://schemas.microsoft.com/office/drawing/2014/main" id="{60F43B36-EC44-717B-AB80-E75649E8792E}"/>
              </a:ext>
            </a:extLst>
          </p:cNvPr>
          <p:cNvSpPr>
            <a:spLocks noGrp="1"/>
          </p:cNvSpPr>
          <p:nvPr>
            <p:ph type="title"/>
          </p:nvPr>
        </p:nvSpPr>
        <p:spPr>
          <a:xfrm>
            <a:off x="838200" y="365125"/>
            <a:ext cx="10515600" cy="365125"/>
          </a:xfrm>
        </p:spPr>
        <p:txBody>
          <a:bodyPr>
            <a:normAutofit fontScale="90000"/>
          </a:bodyPr>
          <a:lstStyle/>
          <a:p>
            <a:r>
              <a:rPr lang="en-US"/>
              <a:t>End of initial exploratory phase</a:t>
            </a:r>
          </a:p>
        </p:txBody>
      </p:sp>
      <p:sp>
        <p:nvSpPr>
          <p:cNvPr id="3" name="Content Placeholder 2">
            <a:extLst>
              <a:ext uri="{FF2B5EF4-FFF2-40B4-BE49-F238E27FC236}">
                <a16:creationId xmlns:a16="http://schemas.microsoft.com/office/drawing/2014/main" id="{F9C43ED8-BF44-C2EE-1120-4FB2CE0FF08A}"/>
              </a:ext>
            </a:extLst>
          </p:cNvPr>
          <p:cNvSpPr>
            <a:spLocks noGrp="1"/>
          </p:cNvSpPr>
          <p:nvPr>
            <p:ph idx="1"/>
          </p:nvPr>
        </p:nvSpPr>
        <p:spPr>
          <a:xfrm>
            <a:off x="4446494" y="2976283"/>
            <a:ext cx="7346576" cy="3380068"/>
          </a:xfrm>
        </p:spPr>
        <p:txBody>
          <a:bodyPr>
            <a:normAutofit fontScale="77500" lnSpcReduction="20000"/>
          </a:bodyPr>
          <a:lstStyle/>
          <a:p>
            <a:r>
              <a:rPr lang="en-US"/>
              <a:t>The bedrooms_ratio attribute is more correlated with the median_house_value that the total number of rooms or bedrooms</a:t>
            </a:r>
          </a:p>
          <a:p>
            <a:pPr lvl="1"/>
            <a:r>
              <a:rPr lang="en-US"/>
              <a:t>Houses with a lower bedroom/room ratio tend to be more expensive</a:t>
            </a:r>
          </a:p>
          <a:p>
            <a:r>
              <a:rPr lang="en-US"/>
              <a:t>rooms_per_house is more informative than the total number of rooms in a district – obviously, larger houses are more expensive!</a:t>
            </a:r>
          </a:p>
          <a:p>
            <a:r>
              <a:rPr lang="en-US"/>
              <a:t>This exploratory phase has given us some good insights that we can use to help us in building a first prototype</a:t>
            </a:r>
          </a:p>
          <a:p>
            <a:r>
              <a:rPr lang="en-US"/>
              <a:t>We can have another round of analysis once we’ve got our first prototype up and running</a:t>
            </a:r>
          </a:p>
        </p:txBody>
      </p:sp>
      <p:sp>
        <p:nvSpPr>
          <p:cNvPr id="4" name="Slide Number Placeholder 3">
            <a:extLst>
              <a:ext uri="{FF2B5EF4-FFF2-40B4-BE49-F238E27FC236}">
                <a16:creationId xmlns:a16="http://schemas.microsoft.com/office/drawing/2014/main" id="{31D267D6-C573-A1D2-D18A-ED496AAA492B}"/>
              </a:ext>
            </a:extLst>
          </p:cNvPr>
          <p:cNvSpPr>
            <a:spLocks noGrp="1"/>
          </p:cNvSpPr>
          <p:nvPr>
            <p:ph type="sldNum" sz="quarter" idx="12"/>
          </p:nvPr>
        </p:nvSpPr>
        <p:spPr/>
        <p:txBody>
          <a:bodyPr/>
          <a:lstStyle/>
          <a:p>
            <a:fld id="{F4D27A1E-7FF6-AE4C-BBF1-D850BA4B9661}" type="slidenum">
              <a:rPr lang="en-GB"/>
              <a:t>54</a:t>
            </a:fld>
            <a:endParaRPr lang="en-GB"/>
          </a:p>
        </p:txBody>
      </p:sp>
    </p:spTree>
    <p:extLst>
      <p:ext uri="{BB962C8B-B14F-4D97-AF65-F5344CB8AC3E}">
        <p14:creationId xmlns:p14="http://schemas.microsoft.com/office/powerpoint/2010/main" val="5997812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93980-C8F1-0CEB-46B3-FAF61F20708B}"/>
              </a:ext>
            </a:extLst>
          </p:cNvPr>
          <p:cNvSpPr>
            <a:spLocks noGrp="1"/>
          </p:cNvSpPr>
          <p:nvPr>
            <p:ph type="title"/>
          </p:nvPr>
        </p:nvSpPr>
        <p:spPr/>
        <p:txBody>
          <a:bodyPr/>
          <a:lstStyle/>
          <a:p>
            <a:r>
              <a:rPr lang="en-US"/>
              <a:t>Preparing data for machine learning algorithms</a:t>
            </a:r>
          </a:p>
        </p:txBody>
      </p:sp>
      <p:sp>
        <p:nvSpPr>
          <p:cNvPr id="3" name="Content Placeholder 2">
            <a:extLst>
              <a:ext uri="{FF2B5EF4-FFF2-40B4-BE49-F238E27FC236}">
                <a16:creationId xmlns:a16="http://schemas.microsoft.com/office/drawing/2014/main" id="{9C0E7785-EA62-9824-906F-41F296C60839}"/>
              </a:ext>
            </a:extLst>
          </p:cNvPr>
          <p:cNvSpPr>
            <a:spLocks noGrp="1"/>
          </p:cNvSpPr>
          <p:nvPr>
            <p:ph idx="1"/>
          </p:nvPr>
        </p:nvSpPr>
        <p:spPr/>
        <p:txBody>
          <a:bodyPr/>
          <a:lstStyle/>
          <a:p>
            <a:r>
              <a:rPr lang="en-US"/>
              <a:t>Having explored and visualized the data, and split it into training and test sets, it is time to prepare it for machine learning</a:t>
            </a:r>
          </a:p>
          <a:p>
            <a:r>
              <a:rPr lang="en-US"/>
              <a:t>This should be done by running functions on the data rather than by editing it manually because</a:t>
            </a:r>
          </a:p>
          <a:p>
            <a:pPr lvl="1"/>
            <a:r>
              <a:rPr lang="en-US"/>
              <a:t>it makes the process reproducible</a:t>
            </a:r>
          </a:p>
          <a:p>
            <a:pPr lvl="1"/>
            <a:r>
              <a:rPr lang="en-US"/>
              <a:t>you will be able to reuse the functions on other datasets and on this dataset when you update it</a:t>
            </a:r>
          </a:p>
          <a:p>
            <a:pPr lvl="1"/>
            <a:r>
              <a:rPr lang="en-US"/>
              <a:t>you can use the functions when you update the data if you decide to implement your system as an online learning system or if you have periodic updates</a:t>
            </a:r>
          </a:p>
          <a:p>
            <a:pPr lvl="1"/>
            <a:r>
              <a:rPr lang="en-US"/>
              <a:t>it makes it easier compare different transformations of the data</a:t>
            </a:r>
          </a:p>
        </p:txBody>
      </p:sp>
    </p:spTree>
    <p:extLst>
      <p:ext uri="{BB962C8B-B14F-4D97-AF65-F5344CB8AC3E}">
        <p14:creationId xmlns:p14="http://schemas.microsoft.com/office/powerpoint/2010/main" val="12852157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A7E6D-63F2-24F2-ACC6-6E9248EDBA9E}"/>
              </a:ext>
            </a:extLst>
          </p:cNvPr>
          <p:cNvSpPr>
            <a:spLocks noGrp="1"/>
          </p:cNvSpPr>
          <p:nvPr>
            <p:ph type="title"/>
          </p:nvPr>
        </p:nvSpPr>
        <p:spPr/>
        <p:txBody>
          <a:bodyPr/>
          <a:lstStyle/>
          <a:p>
            <a:r>
              <a:rPr lang="en-US"/>
              <a:t>Preparing the data for ML algorithms</a:t>
            </a:r>
          </a:p>
        </p:txBody>
      </p:sp>
      <p:sp>
        <p:nvSpPr>
          <p:cNvPr id="3" name="Content Placeholder 2">
            <a:extLst>
              <a:ext uri="{FF2B5EF4-FFF2-40B4-BE49-F238E27FC236}">
                <a16:creationId xmlns:a16="http://schemas.microsoft.com/office/drawing/2014/main" id="{6CC6CD40-909D-5811-CAC8-2A680DFB8C3A}"/>
              </a:ext>
            </a:extLst>
          </p:cNvPr>
          <p:cNvSpPr>
            <a:spLocks noGrp="1"/>
          </p:cNvSpPr>
          <p:nvPr>
            <p:ph idx="1"/>
          </p:nvPr>
        </p:nvSpPr>
        <p:spPr>
          <a:xfrm>
            <a:off x="349640" y="3151189"/>
            <a:ext cx="11004160" cy="3025774"/>
          </a:xfrm>
        </p:spPr>
        <p:txBody>
          <a:bodyPr/>
          <a:lstStyle/>
          <a:p>
            <a:r>
              <a:rPr lang="en-US"/>
              <a:t>First we need to revert to a clean training set (e.g., by copying strat_train_set again</a:t>
            </a:r>
          </a:p>
          <a:p>
            <a:r>
              <a:rPr lang="en-US"/>
              <a:t>We should also separate predictors from targets, as we won’t necessarily apply the same transformations to the predictors as to the targets</a:t>
            </a:r>
          </a:p>
          <a:p>
            <a:pPr lvl="1"/>
            <a:r>
              <a:rPr lang="en-US"/>
              <a:t>Note that drop() creates a copy of the data and does not affect strat_train_set</a:t>
            </a:r>
          </a:p>
        </p:txBody>
      </p:sp>
      <p:pic>
        <p:nvPicPr>
          <p:cNvPr id="4" name="Picture 3">
            <a:extLst>
              <a:ext uri="{FF2B5EF4-FFF2-40B4-BE49-F238E27FC236}">
                <a16:creationId xmlns:a16="http://schemas.microsoft.com/office/drawing/2014/main" id="{930A8393-0FEA-97B6-6B7C-3BF371ED6B90}"/>
              </a:ext>
            </a:extLst>
          </p:cNvPr>
          <p:cNvPicPr>
            <a:picLocks noChangeAspect="1"/>
          </p:cNvPicPr>
          <p:nvPr/>
        </p:nvPicPr>
        <p:blipFill>
          <a:blip r:embed="rId2"/>
          <a:stretch>
            <a:fillRect/>
          </a:stretch>
        </p:blipFill>
        <p:spPr>
          <a:xfrm>
            <a:off x="2501900" y="1598629"/>
            <a:ext cx="4140200" cy="393700"/>
          </a:xfrm>
          <a:prstGeom prst="rect">
            <a:avLst/>
          </a:prstGeom>
        </p:spPr>
      </p:pic>
      <p:pic>
        <p:nvPicPr>
          <p:cNvPr id="5" name="Picture 4">
            <a:extLst>
              <a:ext uri="{FF2B5EF4-FFF2-40B4-BE49-F238E27FC236}">
                <a16:creationId xmlns:a16="http://schemas.microsoft.com/office/drawing/2014/main" id="{37D7660C-2D32-1D36-0002-B2DC6F7DC4DB}"/>
              </a:ext>
            </a:extLst>
          </p:cNvPr>
          <p:cNvPicPr>
            <a:picLocks noChangeAspect="1"/>
          </p:cNvPicPr>
          <p:nvPr/>
        </p:nvPicPr>
        <p:blipFill>
          <a:blip r:embed="rId3"/>
          <a:stretch>
            <a:fillRect/>
          </a:stretch>
        </p:blipFill>
        <p:spPr>
          <a:xfrm>
            <a:off x="2501900" y="2127266"/>
            <a:ext cx="7188200" cy="647700"/>
          </a:xfrm>
          <a:prstGeom prst="rect">
            <a:avLst/>
          </a:prstGeom>
        </p:spPr>
      </p:pic>
    </p:spTree>
    <p:extLst>
      <p:ext uri="{BB962C8B-B14F-4D97-AF65-F5344CB8AC3E}">
        <p14:creationId xmlns:p14="http://schemas.microsoft.com/office/powerpoint/2010/main" val="32567259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D1178-161A-8F20-37FC-B568732A59AD}"/>
              </a:ext>
            </a:extLst>
          </p:cNvPr>
          <p:cNvSpPr>
            <a:spLocks noGrp="1"/>
          </p:cNvSpPr>
          <p:nvPr>
            <p:ph type="title"/>
          </p:nvPr>
        </p:nvSpPr>
        <p:spPr/>
        <p:txBody>
          <a:bodyPr/>
          <a:lstStyle/>
          <a:p>
            <a:r>
              <a:rPr lang="en-US"/>
              <a:t>Cleaning the data</a:t>
            </a:r>
          </a:p>
        </p:txBody>
      </p:sp>
      <p:sp>
        <p:nvSpPr>
          <p:cNvPr id="3" name="Content Placeholder 2">
            <a:extLst>
              <a:ext uri="{FF2B5EF4-FFF2-40B4-BE49-F238E27FC236}">
                <a16:creationId xmlns:a16="http://schemas.microsoft.com/office/drawing/2014/main" id="{2E83B9D2-EDC3-ABC2-C918-492A3916822C}"/>
              </a:ext>
            </a:extLst>
          </p:cNvPr>
          <p:cNvSpPr>
            <a:spLocks noGrp="1"/>
          </p:cNvSpPr>
          <p:nvPr>
            <p:ph idx="1"/>
          </p:nvPr>
        </p:nvSpPr>
        <p:spPr/>
        <p:txBody>
          <a:bodyPr/>
          <a:lstStyle/>
          <a:p>
            <a:r>
              <a:rPr lang="en-US"/>
              <a:t>Most ML algorithms cannot work with missing features, so we need to handle this</a:t>
            </a:r>
          </a:p>
          <a:p>
            <a:r>
              <a:rPr lang="en-US"/>
              <a:t>Our total_bedrooms attribute had missing values – we can fix this in three ways:</a:t>
            </a:r>
          </a:p>
          <a:p>
            <a:pPr marL="914400" lvl="1" indent="-457200">
              <a:buFont typeface="+mj-lt"/>
              <a:buAutoNum type="arabicPeriod"/>
            </a:pPr>
            <a:r>
              <a:rPr lang="en-US"/>
              <a:t>remove the instances (in our case, districts) with missing values</a:t>
            </a:r>
          </a:p>
          <a:p>
            <a:pPr marL="914400" lvl="1" indent="-457200">
              <a:buFont typeface="+mj-lt"/>
              <a:buAutoNum type="arabicPeriod"/>
            </a:pPr>
            <a:r>
              <a:rPr lang="en-US"/>
              <a:t>remove the entire attribute from the data</a:t>
            </a:r>
          </a:p>
          <a:p>
            <a:pPr marL="914400" lvl="1" indent="-457200">
              <a:buFont typeface="+mj-lt"/>
              <a:buAutoNum type="arabicPeriod"/>
            </a:pPr>
            <a:r>
              <a:rPr lang="en-US"/>
              <a:t>set the missing values to some single value, such as zero, the mean, the median, etc. – this is called </a:t>
            </a:r>
            <a:r>
              <a:rPr lang="en-US" b="1" i="1"/>
              <a:t>imputation</a:t>
            </a:r>
            <a:endParaRPr lang="en-US"/>
          </a:p>
        </p:txBody>
      </p:sp>
    </p:spTree>
    <p:extLst>
      <p:ext uri="{BB962C8B-B14F-4D97-AF65-F5344CB8AC3E}">
        <p14:creationId xmlns:p14="http://schemas.microsoft.com/office/powerpoint/2010/main" val="27095136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AFC18-44EA-B8D1-E31C-4EC67DA156BC}"/>
              </a:ext>
            </a:extLst>
          </p:cNvPr>
          <p:cNvSpPr>
            <a:spLocks noGrp="1"/>
          </p:cNvSpPr>
          <p:nvPr>
            <p:ph type="title"/>
          </p:nvPr>
        </p:nvSpPr>
        <p:spPr/>
        <p:txBody>
          <a:bodyPr/>
          <a:lstStyle/>
          <a:p>
            <a:r>
              <a:rPr lang="en-US"/>
              <a:t>Cleaning the data</a:t>
            </a:r>
          </a:p>
        </p:txBody>
      </p:sp>
      <p:sp>
        <p:nvSpPr>
          <p:cNvPr id="3" name="Content Placeholder 2">
            <a:extLst>
              <a:ext uri="{FF2B5EF4-FFF2-40B4-BE49-F238E27FC236}">
                <a16:creationId xmlns:a16="http://schemas.microsoft.com/office/drawing/2014/main" id="{EE6BAD4A-3DFE-AF17-9CA8-DCEF1637A2BD}"/>
              </a:ext>
            </a:extLst>
          </p:cNvPr>
          <p:cNvSpPr>
            <a:spLocks noGrp="1"/>
          </p:cNvSpPr>
          <p:nvPr>
            <p:ph idx="1"/>
          </p:nvPr>
        </p:nvSpPr>
        <p:spPr>
          <a:xfrm>
            <a:off x="838200" y="4851399"/>
            <a:ext cx="10515600" cy="1493417"/>
          </a:xfrm>
        </p:spPr>
        <p:txBody>
          <a:bodyPr>
            <a:normAutofit fontScale="92500" lnSpcReduction="20000"/>
          </a:bodyPr>
          <a:lstStyle/>
          <a:p>
            <a:r>
              <a:rPr lang="en-US"/>
              <a:t>We can handle missing data using the Pandas DataFrame methods, dropna(), drop() and fillna()</a:t>
            </a:r>
          </a:p>
          <a:p>
            <a:r>
              <a:rPr lang="en-US"/>
              <a:t>Note that the “inplace” argument to fillna modifies the object on which it is called</a:t>
            </a:r>
          </a:p>
        </p:txBody>
      </p:sp>
      <p:pic>
        <p:nvPicPr>
          <p:cNvPr id="4" name="Picture 3">
            <a:extLst>
              <a:ext uri="{FF2B5EF4-FFF2-40B4-BE49-F238E27FC236}">
                <a16:creationId xmlns:a16="http://schemas.microsoft.com/office/drawing/2014/main" id="{B3FAA50D-7892-F8CA-D756-CDD13F63A93D}"/>
              </a:ext>
            </a:extLst>
          </p:cNvPr>
          <p:cNvPicPr>
            <a:picLocks noChangeAspect="1"/>
          </p:cNvPicPr>
          <p:nvPr/>
        </p:nvPicPr>
        <p:blipFill>
          <a:blip r:embed="rId2"/>
          <a:stretch>
            <a:fillRect/>
          </a:stretch>
        </p:blipFill>
        <p:spPr>
          <a:xfrm>
            <a:off x="1220285" y="1690688"/>
            <a:ext cx="9751430" cy="2545410"/>
          </a:xfrm>
          <a:prstGeom prst="rect">
            <a:avLst/>
          </a:prstGeom>
        </p:spPr>
      </p:pic>
    </p:spTree>
    <p:extLst>
      <p:ext uri="{BB962C8B-B14F-4D97-AF65-F5344CB8AC3E}">
        <p14:creationId xmlns:p14="http://schemas.microsoft.com/office/powerpoint/2010/main" val="20857109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21B56-39F3-9E06-066D-B4C741051D5D}"/>
              </a:ext>
            </a:extLst>
          </p:cNvPr>
          <p:cNvSpPr>
            <a:spLocks noGrp="1"/>
          </p:cNvSpPr>
          <p:nvPr>
            <p:ph type="title"/>
          </p:nvPr>
        </p:nvSpPr>
        <p:spPr/>
        <p:txBody>
          <a:bodyPr/>
          <a:lstStyle/>
          <a:p>
            <a:r>
              <a:rPr lang="en-US"/>
              <a:t>Using a SimpleImputer</a:t>
            </a:r>
          </a:p>
        </p:txBody>
      </p:sp>
      <p:sp>
        <p:nvSpPr>
          <p:cNvPr id="3" name="Content Placeholder 2">
            <a:extLst>
              <a:ext uri="{FF2B5EF4-FFF2-40B4-BE49-F238E27FC236}">
                <a16:creationId xmlns:a16="http://schemas.microsoft.com/office/drawing/2014/main" id="{F3AEF1F5-2CF2-2E88-AEE7-33B92BAB39B4}"/>
              </a:ext>
            </a:extLst>
          </p:cNvPr>
          <p:cNvSpPr>
            <a:spLocks noGrp="1"/>
          </p:cNvSpPr>
          <p:nvPr>
            <p:ph idx="1"/>
          </p:nvPr>
        </p:nvSpPr>
        <p:spPr>
          <a:xfrm>
            <a:off x="6715708" y="771896"/>
            <a:ext cx="5067300" cy="5630540"/>
          </a:xfrm>
        </p:spPr>
        <p:txBody>
          <a:bodyPr>
            <a:normAutofit fontScale="85000" lnSpcReduction="20000"/>
          </a:bodyPr>
          <a:lstStyle/>
          <a:p>
            <a:r>
              <a:rPr lang="en-US"/>
              <a:t>We decide to handle the missing data by imputing the median of total_bedrooms into the missing values</a:t>
            </a:r>
          </a:p>
          <a:p>
            <a:r>
              <a:rPr lang="en-US"/>
              <a:t>We will use SciKit-Learn’s </a:t>
            </a:r>
            <a:r>
              <a:rPr lang="en-US" b="1"/>
              <a:t>SimpleImputer</a:t>
            </a:r>
            <a:r>
              <a:rPr lang="en-US"/>
              <a:t> class to do this</a:t>
            </a:r>
          </a:p>
          <a:p>
            <a:r>
              <a:rPr lang="en-US"/>
              <a:t>A SimpleImputer stores the medians of all the attributes, so it can be applied later to a test set, a validation set or an update of the training set</a:t>
            </a:r>
          </a:p>
          <a:p>
            <a:r>
              <a:rPr lang="en-US"/>
              <a:t>Median can only be found on numerical data, so the ocean_proximity attribute has to be removed from our data before fitting the imputer</a:t>
            </a:r>
          </a:p>
          <a:p>
            <a:r>
              <a:rPr lang="en-US"/>
              <a:t>We can do this by using the select_dtypes method</a:t>
            </a:r>
          </a:p>
          <a:p>
            <a:r>
              <a:rPr lang="en-US"/>
              <a:t>We then run the imputer using the fit method</a:t>
            </a:r>
          </a:p>
        </p:txBody>
      </p:sp>
      <p:pic>
        <p:nvPicPr>
          <p:cNvPr id="6" name="Picture 5">
            <a:extLst>
              <a:ext uri="{FF2B5EF4-FFF2-40B4-BE49-F238E27FC236}">
                <a16:creationId xmlns:a16="http://schemas.microsoft.com/office/drawing/2014/main" id="{957F11F5-36B0-BFCD-F292-A26D2E1C420D}"/>
              </a:ext>
            </a:extLst>
          </p:cNvPr>
          <p:cNvPicPr>
            <a:picLocks noChangeAspect="1"/>
          </p:cNvPicPr>
          <p:nvPr/>
        </p:nvPicPr>
        <p:blipFill>
          <a:blip r:embed="rId2"/>
          <a:stretch>
            <a:fillRect/>
          </a:stretch>
        </p:blipFill>
        <p:spPr>
          <a:xfrm>
            <a:off x="114300" y="2971800"/>
            <a:ext cx="4724400" cy="914400"/>
          </a:xfrm>
          <a:prstGeom prst="rect">
            <a:avLst/>
          </a:prstGeom>
        </p:spPr>
      </p:pic>
      <p:pic>
        <p:nvPicPr>
          <p:cNvPr id="7" name="Picture 6">
            <a:extLst>
              <a:ext uri="{FF2B5EF4-FFF2-40B4-BE49-F238E27FC236}">
                <a16:creationId xmlns:a16="http://schemas.microsoft.com/office/drawing/2014/main" id="{CDC82437-12EF-B018-F4B3-B1424EDBB9CD}"/>
              </a:ext>
            </a:extLst>
          </p:cNvPr>
          <p:cNvPicPr>
            <a:picLocks noChangeAspect="1"/>
          </p:cNvPicPr>
          <p:nvPr/>
        </p:nvPicPr>
        <p:blipFill>
          <a:blip r:embed="rId3"/>
          <a:stretch>
            <a:fillRect/>
          </a:stretch>
        </p:blipFill>
        <p:spPr>
          <a:xfrm>
            <a:off x="114300" y="4229586"/>
            <a:ext cx="6172200" cy="381000"/>
          </a:xfrm>
          <a:prstGeom prst="rect">
            <a:avLst/>
          </a:prstGeom>
        </p:spPr>
      </p:pic>
      <p:pic>
        <p:nvPicPr>
          <p:cNvPr id="9" name="Picture 8">
            <a:extLst>
              <a:ext uri="{FF2B5EF4-FFF2-40B4-BE49-F238E27FC236}">
                <a16:creationId xmlns:a16="http://schemas.microsoft.com/office/drawing/2014/main" id="{4B6F5865-70D9-1100-F5D5-38452A598FBB}"/>
              </a:ext>
            </a:extLst>
          </p:cNvPr>
          <p:cNvPicPr>
            <a:picLocks noChangeAspect="1"/>
          </p:cNvPicPr>
          <p:nvPr/>
        </p:nvPicPr>
        <p:blipFill>
          <a:blip r:embed="rId4"/>
          <a:stretch>
            <a:fillRect/>
          </a:stretch>
        </p:blipFill>
        <p:spPr>
          <a:xfrm>
            <a:off x="119354" y="4953972"/>
            <a:ext cx="3657600" cy="1206500"/>
          </a:xfrm>
          <a:prstGeom prst="rect">
            <a:avLst/>
          </a:prstGeom>
        </p:spPr>
      </p:pic>
    </p:spTree>
    <p:extLst>
      <p:ext uri="{BB962C8B-B14F-4D97-AF65-F5344CB8AC3E}">
        <p14:creationId xmlns:p14="http://schemas.microsoft.com/office/powerpoint/2010/main" val="1116729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5149-C6AA-CA97-E4E3-1B9BA3716463}"/>
              </a:ext>
            </a:extLst>
          </p:cNvPr>
          <p:cNvSpPr>
            <a:spLocks noGrp="1"/>
          </p:cNvSpPr>
          <p:nvPr>
            <p:ph type="title"/>
          </p:nvPr>
        </p:nvSpPr>
        <p:spPr/>
        <p:txBody>
          <a:bodyPr/>
          <a:lstStyle/>
          <a:p>
            <a:r>
              <a:rPr lang="en-US"/>
              <a:t>Example dataset to be used in this lecture</a:t>
            </a:r>
          </a:p>
        </p:txBody>
      </p:sp>
      <p:sp>
        <p:nvSpPr>
          <p:cNvPr id="3" name="Content Placeholder 2">
            <a:extLst>
              <a:ext uri="{FF2B5EF4-FFF2-40B4-BE49-F238E27FC236}">
                <a16:creationId xmlns:a16="http://schemas.microsoft.com/office/drawing/2014/main" id="{E1251E5D-7C64-CA45-F7F4-427C28163AD1}"/>
              </a:ext>
            </a:extLst>
          </p:cNvPr>
          <p:cNvSpPr>
            <a:spLocks noGrp="1"/>
          </p:cNvSpPr>
          <p:nvPr>
            <p:ph idx="1"/>
          </p:nvPr>
        </p:nvSpPr>
        <p:spPr>
          <a:xfrm>
            <a:off x="5655526" y="2051825"/>
            <a:ext cx="6090426" cy="3178098"/>
          </a:xfrm>
        </p:spPr>
        <p:txBody>
          <a:bodyPr>
            <a:normAutofit/>
          </a:bodyPr>
          <a:lstStyle/>
          <a:p>
            <a:r>
              <a:rPr lang="en-US"/>
              <a:t>In this lecture, we’ll use the California Housing Prices dataset from the StatLib repository, based on 1990 California census</a:t>
            </a:r>
          </a:p>
          <a:p>
            <a:r>
              <a:rPr lang="en-US"/>
              <a:t>Our task is to predict median house values in California districts, given a number of features from these districts</a:t>
            </a:r>
          </a:p>
        </p:txBody>
      </p:sp>
      <p:pic>
        <p:nvPicPr>
          <p:cNvPr id="4" name="Picture 3">
            <a:extLst>
              <a:ext uri="{FF2B5EF4-FFF2-40B4-BE49-F238E27FC236}">
                <a16:creationId xmlns:a16="http://schemas.microsoft.com/office/drawing/2014/main" id="{FC1CBFED-0660-531A-1A68-8DB67B729E23}"/>
              </a:ext>
            </a:extLst>
          </p:cNvPr>
          <p:cNvPicPr>
            <a:picLocks noChangeAspect="1"/>
          </p:cNvPicPr>
          <p:nvPr/>
        </p:nvPicPr>
        <p:blipFill>
          <a:blip r:embed="rId2"/>
          <a:stretch>
            <a:fillRect/>
          </a:stretch>
        </p:blipFill>
        <p:spPr>
          <a:xfrm>
            <a:off x="446048" y="1825625"/>
            <a:ext cx="5209478" cy="3860538"/>
          </a:xfrm>
          <a:prstGeom prst="rect">
            <a:avLst/>
          </a:prstGeom>
        </p:spPr>
      </p:pic>
      <p:sp>
        <p:nvSpPr>
          <p:cNvPr id="5" name="Slide Number Placeholder 4">
            <a:extLst>
              <a:ext uri="{FF2B5EF4-FFF2-40B4-BE49-F238E27FC236}">
                <a16:creationId xmlns:a16="http://schemas.microsoft.com/office/drawing/2014/main" id="{E073B908-68A5-E116-3536-0BB959CFFA40}"/>
              </a:ext>
            </a:extLst>
          </p:cNvPr>
          <p:cNvSpPr>
            <a:spLocks noGrp="1"/>
          </p:cNvSpPr>
          <p:nvPr>
            <p:ph type="sldNum" sz="quarter" idx="12"/>
          </p:nvPr>
        </p:nvSpPr>
        <p:spPr/>
        <p:txBody>
          <a:bodyPr/>
          <a:lstStyle/>
          <a:p>
            <a:fld id="{F4D27A1E-7FF6-AE4C-BBF1-D850BA4B9661}" type="slidenum">
              <a:rPr lang="en-GB"/>
              <a:t>6</a:t>
            </a:fld>
            <a:endParaRPr lang="en-GB"/>
          </a:p>
        </p:txBody>
      </p:sp>
    </p:spTree>
    <p:extLst>
      <p:ext uri="{BB962C8B-B14F-4D97-AF65-F5344CB8AC3E}">
        <p14:creationId xmlns:p14="http://schemas.microsoft.com/office/powerpoint/2010/main" val="7288648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13AA3-1D8C-10BA-512E-7249723A2828}"/>
              </a:ext>
            </a:extLst>
          </p:cNvPr>
          <p:cNvSpPr>
            <a:spLocks noGrp="1"/>
          </p:cNvSpPr>
          <p:nvPr>
            <p:ph type="title"/>
          </p:nvPr>
        </p:nvSpPr>
        <p:spPr>
          <a:xfrm>
            <a:off x="838200" y="365125"/>
            <a:ext cx="10515600" cy="942641"/>
          </a:xfrm>
        </p:spPr>
        <p:txBody>
          <a:bodyPr/>
          <a:lstStyle/>
          <a:p>
            <a:r>
              <a:rPr lang="en-US"/>
              <a:t>Using a SimpleImputer</a:t>
            </a:r>
          </a:p>
        </p:txBody>
      </p:sp>
      <p:sp>
        <p:nvSpPr>
          <p:cNvPr id="3" name="Content Placeholder 2">
            <a:extLst>
              <a:ext uri="{FF2B5EF4-FFF2-40B4-BE49-F238E27FC236}">
                <a16:creationId xmlns:a16="http://schemas.microsoft.com/office/drawing/2014/main" id="{D1994CE5-594A-6A69-C53B-8513A54A00C1}"/>
              </a:ext>
            </a:extLst>
          </p:cNvPr>
          <p:cNvSpPr>
            <a:spLocks noGrp="1"/>
          </p:cNvSpPr>
          <p:nvPr>
            <p:ph idx="1"/>
          </p:nvPr>
        </p:nvSpPr>
        <p:spPr>
          <a:xfrm>
            <a:off x="354563" y="4460033"/>
            <a:ext cx="10999237" cy="2032842"/>
          </a:xfrm>
        </p:spPr>
        <p:txBody>
          <a:bodyPr>
            <a:normAutofit lnSpcReduction="10000"/>
          </a:bodyPr>
          <a:lstStyle/>
          <a:p>
            <a:r>
              <a:rPr lang="en-US"/>
              <a:t>The SimpleImputer has now computed the medians of the attributes and stored them in its statistics_ property (see above)</a:t>
            </a:r>
          </a:p>
          <a:p>
            <a:r>
              <a:rPr lang="en-US"/>
              <a:t>Only the total_bedrooms property currently has missing values, but after an update, there may be missing values in other attributes, so it’s a good idea to compute all of them</a:t>
            </a:r>
          </a:p>
        </p:txBody>
      </p:sp>
      <p:pic>
        <p:nvPicPr>
          <p:cNvPr id="4" name="Picture 3">
            <a:extLst>
              <a:ext uri="{FF2B5EF4-FFF2-40B4-BE49-F238E27FC236}">
                <a16:creationId xmlns:a16="http://schemas.microsoft.com/office/drawing/2014/main" id="{8AAE7CA7-686C-7DEB-2FE6-1BEE422B02C3}"/>
              </a:ext>
            </a:extLst>
          </p:cNvPr>
          <p:cNvPicPr>
            <a:picLocks noChangeAspect="1"/>
          </p:cNvPicPr>
          <p:nvPr/>
        </p:nvPicPr>
        <p:blipFill>
          <a:blip r:embed="rId2"/>
          <a:stretch>
            <a:fillRect/>
          </a:stretch>
        </p:blipFill>
        <p:spPr>
          <a:xfrm>
            <a:off x="2209800" y="1307766"/>
            <a:ext cx="7772400" cy="1178396"/>
          </a:xfrm>
          <a:prstGeom prst="rect">
            <a:avLst/>
          </a:prstGeom>
        </p:spPr>
      </p:pic>
      <p:pic>
        <p:nvPicPr>
          <p:cNvPr id="5" name="Picture 4">
            <a:extLst>
              <a:ext uri="{FF2B5EF4-FFF2-40B4-BE49-F238E27FC236}">
                <a16:creationId xmlns:a16="http://schemas.microsoft.com/office/drawing/2014/main" id="{86FFE0F1-9ADB-D1E5-B2B6-6F3C8159F677}"/>
              </a:ext>
            </a:extLst>
          </p:cNvPr>
          <p:cNvPicPr>
            <a:picLocks noChangeAspect="1"/>
          </p:cNvPicPr>
          <p:nvPr/>
        </p:nvPicPr>
        <p:blipFill>
          <a:blip r:embed="rId3"/>
          <a:stretch>
            <a:fillRect/>
          </a:stretch>
        </p:blipFill>
        <p:spPr>
          <a:xfrm>
            <a:off x="2209800" y="2902483"/>
            <a:ext cx="7772400" cy="1053034"/>
          </a:xfrm>
          <a:prstGeom prst="rect">
            <a:avLst/>
          </a:prstGeom>
        </p:spPr>
      </p:pic>
    </p:spTree>
    <p:extLst>
      <p:ext uri="{BB962C8B-B14F-4D97-AF65-F5344CB8AC3E}">
        <p14:creationId xmlns:p14="http://schemas.microsoft.com/office/powerpoint/2010/main" val="37313206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0B660-6750-206A-AF83-0EFCB48859E5}"/>
              </a:ext>
            </a:extLst>
          </p:cNvPr>
          <p:cNvSpPr>
            <a:spLocks noGrp="1"/>
          </p:cNvSpPr>
          <p:nvPr>
            <p:ph type="title"/>
          </p:nvPr>
        </p:nvSpPr>
        <p:spPr/>
        <p:txBody>
          <a:bodyPr/>
          <a:lstStyle/>
          <a:p>
            <a:r>
              <a:rPr lang="en-US"/>
              <a:t>Imputers</a:t>
            </a:r>
          </a:p>
        </p:txBody>
      </p:sp>
      <p:sp>
        <p:nvSpPr>
          <p:cNvPr id="3" name="Content Placeholder 2">
            <a:extLst>
              <a:ext uri="{FF2B5EF4-FFF2-40B4-BE49-F238E27FC236}">
                <a16:creationId xmlns:a16="http://schemas.microsoft.com/office/drawing/2014/main" id="{63F74B02-3140-1168-A557-789972BFE750}"/>
              </a:ext>
            </a:extLst>
          </p:cNvPr>
          <p:cNvSpPr>
            <a:spLocks noGrp="1"/>
          </p:cNvSpPr>
          <p:nvPr>
            <p:ph idx="1"/>
          </p:nvPr>
        </p:nvSpPr>
        <p:spPr/>
        <p:txBody>
          <a:bodyPr/>
          <a:lstStyle/>
          <a:p>
            <a:r>
              <a:rPr lang="en-US"/>
              <a:t>You can use other strategies with a SimpleImputer:</a:t>
            </a:r>
          </a:p>
          <a:p>
            <a:pPr lvl="1"/>
            <a:r>
              <a:rPr lang="en-US"/>
              <a:t>strategy=“mean”</a:t>
            </a:r>
          </a:p>
          <a:p>
            <a:pPr lvl="1"/>
            <a:r>
              <a:rPr lang="en-US"/>
              <a:t>strategy=“most_frequent” (also supports non-numerical data)</a:t>
            </a:r>
          </a:p>
          <a:p>
            <a:pPr lvl="1"/>
            <a:r>
              <a:rPr lang="en-US"/>
              <a:t>strategy=“constant”, fill_value=... (also supports non-numerical data)</a:t>
            </a:r>
          </a:p>
          <a:p>
            <a:r>
              <a:rPr lang="en-US"/>
              <a:t>Also more powerful imputers available in sklearn.impute package:</a:t>
            </a:r>
          </a:p>
          <a:p>
            <a:pPr lvl="1"/>
            <a:r>
              <a:rPr lang="en-US"/>
              <a:t>KNNImputer: replaces missing value with mean of k nearest neighbours’ values for that feature, with distance based on all features</a:t>
            </a:r>
          </a:p>
          <a:p>
            <a:pPr lvl="1"/>
            <a:r>
              <a:rPr lang="en-US"/>
              <a:t>IterativeImputer: trains a regression model on each feature and predicts missing values based on all other features, repeatedly trains and replaces, improving prediction each time</a:t>
            </a:r>
          </a:p>
        </p:txBody>
      </p:sp>
    </p:spTree>
    <p:extLst>
      <p:ext uri="{BB962C8B-B14F-4D97-AF65-F5344CB8AC3E}">
        <p14:creationId xmlns:p14="http://schemas.microsoft.com/office/powerpoint/2010/main" val="18657523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8F5D1-DB2A-8C41-F6FB-4D29D8FFF6A8}"/>
              </a:ext>
            </a:extLst>
          </p:cNvPr>
          <p:cNvSpPr>
            <a:spLocks noGrp="1"/>
          </p:cNvSpPr>
          <p:nvPr>
            <p:ph type="title"/>
          </p:nvPr>
        </p:nvSpPr>
        <p:spPr>
          <a:xfrm>
            <a:off x="838200" y="365126"/>
            <a:ext cx="10515600" cy="530614"/>
          </a:xfrm>
        </p:spPr>
        <p:txBody>
          <a:bodyPr>
            <a:normAutofit fontScale="90000"/>
          </a:bodyPr>
          <a:lstStyle/>
          <a:p>
            <a:r>
              <a:rPr lang="en-US"/>
              <a:t>Scikit-Learn design principles*</a:t>
            </a:r>
          </a:p>
        </p:txBody>
      </p:sp>
      <p:sp>
        <p:nvSpPr>
          <p:cNvPr id="3" name="Content Placeholder 2">
            <a:extLst>
              <a:ext uri="{FF2B5EF4-FFF2-40B4-BE49-F238E27FC236}">
                <a16:creationId xmlns:a16="http://schemas.microsoft.com/office/drawing/2014/main" id="{0CD29785-FE13-F52A-23DD-A36F51D86215}"/>
              </a:ext>
            </a:extLst>
          </p:cNvPr>
          <p:cNvSpPr>
            <a:spLocks noGrp="1"/>
          </p:cNvSpPr>
          <p:nvPr>
            <p:ph idx="1"/>
          </p:nvPr>
        </p:nvSpPr>
        <p:spPr>
          <a:xfrm>
            <a:off x="838200" y="895740"/>
            <a:ext cx="10515600" cy="5281223"/>
          </a:xfrm>
        </p:spPr>
        <p:txBody>
          <a:bodyPr>
            <a:normAutofit fontScale="85000" lnSpcReduction="20000"/>
          </a:bodyPr>
          <a:lstStyle/>
          <a:p>
            <a:r>
              <a:rPr lang="en-US"/>
              <a:t>Consistency of UI</a:t>
            </a:r>
          </a:p>
          <a:p>
            <a:pPr lvl="1"/>
            <a:r>
              <a:rPr lang="en-US" b="1"/>
              <a:t>Estimators</a:t>
            </a:r>
            <a:r>
              <a:rPr lang="en-US"/>
              <a:t>: any object that can estimate parameters based on a dataset (e.g., SimpleImputer</a:t>
            </a:r>
          </a:p>
          <a:p>
            <a:pPr lvl="2"/>
            <a:r>
              <a:rPr lang="en-US"/>
              <a:t>Estimation performed by a fit() method that takes a dataset as a parameter</a:t>
            </a:r>
          </a:p>
          <a:p>
            <a:pPr lvl="2"/>
            <a:r>
              <a:rPr lang="en-US"/>
              <a:t>Hyperparameters stored in instance variables set by constructor (e.g., SimpleImputer’s strategy)</a:t>
            </a:r>
          </a:p>
          <a:p>
            <a:pPr lvl="1"/>
            <a:r>
              <a:rPr lang="en-US" b="1"/>
              <a:t>Transformers</a:t>
            </a:r>
            <a:r>
              <a:rPr lang="en-US"/>
              <a:t>: estimators that also transform the datset (e.g., SimpleImputer)</a:t>
            </a:r>
          </a:p>
          <a:p>
            <a:pPr lvl="2"/>
            <a:r>
              <a:rPr lang="en-US"/>
              <a:t>Transformation performed by a transform() method that takes the datasaet as a parameter</a:t>
            </a:r>
          </a:p>
          <a:p>
            <a:pPr lvl="2"/>
            <a:r>
              <a:rPr lang="en-US"/>
              <a:t>Transformers also have fit_transform() methods the combine fitting and transforming</a:t>
            </a:r>
          </a:p>
          <a:p>
            <a:pPr lvl="1"/>
            <a:r>
              <a:rPr lang="en-US" b="1"/>
              <a:t>Predictors</a:t>
            </a:r>
            <a:r>
              <a:rPr lang="en-US"/>
              <a:t>: an object that makes predictions (e.g., LinearRegression model)</a:t>
            </a:r>
          </a:p>
          <a:p>
            <a:pPr lvl="2"/>
            <a:r>
              <a:rPr lang="en-US"/>
              <a:t>Prediction performed using a predict() method that takes a dataset of new instances</a:t>
            </a:r>
          </a:p>
          <a:p>
            <a:pPr lvl="2"/>
            <a:r>
              <a:rPr lang="en-US"/>
              <a:t>Predictor’s score() method measures quality of predictions</a:t>
            </a:r>
          </a:p>
          <a:p>
            <a:r>
              <a:rPr lang="en-US"/>
              <a:t>Inspection</a:t>
            </a:r>
          </a:p>
          <a:p>
            <a:pPr lvl="1"/>
            <a:r>
              <a:rPr lang="en-US"/>
              <a:t>Estimator’s hyperparameters stored in public instance variables (e.g., imputer.strategy)</a:t>
            </a:r>
          </a:p>
          <a:p>
            <a:pPr lvl="1"/>
            <a:r>
              <a:rPr lang="en-US"/>
              <a:t>Estimator’s learned parameters stored in instance variables whose names end with an underscore (e.g., imputer.statistics_)</a:t>
            </a:r>
          </a:p>
          <a:p>
            <a:r>
              <a:rPr lang="en-US"/>
              <a:t>Nonproliferation of classes: datasets represented as NumPy arrays or SciPy sparse matrices</a:t>
            </a:r>
          </a:p>
          <a:p>
            <a:r>
              <a:rPr lang="en-US"/>
              <a:t>Composition: existing classes and building blocks reused as much as possible</a:t>
            </a:r>
          </a:p>
          <a:p>
            <a:r>
              <a:rPr lang="en-US"/>
              <a:t>Sensible defaults: provides sensible defaults so easy to create a default model</a:t>
            </a:r>
          </a:p>
        </p:txBody>
      </p:sp>
      <p:sp>
        <p:nvSpPr>
          <p:cNvPr id="4" name="TextBox 3">
            <a:extLst>
              <a:ext uri="{FF2B5EF4-FFF2-40B4-BE49-F238E27FC236}">
                <a16:creationId xmlns:a16="http://schemas.microsoft.com/office/drawing/2014/main" id="{1626779A-9F8F-4EFF-7D4B-FEA93F4C25CD}"/>
              </a:ext>
            </a:extLst>
          </p:cNvPr>
          <p:cNvSpPr txBox="1"/>
          <p:nvPr/>
        </p:nvSpPr>
        <p:spPr>
          <a:xfrm>
            <a:off x="838200" y="6311900"/>
            <a:ext cx="3363998" cy="369332"/>
          </a:xfrm>
          <a:prstGeom prst="rect">
            <a:avLst/>
          </a:prstGeom>
          <a:noFill/>
        </p:spPr>
        <p:txBody>
          <a:bodyPr wrap="none" rtlCol="0">
            <a:spAutoFit/>
          </a:bodyPr>
          <a:lstStyle/>
          <a:p>
            <a:r>
              <a:rPr lang="en-US"/>
              <a:t>* https://arxiv.org/abs/1309.0238</a:t>
            </a:r>
          </a:p>
        </p:txBody>
      </p:sp>
    </p:spTree>
    <p:extLst>
      <p:ext uri="{BB962C8B-B14F-4D97-AF65-F5344CB8AC3E}">
        <p14:creationId xmlns:p14="http://schemas.microsoft.com/office/powerpoint/2010/main" val="6809839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E2D5D-50CC-6773-902F-BA8B8B95FC0E}"/>
              </a:ext>
            </a:extLst>
          </p:cNvPr>
          <p:cNvSpPr>
            <a:spLocks noGrp="1"/>
          </p:cNvSpPr>
          <p:nvPr>
            <p:ph type="title"/>
          </p:nvPr>
        </p:nvSpPr>
        <p:spPr/>
        <p:txBody>
          <a:bodyPr/>
          <a:lstStyle/>
          <a:p>
            <a:r>
              <a:rPr lang="en-US"/>
              <a:t>Transformer output format</a:t>
            </a:r>
          </a:p>
        </p:txBody>
      </p:sp>
      <p:sp>
        <p:nvSpPr>
          <p:cNvPr id="3" name="Content Placeholder 2">
            <a:extLst>
              <a:ext uri="{FF2B5EF4-FFF2-40B4-BE49-F238E27FC236}">
                <a16:creationId xmlns:a16="http://schemas.microsoft.com/office/drawing/2014/main" id="{0E768AEB-AE06-E1EF-5EF0-513ADAF187B9}"/>
              </a:ext>
            </a:extLst>
          </p:cNvPr>
          <p:cNvSpPr>
            <a:spLocks noGrp="1"/>
          </p:cNvSpPr>
          <p:nvPr>
            <p:ph idx="1"/>
          </p:nvPr>
        </p:nvSpPr>
        <p:spPr/>
        <p:txBody>
          <a:bodyPr/>
          <a:lstStyle/>
          <a:p>
            <a:r>
              <a:rPr lang="en-US"/>
              <a:t>In versions of Scikit_learn up to 1.3, transformers output NumPy arrays or SciPy sparse matrices, even when given DataFrames as input</a:t>
            </a:r>
          </a:p>
          <a:p>
            <a:r>
              <a:rPr lang="en-US"/>
              <a:t>From 1.4.dev0, you can use the sklearn.set_config(transform_output=“pandas”) argument to get output in DataFrame format</a:t>
            </a:r>
          </a:p>
          <a:p>
            <a:pPr lvl="1"/>
            <a:r>
              <a:rPr lang="en-US"/>
              <a:t>See </a:t>
            </a:r>
            <a:r>
              <a:rPr lang="en-US">
                <a:hlinkClick r:id="rId2"/>
              </a:rPr>
              <a:t>https://scikit-learn.org/dev/modules/generated/sklearn.set_config.html#sklearn.set_config</a:t>
            </a:r>
            <a:r>
              <a:rPr lang="en-US"/>
              <a:t> </a:t>
            </a:r>
          </a:p>
        </p:txBody>
      </p:sp>
    </p:spTree>
    <p:extLst>
      <p:ext uri="{BB962C8B-B14F-4D97-AF65-F5344CB8AC3E}">
        <p14:creationId xmlns:p14="http://schemas.microsoft.com/office/powerpoint/2010/main" val="24235942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99AA7-4BB5-7D30-EDCE-C0C7A9EBA2F8}"/>
              </a:ext>
            </a:extLst>
          </p:cNvPr>
          <p:cNvSpPr>
            <a:spLocks noGrp="1"/>
          </p:cNvSpPr>
          <p:nvPr>
            <p:ph type="title"/>
          </p:nvPr>
        </p:nvSpPr>
        <p:spPr/>
        <p:txBody>
          <a:bodyPr/>
          <a:lstStyle/>
          <a:p>
            <a:r>
              <a:rPr lang="en-US"/>
              <a:t>Handling text and categorical attributes</a:t>
            </a:r>
          </a:p>
        </p:txBody>
      </p:sp>
      <p:sp>
        <p:nvSpPr>
          <p:cNvPr id="3" name="Content Placeholder 2">
            <a:extLst>
              <a:ext uri="{FF2B5EF4-FFF2-40B4-BE49-F238E27FC236}">
                <a16:creationId xmlns:a16="http://schemas.microsoft.com/office/drawing/2014/main" id="{0A18A862-FCB0-B512-5ADA-E2B3A1E7FFD6}"/>
              </a:ext>
            </a:extLst>
          </p:cNvPr>
          <p:cNvSpPr>
            <a:spLocks noGrp="1"/>
          </p:cNvSpPr>
          <p:nvPr>
            <p:ph idx="1"/>
          </p:nvPr>
        </p:nvSpPr>
        <p:spPr>
          <a:xfrm>
            <a:off x="5635690" y="1825625"/>
            <a:ext cx="5718110" cy="4351338"/>
          </a:xfrm>
        </p:spPr>
        <p:txBody>
          <a:bodyPr>
            <a:normAutofit fontScale="92500" lnSpcReduction="10000"/>
          </a:bodyPr>
          <a:lstStyle/>
          <a:p>
            <a:r>
              <a:rPr lang="en-US"/>
              <a:t>We’ve been focusing so far on numerical attributes, but data may also contain text attributes</a:t>
            </a:r>
          </a:p>
          <a:p>
            <a:r>
              <a:rPr lang="en-US"/>
              <a:t>In this dataset there is one text attribute, ocean_proximity</a:t>
            </a:r>
          </a:p>
          <a:p>
            <a:r>
              <a:rPr lang="en-US"/>
              <a:t>The values for the first few instances are shown on the left</a:t>
            </a:r>
          </a:p>
          <a:p>
            <a:r>
              <a:rPr lang="en-US"/>
              <a:t>Clearly this is not a free text attribute – there is a finite number of possible values</a:t>
            </a:r>
          </a:p>
          <a:p>
            <a:r>
              <a:rPr lang="en-US"/>
              <a:t>Therefore this is a </a:t>
            </a:r>
            <a:r>
              <a:rPr lang="en-US" b="1"/>
              <a:t>categorical</a:t>
            </a:r>
            <a:r>
              <a:rPr lang="en-US"/>
              <a:t> attribute</a:t>
            </a:r>
          </a:p>
        </p:txBody>
      </p:sp>
      <p:pic>
        <p:nvPicPr>
          <p:cNvPr id="4" name="Picture 3">
            <a:extLst>
              <a:ext uri="{FF2B5EF4-FFF2-40B4-BE49-F238E27FC236}">
                <a16:creationId xmlns:a16="http://schemas.microsoft.com/office/drawing/2014/main" id="{48553ECA-D34B-A101-0977-CE5A0B7F82B2}"/>
              </a:ext>
            </a:extLst>
          </p:cNvPr>
          <p:cNvPicPr>
            <a:picLocks noChangeAspect="1"/>
          </p:cNvPicPr>
          <p:nvPr/>
        </p:nvPicPr>
        <p:blipFill>
          <a:blip r:embed="rId2"/>
          <a:stretch>
            <a:fillRect/>
          </a:stretch>
        </p:blipFill>
        <p:spPr>
          <a:xfrm>
            <a:off x="1217256" y="1825625"/>
            <a:ext cx="2628900" cy="3568700"/>
          </a:xfrm>
          <a:prstGeom prst="rect">
            <a:avLst/>
          </a:prstGeom>
        </p:spPr>
      </p:pic>
    </p:spTree>
    <p:extLst>
      <p:ext uri="{BB962C8B-B14F-4D97-AF65-F5344CB8AC3E}">
        <p14:creationId xmlns:p14="http://schemas.microsoft.com/office/powerpoint/2010/main" val="18248579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984DF-FFF9-DA20-8F7A-6C7B487FF76E}"/>
              </a:ext>
            </a:extLst>
          </p:cNvPr>
          <p:cNvSpPr>
            <a:spLocks noGrp="1"/>
          </p:cNvSpPr>
          <p:nvPr>
            <p:ph type="title"/>
          </p:nvPr>
        </p:nvSpPr>
        <p:spPr/>
        <p:txBody>
          <a:bodyPr/>
          <a:lstStyle/>
          <a:p>
            <a:r>
              <a:rPr lang="en-US"/>
              <a:t>Handling categorical attributes</a:t>
            </a:r>
          </a:p>
        </p:txBody>
      </p:sp>
      <p:sp>
        <p:nvSpPr>
          <p:cNvPr id="3" name="Content Placeholder 2">
            <a:extLst>
              <a:ext uri="{FF2B5EF4-FFF2-40B4-BE49-F238E27FC236}">
                <a16:creationId xmlns:a16="http://schemas.microsoft.com/office/drawing/2014/main" id="{3B915AFF-F418-3323-FC76-6BBBB02AA273}"/>
              </a:ext>
            </a:extLst>
          </p:cNvPr>
          <p:cNvSpPr>
            <a:spLocks noGrp="1"/>
          </p:cNvSpPr>
          <p:nvPr>
            <p:ph idx="1"/>
          </p:nvPr>
        </p:nvSpPr>
        <p:spPr>
          <a:xfrm>
            <a:off x="408992" y="3016252"/>
            <a:ext cx="7186127" cy="3476624"/>
          </a:xfrm>
        </p:spPr>
        <p:txBody>
          <a:bodyPr>
            <a:normAutofit fontScale="92500" lnSpcReduction="20000"/>
          </a:bodyPr>
          <a:lstStyle/>
          <a:p>
            <a:r>
              <a:rPr lang="en-US"/>
              <a:t>Most ML algorithms prefer to work with numbers, so we convert the categories in ocean_proximity to numbers</a:t>
            </a:r>
          </a:p>
          <a:p>
            <a:r>
              <a:rPr lang="en-US"/>
              <a:t>We could use Scikit-Learn’s OrdinalEncoder class to do this</a:t>
            </a:r>
          </a:p>
          <a:p>
            <a:r>
              <a:rPr lang="en-US"/>
              <a:t>Note that we use its fit_transform method to fit and transform the data in one step</a:t>
            </a:r>
          </a:p>
          <a:p>
            <a:r>
              <a:rPr lang="en-US"/>
              <a:t>This converts each value in the ocean_proximity attribute into a numerical code, as shown on the right</a:t>
            </a:r>
          </a:p>
        </p:txBody>
      </p:sp>
      <p:pic>
        <p:nvPicPr>
          <p:cNvPr id="4" name="Picture 3">
            <a:extLst>
              <a:ext uri="{FF2B5EF4-FFF2-40B4-BE49-F238E27FC236}">
                <a16:creationId xmlns:a16="http://schemas.microsoft.com/office/drawing/2014/main" id="{A862CFB4-1E28-972E-15B2-525DBF012C5C}"/>
              </a:ext>
            </a:extLst>
          </p:cNvPr>
          <p:cNvPicPr>
            <a:picLocks noChangeAspect="1"/>
          </p:cNvPicPr>
          <p:nvPr/>
        </p:nvPicPr>
        <p:blipFill>
          <a:blip r:embed="rId2"/>
          <a:stretch>
            <a:fillRect/>
          </a:stretch>
        </p:blipFill>
        <p:spPr>
          <a:xfrm>
            <a:off x="227564" y="1690688"/>
            <a:ext cx="7367556" cy="1196556"/>
          </a:xfrm>
          <a:prstGeom prst="rect">
            <a:avLst/>
          </a:prstGeom>
        </p:spPr>
      </p:pic>
      <p:pic>
        <p:nvPicPr>
          <p:cNvPr id="5" name="Picture 4">
            <a:extLst>
              <a:ext uri="{FF2B5EF4-FFF2-40B4-BE49-F238E27FC236}">
                <a16:creationId xmlns:a16="http://schemas.microsoft.com/office/drawing/2014/main" id="{CA8D7B9C-56DB-9039-CA9E-53B015D6CAAE}"/>
              </a:ext>
            </a:extLst>
          </p:cNvPr>
          <p:cNvPicPr>
            <a:picLocks noChangeAspect="1"/>
          </p:cNvPicPr>
          <p:nvPr/>
        </p:nvPicPr>
        <p:blipFill>
          <a:blip r:embed="rId3"/>
          <a:stretch>
            <a:fillRect/>
          </a:stretch>
        </p:blipFill>
        <p:spPr>
          <a:xfrm>
            <a:off x="8541887" y="76276"/>
            <a:ext cx="2378529" cy="3228824"/>
          </a:xfrm>
          <a:prstGeom prst="rect">
            <a:avLst/>
          </a:prstGeom>
        </p:spPr>
      </p:pic>
      <p:pic>
        <p:nvPicPr>
          <p:cNvPr id="6" name="Picture 5">
            <a:extLst>
              <a:ext uri="{FF2B5EF4-FFF2-40B4-BE49-F238E27FC236}">
                <a16:creationId xmlns:a16="http://schemas.microsoft.com/office/drawing/2014/main" id="{59AA7D5E-5B15-8482-B1A9-5956E46F74D2}"/>
              </a:ext>
            </a:extLst>
          </p:cNvPr>
          <p:cNvPicPr>
            <a:picLocks noChangeAspect="1"/>
          </p:cNvPicPr>
          <p:nvPr/>
        </p:nvPicPr>
        <p:blipFill>
          <a:blip r:embed="rId4"/>
          <a:stretch>
            <a:fillRect/>
          </a:stretch>
        </p:blipFill>
        <p:spPr>
          <a:xfrm>
            <a:off x="8044391" y="3429000"/>
            <a:ext cx="3373522" cy="3063875"/>
          </a:xfrm>
          <a:prstGeom prst="rect">
            <a:avLst/>
          </a:prstGeom>
        </p:spPr>
      </p:pic>
    </p:spTree>
    <p:extLst>
      <p:ext uri="{BB962C8B-B14F-4D97-AF65-F5344CB8AC3E}">
        <p14:creationId xmlns:p14="http://schemas.microsoft.com/office/powerpoint/2010/main" val="29746239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4C6CD-9A37-EB4C-0053-51738D312402}"/>
              </a:ext>
            </a:extLst>
          </p:cNvPr>
          <p:cNvSpPr>
            <a:spLocks noGrp="1"/>
          </p:cNvSpPr>
          <p:nvPr>
            <p:ph type="title"/>
          </p:nvPr>
        </p:nvSpPr>
        <p:spPr/>
        <p:txBody>
          <a:bodyPr/>
          <a:lstStyle/>
          <a:p>
            <a:r>
              <a:rPr lang="en-US"/>
              <a:t>Handling categorical attributes</a:t>
            </a:r>
          </a:p>
        </p:txBody>
      </p:sp>
      <p:sp>
        <p:nvSpPr>
          <p:cNvPr id="3" name="Content Placeholder 2">
            <a:extLst>
              <a:ext uri="{FF2B5EF4-FFF2-40B4-BE49-F238E27FC236}">
                <a16:creationId xmlns:a16="http://schemas.microsoft.com/office/drawing/2014/main" id="{0FFC225E-C2E7-6527-E597-4F86927E7920}"/>
              </a:ext>
            </a:extLst>
          </p:cNvPr>
          <p:cNvSpPr>
            <a:spLocks noGrp="1"/>
          </p:cNvSpPr>
          <p:nvPr>
            <p:ph idx="1"/>
          </p:nvPr>
        </p:nvSpPr>
        <p:spPr>
          <a:xfrm>
            <a:off x="838200" y="3158155"/>
            <a:ext cx="10515600" cy="3266197"/>
          </a:xfrm>
        </p:spPr>
        <p:txBody>
          <a:bodyPr>
            <a:normAutofit fontScale="92500" lnSpcReduction="20000"/>
          </a:bodyPr>
          <a:lstStyle/>
          <a:p>
            <a:r>
              <a:rPr lang="en-US"/>
              <a:t>After using an OrdinalEncoder, you can get a list of the categories it has found from its categories_ instance variable</a:t>
            </a:r>
          </a:p>
          <a:p>
            <a:r>
              <a:rPr lang="en-US"/>
              <a:t>In our case, there’s just one array, since there’s only one categorical attribute</a:t>
            </a:r>
          </a:p>
          <a:p>
            <a:r>
              <a:rPr lang="en-US"/>
              <a:t>Unfortunately, ML algorithms assume that numbers that are closer together represent more similar values</a:t>
            </a:r>
          </a:p>
          <a:p>
            <a:pPr lvl="1"/>
            <a:r>
              <a:rPr lang="en-US"/>
              <a:t>e.g., here, an ML algorithm might assume that “&lt;1H OCEAN” is more similar to “INLAND” than it is to “NEAR OCEAN”</a:t>
            </a:r>
          </a:p>
          <a:p>
            <a:r>
              <a:rPr lang="en-US"/>
              <a:t>This is fine if the categorical attribute is ordinal (e.g., “bad”, “average”, “good”) but not if it is nominal</a:t>
            </a:r>
          </a:p>
        </p:txBody>
      </p:sp>
      <p:pic>
        <p:nvPicPr>
          <p:cNvPr id="5" name="Picture 4">
            <a:extLst>
              <a:ext uri="{FF2B5EF4-FFF2-40B4-BE49-F238E27FC236}">
                <a16:creationId xmlns:a16="http://schemas.microsoft.com/office/drawing/2014/main" id="{44F34613-49A5-DB97-622E-A83094B9B7D7}"/>
              </a:ext>
            </a:extLst>
          </p:cNvPr>
          <p:cNvPicPr>
            <a:picLocks noChangeAspect="1"/>
          </p:cNvPicPr>
          <p:nvPr/>
        </p:nvPicPr>
        <p:blipFill>
          <a:blip r:embed="rId2"/>
          <a:stretch>
            <a:fillRect/>
          </a:stretch>
        </p:blipFill>
        <p:spPr>
          <a:xfrm>
            <a:off x="838200" y="1802525"/>
            <a:ext cx="7366000" cy="1054100"/>
          </a:xfrm>
          <a:prstGeom prst="rect">
            <a:avLst/>
          </a:prstGeom>
        </p:spPr>
      </p:pic>
      <p:pic>
        <p:nvPicPr>
          <p:cNvPr id="6" name="Picture 5">
            <a:extLst>
              <a:ext uri="{FF2B5EF4-FFF2-40B4-BE49-F238E27FC236}">
                <a16:creationId xmlns:a16="http://schemas.microsoft.com/office/drawing/2014/main" id="{B76227D0-0E0C-47F2-091D-C226B6F15616}"/>
              </a:ext>
            </a:extLst>
          </p:cNvPr>
          <p:cNvPicPr>
            <a:picLocks noChangeAspect="1"/>
          </p:cNvPicPr>
          <p:nvPr/>
        </p:nvPicPr>
        <p:blipFill>
          <a:blip r:embed="rId3"/>
          <a:stretch>
            <a:fillRect/>
          </a:stretch>
        </p:blipFill>
        <p:spPr>
          <a:xfrm>
            <a:off x="9063711" y="433648"/>
            <a:ext cx="2876716" cy="2612670"/>
          </a:xfrm>
          <a:prstGeom prst="rect">
            <a:avLst/>
          </a:prstGeom>
        </p:spPr>
      </p:pic>
    </p:spTree>
    <p:extLst>
      <p:ext uri="{BB962C8B-B14F-4D97-AF65-F5344CB8AC3E}">
        <p14:creationId xmlns:p14="http://schemas.microsoft.com/office/powerpoint/2010/main" val="3430113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E6EF9-9DEA-4065-9655-F48AD792005D}"/>
              </a:ext>
            </a:extLst>
          </p:cNvPr>
          <p:cNvSpPr>
            <a:spLocks noGrp="1"/>
          </p:cNvSpPr>
          <p:nvPr>
            <p:ph type="title"/>
          </p:nvPr>
        </p:nvSpPr>
        <p:spPr/>
        <p:txBody>
          <a:bodyPr/>
          <a:lstStyle/>
          <a:p>
            <a:r>
              <a:rPr lang="en-US"/>
              <a:t>Representing nominal variables with one-hot encodings</a:t>
            </a:r>
          </a:p>
        </p:txBody>
      </p:sp>
      <p:sp>
        <p:nvSpPr>
          <p:cNvPr id="3" name="Content Placeholder 2">
            <a:extLst>
              <a:ext uri="{FF2B5EF4-FFF2-40B4-BE49-F238E27FC236}">
                <a16:creationId xmlns:a16="http://schemas.microsoft.com/office/drawing/2014/main" id="{5C9811CB-DBF4-0203-062D-C14E99914F3A}"/>
              </a:ext>
            </a:extLst>
          </p:cNvPr>
          <p:cNvSpPr>
            <a:spLocks noGrp="1"/>
          </p:cNvSpPr>
          <p:nvPr>
            <p:ph idx="1"/>
          </p:nvPr>
        </p:nvSpPr>
        <p:spPr>
          <a:xfrm>
            <a:off x="838200" y="3951921"/>
            <a:ext cx="10515600" cy="2540954"/>
          </a:xfrm>
        </p:spPr>
        <p:txBody>
          <a:bodyPr>
            <a:normAutofit/>
          </a:bodyPr>
          <a:lstStyle/>
          <a:p>
            <a:r>
              <a:rPr lang="en-US"/>
              <a:t>We can solve this problem by using a </a:t>
            </a:r>
            <a:r>
              <a:rPr lang="en-US" b="1"/>
              <a:t>one-hot encoding</a:t>
            </a:r>
            <a:endParaRPr lang="en-US"/>
          </a:p>
          <a:p>
            <a:r>
              <a:rPr lang="en-US"/>
              <a:t>To do this, we represent each value as a binary vector whose length is equal to the number of different categories</a:t>
            </a:r>
          </a:p>
          <a:p>
            <a:r>
              <a:rPr lang="en-US"/>
              <a:t>Each of these vectors has a single 1 in it at the position corresponding to the category it is representing – see above</a:t>
            </a:r>
          </a:p>
        </p:txBody>
      </p:sp>
      <p:graphicFrame>
        <p:nvGraphicFramePr>
          <p:cNvPr id="4" name="Table 4">
            <a:extLst>
              <a:ext uri="{FF2B5EF4-FFF2-40B4-BE49-F238E27FC236}">
                <a16:creationId xmlns:a16="http://schemas.microsoft.com/office/drawing/2014/main" id="{70518C07-8781-B57D-51BE-2D90A82A1701}"/>
              </a:ext>
            </a:extLst>
          </p:cNvPr>
          <p:cNvGraphicFramePr>
            <a:graphicFrameLocks noGrp="1"/>
          </p:cNvGraphicFramePr>
          <p:nvPr/>
        </p:nvGraphicFramePr>
        <p:xfrm>
          <a:off x="838200" y="1690688"/>
          <a:ext cx="10336080" cy="2225040"/>
        </p:xfrm>
        <a:graphic>
          <a:graphicData uri="http://schemas.openxmlformats.org/drawingml/2006/table">
            <a:tbl>
              <a:tblPr firstRow="1" bandRow="1">
                <a:tableStyleId>{5C22544A-7EE6-4342-B048-85BDC9FD1C3A}</a:tableStyleId>
              </a:tblPr>
              <a:tblGrid>
                <a:gridCol w="1722680">
                  <a:extLst>
                    <a:ext uri="{9D8B030D-6E8A-4147-A177-3AD203B41FA5}">
                      <a16:colId xmlns:a16="http://schemas.microsoft.com/office/drawing/2014/main" val="2535564592"/>
                    </a:ext>
                  </a:extLst>
                </a:gridCol>
                <a:gridCol w="1722680">
                  <a:extLst>
                    <a:ext uri="{9D8B030D-6E8A-4147-A177-3AD203B41FA5}">
                      <a16:colId xmlns:a16="http://schemas.microsoft.com/office/drawing/2014/main" val="3274891648"/>
                    </a:ext>
                  </a:extLst>
                </a:gridCol>
                <a:gridCol w="1722680">
                  <a:extLst>
                    <a:ext uri="{9D8B030D-6E8A-4147-A177-3AD203B41FA5}">
                      <a16:colId xmlns:a16="http://schemas.microsoft.com/office/drawing/2014/main" val="1058056881"/>
                    </a:ext>
                  </a:extLst>
                </a:gridCol>
                <a:gridCol w="1722680">
                  <a:extLst>
                    <a:ext uri="{9D8B030D-6E8A-4147-A177-3AD203B41FA5}">
                      <a16:colId xmlns:a16="http://schemas.microsoft.com/office/drawing/2014/main" val="2792635440"/>
                    </a:ext>
                  </a:extLst>
                </a:gridCol>
                <a:gridCol w="1722680">
                  <a:extLst>
                    <a:ext uri="{9D8B030D-6E8A-4147-A177-3AD203B41FA5}">
                      <a16:colId xmlns:a16="http://schemas.microsoft.com/office/drawing/2014/main" val="776405804"/>
                    </a:ext>
                  </a:extLst>
                </a:gridCol>
                <a:gridCol w="1722680">
                  <a:extLst>
                    <a:ext uri="{9D8B030D-6E8A-4147-A177-3AD203B41FA5}">
                      <a16:colId xmlns:a16="http://schemas.microsoft.com/office/drawing/2014/main" val="2742261124"/>
                    </a:ext>
                  </a:extLst>
                </a:gridCol>
              </a:tblGrid>
              <a:tr h="370840">
                <a:tc>
                  <a:txBody>
                    <a:bodyPr/>
                    <a:lstStyle/>
                    <a:p>
                      <a:endParaRPr lang="en-US"/>
                    </a:p>
                  </a:txBody>
                  <a:tcPr/>
                </a:tc>
                <a:tc>
                  <a:txBody>
                    <a:bodyPr/>
                    <a:lstStyle/>
                    <a:p>
                      <a:r>
                        <a:rPr lang="en-US"/>
                        <a:t>&lt;1H OCEAN</a:t>
                      </a:r>
                    </a:p>
                  </a:txBody>
                  <a:tcPr/>
                </a:tc>
                <a:tc>
                  <a:txBody>
                    <a:bodyPr/>
                    <a:lstStyle/>
                    <a:p>
                      <a:r>
                        <a:rPr lang="en-US"/>
                        <a:t>INLAND</a:t>
                      </a:r>
                    </a:p>
                  </a:txBody>
                  <a:tcPr/>
                </a:tc>
                <a:tc>
                  <a:txBody>
                    <a:bodyPr/>
                    <a:lstStyle/>
                    <a:p>
                      <a:r>
                        <a:rPr lang="en-US"/>
                        <a:t>ISLAND</a:t>
                      </a:r>
                    </a:p>
                  </a:txBody>
                  <a:tcPr/>
                </a:tc>
                <a:tc>
                  <a:txBody>
                    <a:bodyPr/>
                    <a:lstStyle/>
                    <a:p>
                      <a:r>
                        <a:rPr lang="en-US"/>
                        <a:t>NEAR BAY</a:t>
                      </a:r>
                    </a:p>
                  </a:txBody>
                  <a:tcPr/>
                </a:tc>
                <a:tc>
                  <a:txBody>
                    <a:bodyPr/>
                    <a:lstStyle/>
                    <a:p>
                      <a:r>
                        <a:rPr lang="en-US"/>
                        <a:t>NEAR OCEAN</a:t>
                      </a:r>
                    </a:p>
                  </a:txBody>
                  <a:tcPr/>
                </a:tc>
                <a:extLst>
                  <a:ext uri="{0D108BD9-81ED-4DB2-BD59-A6C34878D82A}">
                    <a16:rowId xmlns:a16="http://schemas.microsoft.com/office/drawing/2014/main" val="4089945763"/>
                  </a:ext>
                </a:extLst>
              </a:tr>
              <a:tr h="370840">
                <a:tc>
                  <a:txBody>
                    <a:bodyPr/>
                    <a:lstStyle/>
                    <a:p>
                      <a:r>
                        <a:rPr lang="en-US"/>
                        <a:t>&lt;1H OCEAN</a:t>
                      </a:r>
                    </a:p>
                  </a:txBody>
                  <a:tcPr/>
                </a:tc>
                <a:tc>
                  <a:txBody>
                    <a:bodyPr/>
                    <a:lstStyle/>
                    <a:p>
                      <a:r>
                        <a:rPr lang="en-US"/>
                        <a:t>1</a:t>
                      </a:r>
                    </a:p>
                  </a:txBody>
                  <a:tcPr/>
                </a:tc>
                <a:tc>
                  <a:txBody>
                    <a:bodyPr/>
                    <a:lstStyle/>
                    <a:p>
                      <a:r>
                        <a:rPr lang="en-US"/>
                        <a:t>0</a:t>
                      </a:r>
                    </a:p>
                  </a:txBody>
                  <a:tcPr/>
                </a:tc>
                <a:tc>
                  <a:txBody>
                    <a:bodyPr/>
                    <a:lstStyle/>
                    <a:p>
                      <a:r>
                        <a:rPr lang="en-US"/>
                        <a:t>0</a:t>
                      </a:r>
                    </a:p>
                  </a:txBody>
                  <a:tcPr/>
                </a:tc>
                <a:tc>
                  <a:txBody>
                    <a:bodyPr/>
                    <a:lstStyle/>
                    <a:p>
                      <a:r>
                        <a:rPr lang="en-US"/>
                        <a:t>0</a:t>
                      </a:r>
                    </a:p>
                  </a:txBody>
                  <a:tcPr/>
                </a:tc>
                <a:tc>
                  <a:txBody>
                    <a:bodyPr/>
                    <a:lstStyle/>
                    <a:p>
                      <a:r>
                        <a:rPr lang="en-US"/>
                        <a:t>0</a:t>
                      </a:r>
                    </a:p>
                  </a:txBody>
                  <a:tcPr/>
                </a:tc>
                <a:extLst>
                  <a:ext uri="{0D108BD9-81ED-4DB2-BD59-A6C34878D82A}">
                    <a16:rowId xmlns:a16="http://schemas.microsoft.com/office/drawing/2014/main" val="1305482014"/>
                  </a:ext>
                </a:extLst>
              </a:tr>
              <a:tr h="370840">
                <a:tc>
                  <a:txBody>
                    <a:bodyPr/>
                    <a:lstStyle/>
                    <a:p>
                      <a:r>
                        <a:rPr lang="en-US"/>
                        <a:t>INLAND</a:t>
                      </a:r>
                    </a:p>
                  </a:txBody>
                  <a:tcPr/>
                </a:tc>
                <a:tc>
                  <a:txBody>
                    <a:bodyPr/>
                    <a:lstStyle/>
                    <a:p>
                      <a:r>
                        <a:rPr lang="en-US"/>
                        <a:t>0</a:t>
                      </a:r>
                    </a:p>
                  </a:txBody>
                  <a:tcPr/>
                </a:tc>
                <a:tc>
                  <a:txBody>
                    <a:bodyPr/>
                    <a:lstStyle/>
                    <a:p>
                      <a:r>
                        <a:rPr lang="en-US"/>
                        <a:t>1</a:t>
                      </a:r>
                    </a:p>
                  </a:txBody>
                  <a:tcPr/>
                </a:tc>
                <a:tc>
                  <a:txBody>
                    <a:bodyPr/>
                    <a:lstStyle/>
                    <a:p>
                      <a:r>
                        <a:rPr lang="en-US"/>
                        <a:t>0</a:t>
                      </a:r>
                    </a:p>
                  </a:txBody>
                  <a:tcPr/>
                </a:tc>
                <a:tc>
                  <a:txBody>
                    <a:bodyPr/>
                    <a:lstStyle/>
                    <a:p>
                      <a:r>
                        <a:rPr lang="en-US"/>
                        <a:t>0</a:t>
                      </a:r>
                    </a:p>
                  </a:txBody>
                  <a:tcPr/>
                </a:tc>
                <a:tc>
                  <a:txBody>
                    <a:bodyPr/>
                    <a:lstStyle/>
                    <a:p>
                      <a:r>
                        <a:rPr lang="en-US"/>
                        <a:t>0</a:t>
                      </a:r>
                    </a:p>
                  </a:txBody>
                  <a:tcPr/>
                </a:tc>
                <a:extLst>
                  <a:ext uri="{0D108BD9-81ED-4DB2-BD59-A6C34878D82A}">
                    <a16:rowId xmlns:a16="http://schemas.microsoft.com/office/drawing/2014/main" val="1666553549"/>
                  </a:ext>
                </a:extLst>
              </a:tr>
              <a:tr h="370840">
                <a:tc>
                  <a:txBody>
                    <a:bodyPr/>
                    <a:lstStyle/>
                    <a:p>
                      <a:r>
                        <a:rPr lang="en-US"/>
                        <a:t>ISLAND</a:t>
                      </a:r>
                    </a:p>
                  </a:txBody>
                  <a:tcPr/>
                </a:tc>
                <a:tc>
                  <a:txBody>
                    <a:bodyPr/>
                    <a:lstStyle/>
                    <a:p>
                      <a:r>
                        <a:rPr lang="en-US"/>
                        <a:t>0</a:t>
                      </a:r>
                    </a:p>
                  </a:txBody>
                  <a:tcPr/>
                </a:tc>
                <a:tc>
                  <a:txBody>
                    <a:bodyPr/>
                    <a:lstStyle/>
                    <a:p>
                      <a:r>
                        <a:rPr lang="en-US"/>
                        <a:t>0</a:t>
                      </a:r>
                    </a:p>
                  </a:txBody>
                  <a:tcPr/>
                </a:tc>
                <a:tc>
                  <a:txBody>
                    <a:bodyPr/>
                    <a:lstStyle/>
                    <a:p>
                      <a:r>
                        <a:rPr lang="en-US"/>
                        <a:t>1</a:t>
                      </a:r>
                    </a:p>
                  </a:txBody>
                  <a:tcPr/>
                </a:tc>
                <a:tc>
                  <a:txBody>
                    <a:bodyPr/>
                    <a:lstStyle/>
                    <a:p>
                      <a:r>
                        <a:rPr lang="en-US"/>
                        <a:t>0</a:t>
                      </a:r>
                    </a:p>
                  </a:txBody>
                  <a:tcPr/>
                </a:tc>
                <a:tc>
                  <a:txBody>
                    <a:bodyPr/>
                    <a:lstStyle/>
                    <a:p>
                      <a:r>
                        <a:rPr lang="en-US"/>
                        <a:t>0</a:t>
                      </a:r>
                    </a:p>
                  </a:txBody>
                  <a:tcPr/>
                </a:tc>
                <a:extLst>
                  <a:ext uri="{0D108BD9-81ED-4DB2-BD59-A6C34878D82A}">
                    <a16:rowId xmlns:a16="http://schemas.microsoft.com/office/drawing/2014/main" val="3735832576"/>
                  </a:ext>
                </a:extLst>
              </a:tr>
              <a:tr h="370840">
                <a:tc>
                  <a:txBody>
                    <a:bodyPr/>
                    <a:lstStyle/>
                    <a:p>
                      <a:r>
                        <a:rPr lang="en-US"/>
                        <a:t>NEAR BAY</a:t>
                      </a:r>
                    </a:p>
                  </a:txBody>
                  <a:tcPr/>
                </a:tc>
                <a:tc>
                  <a:txBody>
                    <a:bodyPr/>
                    <a:lstStyle/>
                    <a:p>
                      <a:r>
                        <a:rPr lang="en-US"/>
                        <a:t>0</a:t>
                      </a:r>
                    </a:p>
                  </a:txBody>
                  <a:tcPr/>
                </a:tc>
                <a:tc>
                  <a:txBody>
                    <a:bodyPr/>
                    <a:lstStyle/>
                    <a:p>
                      <a:r>
                        <a:rPr lang="en-US"/>
                        <a:t>0</a:t>
                      </a:r>
                    </a:p>
                  </a:txBody>
                  <a:tcPr/>
                </a:tc>
                <a:tc>
                  <a:txBody>
                    <a:bodyPr/>
                    <a:lstStyle/>
                    <a:p>
                      <a:r>
                        <a:rPr lang="en-US"/>
                        <a:t>0</a:t>
                      </a:r>
                    </a:p>
                  </a:txBody>
                  <a:tcPr/>
                </a:tc>
                <a:tc>
                  <a:txBody>
                    <a:bodyPr/>
                    <a:lstStyle/>
                    <a:p>
                      <a:r>
                        <a:rPr lang="en-US"/>
                        <a:t>1</a:t>
                      </a:r>
                    </a:p>
                  </a:txBody>
                  <a:tcPr/>
                </a:tc>
                <a:tc>
                  <a:txBody>
                    <a:bodyPr/>
                    <a:lstStyle/>
                    <a:p>
                      <a:r>
                        <a:rPr lang="en-US"/>
                        <a:t>0</a:t>
                      </a:r>
                    </a:p>
                  </a:txBody>
                  <a:tcPr/>
                </a:tc>
                <a:extLst>
                  <a:ext uri="{0D108BD9-81ED-4DB2-BD59-A6C34878D82A}">
                    <a16:rowId xmlns:a16="http://schemas.microsoft.com/office/drawing/2014/main" val="4294417445"/>
                  </a:ext>
                </a:extLst>
              </a:tr>
              <a:tr h="370840">
                <a:tc>
                  <a:txBody>
                    <a:bodyPr/>
                    <a:lstStyle/>
                    <a:p>
                      <a:r>
                        <a:rPr lang="en-US"/>
                        <a:t>NEAR OCEAN</a:t>
                      </a:r>
                    </a:p>
                  </a:txBody>
                  <a:tcPr/>
                </a:tc>
                <a:tc>
                  <a:txBody>
                    <a:bodyPr/>
                    <a:lstStyle/>
                    <a:p>
                      <a:r>
                        <a:rPr lang="en-US"/>
                        <a:t>0</a:t>
                      </a:r>
                    </a:p>
                  </a:txBody>
                  <a:tcPr/>
                </a:tc>
                <a:tc>
                  <a:txBody>
                    <a:bodyPr/>
                    <a:lstStyle/>
                    <a:p>
                      <a:r>
                        <a:rPr lang="en-US"/>
                        <a:t>0</a:t>
                      </a:r>
                    </a:p>
                  </a:txBody>
                  <a:tcPr/>
                </a:tc>
                <a:tc>
                  <a:txBody>
                    <a:bodyPr/>
                    <a:lstStyle/>
                    <a:p>
                      <a:r>
                        <a:rPr lang="en-US"/>
                        <a:t>0</a:t>
                      </a:r>
                    </a:p>
                  </a:txBody>
                  <a:tcPr/>
                </a:tc>
                <a:tc>
                  <a:txBody>
                    <a:bodyPr/>
                    <a:lstStyle/>
                    <a:p>
                      <a:r>
                        <a:rPr lang="en-US"/>
                        <a:t>0</a:t>
                      </a:r>
                    </a:p>
                  </a:txBody>
                  <a:tcPr/>
                </a:tc>
                <a:tc>
                  <a:txBody>
                    <a:bodyPr/>
                    <a:lstStyle/>
                    <a:p>
                      <a:r>
                        <a:rPr lang="en-US"/>
                        <a:t>1</a:t>
                      </a:r>
                    </a:p>
                  </a:txBody>
                  <a:tcPr/>
                </a:tc>
                <a:extLst>
                  <a:ext uri="{0D108BD9-81ED-4DB2-BD59-A6C34878D82A}">
                    <a16:rowId xmlns:a16="http://schemas.microsoft.com/office/drawing/2014/main" val="3817895839"/>
                  </a:ext>
                </a:extLst>
              </a:tr>
            </a:tbl>
          </a:graphicData>
        </a:graphic>
      </p:graphicFrame>
    </p:spTree>
    <p:extLst>
      <p:ext uri="{BB962C8B-B14F-4D97-AF65-F5344CB8AC3E}">
        <p14:creationId xmlns:p14="http://schemas.microsoft.com/office/powerpoint/2010/main" val="15418737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6F56A-BC0C-0365-FA27-54E7C4EA0151}"/>
              </a:ext>
            </a:extLst>
          </p:cNvPr>
          <p:cNvSpPr>
            <a:spLocks noGrp="1"/>
          </p:cNvSpPr>
          <p:nvPr>
            <p:ph type="title"/>
          </p:nvPr>
        </p:nvSpPr>
        <p:spPr>
          <a:xfrm>
            <a:off x="838200" y="365125"/>
            <a:ext cx="10515600" cy="391013"/>
          </a:xfrm>
        </p:spPr>
        <p:txBody>
          <a:bodyPr>
            <a:normAutofit fontScale="90000"/>
          </a:bodyPr>
          <a:lstStyle/>
          <a:p>
            <a:r>
              <a:rPr lang="en-US"/>
              <a:t>Using OneHotEncoder</a:t>
            </a:r>
          </a:p>
        </p:txBody>
      </p:sp>
      <p:sp>
        <p:nvSpPr>
          <p:cNvPr id="3" name="Content Placeholder 2">
            <a:extLst>
              <a:ext uri="{FF2B5EF4-FFF2-40B4-BE49-F238E27FC236}">
                <a16:creationId xmlns:a16="http://schemas.microsoft.com/office/drawing/2014/main" id="{265F7C3E-E527-A9BB-7027-42192F2F34C0}"/>
              </a:ext>
            </a:extLst>
          </p:cNvPr>
          <p:cNvSpPr>
            <a:spLocks noGrp="1"/>
          </p:cNvSpPr>
          <p:nvPr>
            <p:ph idx="1"/>
          </p:nvPr>
        </p:nvSpPr>
        <p:spPr>
          <a:xfrm>
            <a:off x="838200" y="4219697"/>
            <a:ext cx="10515600" cy="2273178"/>
          </a:xfrm>
        </p:spPr>
        <p:txBody>
          <a:bodyPr>
            <a:normAutofit fontScale="92500" lnSpcReduction="20000"/>
          </a:bodyPr>
          <a:lstStyle/>
          <a:p>
            <a:r>
              <a:rPr lang="en-US"/>
              <a:t>Scikit-Learn provides a class called OneHotEncoder for converting categorical values into one-hot vectors</a:t>
            </a:r>
          </a:p>
          <a:p>
            <a:r>
              <a:rPr lang="en-US"/>
              <a:t>OneHotEncoder returns a sparse array by default, which uses less space</a:t>
            </a:r>
          </a:p>
          <a:p>
            <a:r>
              <a:rPr lang="en-US"/>
              <a:t>But we can convert this to a dense array using the toarray() method</a:t>
            </a:r>
          </a:p>
          <a:p>
            <a:r>
              <a:rPr lang="en-US"/>
              <a:t>As with the OrdinalEncoder, we can get a list of categories by inspecting the categories_ property</a:t>
            </a:r>
          </a:p>
        </p:txBody>
      </p:sp>
      <p:pic>
        <p:nvPicPr>
          <p:cNvPr id="4" name="Picture 3">
            <a:extLst>
              <a:ext uri="{FF2B5EF4-FFF2-40B4-BE49-F238E27FC236}">
                <a16:creationId xmlns:a16="http://schemas.microsoft.com/office/drawing/2014/main" id="{9DB3F1F0-C685-28A4-BC0C-7C3303A38DB5}"/>
              </a:ext>
            </a:extLst>
          </p:cNvPr>
          <p:cNvPicPr>
            <a:picLocks noChangeAspect="1"/>
          </p:cNvPicPr>
          <p:nvPr/>
        </p:nvPicPr>
        <p:blipFill>
          <a:blip r:embed="rId2"/>
          <a:stretch>
            <a:fillRect/>
          </a:stretch>
        </p:blipFill>
        <p:spPr>
          <a:xfrm>
            <a:off x="838200" y="1155822"/>
            <a:ext cx="6261100" cy="1079500"/>
          </a:xfrm>
          <a:prstGeom prst="rect">
            <a:avLst/>
          </a:prstGeom>
        </p:spPr>
      </p:pic>
      <p:pic>
        <p:nvPicPr>
          <p:cNvPr id="5" name="Picture 4">
            <a:extLst>
              <a:ext uri="{FF2B5EF4-FFF2-40B4-BE49-F238E27FC236}">
                <a16:creationId xmlns:a16="http://schemas.microsoft.com/office/drawing/2014/main" id="{EAA123C3-DAF9-60C9-A999-2A8CADE4DBF2}"/>
              </a:ext>
            </a:extLst>
          </p:cNvPr>
          <p:cNvPicPr>
            <a:picLocks noChangeAspect="1"/>
          </p:cNvPicPr>
          <p:nvPr/>
        </p:nvPicPr>
        <p:blipFill>
          <a:blip r:embed="rId3"/>
          <a:stretch>
            <a:fillRect/>
          </a:stretch>
        </p:blipFill>
        <p:spPr>
          <a:xfrm>
            <a:off x="838200" y="2198809"/>
            <a:ext cx="7353300" cy="1028700"/>
          </a:xfrm>
          <a:prstGeom prst="rect">
            <a:avLst/>
          </a:prstGeom>
        </p:spPr>
      </p:pic>
      <p:pic>
        <p:nvPicPr>
          <p:cNvPr id="6" name="Picture 5">
            <a:extLst>
              <a:ext uri="{FF2B5EF4-FFF2-40B4-BE49-F238E27FC236}">
                <a16:creationId xmlns:a16="http://schemas.microsoft.com/office/drawing/2014/main" id="{4812C530-A512-96CE-2825-6BE98EA52BAB}"/>
              </a:ext>
            </a:extLst>
          </p:cNvPr>
          <p:cNvPicPr>
            <a:picLocks noChangeAspect="1"/>
          </p:cNvPicPr>
          <p:nvPr/>
        </p:nvPicPr>
        <p:blipFill>
          <a:blip r:embed="rId4"/>
          <a:stretch>
            <a:fillRect/>
          </a:stretch>
        </p:blipFill>
        <p:spPr>
          <a:xfrm>
            <a:off x="8191500" y="1433817"/>
            <a:ext cx="3238500" cy="2108200"/>
          </a:xfrm>
          <a:prstGeom prst="rect">
            <a:avLst/>
          </a:prstGeom>
        </p:spPr>
      </p:pic>
      <p:pic>
        <p:nvPicPr>
          <p:cNvPr id="7" name="Picture 6">
            <a:extLst>
              <a:ext uri="{FF2B5EF4-FFF2-40B4-BE49-F238E27FC236}">
                <a16:creationId xmlns:a16="http://schemas.microsoft.com/office/drawing/2014/main" id="{2649BD70-38E4-CF8C-5DF1-E68471D9BFFE}"/>
              </a:ext>
            </a:extLst>
          </p:cNvPr>
          <p:cNvPicPr>
            <a:picLocks noChangeAspect="1"/>
          </p:cNvPicPr>
          <p:nvPr/>
        </p:nvPicPr>
        <p:blipFill>
          <a:blip r:embed="rId5"/>
          <a:stretch>
            <a:fillRect/>
          </a:stretch>
        </p:blipFill>
        <p:spPr>
          <a:xfrm>
            <a:off x="838200" y="3258129"/>
            <a:ext cx="7353300" cy="990600"/>
          </a:xfrm>
          <a:prstGeom prst="rect">
            <a:avLst/>
          </a:prstGeom>
        </p:spPr>
      </p:pic>
    </p:spTree>
    <p:extLst>
      <p:ext uri="{BB962C8B-B14F-4D97-AF65-F5344CB8AC3E}">
        <p14:creationId xmlns:p14="http://schemas.microsoft.com/office/powerpoint/2010/main" val="39265328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EDD0C-54A2-EB47-079E-CDC1DCC39855}"/>
              </a:ext>
            </a:extLst>
          </p:cNvPr>
          <p:cNvSpPr>
            <a:spLocks noGrp="1"/>
          </p:cNvSpPr>
          <p:nvPr>
            <p:ph type="title"/>
          </p:nvPr>
        </p:nvSpPr>
        <p:spPr/>
        <p:txBody>
          <a:bodyPr/>
          <a:lstStyle/>
          <a:p>
            <a:r>
              <a:rPr lang="en-US"/>
              <a:t>Feature scaling and transformation</a:t>
            </a:r>
          </a:p>
        </p:txBody>
      </p:sp>
      <p:sp>
        <p:nvSpPr>
          <p:cNvPr id="3" name="Content Placeholder 2">
            <a:extLst>
              <a:ext uri="{FF2B5EF4-FFF2-40B4-BE49-F238E27FC236}">
                <a16:creationId xmlns:a16="http://schemas.microsoft.com/office/drawing/2014/main" id="{30B96D15-FA5A-B403-807A-895522A3377A}"/>
              </a:ext>
            </a:extLst>
          </p:cNvPr>
          <p:cNvSpPr>
            <a:spLocks noGrp="1"/>
          </p:cNvSpPr>
          <p:nvPr>
            <p:ph idx="1"/>
          </p:nvPr>
        </p:nvSpPr>
        <p:spPr/>
        <p:txBody>
          <a:bodyPr/>
          <a:lstStyle/>
          <a:p>
            <a:r>
              <a:rPr lang="en-US"/>
              <a:t>Most ML algorithms do not perform well when the input numerical attributes have very different ranges</a:t>
            </a:r>
          </a:p>
          <a:p>
            <a:r>
              <a:rPr lang="en-US"/>
              <a:t>For example, in our example, total_rooms ranges from 6 to 39320, while median_income ranges from 0 to 15</a:t>
            </a:r>
          </a:p>
          <a:p>
            <a:r>
              <a:rPr lang="en-US"/>
              <a:t>Most ML algorithms would, in this case, give far more emphasis to total_rooms than median_income</a:t>
            </a:r>
          </a:p>
          <a:p>
            <a:r>
              <a:rPr lang="en-US"/>
              <a:t>There are two common ways of scaling to get attributes to have the same range: </a:t>
            </a:r>
            <a:r>
              <a:rPr lang="en-US" b="1"/>
              <a:t>min-max scaling</a:t>
            </a:r>
            <a:r>
              <a:rPr lang="en-US"/>
              <a:t>, and </a:t>
            </a:r>
            <a:r>
              <a:rPr lang="en-US" b="1"/>
              <a:t>standardization</a:t>
            </a:r>
          </a:p>
        </p:txBody>
      </p:sp>
    </p:spTree>
    <p:extLst>
      <p:ext uri="{BB962C8B-B14F-4D97-AF65-F5344CB8AC3E}">
        <p14:creationId xmlns:p14="http://schemas.microsoft.com/office/powerpoint/2010/main" val="3507124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D2C39-8BB2-6263-3817-ABC863057EF0}"/>
              </a:ext>
            </a:extLst>
          </p:cNvPr>
          <p:cNvSpPr>
            <a:spLocks noGrp="1"/>
          </p:cNvSpPr>
          <p:nvPr>
            <p:ph type="title"/>
          </p:nvPr>
        </p:nvSpPr>
        <p:spPr/>
        <p:txBody>
          <a:bodyPr/>
          <a:lstStyle/>
          <a:p>
            <a:r>
              <a:rPr lang="en-US"/>
              <a:t>Looking at the big picture</a:t>
            </a:r>
          </a:p>
        </p:txBody>
      </p:sp>
      <p:sp>
        <p:nvSpPr>
          <p:cNvPr id="3" name="Content Placeholder 2">
            <a:extLst>
              <a:ext uri="{FF2B5EF4-FFF2-40B4-BE49-F238E27FC236}">
                <a16:creationId xmlns:a16="http://schemas.microsoft.com/office/drawing/2014/main" id="{0B1D0B71-E553-3285-55F2-97F578665E62}"/>
              </a:ext>
            </a:extLst>
          </p:cNvPr>
          <p:cNvSpPr>
            <a:spLocks noGrp="1"/>
          </p:cNvSpPr>
          <p:nvPr>
            <p:ph idx="1"/>
          </p:nvPr>
        </p:nvSpPr>
        <p:spPr>
          <a:xfrm>
            <a:off x="5664820" y="1583473"/>
            <a:ext cx="6081132" cy="4909402"/>
          </a:xfrm>
        </p:spPr>
        <p:txBody>
          <a:bodyPr>
            <a:normAutofit fontScale="92500" lnSpcReduction="20000"/>
          </a:bodyPr>
          <a:lstStyle/>
          <a:p>
            <a:r>
              <a:rPr lang="en-US"/>
              <a:t>We’ll start by using the census data to build a model of housing prices in the state</a:t>
            </a:r>
          </a:p>
          <a:p>
            <a:r>
              <a:rPr lang="en-US"/>
              <a:t>Data includes population, median income, median housing price for each block group in CA</a:t>
            </a:r>
          </a:p>
          <a:p>
            <a:pPr lvl="1"/>
            <a:r>
              <a:rPr lang="en-US"/>
              <a:t>A </a:t>
            </a:r>
            <a:r>
              <a:rPr lang="en-US" b="1"/>
              <a:t>block group</a:t>
            </a:r>
            <a:r>
              <a:rPr lang="en-US"/>
              <a:t> is the smallest geographical unit for which the US Census Bureau publishes sample data</a:t>
            </a:r>
          </a:p>
          <a:p>
            <a:pPr lvl="1"/>
            <a:r>
              <a:rPr lang="en-US"/>
              <a:t>Each block group typically has a population of 600 – 3000 people</a:t>
            </a:r>
          </a:p>
          <a:p>
            <a:pPr lvl="1"/>
            <a:r>
              <a:rPr lang="en-US"/>
              <a:t>We’ll call block groups “districts”</a:t>
            </a:r>
          </a:p>
          <a:p>
            <a:r>
              <a:rPr lang="en-US"/>
              <a:t>Our model has to learn from this data to predict the median housing price in any district, given all the other metrics</a:t>
            </a:r>
          </a:p>
          <a:p>
            <a:endParaRPr lang="en-US"/>
          </a:p>
        </p:txBody>
      </p:sp>
      <p:pic>
        <p:nvPicPr>
          <p:cNvPr id="4" name="Picture 3">
            <a:extLst>
              <a:ext uri="{FF2B5EF4-FFF2-40B4-BE49-F238E27FC236}">
                <a16:creationId xmlns:a16="http://schemas.microsoft.com/office/drawing/2014/main" id="{D45BBD0B-EED2-4F19-3A2D-5C066247062E}"/>
              </a:ext>
            </a:extLst>
          </p:cNvPr>
          <p:cNvPicPr>
            <a:picLocks noChangeAspect="1"/>
          </p:cNvPicPr>
          <p:nvPr/>
        </p:nvPicPr>
        <p:blipFill>
          <a:blip r:embed="rId2"/>
          <a:stretch>
            <a:fillRect/>
          </a:stretch>
        </p:blipFill>
        <p:spPr>
          <a:xfrm>
            <a:off x="446048" y="1825625"/>
            <a:ext cx="5209478" cy="3860538"/>
          </a:xfrm>
          <a:prstGeom prst="rect">
            <a:avLst/>
          </a:prstGeom>
        </p:spPr>
      </p:pic>
      <p:sp>
        <p:nvSpPr>
          <p:cNvPr id="5" name="Slide Number Placeholder 4">
            <a:extLst>
              <a:ext uri="{FF2B5EF4-FFF2-40B4-BE49-F238E27FC236}">
                <a16:creationId xmlns:a16="http://schemas.microsoft.com/office/drawing/2014/main" id="{EF4D30F7-BC54-8CD6-4B48-0922DFD756B9}"/>
              </a:ext>
            </a:extLst>
          </p:cNvPr>
          <p:cNvSpPr>
            <a:spLocks noGrp="1"/>
          </p:cNvSpPr>
          <p:nvPr>
            <p:ph type="sldNum" sz="quarter" idx="12"/>
          </p:nvPr>
        </p:nvSpPr>
        <p:spPr/>
        <p:txBody>
          <a:bodyPr/>
          <a:lstStyle/>
          <a:p>
            <a:fld id="{F4D27A1E-7FF6-AE4C-BBF1-D850BA4B9661}" type="slidenum">
              <a:rPr lang="en-GB"/>
              <a:t>7</a:t>
            </a:fld>
            <a:endParaRPr lang="en-GB"/>
          </a:p>
        </p:txBody>
      </p:sp>
    </p:spTree>
    <p:extLst>
      <p:ext uri="{BB962C8B-B14F-4D97-AF65-F5344CB8AC3E}">
        <p14:creationId xmlns:p14="http://schemas.microsoft.com/office/powerpoint/2010/main" val="19000859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4B3D0-96BF-4C2E-246A-FE5CBA9E1D70}"/>
              </a:ext>
            </a:extLst>
          </p:cNvPr>
          <p:cNvSpPr>
            <a:spLocks noGrp="1"/>
          </p:cNvSpPr>
          <p:nvPr>
            <p:ph type="title"/>
          </p:nvPr>
        </p:nvSpPr>
        <p:spPr/>
        <p:txBody>
          <a:bodyPr/>
          <a:lstStyle/>
          <a:p>
            <a:r>
              <a:rPr lang="en-US"/>
              <a:t>Always fit scalers to the training data only!</a:t>
            </a:r>
          </a:p>
        </p:txBody>
      </p:sp>
      <p:sp>
        <p:nvSpPr>
          <p:cNvPr id="3" name="Content Placeholder 2">
            <a:extLst>
              <a:ext uri="{FF2B5EF4-FFF2-40B4-BE49-F238E27FC236}">
                <a16:creationId xmlns:a16="http://schemas.microsoft.com/office/drawing/2014/main" id="{4715D576-3AD0-FF33-CE3A-ACD181546CD8}"/>
              </a:ext>
            </a:extLst>
          </p:cNvPr>
          <p:cNvSpPr>
            <a:spLocks noGrp="1"/>
          </p:cNvSpPr>
          <p:nvPr>
            <p:ph idx="1"/>
          </p:nvPr>
        </p:nvSpPr>
        <p:spPr/>
        <p:txBody>
          <a:bodyPr/>
          <a:lstStyle/>
          <a:p>
            <a:r>
              <a:rPr lang="en-US"/>
              <a:t>Never use the fit() or fit_transform() methods on any data other than the </a:t>
            </a:r>
            <a:r>
              <a:rPr lang="en-US" i="1"/>
              <a:t>training set</a:t>
            </a:r>
            <a:endParaRPr lang="en-US"/>
          </a:p>
          <a:p>
            <a:r>
              <a:rPr lang="en-US"/>
              <a:t>Once you have fit the training set, you can then use the scaler to transform any other set you want (e.g., validation set, test set, new data)</a:t>
            </a:r>
          </a:p>
          <a:p>
            <a:r>
              <a:rPr lang="en-US"/>
              <a:t>Training set data will always be scaled to the specified range, however other datasets may contain outliers that are scaled outside of this range</a:t>
            </a:r>
          </a:p>
          <a:p>
            <a:r>
              <a:rPr lang="en-US"/>
              <a:t>If you want to avoid having instances of other set scaled outside the range, then you should set the </a:t>
            </a:r>
            <a:r>
              <a:rPr lang="en-US" b="1"/>
              <a:t>clip</a:t>
            </a:r>
            <a:r>
              <a:rPr lang="en-US"/>
              <a:t> hyperparameter to true</a:t>
            </a:r>
          </a:p>
        </p:txBody>
      </p:sp>
    </p:spTree>
    <p:extLst>
      <p:ext uri="{BB962C8B-B14F-4D97-AF65-F5344CB8AC3E}">
        <p14:creationId xmlns:p14="http://schemas.microsoft.com/office/powerpoint/2010/main" val="41393937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06196-1379-13F6-7FB3-04021F4380A9}"/>
              </a:ext>
            </a:extLst>
          </p:cNvPr>
          <p:cNvSpPr>
            <a:spLocks noGrp="1"/>
          </p:cNvSpPr>
          <p:nvPr>
            <p:ph type="title"/>
          </p:nvPr>
        </p:nvSpPr>
        <p:spPr/>
        <p:txBody>
          <a:bodyPr/>
          <a:lstStyle/>
          <a:p>
            <a:r>
              <a:rPr lang="en-US"/>
              <a:t>Min-max scaling (normalization)</a:t>
            </a:r>
          </a:p>
        </p:txBody>
      </p:sp>
      <p:sp>
        <p:nvSpPr>
          <p:cNvPr id="3" name="Content Placeholder 2">
            <a:extLst>
              <a:ext uri="{FF2B5EF4-FFF2-40B4-BE49-F238E27FC236}">
                <a16:creationId xmlns:a16="http://schemas.microsoft.com/office/drawing/2014/main" id="{34615B16-7015-0084-32F3-AFFF722F5739}"/>
              </a:ext>
            </a:extLst>
          </p:cNvPr>
          <p:cNvSpPr>
            <a:spLocks noGrp="1"/>
          </p:cNvSpPr>
          <p:nvPr>
            <p:ph idx="1"/>
          </p:nvPr>
        </p:nvSpPr>
        <p:spPr>
          <a:xfrm>
            <a:off x="838200" y="3108140"/>
            <a:ext cx="10515600" cy="3486517"/>
          </a:xfrm>
        </p:spPr>
        <p:txBody>
          <a:bodyPr/>
          <a:lstStyle/>
          <a:p>
            <a:r>
              <a:rPr lang="en-US"/>
              <a:t>In </a:t>
            </a:r>
            <a:r>
              <a:rPr lang="en-US" b="1"/>
              <a:t>min-max scaling</a:t>
            </a:r>
            <a:r>
              <a:rPr lang="en-US"/>
              <a:t> (a.k.a., </a:t>
            </a:r>
            <a:r>
              <a:rPr lang="en-US" b="1"/>
              <a:t>normalization</a:t>
            </a:r>
            <a:r>
              <a:rPr lang="en-US"/>
              <a:t>), the values for an attribute are shifted and scaled so that they lie between 0 and 1</a:t>
            </a:r>
          </a:p>
          <a:p>
            <a:pPr lvl="1"/>
            <a:r>
              <a:rPr lang="en-US"/>
              <a:t>i.e., subtract the minimum value and divide by the difference between the maximum and minimum values</a:t>
            </a:r>
          </a:p>
          <a:p>
            <a:r>
              <a:rPr lang="en-US"/>
              <a:t>Scikit-Learn provides a transformer for doing this: </a:t>
            </a:r>
            <a:r>
              <a:rPr lang="en-US" b="1"/>
              <a:t>MinMaxScaler</a:t>
            </a:r>
          </a:p>
          <a:p>
            <a:r>
              <a:rPr lang="en-US"/>
              <a:t>MinMaxScaler has a feature_range hyperparameter that lets you set the output range if you don’t want 0 – 1 </a:t>
            </a:r>
          </a:p>
          <a:p>
            <a:pPr lvl="1"/>
            <a:r>
              <a:rPr lang="en-US"/>
              <a:t>e.g., NNs usually work better with zero mean inputs </a:t>
            </a:r>
          </a:p>
        </p:txBody>
      </p:sp>
      <p:pic>
        <p:nvPicPr>
          <p:cNvPr id="4" name="Picture 3">
            <a:extLst>
              <a:ext uri="{FF2B5EF4-FFF2-40B4-BE49-F238E27FC236}">
                <a16:creationId xmlns:a16="http://schemas.microsoft.com/office/drawing/2014/main" id="{CEC6A9DF-B8C0-9B68-DB7D-6E4B9F60926A}"/>
              </a:ext>
            </a:extLst>
          </p:cNvPr>
          <p:cNvPicPr>
            <a:picLocks noChangeAspect="1"/>
          </p:cNvPicPr>
          <p:nvPr/>
        </p:nvPicPr>
        <p:blipFill>
          <a:blip r:embed="rId2"/>
          <a:stretch>
            <a:fillRect/>
          </a:stretch>
        </p:blipFill>
        <p:spPr>
          <a:xfrm>
            <a:off x="2324100" y="1690688"/>
            <a:ext cx="7543800" cy="1130300"/>
          </a:xfrm>
          <a:prstGeom prst="rect">
            <a:avLst/>
          </a:prstGeom>
        </p:spPr>
      </p:pic>
    </p:spTree>
    <p:extLst>
      <p:ext uri="{BB962C8B-B14F-4D97-AF65-F5344CB8AC3E}">
        <p14:creationId xmlns:p14="http://schemas.microsoft.com/office/powerpoint/2010/main" val="35656228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031BD-AA75-91C5-BB91-DF7D4329A47E}"/>
              </a:ext>
            </a:extLst>
          </p:cNvPr>
          <p:cNvSpPr>
            <a:spLocks noGrp="1"/>
          </p:cNvSpPr>
          <p:nvPr>
            <p:ph type="title"/>
          </p:nvPr>
        </p:nvSpPr>
        <p:spPr/>
        <p:txBody>
          <a:bodyPr/>
          <a:lstStyle/>
          <a:p>
            <a:r>
              <a:rPr lang="en-US"/>
              <a:t>Standardization</a:t>
            </a:r>
          </a:p>
        </p:txBody>
      </p:sp>
      <p:sp>
        <p:nvSpPr>
          <p:cNvPr id="3" name="Content Placeholder 2">
            <a:extLst>
              <a:ext uri="{FF2B5EF4-FFF2-40B4-BE49-F238E27FC236}">
                <a16:creationId xmlns:a16="http://schemas.microsoft.com/office/drawing/2014/main" id="{5BC19FF6-0F0C-B046-7178-4E2D99B4CBA1}"/>
              </a:ext>
            </a:extLst>
          </p:cNvPr>
          <p:cNvSpPr>
            <a:spLocks noGrp="1"/>
          </p:cNvSpPr>
          <p:nvPr>
            <p:ph idx="1"/>
          </p:nvPr>
        </p:nvSpPr>
        <p:spPr/>
        <p:txBody>
          <a:bodyPr>
            <a:normAutofit lnSpcReduction="10000"/>
          </a:bodyPr>
          <a:lstStyle/>
          <a:p>
            <a:r>
              <a:rPr lang="en-US" b="1"/>
              <a:t>Standardization </a:t>
            </a:r>
            <a:r>
              <a:rPr lang="en-US"/>
              <a:t>subtracts the mean from each value and then divides by the standard deviation</a:t>
            </a:r>
          </a:p>
          <a:p>
            <a:r>
              <a:rPr lang="en-US"/>
              <a:t>So the standardized values have a mean of 0 and a standard deviation of 1</a:t>
            </a:r>
          </a:p>
          <a:p>
            <a:pPr lvl="1"/>
            <a:r>
              <a:rPr lang="en-US"/>
              <a:t>i.e., it converts the data to z-scores</a:t>
            </a:r>
          </a:p>
          <a:p>
            <a:r>
              <a:rPr lang="en-US"/>
              <a:t>Standardization does not restrict the output to any particular range, so it is less detrimentally affected by outliers</a:t>
            </a:r>
          </a:p>
          <a:p>
            <a:pPr lvl="1"/>
            <a:r>
              <a:rPr lang="en-US"/>
              <a:t>e.g., if there was an incorrect median income value of 100, then when using normalization this would squeeze all the correct values into the bottom 15% of the range; however, standardization would probably not be very much affected since the mean would remain at 0</a:t>
            </a:r>
          </a:p>
        </p:txBody>
      </p:sp>
    </p:spTree>
    <p:extLst>
      <p:ext uri="{BB962C8B-B14F-4D97-AF65-F5344CB8AC3E}">
        <p14:creationId xmlns:p14="http://schemas.microsoft.com/office/powerpoint/2010/main" val="9098730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5E260-8103-2116-4417-923EBE3BFBDF}"/>
              </a:ext>
            </a:extLst>
          </p:cNvPr>
          <p:cNvSpPr>
            <a:spLocks noGrp="1"/>
          </p:cNvSpPr>
          <p:nvPr>
            <p:ph type="title"/>
          </p:nvPr>
        </p:nvSpPr>
        <p:spPr/>
        <p:txBody>
          <a:bodyPr/>
          <a:lstStyle/>
          <a:p>
            <a:r>
              <a:rPr lang="en-US"/>
              <a:t>Standardization</a:t>
            </a:r>
          </a:p>
        </p:txBody>
      </p:sp>
      <p:sp>
        <p:nvSpPr>
          <p:cNvPr id="3" name="Content Placeholder 2">
            <a:extLst>
              <a:ext uri="{FF2B5EF4-FFF2-40B4-BE49-F238E27FC236}">
                <a16:creationId xmlns:a16="http://schemas.microsoft.com/office/drawing/2014/main" id="{B22EBDFE-82E9-229B-74F3-DAE678BE9946}"/>
              </a:ext>
            </a:extLst>
          </p:cNvPr>
          <p:cNvSpPr>
            <a:spLocks noGrp="1"/>
          </p:cNvSpPr>
          <p:nvPr>
            <p:ph idx="1"/>
          </p:nvPr>
        </p:nvSpPr>
        <p:spPr>
          <a:xfrm>
            <a:off x="838200" y="2709924"/>
            <a:ext cx="10515600" cy="3163338"/>
          </a:xfrm>
        </p:spPr>
        <p:txBody>
          <a:bodyPr/>
          <a:lstStyle/>
          <a:p>
            <a:r>
              <a:rPr lang="en-US"/>
              <a:t>Scikit-Learn provides a transformer called </a:t>
            </a:r>
            <a:r>
              <a:rPr lang="en-US" b="1"/>
              <a:t>StandardScaler</a:t>
            </a:r>
            <a:r>
              <a:rPr lang="en-US"/>
              <a:t> for standardizing data</a:t>
            </a:r>
          </a:p>
        </p:txBody>
      </p:sp>
      <p:pic>
        <p:nvPicPr>
          <p:cNvPr id="4" name="Picture 3">
            <a:extLst>
              <a:ext uri="{FF2B5EF4-FFF2-40B4-BE49-F238E27FC236}">
                <a16:creationId xmlns:a16="http://schemas.microsoft.com/office/drawing/2014/main" id="{4ED56722-308E-41ED-F225-99648C9A4C70}"/>
              </a:ext>
            </a:extLst>
          </p:cNvPr>
          <p:cNvPicPr>
            <a:picLocks noChangeAspect="1"/>
          </p:cNvPicPr>
          <p:nvPr/>
        </p:nvPicPr>
        <p:blipFill>
          <a:blip r:embed="rId2"/>
          <a:stretch>
            <a:fillRect/>
          </a:stretch>
        </p:blipFill>
        <p:spPr>
          <a:xfrm>
            <a:off x="2692400" y="1485717"/>
            <a:ext cx="6807200" cy="1079500"/>
          </a:xfrm>
          <a:prstGeom prst="rect">
            <a:avLst/>
          </a:prstGeom>
        </p:spPr>
      </p:pic>
    </p:spTree>
    <p:extLst>
      <p:ext uri="{BB962C8B-B14F-4D97-AF65-F5344CB8AC3E}">
        <p14:creationId xmlns:p14="http://schemas.microsoft.com/office/powerpoint/2010/main" val="6067388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80795-C2C0-ADEA-7D03-066739D58801}"/>
              </a:ext>
            </a:extLst>
          </p:cNvPr>
          <p:cNvSpPr>
            <a:spLocks noGrp="1"/>
          </p:cNvSpPr>
          <p:nvPr>
            <p:ph type="title"/>
          </p:nvPr>
        </p:nvSpPr>
        <p:spPr/>
        <p:txBody>
          <a:bodyPr/>
          <a:lstStyle/>
          <a:p>
            <a:r>
              <a:rPr lang="en-US"/>
              <a:t>Handling a heavy tail</a:t>
            </a:r>
          </a:p>
        </p:txBody>
      </p:sp>
      <p:sp>
        <p:nvSpPr>
          <p:cNvPr id="3" name="Content Placeholder 2">
            <a:extLst>
              <a:ext uri="{FF2B5EF4-FFF2-40B4-BE49-F238E27FC236}">
                <a16:creationId xmlns:a16="http://schemas.microsoft.com/office/drawing/2014/main" id="{87DB3609-BCF3-5D34-A35F-DC0D475F4198}"/>
              </a:ext>
            </a:extLst>
          </p:cNvPr>
          <p:cNvSpPr>
            <a:spLocks noGrp="1"/>
          </p:cNvSpPr>
          <p:nvPr>
            <p:ph idx="1"/>
          </p:nvPr>
        </p:nvSpPr>
        <p:spPr>
          <a:xfrm>
            <a:off x="5818908" y="617517"/>
            <a:ext cx="5534891" cy="5559446"/>
          </a:xfrm>
        </p:spPr>
        <p:txBody>
          <a:bodyPr>
            <a:normAutofit fontScale="92500" lnSpcReduction="20000"/>
          </a:bodyPr>
          <a:lstStyle/>
          <a:p>
            <a:r>
              <a:rPr lang="en-US"/>
              <a:t>If a feature’s distribution has a </a:t>
            </a:r>
            <a:r>
              <a:rPr lang="en-US" b="1"/>
              <a:t>heavy tail</a:t>
            </a:r>
            <a:r>
              <a:rPr lang="en-US"/>
              <a:t> (i.e., when values far from the mean are not exponentially rare), both min-max scaling and standardization will squeeze most of the values into a small range</a:t>
            </a:r>
          </a:p>
          <a:p>
            <a:r>
              <a:rPr lang="en-US"/>
              <a:t>ML algorithms don’t like this!</a:t>
            </a:r>
          </a:p>
          <a:p>
            <a:r>
              <a:rPr lang="en-US"/>
              <a:t>So you should shrink the heavy tail </a:t>
            </a:r>
            <a:r>
              <a:rPr lang="en-US" b="1"/>
              <a:t>before</a:t>
            </a:r>
            <a:r>
              <a:rPr lang="en-US"/>
              <a:t> you scale the attribute</a:t>
            </a:r>
          </a:p>
          <a:p>
            <a:r>
              <a:rPr lang="en-US"/>
              <a:t>Ideally, you want the distribution to be roughly symmetrical</a:t>
            </a:r>
          </a:p>
          <a:p>
            <a:r>
              <a:rPr lang="en-US"/>
              <a:t>If you have non-negative values with a heavy tail to the right, then replacing the feature with its square root can work</a:t>
            </a:r>
          </a:p>
          <a:p>
            <a:pPr lvl="1"/>
            <a:r>
              <a:rPr lang="en-US"/>
              <a:t>or more generally, raising the feature to a power between 0 and 1</a:t>
            </a:r>
          </a:p>
        </p:txBody>
      </p:sp>
      <p:pic>
        <p:nvPicPr>
          <p:cNvPr id="4" name="Picture 3">
            <a:extLst>
              <a:ext uri="{FF2B5EF4-FFF2-40B4-BE49-F238E27FC236}">
                <a16:creationId xmlns:a16="http://schemas.microsoft.com/office/drawing/2014/main" id="{06725ED9-33DF-A90B-1CBB-BA78D81251CC}"/>
              </a:ext>
            </a:extLst>
          </p:cNvPr>
          <p:cNvPicPr>
            <a:picLocks noChangeAspect="1"/>
          </p:cNvPicPr>
          <p:nvPr/>
        </p:nvPicPr>
        <p:blipFill>
          <a:blip r:embed="rId2"/>
          <a:stretch>
            <a:fillRect/>
          </a:stretch>
        </p:blipFill>
        <p:spPr>
          <a:xfrm>
            <a:off x="589808" y="2148280"/>
            <a:ext cx="4267200" cy="2870200"/>
          </a:xfrm>
          <a:prstGeom prst="rect">
            <a:avLst/>
          </a:prstGeom>
        </p:spPr>
      </p:pic>
    </p:spTree>
    <p:extLst>
      <p:ext uri="{BB962C8B-B14F-4D97-AF65-F5344CB8AC3E}">
        <p14:creationId xmlns:p14="http://schemas.microsoft.com/office/powerpoint/2010/main" val="40274693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BCBE5-3DE3-2999-400B-5D6A1D71FC9E}"/>
              </a:ext>
            </a:extLst>
          </p:cNvPr>
          <p:cNvSpPr>
            <a:spLocks noGrp="1"/>
          </p:cNvSpPr>
          <p:nvPr>
            <p:ph type="title"/>
          </p:nvPr>
        </p:nvSpPr>
        <p:spPr>
          <a:xfrm>
            <a:off x="838200" y="365125"/>
            <a:ext cx="10515600" cy="426183"/>
          </a:xfrm>
        </p:spPr>
        <p:txBody>
          <a:bodyPr>
            <a:normAutofit fontScale="90000"/>
          </a:bodyPr>
          <a:lstStyle/>
          <a:p>
            <a:r>
              <a:rPr lang="en-US"/>
              <a:t>Handling a heavy tail</a:t>
            </a:r>
          </a:p>
        </p:txBody>
      </p:sp>
      <p:sp>
        <p:nvSpPr>
          <p:cNvPr id="3" name="Content Placeholder 2">
            <a:extLst>
              <a:ext uri="{FF2B5EF4-FFF2-40B4-BE49-F238E27FC236}">
                <a16:creationId xmlns:a16="http://schemas.microsoft.com/office/drawing/2014/main" id="{3C6FA869-AC03-A799-E491-B87DFB39F294}"/>
              </a:ext>
            </a:extLst>
          </p:cNvPr>
          <p:cNvSpPr>
            <a:spLocks noGrp="1"/>
          </p:cNvSpPr>
          <p:nvPr>
            <p:ph idx="1"/>
          </p:nvPr>
        </p:nvSpPr>
        <p:spPr>
          <a:xfrm>
            <a:off x="838200" y="3744912"/>
            <a:ext cx="10515600" cy="2747963"/>
          </a:xfrm>
        </p:spPr>
        <p:txBody>
          <a:bodyPr>
            <a:normAutofit fontScale="92500" lnSpcReduction="10000"/>
          </a:bodyPr>
          <a:lstStyle/>
          <a:p>
            <a:r>
              <a:rPr lang="en-US"/>
              <a:t>If the tail is very long and very heavy, as with a </a:t>
            </a:r>
            <a:r>
              <a:rPr lang="en-US" b="1"/>
              <a:t>power law distribution</a:t>
            </a:r>
            <a:r>
              <a:rPr lang="en-US"/>
              <a:t>, then you can try replacing the values with their logarithms</a:t>
            </a:r>
          </a:p>
          <a:p>
            <a:r>
              <a:rPr lang="en-US"/>
              <a:t>For example, our population feature roughly follows a power law – districts with 10000 inhabitants are roughly 10 times less frequent than districts with 1000 inhabitants (not exponentially less frequent)</a:t>
            </a:r>
          </a:p>
          <a:p>
            <a:r>
              <a:rPr lang="en-US"/>
              <a:t>Transforming this feature by replacing the values with their logarithms produces almost a distribution that is very close to a Gaussian</a:t>
            </a:r>
          </a:p>
        </p:txBody>
      </p:sp>
      <p:pic>
        <p:nvPicPr>
          <p:cNvPr id="4" name="Picture 3">
            <a:extLst>
              <a:ext uri="{FF2B5EF4-FFF2-40B4-BE49-F238E27FC236}">
                <a16:creationId xmlns:a16="http://schemas.microsoft.com/office/drawing/2014/main" id="{DF5B1B74-05DD-78B9-F733-E7B01D9E6922}"/>
              </a:ext>
            </a:extLst>
          </p:cNvPr>
          <p:cNvPicPr>
            <a:picLocks noChangeAspect="1"/>
          </p:cNvPicPr>
          <p:nvPr/>
        </p:nvPicPr>
        <p:blipFill>
          <a:blip r:embed="rId2"/>
          <a:stretch>
            <a:fillRect/>
          </a:stretch>
        </p:blipFill>
        <p:spPr>
          <a:xfrm>
            <a:off x="2209800" y="889136"/>
            <a:ext cx="7772400" cy="2757948"/>
          </a:xfrm>
          <a:prstGeom prst="rect">
            <a:avLst/>
          </a:prstGeom>
        </p:spPr>
      </p:pic>
    </p:spTree>
    <p:extLst>
      <p:ext uri="{BB962C8B-B14F-4D97-AF65-F5344CB8AC3E}">
        <p14:creationId xmlns:p14="http://schemas.microsoft.com/office/powerpoint/2010/main" val="41251659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0E508-7114-5444-2D0E-F437053E34CB}"/>
              </a:ext>
            </a:extLst>
          </p:cNvPr>
          <p:cNvSpPr>
            <a:spLocks noGrp="1"/>
          </p:cNvSpPr>
          <p:nvPr>
            <p:ph type="title"/>
          </p:nvPr>
        </p:nvSpPr>
        <p:spPr>
          <a:xfrm>
            <a:off x="838200" y="365126"/>
            <a:ext cx="10515600" cy="566860"/>
          </a:xfrm>
        </p:spPr>
        <p:txBody>
          <a:bodyPr>
            <a:normAutofit fontScale="90000"/>
          </a:bodyPr>
          <a:lstStyle/>
          <a:p>
            <a:r>
              <a:rPr lang="en-US"/>
              <a:t>Bucketizing</a:t>
            </a:r>
          </a:p>
        </p:txBody>
      </p:sp>
      <p:sp>
        <p:nvSpPr>
          <p:cNvPr id="3" name="Content Placeholder 2">
            <a:extLst>
              <a:ext uri="{FF2B5EF4-FFF2-40B4-BE49-F238E27FC236}">
                <a16:creationId xmlns:a16="http://schemas.microsoft.com/office/drawing/2014/main" id="{EFC82EDF-C46C-2757-86EE-DB5A6C96431A}"/>
              </a:ext>
            </a:extLst>
          </p:cNvPr>
          <p:cNvSpPr>
            <a:spLocks noGrp="1"/>
          </p:cNvSpPr>
          <p:nvPr>
            <p:ph idx="1"/>
          </p:nvPr>
        </p:nvSpPr>
        <p:spPr>
          <a:xfrm>
            <a:off x="6360746" y="1178169"/>
            <a:ext cx="5709138" cy="4998794"/>
          </a:xfrm>
        </p:spPr>
        <p:txBody>
          <a:bodyPr>
            <a:normAutofit fontScale="85000" lnSpcReduction="20000"/>
          </a:bodyPr>
          <a:lstStyle/>
          <a:p>
            <a:r>
              <a:rPr lang="en-US"/>
              <a:t>Another approach to handling heavy-tailed features is to </a:t>
            </a:r>
            <a:r>
              <a:rPr lang="en-US" b="1"/>
              <a:t>bucketize</a:t>
            </a:r>
            <a:r>
              <a:rPr lang="en-US"/>
              <a:t> the feature</a:t>
            </a:r>
          </a:p>
          <a:p>
            <a:r>
              <a:rPr lang="en-US"/>
              <a:t>This means dividing the distribution into </a:t>
            </a:r>
            <a:r>
              <a:rPr lang="en-US" b="1"/>
              <a:t>buckets</a:t>
            </a:r>
            <a:r>
              <a:rPr lang="en-US"/>
              <a:t> that contain an approximately equal number of instances, and replacing each value with the index of the bucket that it belongs to</a:t>
            </a:r>
          </a:p>
          <a:p>
            <a:r>
              <a:rPr lang="en-US"/>
              <a:t>An example would be to replace each value with its percentile</a:t>
            </a:r>
          </a:p>
          <a:p>
            <a:r>
              <a:rPr lang="en-US"/>
              <a:t>This produces an approximately flat distribution – you can divide by the total number of buckets to normalize the values into the range </a:t>
            </a:r>
            <a:br>
              <a:rPr lang="en-US"/>
            </a:br>
            <a:r>
              <a:rPr lang="en-US"/>
              <a:t>0 – 1</a:t>
            </a:r>
          </a:p>
          <a:p>
            <a:r>
              <a:rPr lang="en-US"/>
              <a:t>Graph on the left shows result of percentile bucketizing of the median_income feature</a:t>
            </a:r>
          </a:p>
        </p:txBody>
      </p:sp>
      <p:pic>
        <p:nvPicPr>
          <p:cNvPr id="4" name="Picture 3">
            <a:extLst>
              <a:ext uri="{FF2B5EF4-FFF2-40B4-BE49-F238E27FC236}">
                <a16:creationId xmlns:a16="http://schemas.microsoft.com/office/drawing/2014/main" id="{8F4706EF-9DA2-5916-B03A-DB9DD8C4F090}"/>
              </a:ext>
            </a:extLst>
          </p:cNvPr>
          <p:cNvPicPr>
            <a:picLocks noChangeAspect="1"/>
          </p:cNvPicPr>
          <p:nvPr/>
        </p:nvPicPr>
        <p:blipFill>
          <a:blip r:embed="rId2"/>
          <a:stretch>
            <a:fillRect/>
          </a:stretch>
        </p:blipFill>
        <p:spPr>
          <a:xfrm>
            <a:off x="509954" y="1535581"/>
            <a:ext cx="5850792" cy="4283970"/>
          </a:xfrm>
          <a:prstGeom prst="rect">
            <a:avLst/>
          </a:prstGeom>
        </p:spPr>
      </p:pic>
    </p:spTree>
    <p:extLst>
      <p:ext uri="{BB962C8B-B14F-4D97-AF65-F5344CB8AC3E}">
        <p14:creationId xmlns:p14="http://schemas.microsoft.com/office/powerpoint/2010/main" val="13368028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672C6-273A-B6B3-1CB5-74F030E18DBF}"/>
              </a:ext>
            </a:extLst>
          </p:cNvPr>
          <p:cNvSpPr>
            <a:spLocks noGrp="1"/>
          </p:cNvSpPr>
          <p:nvPr>
            <p:ph type="title"/>
          </p:nvPr>
        </p:nvSpPr>
        <p:spPr/>
        <p:txBody>
          <a:bodyPr/>
          <a:lstStyle/>
          <a:p>
            <a:r>
              <a:rPr lang="en-US"/>
              <a:t>Handling multimodal distributions</a:t>
            </a:r>
          </a:p>
        </p:txBody>
      </p:sp>
      <p:sp>
        <p:nvSpPr>
          <p:cNvPr id="3" name="Content Placeholder 2">
            <a:extLst>
              <a:ext uri="{FF2B5EF4-FFF2-40B4-BE49-F238E27FC236}">
                <a16:creationId xmlns:a16="http://schemas.microsoft.com/office/drawing/2014/main" id="{3AF6F0E9-18E5-2AA6-E67D-E50BEDF323D5}"/>
              </a:ext>
            </a:extLst>
          </p:cNvPr>
          <p:cNvSpPr>
            <a:spLocks noGrp="1"/>
          </p:cNvSpPr>
          <p:nvPr>
            <p:ph idx="1"/>
          </p:nvPr>
        </p:nvSpPr>
        <p:spPr>
          <a:xfrm>
            <a:off x="4009292" y="1825625"/>
            <a:ext cx="7344508" cy="4351338"/>
          </a:xfrm>
        </p:spPr>
        <p:txBody>
          <a:bodyPr>
            <a:normAutofit fontScale="92500" lnSpcReduction="10000"/>
          </a:bodyPr>
          <a:lstStyle/>
          <a:p>
            <a:r>
              <a:rPr lang="en-US"/>
              <a:t>Bucketizing also sometimes works on </a:t>
            </a:r>
            <a:r>
              <a:rPr lang="en-US" b="1"/>
              <a:t>multimodal distributions</a:t>
            </a:r>
            <a:r>
              <a:rPr lang="en-US"/>
              <a:t>, like our housing_median_age feature</a:t>
            </a:r>
          </a:p>
          <a:p>
            <a:r>
              <a:rPr lang="en-US"/>
              <a:t>However, in this case, we need to treat the bucket IDs as </a:t>
            </a:r>
            <a:r>
              <a:rPr lang="en-US" i="1"/>
              <a:t>categories</a:t>
            </a:r>
            <a:r>
              <a:rPr lang="en-US"/>
              <a:t>, rather than numerical values</a:t>
            </a:r>
          </a:p>
          <a:p>
            <a:pPr lvl="1"/>
            <a:r>
              <a:rPr lang="en-US"/>
              <a:t>We can do this by encoding the bucket IDs using a OneHotEncoder – which means we don’t want too many buckets...why?</a:t>
            </a:r>
          </a:p>
          <a:p>
            <a:r>
              <a:rPr lang="en-US"/>
              <a:t>Doing this allows a regressor to learn different rules for different ranges of the feature value</a:t>
            </a:r>
          </a:p>
          <a:p>
            <a:pPr lvl="1"/>
            <a:r>
              <a:rPr lang="en-US"/>
              <a:t>This is why we we want to treat the bucket IDs as categories, not values – if we treated them as values, then a model would aim to find a single rule or model to handle all ranges</a:t>
            </a:r>
          </a:p>
        </p:txBody>
      </p:sp>
      <p:pic>
        <p:nvPicPr>
          <p:cNvPr id="4" name="Picture 3">
            <a:extLst>
              <a:ext uri="{FF2B5EF4-FFF2-40B4-BE49-F238E27FC236}">
                <a16:creationId xmlns:a16="http://schemas.microsoft.com/office/drawing/2014/main" id="{392AC487-8A70-C971-AD45-7AC3EF92C505}"/>
              </a:ext>
            </a:extLst>
          </p:cNvPr>
          <p:cNvPicPr>
            <a:picLocks noChangeAspect="1"/>
          </p:cNvPicPr>
          <p:nvPr/>
        </p:nvPicPr>
        <p:blipFill>
          <a:blip r:embed="rId2"/>
          <a:stretch>
            <a:fillRect/>
          </a:stretch>
        </p:blipFill>
        <p:spPr>
          <a:xfrm>
            <a:off x="838200" y="2355850"/>
            <a:ext cx="3200400" cy="2146300"/>
          </a:xfrm>
          <a:prstGeom prst="rect">
            <a:avLst/>
          </a:prstGeom>
        </p:spPr>
      </p:pic>
    </p:spTree>
    <p:extLst>
      <p:ext uri="{BB962C8B-B14F-4D97-AF65-F5344CB8AC3E}">
        <p14:creationId xmlns:p14="http://schemas.microsoft.com/office/powerpoint/2010/main" val="39535164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6C370-2433-5505-659C-D08DD8B6AD76}"/>
              </a:ext>
            </a:extLst>
          </p:cNvPr>
          <p:cNvSpPr>
            <a:spLocks noGrp="1"/>
          </p:cNvSpPr>
          <p:nvPr>
            <p:ph type="title"/>
          </p:nvPr>
        </p:nvSpPr>
        <p:spPr>
          <a:xfrm>
            <a:off x="838200" y="365126"/>
            <a:ext cx="10515600" cy="735708"/>
          </a:xfrm>
        </p:spPr>
        <p:txBody>
          <a:bodyPr/>
          <a:lstStyle/>
          <a:p>
            <a:r>
              <a:rPr lang="en-US"/>
              <a:t>Handling multimodal distributions</a:t>
            </a:r>
          </a:p>
        </p:txBody>
      </p:sp>
      <p:sp>
        <p:nvSpPr>
          <p:cNvPr id="3" name="Content Placeholder 2">
            <a:extLst>
              <a:ext uri="{FF2B5EF4-FFF2-40B4-BE49-F238E27FC236}">
                <a16:creationId xmlns:a16="http://schemas.microsoft.com/office/drawing/2014/main" id="{E63A7CED-B8A3-DD79-D2F0-8EB98F39D12B}"/>
              </a:ext>
            </a:extLst>
          </p:cNvPr>
          <p:cNvSpPr>
            <a:spLocks noGrp="1"/>
          </p:cNvSpPr>
          <p:nvPr>
            <p:ph idx="1"/>
          </p:nvPr>
        </p:nvSpPr>
        <p:spPr>
          <a:xfrm>
            <a:off x="6230818" y="2282825"/>
            <a:ext cx="5685688" cy="4351338"/>
          </a:xfrm>
        </p:spPr>
        <p:txBody>
          <a:bodyPr>
            <a:normAutofit fontScale="77500" lnSpcReduction="20000"/>
          </a:bodyPr>
          <a:lstStyle/>
          <a:p>
            <a:r>
              <a:rPr lang="en-US"/>
              <a:t>Another approach is to transform a multimodal distribution into a multi-</a:t>
            </a:r>
            <a:r>
              <a:rPr lang="en-US" b="1"/>
              <a:t>dimensional</a:t>
            </a:r>
            <a:r>
              <a:rPr lang="en-US"/>
              <a:t> feature, in which each dimension represents the distance of the value from a particular mode</a:t>
            </a:r>
          </a:p>
          <a:p>
            <a:r>
              <a:rPr lang="en-US"/>
              <a:t>In this case, the distance measure should be a </a:t>
            </a:r>
            <a:r>
              <a:rPr lang="en-US" b="1"/>
              <a:t>radial basis function</a:t>
            </a:r>
            <a:r>
              <a:rPr lang="en-US"/>
              <a:t> </a:t>
            </a:r>
            <a:r>
              <a:rPr lang="en-US" b="1"/>
              <a:t>(RBF)</a:t>
            </a:r>
            <a:r>
              <a:rPr lang="en-US"/>
              <a:t> – i.e., a function whose value depends only on the distance of the value from some fixed point</a:t>
            </a:r>
          </a:p>
          <a:p>
            <a:r>
              <a:rPr lang="en-US"/>
              <a:t>The most commonly used RBF is the </a:t>
            </a:r>
            <a:r>
              <a:rPr lang="en-US" b="1"/>
              <a:t>Gaussian RBF</a:t>
            </a:r>
            <a:r>
              <a:rPr lang="en-US"/>
              <a:t> which returns a value that falls exponentially as the value moves away from the fixed point</a:t>
            </a:r>
          </a:p>
          <a:p>
            <a:r>
              <a:rPr lang="en-US"/>
              <a:t>For example, we could create a new feature whose value is given by the Gaussian RBF centred on 35</a:t>
            </a:r>
          </a:p>
        </p:txBody>
      </p:sp>
      <p:pic>
        <p:nvPicPr>
          <p:cNvPr id="5" name="Picture 4">
            <a:extLst>
              <a:ext uri="{FF2B5EF4-FFF2-40B4-BE49-F238E27FC236}">
                <a16:creationId xmlns:a16="http://schemas.microsoft.com/office/drawing/2014/main" id="{7A430330-4B2A-ED05-E0B4-54C7E35E2672}"/>
              </a:ext>
            </a:extLst>
          </p:cNvPr>
          <p:cNvPicPr>
            <a:picLocks noChangeAspect="1"/>
          </p:cNvPicPr>
          <p:nvPr/>
        </p:nvPicPr>
        <p:blipFill>
          <a:blip r:embed="rId2"/>
          <a:stretch>
            <a:fillRect/>
          </a:stretch>
        </p:blipFill>
        <p:spPr>
          <a:xfrm>
            <a:off x="1647093" y="1251049"/>
            <a:ext cx="7772400" cy="735708"/>
          </a:xfrm>
          <a:prstGeom prst="rect">
            <a:avLst/>
          </a:prstGeom>
        </p:spPr>
      </p:pic>
      <p:pic>
        <p:nvPicPr>
          <p:cNvPr id="6" name="Picture 5">
            <a:extLst>
              <a:ext uri="{FF2B5EF4-FFF2-40B4-BE49-F238E27FC236}">
                <a16:creationId xmlns:a16="http://schemas.microsoft.com/office/drawing/2014/main" id="{7B1F9AFB-6898-17F6-7C84-9F8B76EECDB7}"/>
              </a:ext>
            </a:extLst>
          </p:cNvPr>
          <p:cNvPicPr>
            <a:picLocks noChangeAspect="1"/>
          </p:cNvPicPr>
          <p:nvPr/>
        </p:nvPicPr>
        <p:blipFill>
          <a:blip r:embed="rId3"/>
          <a:stretch>
            <a:fillRect/>
          </a:stretch>
        </p:blipFill>
        <p:spPr>
          <a:xfrm>
            <a:off x="275494" y="2197075"/>
            <a:ext cx="5955324" cy="4295799"/>
          </a:xfrm>
          <a:prstGeom prst="rect">
            <a:avLst/>
          </a:prstGeom>
        </p:spPr>
      </p:pic>
    </p:spTree>
    <p:extLst>
      <p:ext uri="{BB962C8B-B14F-4D97-AF65-F5344CB8AC3E}">
        <p14:creationId xmlns:p14="http://schemas.microsoft.com/office/powerpoint/2010/main" val="34588184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AD51A-E061-7A37-9024-AA0286700885}"/>
              </a:ext>
            </a:extLst>
          </p:cNvPr>
          <p:cNvSpPr>
            <a:spLocks noGrp="1"/>
          </p:cNvSpPr>
          <p:nvPr>
            <p:ph type="title"/>
          </p:nvPr>
        </p:nvSpPr>
        <p:spPr>
          <a:xfrm>
            <a:off x="838200" y="365126"/>
            <a:ext cx="10515600" cy="315912"/>
          </a:xfrm>
        </p:spPr>
        <p:txBody>
          <a:bodyPr>
            <a:normAutofit fontScale="90000"/>
          </a:bodyPr>
          <a:lstStyle/>
          <a:p>
            <a:r>
              <a:rPr lang="en-US"/>
              <a:t>Handling multimodal distributions</a:t>
            </a:r>
          </a:p>
        </p:txBody>
      </p:sp>
      <p:sp>
        <p:nvSpPr>
          <p:cNvPr id="3" name="Content Placeholder 2">
            <a:extLst>
              <a:ext uri="{FF2B5EF4-FFF2-40B4-BE49-F238E27FC236}">
                <a16:creationId xmlns:a16="http://schemas.microsoft.com/office/drawing/2014/main" id="{3CA661A8-7034-7B53-9700-9F3534F82473}"/>
              </a:ext>
            </a:extLst>
          </p:cNvPr>
          <p:cNvSpPr>
            <a:spLocks noGrp="1"/>
          </p:cNvSpPr>
          <p:nvPr>
            <p:ph idx="1"/>
          </p:nvPr>
        </p:nvSpPr>
        <p:spPr>
          <a:xfrm>
            <a:off x="6400799" y="2013072"/>
            <a:ext cx="5338119" cy="4647220"/>
          </a:xfrm>
        </p:spPr>
        <p:txBody>
          <a:bodyPr>
            <a:normAutofit fontScale="92500" lnSpcReduction="10000"/>
          </a:bodyPr>
          <a:lstStyle/>
          <a:p>
            <a:r>
              <a:rPr lang="en-US"/>
              <a:t>If our original value is y, then the transformed value after applying the Gaussian RBF centred on 35 would be exp(– 𝛾(x – 35)</a:t>
            </a:r>
            <a:r>
              <a:rPr lang="en-US" baseline="30000"/>
              <a:t>2</a:t>
            </a:r>
            <a:r>
              <a:rPr lang="en-US"/>
              <a:t>), where 𝛾 determines the rate at which the distance falls as we move away from the centre value</a:t>
            </a:r>
          </a:p>
          <a:p>
            <a:r>
              <a:rPr lang="en-US"/>
              <a:t>We can create such a feature easily using Scikit-Learn’s rbf_kernel() function (see above)</a:t>
            </a:r>
          </a:p>
          <a:p>
            <a:r>
              <a:rPr lang="en-US"/>
              <a:t>We would do this for each of the modes to create a new feature vector</a:t>
            </a:r>
          </a:p>
        </p:txBody>
      </p:sp>
      <p:pic>
        <p:nvPicPr>
          <p:cNvPr id="4" name="Picture 3">
            <a:extLst>
              <a:ext uri="{FF2B5EF4-FFF2-40B4-BE49-F238E27FC236}">
                <a16:creationId xmlns:a16="http://schemas.microsoft.com/office/drawing/2014/main" id="{30372DA6-B2C9-A62A-CA70-421EFA23278B}"/>
              </a:ext>
            </a:extLst>
          </p:cNvPr>
          <p:cNvPicPr>
            <a:picLocks noChangeAspect="1"/>
          </p:cNvPicPr>
          <p:nvPr/>
        </p:nvPicPr>
        <p:blipFill>
          <a:blip r:embed="rId2"/>
          <a:stretch>
            <a:fillRect/>
          </a:stretch>
        </p:blipFill>
        <p:spPr>
          <a:xfrm>
            <a:off x="1671807" y="979201"/>
            <a:ext cx="7772400" cy="735708"/>
          </a:xfrm>
          <a:prstGeom prst="rect">
            <a:avLst/>
          </a:prstGeom>
        </p:spPr>
      </p:pic>
      <p:pic>
        <p:nvPicPr>
          <p:cNvPr id="5" name="Picture 4">
            <a:extLst>
              <a:ext uri="{FF2B5EF4-FFF2-40B4-BE49-F238E27FC236}">
                <a16:creationId xmlns:a16="http://schemas.microsoft.com/office/drawing/2014/main" id="{B25C8CC1-EA25-9463-5704-253245821B64}"/>
              </a:ext>
            </a:extLst>
          </p:cNvPr>
          <p:cNvPicPr>
            <a:picLocks noChangeAspect="1"/>
          </p:cNvPicPr>
          <p:nvPr/>
        </p:nvPicPr>
        <p:blipFill>
          <a:blip r:embed="rId3"/>
          <a:stretch>
            <a:fillRect/>
          </a:stretch>
        </p:blipFill>
        <p:spPr>
          <a:xfrm>
            <a:off x="275494" y="2197075"/>
            <a:ext cx="5955324" cy="4295799"/>
          </a:xfrm>
          <a:prstGeom prst="rect">
            <a:avLst/>
          </a:prstGeom>
        </p:spPr>
      </p:pic>
    </p:spTree>
    <p:extLst>
      <p:ext uri="{BB962C8B-B14F-4D97-AF65-F5344CB8AC3E}">
        <p14:creationId xmlns:p14="http://schemas.microsoft.com/office/powerpoint/2010/main" val="2867946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405EA-4EDE-80CB-11EA-A41B2CE3F8B8}"/>
              </a:ext>
            </a:extLst>
          </p:cNvPr>
          <p:cNvSpPr>
            <a:spLocks noGrp="1"/>
          </p:cNvSpPr>
          <p:nvPr>
            <p:ph type="title"/>
          </p:nvPr>
        </p:nvSpPr>
        <p:spPr>
          <a:xfrm>
            <a:off x="838200" y="365125"/>
            <a:ext cx="10515600" cy="971281"/>
          </a:xfrm>
        </p:spPr>
        <p:txBody>
          <a:bodyPr/>
          <a:lstStyle/>
          <a:p>
            <a:r>
              <a:rPr lang="en-US"/>
              <a:t>Framing the problem</a:t>
            </a:r>
          </a:p>
        </p:txBody>
      </p:sp>
      <p:sp>
        <p:nvSpPr>
          <p:cNvPr id="3" name="Content Placeholder 2">
            <a:extLst>
              <a:ext uri="{FF2B5EF4-FFF2-40B4-BE49-F238E27FC236}">
                <a16:creationId xmlns:a16="http://schemas.microsoft.com/office/drawing/2014/main" id="{50D55D47-5F08-112E-F9EA-13C04472E175}"/>
              </a:ext>
            </a:extLst>
          </p:cNvPr>
          <p:cNvSpPr>
            <a:spLocks noGrp="1"/>
          </p:cNvSpPr>
          <p:nvPr>
            <p:ph idx="1"/>
          </p:nvPr>
        </p:nvSpPr>
        <p:spPr>
          <a:xfrm>
            <a:off x="178419" y="3428999"/>
            <a:ext cx="11842595" cy="3261733"/>
          </a:xfrm>
        </p:spPr>
        <p:txBody>
          <a:bodyPr>
            <a:normAutofit lnSpcReduction="10000"/>
          </a:bodyPr>
          <a:lstStyle/>
          <a:p>
            <a:r>
              <a:rPr lang="en-US"/>
              <a:t>First we need to know what the model will be used for</a:t>
            </a:r>
          </a:p>
          <a:p>
            <a:r>
              <a:rPr lang="en-US"/>
              <a:t>This could influence things like</a:t>
            </a:r>
          </a:p>
          <a:p>
            <a:pPr lvl="1"/>
            <a:r>
              <a:rPr lang="en-US"/>
              <a:t>what algorithms we use</a:t>
            </a:r>
          </a:p>
          <a:p>
            <a:pPr lvl="1"/>
            <a:r>
              <a:rPr lang="en-US"/>
              <a:t>what performance measures we use to evaluate the models</a:t>
            </a:r>
          </a:p>
          <a:p>
            <a:pPr lvl="1"/>
            <a:r>
              <a:rPr lang="en-US"/>
              <a:t>how much effort we use on fine-tuning the models</a:t>
            </a:r>
          </a:p>
          <a:p>
            <a:r>
              <a:rPr lang="en-US"/>
              <a:t>In this case, the output of the model (a predicted median house price for a district) will be fed to another ML model (along with many other signals) that will make a recommendation as to whether to invest in a given area</a:t>
            </a:r>
          </a:p>
        </p:txBody>
      </p:sp>
      <p:pic>
        <p:nvPicPr>
          <p:cNvPr id="4" name="Picture 3">
            <a:extLst>
              <a:ext uri="{FF2B5EF4-FFF2-40B4-BE49-F238E27FC236}">
                <a16:creationId xmlns:a16="http://schemas.microsoft.com/office/drawing/2014/main" id="{C57DE22F-EFFD-8BA1-F960-83F2501E892C}"/>
              </a:ext>
            </a:extLst>
          </p:cNvPr>
          <p:cNvPicPr>
            <a:picLocks noChangeAspect="1"/>
          </p:cNvPicPr>
          <p:nvPr/>
        </p:nvPicPr>
        <p:blipFill>
          <a:blip r:embed="rId2"/>
          <a:stretch>
            <a:fillRect/>
          </a:stretch>
        </p:blipFill>
        <p:spPr>
          <a:xfrm>
            <a:off x="2779478" y="1336406"/>
            <a:ext cx="5462293" cy="1797087"/>
          </a:xfrm>
          <a:prstGeom prst="rect">
            <a:avLst/>
          </a:prstGeom>
        </p:spPr>
      </p:pic>
      <p:sp>
        <p:nvSpPr>
          <p:cNvPr id="5" name="Slide Number Placeholder 4">
            <a:extLst>
              <a:ext uri="{FF2B5EF4-FFF2-40B4-BE49-F238E27FC236}">
                <a16:creationId xmlns:a16="http://schemas.microsoft.com/office/drawing/2014/main" id="{43838C31-3C4F-603A-C3B3-F07612264CB4}"/>
              </a:ext>
            </a:extLst>
          </p:cNvPr>
          <p:cNvSpPr>
            <a:spLocks noGrp="1"/>
          </p:cNvSpPr>
          <p:nvPr>
            <p:ph type="sldNum" sz="quarter" idx="12"/>
          </p:nvPr>
        </p:nvSpPr>
        <p:spPr/>
        <p:txBody>
          <a:bodyPr/>
          <a:lstStyle/>
          <a:p>
            <a:fld id="{F4D27A1E-7FF6-AE4C-BBF1-D850BA4B9661}" type="slidenum">
              <a:rPr lang="en-GB"/>
              <a:t>8</a:t>
            </a:fld>
            <a:endParaRPr lang="en-GB"/>
          </a:p>
        </p:txBody>
      </p:sp>
    </p:spTree>
    <p:extLst>
      <p:ext uri="{BB962C8B-B14F-4D97-AF65-F5344CB8AC3E}">
        <p14:creationId xmlns:p14="http://schemas.microsoft.com/office/powerpoint/2010/main" val="1116558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B24E5-4B87-0E83-68F4-E37E442694DB}"/>
              </a:ext>
            </a:extLst>
          </p:cNvPr>
          <p:cNvSpPr>
            <a:spLocks noGrp="1"/>
          </p:cNvSpPr>
          <p:nvPr>
            <p:ph type="title"/>
          </p:nvPr>
        </p:nvSpPr>
        <p:spPr/>
        <p:txBody>
          <a:bodyPr/>
          <a:lstStyle/>
          <a:p>
            <a:r>
              <a:rPr lang="en-US"/>
              <a:t>Scaling </a:t>
            </a:r>
            <a:r>
              <a:rPr lang="en-US" b="1"/>
              <a:t>target</a:t>
            </a:r>
            <a:r>
              <a:rPr lang="en-US"/>
              <a:t> values</a:t>
            </a:r>
          </a:p>
        </p:txBody>
      </p:sp>
      <p:sp>
        <p:nvSpPr>
          <p:cNvPr id="3" name="Content Placeholder 2">
            <a:extLst>
              <a:ext uri="{FF2B5EF4-FFF2-40B4-BE49-F238E27FC236}">
                <a16:creationId xmlns:a16="http://schemas.microsoft.com/office/drawing/2014/main" id="{13335A62-70A1-2646-3B5A-FD030DF4FED4}"/>
              </a:ext>
            </a:extLst>
          </p:cNvPr>
          <p:cNvSpPr>
            <a:spLocks noGrp="1"/>
          </p:cNvSpPr>
          <p:nvPr>
            <p:ph idx="1"/>
          </p:nvPr>
        </p:nvSpPr>
        <p:spPr/>
        <p:txBody>
          <a:bodyPr/>
          <a:lstStyle/>
          <a:p>
            <a:r>
              <a:rPr lang="en-US"/>
              <a:t>We would also prefer for our target values to not have heavy tails, so we may also need to transform these</a:t>
            </a:r>
          </a:p>
          <a:p>
            <a:r>
              <a:rPr lang="en-US"/>
              <a:t>For example, we might want to replace the target value with its logarithm</a:t>
            </a:r>
          </a:p>
          <a:p>
            <a:r>
              <a:rPr lang="en-US"/>
              <a:t>The regression model would then predict the log of the target rather than the target value itself, so we’d have to transform the prediction into the form we want by computing the exponential of it</a:t>
            </a:r>
          </a:p>
        </p:txBody>
      </p:sp>
    </p:spTree>
    <p:extLst>
      <p:ext uri="{BB962C8B-B14F-4D97-AF65-F5344CB8AC3E}">
        <p14:creationId xmlns:p14="http://schemas.microsoft.com/office/powerpoint/2010/main" val="31358635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9F01C-BB3C-2277-5EFF-36A9F5C476E8}"/>
              </a:ext>
            </a:extLst>
          </p:cNvPr>
          <p:cNvSpPr>
            <a:spLocks noGrp="1"/>
          </p:cNvSpPr>
          <p:nvPr>
            <p:ph type="title"/>
          </p:nvPr>
        </p:nvSpPr>
        <p:spPr>
          <a:xfrm>
            <a:off x="838200" y="365126"/>
            <a:ext cx="10515600" cy="637198"/>
          </a:xfrm>
        </p:spPr>
        <p:txBody>
          <a:bodyPr>
            <a:normAutofit fontScale="90000"/>
          </a:bodyPr>
          <a:lstStyle/>
          <a:p>
            <a:r>
              <a:rPr lang="en-US"/>
              <a:t>Scaling target values</a:t>
            </a:r>
          </a:p>
        </p:txBody>
      </p:sp>
      <p:sp>
        <p:nvSpPr>
          <p:cNvPr id="3" name="Content Placeholder 2">
            <a:extLst>
              <a:ext uri="{FF2B5EF4-FFF2-40B4-BE49-F238E27FC236}">
                <a16:creationId xmlns:a16="http://schemas.microsoft.com/office/drawing/2014/main" id="{99BA84D8-CABB-E083-8746-65A8E60AA718}"/>
              </a:ext>
            </a:extLst>
          </p:cNvPr>
          <p:cNvSpPr>
            <a:spLocks noGrp="1"/>
          </p:cNvSpPr>
          <p:nvPr>
            <p:ph idx="1"/>
          </p:nvPr>
        </p:nvSpPr>
        <p:spPr>
          <a:xfrm>
            <a:off x="281354" y="3703926"/>
            <a:ext cx="11072446" cy="2995811"/>
          </a:xfrm>
        </p:spPr>
        <p:txBody>
          <a:bodyPr>
            <a:normAutofit fontScale="92500" lnSpcReduction="10000"/>
          </a:bodyPr>
          <a:lstStyle/>
          <a:p>
            <a:r>
              <a:rPr lang="en-US"/>
              <a:t>Most of Scikit-Learn’s transformers have an inverse_transform() method that makes it easy to invert any transformation</a:t>
            </a:r>
          </a:p>
          <a:p>
            <a:r>
              <a:rPr lang="en-US"/>
              <a:t>Code above shows how to use a StandardScaler to scale the labels</a:t>
            </a:r>
          </a:p>
          <a:p>
            <a:r>
              <a:rPr lang="en-US"/>
              <a:t>Then train a linear regression model on the scaled labels</a:t>
            </a:r>
          </a:p>
          <a:p>
            <a:r>
              <a:rPr lang="en-US"/>
              <a:t>Then use the model to make some predictions on new data</a:t>
            </a:r>
          </a:p>
          <a:p>
            <a:r>
              <a:rPr lang="en-US"/>
              <a:t>Then transform the predictions back to the values we actually want to predict using the inverse_transform() method</a:t>
            </a:r>
          </a:p>
        </p:txBody>
      </p:sp>
      <p:pic>
        <p:nvPicPr>
          <p:cNvPr id="4" name="Picture 3">
            <a:extLst>
              <a:ext uri="{FF2B5EF4-FFF2-40B4-BE49-F238E27FC236}">
                <a16:creationId xmlns:a16="http://schemas.microsoft.com/office/drawing/2014/main" id="{DEF29559-1C0D-59F2-9409-BF47C5AC9B9D}"/>
              </a:ext>
            </a:extLst>
          </p:cNvPr>
          <p:cNvPicPr>
            <a:picLocks noChangeAspect="1"/>
          </p:cNvPicPr>
          <p:nvPr/>
        </p:nvPicPr>
        <p:blipFill>
          <a:blip r:embed="rId2"/>
          <a:stretch>
            <a:fillRect/>
          </a:stretch>
        </p:blipFill>
        <p:spPr>
          <a:xfrm>
            <a:off x="281354" y="1116607"/>
            <a:ext cx="7772400" cy="2473036"/>
          </a:xfrm>
          <a:prstGeom prst="rect">
            <a:avLst/>
          </a:prstGeom>
        </p:spPr>
      </p:pic>
      <p:pic>
        <p:nvPicPr>
          <p:cNvPr id="5" name="Picture 4">
            <a:extLst>
              <a:ext uri="{FF2B5EF4-FFF2-40B4-BE49-F238E27FC236}">
                <a16:creationId xmlns:a16="http://schemas.microsoft.com/office/drawing/2014/main" id="{BF4E0524-B501-B3A9-B4C5-C04E4FFF22E8}"/>
              </a:ext>
            </a:extLst>
          </p:cNvPr>
          <p:cNvPicPr>
            <a:picLocks noChangeAspect="1"/>
          </p:cNvPicPr>
          <p:nvPr/>
        </p:nvPicPr>
        <p:blipFill>
          <a:blip r:embed="rId3"/>
          <a:stretch>
            <a:fillRect/>
          </a:stretch>
        </p:blipFill>
        <p:spPr>
          <a:xfrm>
            <a:off x="8432800" y="1528474"/>
            <a:ext cx="2921000" cy="1625600"/>
          </a:xfrm>
          <a:prstGeom prst="rect">
            <a:avLst/>
          </a:prstGeom>
        </p:spPr>
      </p:pic>
    </p:spTree>
    <p:extLst>
      <p:ext uri="{BB962C8B-B14F-4D97-AF65-F5344CB8AC3E}">
        <p14:creationId xmlns:p14="http://schemas.microsoft.com/office/powerpoint/2010/main" val="14451192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77E2D-F058-1326-C22F-D406B01F0C8A}"/>
              </a:ext>
            </a:extLst>
          </p:cNvPr>
          <p:cNvSpPr>
            <a:spLocks noGrp="1"/>
          </p:cNvSpPr>
          <p:nvPr>
            <p:ph type="title"/>
          </p:nvPr>
        </p:nvSpPr>
        <p:spPr>
          <a:xfrm>
            <a:off x="669925" y="215503"/>
            <a:ext cx="10515600" cy="549275"/>
          </a:xfrm>
        </p:spPr>
        <p:txBody>
          <a:bodyPr>
            <a:normAutofit fontScale="90000"/>
          </a:bodyPr>
          <a:lstStyle/>
          <a:p>
            <a:r>
              <a:rPr lang="en-US"/>
              <a:t>Using a TransformedTargetRegressor</a:t>
            </a:r>
          </a:p>
        </p:txBody>
      </p:sp>
      <p:sp>
        <p:nvSpPr>
          <p:cNvPr id="3" name="Content Placeholder 2">
            <a:extLst>
              <a:ext uri="{FF2B5EF4-FFF2-40B4-BE49-F238E27FC236}">
                <a16:creationId xmlns:a16="http://schemas.microsoft.com/office/drawing/2014/main" id="{A832BB09-FD0D-5B79-BED1-96DFEEDC0290}"/>
              </a:ext>
            </a:extLst>
          </p:cNvPr>
          <p:cNvSpPr>
            <a:spLocks noGrp="1"/>
          </p:cNvSpPr>
          <p:nvPr>
            <p:ph idx="1"/>
          </p:nvPr>
        </p:nvSpPr>
        <p:spPr>
          <a:xfrm>
            <a:off x="334108" y="3780691"/>
            <a:ext cx="11500338" cy="2861806"/>
          </a:xfrm>
        </p:spPr>
        <p:txBody>
          <a:bodyPr>
            <a:normAutofit fontScale="77500" lnSpcReduction="20000"/>
          </a:bodyPr>
          <a:lstStyle/>
          <a:p>
            <a:r>
              <a:rPr lang="en-US"/>
              <a:t>The previous method works fine, but we can do the same thing more conveniently using a </a:t>
            </a:r>
            <a:r>
              <a:rPr lang="en-US" b="1"/>
              <a:t>TransformedTargetRegressor</a:t>
            </a:r>
          </a:p>
          <a:p>
            <a:r>
              <a:rPr lang="en-US"/>
              <a:t>We specify what kind of scaler we want to use to transform the labels when we construct it</a:t>
            </a:r>
          </a:p>
          <a:p>
            <a:r>
              <a:rPr lang="en-US"/>
              <a:t>We then train the regressor on the training set, specifying the untransformed labels</a:t>
            </a:r>
          </a:p>
          <a:p>
            <a:r>
              <a:rPr lang="en-US"/>
              <a:t>The regressor will automatically use the transformer to scale the labels and train the regression model on these resulting scaled labels</a:t>
            </a:r>
          </a:p>
          <a:p>
            <a:r>
              <a:rPr lang="en-US"/>
              <a:t>When we make a prediction, the TransformedTargetRegressor will automatically use the scaler’s inverse_transform() method to produce the prediction</a:t>
            </a:r>
          </a:p>
          <a:p>
            <a:endParaRPr lang="en-US"/>
          </a:p>
        </p:txBody>
      </p:sp>
      <p:pic>
        <p:nvPicPr>
          <p:cNvPr id="4" name="Picture 3">
            <a:extLst>
              <a:ext uri="{FF2B5EF4-FFF2-40B4-BE49-F238E27FC236}">
                <a16:creationId xmlns:a16="http://schemas.microsoft.com/office/drawing/2014/main" id="{EDD5C8DD-5C41-DF4F-0C35-516B009C71BA}"/>
              </a:ext>
            </a:extLst>
          </p:cNvPr>
          <p:cNvPicPr>
            <a:picLocks noChangeAspect="1"/>
          </p:cNvPicPr>
          <p:nvPr/>
        </p:nvPicPr>
        <p:blipFill>
          <a:blip r:embed="rId2"/>
          <a:stretch>
            <a:fillRect/>
          </a:stretch>
        </p:blipFill>
        <p:spPr>
          <a:xfrm>
            <a:off x="2390775" y="940256"/>
            <a:ext cx="7073900" cy="1562100"/>
          </a:xfrm>
          <a:prstGeom prst="rect">
            <a:avLst/>
          </a:prstGeom>
        </p:spPr>
      </p:pic>
      <p:pic>
        <p:nvPicPr>
          <p:cNvPr id="5" name="Picture 4">
            <a:extLst>
              <a:ext uri="{FF2B5EF4-FFF2-40B4-BE49-F238E27FC236}">
                <a16:creationId xmlns:a16="http://schemas.microsoft.com/office/drawing/2014/main" id="{5E95CF60-899B-F249-2470-130558E917A9}"/>
              </a:ext>
            </a:extLst>
          </p:cNvPr>
          <p:cNvPicPr>
            <a:picLocks noChangeAspect="1"/>
          </p:cNvPicPr>
          <p:nvPr/>
        </p:nvPicPr>
        <p:blipFill>
          <a:blip r:embed="rId3"/>
          <a:stretch>
            <a:fillRect/>
          </a:stretch>
        </p:blipFill>
        <p:spPr>
          <a:xfrm>
            <a:off x="2041525" y="2655748"/>
            <a:ext cx="7772400" cy="971550"/>
          </a:xfrm>
          <a:prstGeom prst="rect">
            <a:avLst/>
          </a:prstGeom>
        </p:spPr>
      </p:pic>
    </p:spTree>
    <p:extLst>
      <p:ext uri="{BB962C8B-B14F-4D97-AF65-F5344CB8AC3E}">
        <p14:creationId xmlns:p14="http://schemas.microsoft.com/office/powerpoint/2010/main" val="11555737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5E881-9CBD-9E6A-B0B7-F27A4AE51EB2}"/>
              </a:ext>
            </a:extLst>
          </p:cNvPr>
          <p:cNvSpPr>
            <a:spLocks noGrp="1"/>
          </p:cNvSpPr>
          <p:nvPr>
            <p:ph type="title"/>
          </p:nvPr>
        </p:nvSpPr>
        <p:spPr/>
        <p:txBody>
          <a:bodyPr/>
          <a:lstStyle/>
          <a:p>
            <a:r>
              <a:rPr lang="en-US"/>
              <a:t>Using custom transformers</a:t>
            </a:r>
          </a:p>
        </p:txBody>
      </p:sp>
      <p:sp>
        <p:nvSpPr>
          <p:cNvPr id="3" name="Content Placeholder 2">
            <a:extLst>
              <a:ext uri="{FF2B5EF4-FFF2-40B4-BE49-F238E27FC236}">
                <a16:creationId xmlns:a16="http://schemas.microsoft.com/office/drawing/2014/main" id="{C3769B2E-DE9B-2C9F-3CFD-E9F03F44F43C}"/>
              </a:ext>
            </a:extLst>
          </p:cNvPr>
          <p:cNvSpPr>
            <a:spLocks noGrp="1"/>
          </p:cNvSpPr>
          <p:nvPr>
            <p:ph idx="1"/>
          </p:nvPr>
        </p:nvSpPr>
        <p:spPr>
          <a:xfrm>
            <a:off x="838200" y="3147044"/>
            <a:ext cx="10515600" cy="3345831"/>
          </a:xfrm>
        </p:spPr>
        <p:txBody>
          <a:bodyPr>
            <a:normAutofit fontScale="92500" lnSpcReduction="20000"/>
          </a:bodyPr>
          <a:lstStyle/>
          <a:p>
            <a:r>
              <a:rPr lang="en-US"/>
              <a:t>Scikit-Learn provides lots of useful transformers, but you may sometimes need to write your own</a:t>
            </a:r>
          </a:p>
          <a:p>
            <a:r>
              <a:rPr lang="en-US"/>
              <a:t>If the transformation doesn’t need any training, then you can just write a function that takes a NumPy array as input and outputs a transformed array</a:t>
            </a:r>
          </a:p>
          <a:p>
            <a:r>
              <a:rPr lang="en-US"/>
              <a:t>For example, if we want to replace each value in an attribute with its logarithm, then we create our own FunctionTransformer for doing this (see above)</a:t>
            </a:r>
          </a:p>
          <a:p>
            <a:r>
              <a:rPr lang="en-US"/>
              <a:t>Note that that inverse_func argument is optional, but needed if, e.g., you plan to use your transformer in a TransformedTargetRegressor</a:t>
            </a:r>
          </a:p>
        </p:txBody>
      </p:sp>
      <p:pic>
        <p:nvPicPr>
          <p:cNvPr id="4" name="Picture 3">
            <a:extLst>
              <a:ext uri="{FF2B5EF4-FFF2-40B4-BE49-F238E27FC236}">
                <a16:creationId xmlns:a16="http://schemas.microsoft.com/office/drawing/2014/main" id="{286A31F7-7C60-097D-067B-B1B3EEF63AEA}"/>
              </a:ext>
            </a:extLst>
          </p:cNvPr>
          <p:cNvPicPr>
            <a:picLocks noChangeAspect="1"/>
          </p:cNvPicPr>
          <p:nvPr/>
        </p:nvPicPr>
        <p:blipFill>
          <a:blip r:embed="rId2"/>
          <a:stretch>
            <a:fillRect/>
          </a:stretch>
        </p:blipFill>
        <p:spPr>
          <a:xfrm>
            <a:off x="1452389" y="1756085"/>
            <a:ext cx="9287222" cy="1325562"/>
          </a:xfrm>
          <a:prstGeom prst="rect">
            <a:avLst/>
          </a:prstGeom>
        </p:spPr>
      </p:pic>
    </p:spTree>
    <p:extLst>
      <p:ext uri="{BB962C8B-B14F-4D97-AF65-F5344CB8AC3E}">
        <p14:creationId xmlns:p14="http://schemas.microsoft.com/office/powerpoint/2010/main" val="42276654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ADBD8-1995-C39A-C116-872708C89EAD}"/>
              </a:ext>
            </a:extLst>
          </p:cNvPr>
          <p:cNvSpPr>
            <a:spLocks noGrp="1"/>
          </p:cNvSpPr>
          <p:nvPr>
            <p:ph type="title"/>
          </p:nvPr>
        </p:nvSpPr>
        <p:spPr>
          <a:xfrm>
            <a:off x="838200" y="365125"/>
            <a:ext cx="10515600" cy="442397"/>
          </a:xfrm>
        </p:spPr>
        <p:txBody>
          <a:bodyPr>
            <a:normAutofit fontScale="90000"/>
          </a:bodyPr>
          <a:lstStyle/>
          <a:p>
            <a:r>
              <a:rPr lang="en-US"/>
              <a:t>Custom transformers with hyperparameters</a:t>
            </a:r>
          </a:p>
        </p:txBody>
      </p:sp>
      <p:sp>
        <p:nvSpPr>
          <p:cNvPr id="3" name="Content Placeholder 2">
            <a:extLst>
              <a:ext uri="{FF2B5EF4-FFF2-40B4-BE49-F238E27FC236}">
                <a16:creationId xmlns:a16="http://schemas.microsoft.com/office/drawing/2014/main" id="{D6B7FFA0-FF56-EE2E-443B-7C15B5F150E7}"/>
              </a:ext>
            </a:extLst>
          </p:cNvPr>
          <p:cNvSpPr>
            <a:spLocks noGrp="1"/>
          </p:cNvSpPr>
          <p:nvPr>
            <p:ph idx="1"/>
          </p:nvPr>
        </p:nvSpPr>
        <p:spPr>
          <a:xfrm>
            <a:off x="838200" y="2351313"/>
            <a:ext cx="10515600" cy="2992583"/>
          </a:xfrm>
        </p:spPr>
        <p:txBody>
          <a:bodyPr>
            <a:normAutofit fontScale="92500"/>
          </a:bodyPr>
          <a:lstStyle/>
          <a:p>
            <a:r>
              <a:rPr lang="en-US"/>
              <a:t>You can create custom transformers that have their own hyperparameters</a:t>
            </a:r>
          </a:p>
          <a:p>
            <a:r>
              <a:rPr lang="en-US"/>
              <a:t>Example above shows how to make your own Gaussian RBF transformer centred on the value 35</a:t>
            </a:r>
          </a:p>
          <a:p>
            <a:pPr lvl="1"/>
            <a:r>
              <a:rPr lang="en-US"/>
              <a:t>Note there is no inverse function for the Gaussian RBF funtion, since it is a many-to-one function</a:t>
            </a:r>
          </a:p>
          <a:p>
            <a:r>
              <a:rPr lang="en-US"/>
              <a:t>rbf_kernel automatically applies the Gaussian to the number of dimensions in its argument</a:t>
            </a:r>
          </a:p>
          <a:p>
            <a:endParaRPr lang="en-US"/>
          </a:p>
        </p:txBody>
      </p:sp>
      <p:pic>
        <p:nvPicPr>
          <p:cNvPr id="4" name="Picture 3">
            <a:extLst>
              <a:ext uri="{FF2B5EF4-FFF2-40B4-BE49-F238E27FC236}">
                <a16:creationId xmlns:a16="http://schemas.microsoft.com/office/drawing/2014/main" id="{AD929B9C-FF6A-3D99-1CEF-468DA68BA1CF}"/>
              </a:ext>
            </a:extLst>
          </p:cNvPr>
          <p:cNvPicPr>
            <a:picLocks noChangeAspect="1"/>
          </p:cNvPicPr>
          <p:nvPr/>
        </p:nvPicPr>
        <p:blipFill>
          <a:blip r:embed="rId2"/>
          <a:stretch>
            <a:fillRect/>
          </a:stretch>
        </p:blipFill>
        <p:spPr>
          <a:xfrm>
            <a:off x="2209800" y="1186431"/>
            <a:ext cx="7772400" cy="785973"/>
          </a:xfrm>
          <a:prstGeom prst="rect">
            <a:avLst/>
          </a:prstGeom>
        </p:spPr>
      </p:pic>
      <p:pic>
        <p:nvPicPr>
          <p:cNvPr id="5" name="Picture 4">
            <a:extLst>
              <a:ext uri="{FF2B5EF4-FFF2-40B4-BE49-F238E27FC236}">
                <a16:creationId xmlns:a16="http://schemas.microsoft.com/office/drawing/2014/main" id="{57EB283A-9625-746D-13CB-DD2D023672B2}"/>
              </a:ext>
            </a:extLst>
          </p:cNvPr>
          <p:cNvPicPr>
            <a:picLocks noChangeAspect="1"/>
          </p:cNvPicPr>
          <p:nvPr/>
        </p:nvPicPr>
        <p:blipFill>
          <a:blip r:embed="rId3"/>
          <a:stretch>
            <a:fillRect/>
          </a:stretch>
        </p:blipFill>
        <p:spPr>
          <a:xfrm>
            <a:off x="2209800" y="5367645"/>
            <a:ext cx="7772400" cy="1001351"/>
          </a:xfrm>
          <a:prstGeom prst="rect">
            <a:avLst/>
          </a:prstGeom>
        </p:spPr>
      </p:pic>
    </p:spTree>
    <p:extLst>
      <p:ext uri="{BB962C8B-B14F-4D97-AF65-F5344CB8AC3E}">
        <p14:creationId xmlns:p14="http://schemas.microsoft.com/office/powerpoint/2010/main" val="28554836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C6575-43CA-4AF2-6CC1-CE4E690E65B9}"/>
              </a:ext>
            </a:extLst>
          </p:cNvPr>
          <p:cNvSpPr>
            <a:spLocks noGrp="1"/>
          </p:cNvSpPr>
          <p:nvPr>
            <p:ph type="title"/>
          </p:nvPr>
        </p:nvSpPr>
        <p:spPr/>
        <p:txBody>
          <a:bodyPr/>
          <a:lstStyle/>
          <a:p>
            <a:r>
              <a:rPr lang="en-US"/>
              <a:t>Using a custom transformer to combine features</a:t>
            </a:r>
          </a:p>
        </p:txBody>
      </p:sp>
      <p:sp>
        <p:nvSpPr>
          <p:cNvPr id="3" name="Content Placeholder 2">
            <a:extLst>
              <a:ext uri="{FF2B5EF4-FFF2-40B4-BE49-F238E27FC236}">
                <a16:creationId xmlns:a16="http://schemas.microsoft.com/office/drawing/2014/main" id="{7DBD1729-F614-E307-14B5-0778BD3D57B1}"/>
              </a:ext>
            </a:extLst>
          </p:cNvPr>
          <p:cNvSpPr>
            <a:spLocks noGrp="1"/>
          </p:cNvSpPr>
          <p:nvPr>
            <p:ph idx="1"/>
          </p:nvPr>
        </p:nvSpPr>
        <p:spPr>
          <a:xfrm>
            <a:off x="838200" y="4275117"/>
            <a:ext cx="10515600" cy="1901846"/>
          </a:xfrm>
        </p:spPr>
        <p:txBody>
          <a:bodyPr/>
          <a:lstStyle/>
          <a:p>
            <a:r>
              <a:rPr lang="en-US"/>
              <a:t>FunctionTransformers can also be used to combine features</a:t>
            </a:r>
          </a:p>
          <a:p>
            <a:r>
              <a:rPr lang="en-US"/>
              <a:t>For example, the code above defines a transformer that divides the values in the first attribute by the values in the second attribute</a:t>
            </a:r>
          </a:p>
        </p:txBody>
      </p:sp>
      <p:pic>
        <p:nvPicPr>
          <p:cNvPr id="4" name="Picture 3">
            <a:extLst>
              <a:ext uri="{FF2B5EF4-FFF2-40B4-BE49-F238E27FC236}">
                <a16:creationId xmlns:a16="http://schemas.microsoft.com/office/drawing/2014/main" id="{7DD63873-91F7-7472-18EB-246364CFAD08}"/>
              </a:ext>
            </a:extLst>
          </p:cNvPr>
          <p:cNvPicPr>
            <a:picLocks noChangeAspect="1"/>
          </p:cNvPicPr>
          <p:nvPr/>
        </p:nvPicPr>
        <p:blipFill>
          <a:blip r:embed="rId2"/>
          <a:stretch>
            <a:fillRect/>
          </a:stretch>
        </p:blipFill>
        <p:spPr>
          <a:xfrm>
            <a:off x="2209800" y="2103436"/>
            <a:ext cx="7772400" cy="1249359"/>
          </a:xfrm>
          <a:prstGeom prst="rect">
            <a:avLst/>
          </a:prstGeom>
        </p:spPr>
      </p:pic>
    </p:spTree>
    <p:extLst>
      <p:ext uri="{BB962C8B-B14F-4D97-AF65-F5344CB8AC3E}">
        <p14:creationId xmlns:p14="http://schemas.microsoft.com/office/powerpoint/2010/main" val="38194517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8C14C-8BB7-E2DC-3D01-F8C1318B2540}"/>
              </a:ext>
            </a:extLst>
          </p:cNvPr>
          <p:cNvSpPr>
            <a:spLocks noGrp="1"/>
          </p:cNvSpPr>
          <p:nvPr>
            <p:ph type="title"/>
          </p:nvPr>
        </p:nvSpPr>
        <p:spPr/>
        <p:txBody>
          <a:bodyPr/>
          <a:lstStyle/>
          <a:p>
            <a:r>
              <a:rPr lang="en-US"/>
              <a:t>Creating a trainable transformer</a:t>
            </a:r>
          </a:p>
        </p:txBody>
      </p:sp>
      <p:sp>
        <p:nvSpPr>
          <p:cNvPr id="3" name="Content Placeholder 2">
            <a:extLst>
              <a:ext uri="{FF2B5EF4-FFF2-40B4-BE49-F238E27FC236}">
                <a16:creationId xmlns:a16="http://schemas.microsoft.com/office/drawing/2014/main" id="{6D1FC4EF-5E99-482D-36F4-3B01D395B406}"/>
              </a:ext>
            </a:extLst>
          </p:cNvPr>
          <p:cNvSpPr>
            <a:spLocks noGrp="1"/>
          </p:cNvSpPr>
          <p:nvPr>
            <p:ph idx="1"/>
          </p:nvPr>
        </p:nvSpPr>
        <p:spPr/>
        <p:txBody>
          <a:bodyPr/>
          <a:lstStyle/>
          <a:p>
            <a:r>
              <a:rPr lang="en-US"/>
              <a:t>We might want to define a transformer that can learn some parameters using a fit() method and then apply them to the data in a transform() method</a:t>
            </a:r>
          </a:p>
          <a:p>
            <a:r>
              <a:rPr lang="en-US"/>
              <a:t>For this you need to write custom class</a:t>
            </a:r>
          </a:p>
          <a:p>
            <a:r>
              <a:rPr lang="en-US"/>
              <a:t>Your class does not, strictly speaking, need to inherit from any other base class, but it should have </a:t>
            </a:r>
          </a:p>
          <a:p>
            <a:pPr lvl="1"/>
            <a:r>
              <a:rPr lang="en-US"/>
              <a:t>a fit() method that returns self</a:t>
            </a:r>
          </a:p>
          <a:p>
            <a:pPr lvl="1"/>
            <a:r>
              <a:rPr lang="en-US"/>
              <a:t>a transform() method</a:t>
            </a:r>
          </a:p>
          <a:p>
            <a:pPr lvl="1"/>
            <a:r>
              <a:rPr lang="en-US"/>
              <a:t>a fit_transform() method</a:t>
            </a:r>
          </a:p>
        </p:txBody>
      </p:sp>
    </p:spTree>
    <p:extLst>
      <p:ext uri="{BB962C8B-B14F-4D97-AF65-F5344CB8AC3E}">
        <p14:creationId xmlns:p14="http://schemas.microsoft.com/office/powerpoint/2010/main" val="9389139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8C9DF-B579-1CD4-8595-286AED9AB30F}"/>
              </a:ext>
            </a:extLst>
          </p:cNvPr>
          <p:cNvSpPr>
            <a:spLocks noGrp="1"/>
          </p:cNvSpPr>
          <p:nvPr>
            <p:ph type="title"/>
          </p:nvPr>
        </p:nvSpPr>
        <p:spPr>
          <a:xfrm>
            <a:off x="838200" y="365126"/>
            <a:ext cx="10515600" cy="315912"/>
          </a:xfrm>
        </p:spPr>
        <p:txBody>
          <a:bodyPr>
            <a:normAutofit fontScale="90000"/>
          </a:bodyPr>
          <a:lstStyle/>
          <a:p>
            <a:r>
              <a:rPr lang="en-US"/>
              <a:t>Creating a trainable transformer</a:t>
            </a:r>
          </a:p>
        </p:txBody>
      </p:sp>
      <p:sp>
        <p:nvSpPr>
          <p:cNvPr id="3" name="Content Placeholder 2">
            <a:extLst>
              <a:ext uri="{FF2B5EF4-FFF2-40B4-BE49-F238E27FC236}">
                <a16:creationId xmlns:a16="http://schemas.microsoft.com/office/drawing/2014/main" id="{4845E410-F5EB-6CAD-CF5B-51BE91609491}"/>
              </a:ext>
            </a:extLst>
          </p:cNvPr>
          <p:cNvSpPr>
            <a:spLocks noGrp="1"/>
          </p:cNvSpPr>
          <p:nvPr>
            <p:ph idx="1"/>
          </p:nvPr>
        </p:nvSpPr>
        <p:spPr>
          <a:xfrm>
            <a:off x="8153400" y="365126"/>
            <a:ext cx="3657600" cy="6213804"/>
          </a:xfrm>
        </p:spPr>
        <p:txBody>
          <a:bodyPr>
            <a:normAutofit fontScale="77500" lnSpcReduction="20000"/>
          </a:bodyPr>
          <a:lstStyle/>
          <a:p>
            <a:r>
              <a:rPr lang="en-US"/>
              <a:t>Although your custom transformer class does not </a:t>
            </a:r>
            <a:r>
              <a:rPr lang="en-US" b="1"/>
              <a:t>need</a:t>
            </a:r>
            <a:r>
              <a:rPr lang="en-US"/>
              <a:t> to inherit from any other class, it is useful for it to inherit from the TransformerMixin class as it then inherits a fit_transform() method for free, that automatically uses the fit and transform methods that you define</a:t>
            </a:r>
          </a:p>
          <a:p>
            <a:r>
              <a:rPr lang="en-US"/>
              <a:t>You can also add BaseEstimator as a base class which provides get_params() and set_params() methods that can be used for automatic hyperparameter tuning</a:t>
            </a:r>
          </a:p>
          <a:p>
            <a:r>
              <a:rPr lang="en-US"/>
              <a:t>On left is an example transformer that implements the StandardScaler</a:t>
            </a:r>
          </a:p>
        </p:txBody>
      </p:sp>
      <p:pic>
        <p:nvPicPr>
          <p:cNvPr id="4" name="Picture 3">
            <a:extLst>
              <a:ext uri="{FF2B5EF4-FFF2-40B4-BE49-F238E27FC236}">
                <a16:creationId xmlns:a16="http://schemas.microsoft.com/office/drawing/2014/main" id="{0E571E29-5BC8-A749-E2FD-AD403FEC0689}"/>
              </a:ext>
            </a:extLst>
          </p:cNvPr>
          <p:cNvPicPr>
            <a:picLocks noChangeAspect="1"/>
          </p:cNvPicPr>
          <p:nvPr/>
        </p:nvPicPr>
        <p:blipFill>
          <a:blip r:embed="rId2"/>
          <a:stretch>
            <a:fillRect/>
          </a:stretch>
        </p:blipFill>
        <p:spPr>
          <a:xfrm>
            <a:off x="381000" y="1250476"/>
            <a:ext cx="7772400" cy="4590410"/>
          </a:xfrm>
          <a:prstGeom prst="rect">
            <a:avLst/>
          </a:prstGeom>
        </p:spPr>
      </p:pic>
    </p:spTree>
    <p:extLst>
      <p:ext uri="{BB962C8B-B14F-4D97-AF65-F5344CB8AC3E}">
        <p14:creationId xmlns:p14="http://schemas.microsoft.com/office/powerpoint/2010/main" val="1152282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C87C3-A11A-EB36-ED30-743DBB5EDAC5}"/>
              </a:ext>
            </a:extLst>
          </p:cNvPr>
          <p:cNvSpPr>
            <a:spLocks noGrp="1"/>
          </p:cNvSpPr>
          <p:nvPr>
            <p:ph type="title"/>
          </p:nvPr>
        </p:nvSpPr>
        <p:spPr>
          <a:xfrm>
            <a:off x="838200" y="365125"/>
            <a:ext cx="10515600" cy="478023"/>
          </a:xfrm>
        </p:spPr>
        <p:txBody>
          <a:bodyPr>
            <a:normAutofit fontScale="90000"/>
          </a:bodyPr>
          <a:lstStyle/>
          <a:p>
            <a:r>
              <a:rPr lang="en-US"/>
              <a:t>Creating a trainable transformer</a:t>
            </a:r>
          </a:p>
        </p:txBody>
      </p:sp>
      <p:sp>
        <p:nvSpPr>
          <p:cNvPr id="3" name="Content Placeholder 2">
            <a:extLst>
              <a:ext uri="{FF2B5EF4-FFF2-40B4-BE49-F238E27FC236}">
                <a16:creationId xmlns:a16="http://schemas.microsoft.com/office/drawing/2014/main" id="{D0F3FB63-49F8-4F98-F8CC-8B5D210F4460}"/>
              </a:ext>
            </a:extLst>
          </p:cNvPr>
          <p:cNvSpPr>
            <a:spLocks noGrp="1"/>
          </p:cNvSpPr>
          <p:nvPr>
            <p:ph idx="1"/>
          </p:nvPr>
        </p:nvSpPr>
        <p:spPr>
          <a:xfrm>
            <a:off x="8153400" y="365126"/>
            <a:ext cx="3765468" cy="5964422"/>
          </a:xfrm>
        </p:spPr>
        <p:txBody>
          <a:bodyPr>
            <a:normAutofit fontScale="92500" lnSpcReduction="10000"/>
          </a:bodyPr>
          <a:lstStyle/>
          <a:p>
            <a:r>
              <a:rPr lang="en-US"/>
              <a:t>Note that we use tests drawn from the sklearn.utils.validation package to validate that arguments have the right type etc.</a:t>
            </a:r>
          </a:p>
          <a:p>
            <a:r>
              <a:rPr lang="en-US"/>
              <a:t>Scikit-Learn pipelines require that a fit method has two args</a:t>
            </a:r>
          </a:p>
          <a:p>
            <a:r>
              <a:rPr lang="en-US"/>
              <a:t>All Scikit-Learn estimators set the n_features_in_ variable in the fit() method and check that data passed to transform and predict have the right number of features</a:t>
            </a:r>
          </a:p>
        </p:txBody>
      </p:sp>
      <p:pic>
        <p:nvPicPr>
          <p:cNvPr id="4" name="Picture 3">
            <a:extLst>
              <a:ext uri="{FF2B5EF4-FFF2-40B4-BE49-F238E27FC236}">
                <a16:creationId xmlns:a16="http://schemas.microsoft.com/office/drawing/2014/main" id="{F6F796BF-EAD6-5067-B27A-4A5E956F5348}"/>
              </a:ext>
            </a:extLst>
          </p:cNvPr>
          <p:cNvPicPr>
            <a:picLocks noChangeAspect="1"/>
          </p:cNvPicPr>
          <p:nvPr/>
        </p:nvPicPr>
        <p:blipFill>
          <a:blip r:embed="rId2"/>
          <a:stretch>
            <a:fillRect/>
          </a:stretch>
        </p:blipFill>
        <p:spPr>
          <a:xfrm>
            <a:off x="381000" y="1250476"/>
            <a:ext cx="7772400" cy="4590410"/>
          </a:xfrm>
          <a:prstGeom prst="rect">
            <a:avLst/>
          </a:prstGeom>
        </p:spPr>
      </p:pic>
    </p:spTree>
    <p:extLst>
      <p:ext uri="{BB962C8B-B14F-4D97-AF65-F5344CB8AC3E}">
        <p14:creationId xmlns:p14="http://schemas.microsoft.com/office/powerpoint/2010/main" val="22657432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C87C3-A11A-EB36-ED30-743DBB5EDAC5}"/>
              </a:ext>
            </a:extLst>
          </p:cNvPr>
          <p:cNvSpPr>
            <a:spLocks noGrp="1"/>
          </p:cNvSpPr>
          <p:nvPr>
            <p:ph type="title"/>
          </p:nvPr>
        </p:nvSpPr>
        <p:spPr>
          <a:xfrm>
            <a:off x="838200" y="365125"/>
            <a:ext cx="10515600" cy="478023"/>
          </a:xfrm>
        </p:spPr>
        <p:txBody>
          <a:bodyPr>
            <a:normAutofit fontScale="90000"/>
          </a:bodyPr>
          <a:lstStyle/>
          <a:p>
            <a:r>
              <a:rPr lang="en-US"/>
              <a:t>Creating a trainable transformer</a:t>
            </a:r>
          </a:p>
        </p:txBody>
      </p:sp>
      <p:sp>
        <p:nvSpPr>
          <p:cNvPr id="3" name="Content Placeholder 2">
            <a:extLst>
              <a:ext uri="{FF2B5EF4-FFF2-40B4-BE49-F238E27FC236}">
                <a16:creationId xmlns:a16="http://schemas.microsoft.com/office/drawing/2014/main" id="{D0F3FB63-49F8-4F98-F8CC-8B5D210F4460}"/>
              </a:ext>
            </a:extLst>
          </p:cNvPr>
          <p:cNvSpPr>
            <a:spLocks noGrp="1"/>
          </p:cNvSpPr>
          <p:nvPr>
            <p:ph idx="1"/>
          </p:nvPr>
        </p:nvSpPr>
        <p:spPr>
          <a:xfrm>
            <a:off x="8153400" y="365126"/>
            <a:ext cx="3765468" cy="5964422"/>
          </a:xfrm>
        </p:spPr>
        <p:txBody>
          <a:bodyPr>
            <a:normAutofit/>
          </a:bodyPr>
          <a:lstStyle/>
          <a:p>
            <a:r>
              <a:rPr lang="en-US"/>
              <a:t>The fit() method must return self</a:t>
            </a:r>
          </a:p>
          <a:p>
            <a:r>
              <a:rPr lang="en-US"/>
              <a:t>This example is not really complete:</a:t>
            </a:r>
          </a:p>
          <a:p>
            <a:pPr lvl="1"/>
            <a:r>
              <a:rPr lang="en-US"/>
              <a:t>The fit method should set feature_names_in_</a:t>
            </a:r>
          </a:p>
          <a:p>
            <a:pPr lvl="1"/>
            <a:r>
              <a:rPr lang="en-US"/>
              <a:t>It should provide a get_feature_names_out() method</a:t>
            </a:r>
          </a:p>
          <a:p>
            <a:pPr lvl="1"/>
            <a:r>
              <a:rPr lang="en-US"/>
              <a:t>It should provide an inverse_transform() method if the transformation is to be reversible</a:t>
            </a:r>
          </a:p>
        </p:txBody>
      </p:sp>
      <p:pic>
        <p:nvPicPr>
          <p:cNvPr id="4" name="Picture 3">
            <a:extLst>
              <a:ext uri="{FF2B5EF4-FFF2-40B4-BE49-F238E27FC236}">
                <a16:creationId xmlns:a16="http://schemas.microsoft.com/office/drawing/2014/main" id="{F6F796BF-EAD6-5067-B27A-4A5E956F5348}"/>
              </a:ext>
            </a:extLst>
          </p:cNvPr>
          <p:cNvPicPr>
            <a:picLocks noChangeAspect="1"/>
          </p:cNvPicPr>
          <p:nvPr/>
        </p:nvPicPr>
        <p:blipFill>
          <a:blip r:embed="rId2"/>
          <a:stretch>
            <a:fillRect/>
          </a:stretch>
        </p:blipFill>
        <p:spPr>
          <a:xfrm>
            <a:off x="381000" y="1250476"/>
            <a:ext cx="7772400" cy="4590410"/>
          </a:xfrm>
          <a:prstGeom prst="rect">
            <a:avLst/>
          </a:prstGeom>
        </p:spPr>
      </p:pic>
    </p:spTree>
    <p:extLst>
      <p:ext uri="{BB962C8B-B14F-4D97-AF65-F5344CB8AC3E}">
        <p14:creationId xmlns:p14="http://schemas.microsoft.com/office/powerpoint/2010/main" val="3800926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6A51-032B-9784-36CA-DA1B3454AF45}"/>
              </a:ext>
            </a:extLst>
          </p:cNvPr>
          <p:cNvSpPr>
            <a:spLocks noGrp="1"/>
          </p:cNvSpPr>
          <p:nvPr>
            <p:ph type="title"/>
          </p:nvPr>
        </p:nvSpPr>
        <p:spPr/>
        <p:txBody>
          <a:bodyPr/>
          <a:lstStyle/>
          <a:p>
            <a:r>
              <a:rPr lang="en-US"/>
              <a:t>Framing the problem</a:t>
            </a:r>
          </a:p>
        </p:txBody>
      </p:sp>
      <p:sp>
        <p:nvSpPr>
          <p:cNvPr id="3" name="Content Placeholder 2">
            <a:extLst>
              <a:ext uri="{FF2B5EF4-FFF2-40B4-BE49-F238E27FC236}">
                <a16:creationId xmlns:a16="http://schemas.microsoft.com/office/drawing/2014/main" id="{9310D51F-2A2A-4D8A-ECCC-1A8A7CC3BE72}"/>
              </a:ext>
            </a:extLst>
          </p:cNvPr>
          <p:cNvSpPr>
            <a:spLocks noGrp="1"/>
          </p:cNvSpPr>
          <p:nvPr>
            <p:ph idx="1"/>
          </p:nvPr>
        </p:nvSpPr>
        <p:spPr/>
        <p:txBody>
          <a:bodyPr>
            <a:normAutofit/>
          </a:bodyPr>
          <a:lstStyle/>
          <a:p>
            <a:r>
              <a:rPr lang="en-US"/>
              <a:t>Second question to ask is whether there is already a solution in use</a:t>
            </a:r>
          </a:p>
          <a:p>
            <a:r>
              <a:rPr lang="en-US"/>
              <a:t>You might be able to get insights into how to solve the problem by looking at an existing solution</a:t>
            </a:r>
          </a:p>
          <a:p>
            <a:r>
              <a:rPr lang="en-US"/>
              <a:t>You can also compare the performance of your new system with that of the existing one</a:t>
            </a:r>
          </a:p>
          <a:p>
            <a:r>
              <a:rPr lang="en-US"/>
              <a:t>In our (fictional) case there is no existing system</a:t>
            </a:r>
          </a:p>
          <a:p>
            <a:pPr lvl="1"/>
            <a:r>
              <a:rPr lang="en-US"/>
              <a:t>The median house prices are currently estimated manually by applying a complex rule set</a:t>
            </a:r>
          </a:p>
          <a:p>
            <a:pPr lvl="1"/>
            <a:r>
              <a:rPr lang="en-US"/>
              <a:t>This is expensive and time-consuming and estimates are often wrong by more than 30%</a:t>
            </a:r>
          </a:p>
          <a:p>
            <a:endParaRPr lang="en-US"/>
          </a:p>
        </p:txBody>
      </p:sp>
      <p:sp>
        <p:nvSpPr>
          <p:cNvPr id="4" name="Slide Number Placeholder 3">
            <a:extLst>
              <a:ext uri="{FF2B5EF4-FFF2-40B4-BE49-F238E27FC236}">
                <a16:creationId xmlns:a16="http://schemas.microsoft.com/office/drawing/2014/main" id="{796918CD-8FDA-6B7B-B652-42F432819BE8}"/>
              </a:ext>
            </a:extLst>
          </p:cNvPr>
          <p:cNvSpPr>
            <a:spLocks noGrp="1"/>
          </p:cNvSpPr>
          <p:nvPr>
            <p:ph type="sldNum" sz="quarter" idx="12"/>
          </p:nvPr>
        </p:nvSpPr>
        <p:spPr/>
        <p:txBody>
          <a:bodyPr/>
          <a:lstStyle/>
          <a:p>
            <a:fld id="{F4D27A1E-7FF6-AE4C-BBF1-D850BA4B9661}" type="slidenum">
              <a:rPr lang="en-GB"/>
              <a:t>9</a:t>
            </a:fld>
            <a:endParaRPr lang="en-GB"/>
          </a:p>
        </p:txBody>
      </p:sp>
    </p:spTree>
    <p:extLst>
      <p:ext uri="{BB962C8B-B14F-4D97-AF65-F5344CB8AC3E}">
        <p14:creationId xmlns:p14="http://schemas.microsoft.com/office/powerpoint/2010/main" val="3255166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FF5C4-698B-6C89-F00C-538503CE32B0}"/>
              </a:ext>
            </a:extLst>
          </p:cNvPr>
          <p:cNvSpPr>
            <a:spLocks noGrp="1"/>
          </p:cNvSpPr>
          <p:nvPr>
            <p:ph type="title"/>
          </p:nvPr>
        </p:nvSpPr>
        <p:spPr>
          <a:xfrm>
            <a:off x="838200" y="365125"/>
            <a:ext cx="4980709" cy="335519"/>
          </a:xfrm>
        </p:spPr>
        <p:txBody>
          <a:bodyPr>
            <a:normAutofit fontScale="90000"/>
          </a:bodyPr>
          <a:lstStyle/>
          <a:p>
            <a:r>
              <a:rPr lang="en-US"/>
              <a:t>Custom transformers</a:t>
            </a:r>
          </a:p>
        </p:txBody>
      </p:sp>
      <p:sp>
        <p:nvSpPr>
          <p:cNvPr id="3" name="Content Placeholder 2">
            <a:extLst>
              <a:ext uri="{FF2B5EF4-FFF2-40B4-BE49-F238E27FC236}">
                <a16:creationId xmlns:a16="http://schemas.microsoft.com/office/drawing/2014/main" id="{3BF25CF2-CC57-A00A-4D1F-42307275F75E}"/>
              </a:ext>
            </a:extLst>
          </p:cNvPr>
          <p:cNvSpPr>
            <a:spLocks noGrp="1"/>
          </p:cNvSpPr>
          <p:nvPr>
            <p:ph idx="1"/>
          </p:nvPr>
        </p:nvSpPr>
        <p:spPr>
          <a:xfrm>
            <a:off x="7975270" y="866899"/>
            <a:ext cx="3378530" cy="5522026"/>
          </a:xfrm>
        </p:spPr>
        <p:txBody>
          <a:bodyPr>
            <a:normAutofit fontScale="92500" lnSpcReduction="20000"/>
          </a:bodyPr>
          <a:lstStyle/>
          <a:p>
            <a:r>
              <a:rPr lang="en-US"/>
              <a:t>A custom transformer may use other estimators in its implementation</a:t>
            </a:r>
          </a:p>
          <a:p>
            <a:r>
              <a:rPr lang="en-US"/>
              <a:t>For example, the transformer on the left uses a KMeans clusterer its fit method to find the main clusters in the training data</a:t>
            </a:r>
          </a:p>
          <a:p>
            <a:r>
              <a:rPr lang="en-US"/>
              <a:t>It then uses rbf_kernel in the transform method to measure the distance from an instance to each of the found cluster centroids</a:t>
            </a:r>
          </a:p>
        </p:txBody>
      </p:sp>
      <p:pic>
        <p:nvPicPr>
          <p:cNvPr id="4" name="Picture 3">
            <a:extLst>
              <a:ext uri="{FF2B5EF4-FFF2-40B4-BE49-F238E27FC236}">
                <a16:creationId xmlns:a16="http://schemas.microsoft.com/office/drawing/2014/main" id="{E8F0776C-B814-9E04-0A1B-2C6486AFDA25}"/>
              </a:ext>
            </a:extLst>
          </p:cNvPr>
          <p:cNvPicPr>
            <a:picLocks noChangeAspect="1"/>
          </p:cNvPicPr>
          <p:nvPr/>
        </p:nvPicPr>
        <p:blipFill>
          <a:blip r:embed="rId2"/>
          <a:stretch>
            <a:fillRect/>
          </a:stretch>
        </p:blipFill>
        <p:spPr>
          <a:xfrm>
            <a:off x="202870" y="996724"/>
            <a:ext cx="7772400" cy="3628902"/>
          </a:xfrm>
          <a:prstGeom prst="rect">
            <a:avLst/>
          </a:prstGeom>
        </p:spPr>
      </p:pic>
      <p:pic>
        <p:nvPicPr>
          <p:cNvPr id="5" name="Picture 4">
            <a:extLst>
              <a:ext uri="{FF2B5EF4-FFF2-40B4-BE49-F238E27FC236}">
                <a16:creationId xmlns:a16="http://schemas.microsoft.com/office/drawing/2014/main" id="{17478356-651F-1717-E188-7214897CA9D5}"/>
              </a:ext>
            </a:extLst>
          </p:cNvPr>
          <p:cNvPicPr>
            <a:picLocks noChangeAspect="1"/>
          </p:cNvPicPr>
          <p:nvPr/>
        </p:nvPicPr>
        <p:blipFill>
          <a:blip r:embed="rId3"/>
          <a:stretch>
            <a:fillRect/>
          </a:stretch>
        </p:blipFill>
        <p:spPr>
          <a:xfrm>
            <a:off x="202870" y="4625626"/>
            <a:ext cx="7772400" cy="737381"/>
          </a:xfrm>
          <a:prstGeom prst="rect">
            <a:avLst/>
          </a:prstGeom>
        </p:spPr>
      </p:pic>
      <p:pic>
        <p:nvPicPr>
          <p:cNvPr id="6" name="Picture 5">
            <a:extLst>
              <a:ext uri="{FF2B5EF4-FFF2-40B4-BE49-F238E27FC236}">
                <a16:creationId xmlns:a16="http://schemas.microsoft.com/office/drawing/2014/main" id="{B954DD3F-7EFA-6F52-43D5-B7D487F053D8}"/>
              </a:ext>
            </a:extLst>
          </p:cNvPr>
          <p:cNvPicPr>
            <a:picLocks noChangeAspect="1"/>
          </p:cNvPicPr>
          <p:nvPr/>
        </p:nvPicPr>
        <p:blipFill>
          <a:blip r:embed="rId4"/>
          <a:stretch>
            <a:fillRect/>
          </a:stretch>
        </p:blipFill>
        <p:spPr>
          <a:xfrm>
            <a:off x="202870" y="5364492"/>
            <a:ext cx="7772400" cy="1305461"/>
          </a:xfrm>
          <a:prstGeom prst="rect">
            <a:avLst/>
          </a:prstGeom>
        </p:spPr>
      </p:pic>
    </p:spTree>
    <p:extLst>
      <p:ext uri="{BB962C8B-B14F-4D97-AF65-F5344CB8AC3E}">
        <p14:creationId xmlns:p14="http://schemas.microsoft.com/office/powerpoint/2010/main" val="33704556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FF5C4-698B-6C89-F00C-538503CE32B0}"/>
              </a:ext>
            </a:extLst>
          </p:cNvPr>
          <p:cNvSpPr>
            <a:spLocks noGrp="1"/>
          </p:cNvSpPr>
          <p:nvPr>
            <p:ph type="title"/>
          </p:nvPr>
        </p:nvSpPr>
        <p:spPr>
          <a:xfrm>
            <a:off x="838200" y="365125"/>
            <a:ext cx="4980709" cy="335519"/>
          </a:xfrm>
        </p:spPr>
        <p:txBody>
          <a:bodyPr>
            <a:normAutofit fontScale="90000"/>
          </a:bodyPr>
          <a:lstStyle/>
          <a:p>
            <a:r>
              <a:rPr lang="en-US"/>
              <a:t>Custom transformers</a:t>
            </a:r>
          </a:p>
        </p:txBody>
      </p:sp>
      <p:sp>
        <p:nvSpPr>
          <p:cNvPr id="3" name="Content Placeholder 2">
            <a:extLst>
              <a:ext uri="{FF2B5EF4-FFF2-40B4-BE49-F238E27FC236}">
                <a16:creationId xmlns:a16="http://schemas.microsoft.com/office/drawing/2014/main" id="{3BF25CF2-CC57-A00A-4D1F-42307275F75E}"/>
              </a:ext>
            </a:extLst>
          </p:cNvPr>
          <p:cNvSpPr>
            <a:spLocks noGrp="1"/>
          </p:cNvSpPr>
          <p:nvPr>
            <p:ph idx="1"/>
          </p:nvPr>
        </p:nvSpPr>
        <p:spPr>
          <a:xfrm>
            <a:off x="7975270" y="866899"/>
            <a:ext cx="3378530" cy="5522026"/>
          </a:xfrm>
        </p:spPr>
        <p:txBody>
          <a:bodyPr>
            <a:normAutofit fontScale="85000" lnSpcReduction="20000"/>
          </a:bodyPr>
          <a:lstStyle/>
          <a:p>
            <a:r>
              <a:rPr lang="en-US"/>
              <a:t>k-means is a clustering algorithm</a:t>
            </a:r>
          </a:p>
          <a:p>
            <a:r>
              <a:rPr lang="en-US"/>
              <a:t>The number of clusters (k) is a hyperparameter, n_clusters</a:t>
            </a:r>
          </a:p>
          <a:p>
            <a:r>
              <a:rPr lang="en-US"/>
              <a:t>After training, cluster centres are available in cluster_centers_ attribute</a:t>
            </a:r>
          </a:p>
          <a:p>
            <a:r>
              <a:rPr lang="en-US"/>
              <a:t>sample_weight argument lets user specify relative weights of samples</a:t>
            </a:r>
          </a:p>
          <a:p>
            <a:r>
              <a:rPr lang="en-US"/>
              <a:t>Need to set random_state parameter if we want replicability</a:t>
            </a:r>
          </a:p>
        </p:txBody>
      </p:sp>
      <p:pic>
        <p:nvPicPr>
          <p:cNvPr id="4" name="Picture 3">
            <a:extLst>
              <a:ext uri="{FF2B5EF4-FFF2-40B4-BE49-F238E27FC236}">
                <a16:creationId xmlns:a16="http://schemas.microsoft.com/office/drawing/2014/main" id="{E8F0776C-B814-9E04-0A1B-2C6486AFDA25}"/>
              </a:ext>
            </a:extLst>
          </p:cNvPr>
          <p:cNvPicPr>
            <a:picLocks noChangeAspect="1"/>
          </p:cNvPicPr>
          <p:nvPr/>
        </p:nvPicPr>
        <p:blipFill>
          <a:blip r:embed="rId2"/>
          <a:stretch>
            <a:fillRect/>
          </a:stretch>
        </p:blipFill>
        <p:spPr>
          <a:xfrm>
            <a:off x="202870" y="1614549"/>
            <a:ext cx="7772400" cy="3628902"/>
          </a:xfrm>
          <a:prstGeom prst="rect">
            <a:avLst/>
          </a:prstGeom>
        </p:spPr>
      </p:pic>
    </p:spTree>
    <p:extLst>
      <p:ext uri="{BB962C8B-B14F-4D97-AF65-F5344CB8AC3E}">
        <p14:creationId xmlns:p14="http://schemas.microsoft.com/office/powerpoint/2010/main" val="18792690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8DDF0-279A-D772-CAE5-11DF3FD70889}"/>
              </a:ext>
            </a:extLst>
          </p:cNvPr>
          <p:cNvSpPr>
            <a:spLocks noGrp="1"/>
          </p:cNvSpPr>
          <p:nvPr>
            <p:ph type="title"/>
          </p:nvPr>
        </p:nvSpPr>
        <p:spPr>
          <a:xfrm>
            <a:off x="838200" y="365125"/>
            <a:ext cx="10515600" cy="737381"/>
          </a:xfrm>
        </p:spPr>
        <p:txBody>
          <a:bodyPr/>
          <a:lstStyle/>
          <a:p>
            <a:r>
              <a:rPr lang="en-US"/>
              <a:t>Applying a trainable transformer</a:t>
            </a:r>
          </a:p>
        </p:txBody>
      </p:sp>
      <p:sp>
        <p:nvSpPr>
          <p:cNvPr id="3" name="Content Placeholder 2">
            <a:extLst>
              <a:ext uri="{FF2B5EF4-FFF2-40B4-BE49-F238E27FC236}">
                <a16:creationId xmlns:a16="http://schemas.microsoft.com/office/drawing/2014/main" id="{92378276-6309-751D-6F7F-470B94AD4FC2}"/>
              </a:ext>
            </a:extLst>
          </p:cNvPr>
          <p:cNvSpPr>
            <a:spLocks noGrp="1"/>
          </p:cNvSpPr>
          <p:nvPr>
            <p:ph idx="1"/>
          </p:nvPr>
        </p:nvSpPr>
        <p:spPr>
          <a:xfrm>
            <a:off x="838200" y="3313215"/>
            <a:ext cx="10515600" cy="2863747"/>
          </a:xfrm>
        </p:spPr>
        <p:txBody>
          <a:bodyPr>
            <a:normAutofit fontScale="92500" lnSpcReduction="10000"/>
          </a:bodyPr>
          <a:lstStyle/>
          <a:p>
            <a:r>
              <a:rPr lang="en-US"/>
              <a:t>We can apply the ClusterSimilarity transformer, setting the number of clusters to 10</a:t>
            </a:r>
          </a:p>
          <a:p>
            <a:r>
              <a:rPr lang="en-US"/>
              <a:t>We call fit_transform with latitude and longitude of the districts, weighing each district by its median house price</a:t>
            </a:r>
          </a:p>
          <a:p>
            <a:r>
              <a:rPr lang="en-US"/>
              <a:t>Uses k-means to find the clusters, then measures distance from each district to each of the 10 clusters</a:t>
            </a:r>
          </a:p>
          <a:p>
            <a:r>
              <a:rPr lang="en-US"/>
              <a:t>Result is a matrix with one row per district and one column per cluster</a:t>
            </a:r>
          </a:p>
        </p:txBody>
      </p:sp>
      <p:pic>
        <p:nvPicPr>
          <p:cNvPr id="4" name="Picture 3">
            <a:extLst>
              <a:ext uri="{FF2B5EF4-FFF2-40B4-BE49-F238E27FC236}">
                <a16:creationId xmlns:a16="http://schemas.microsoft.com/office/drawing/2014/main" id="{33DA431F-482C-DEE7-BF4E-0A9A19D340F4}"/>
              </a:ext>
            </a:extLst>
          </p:cNvPr>
          <p:cNvPicPr>
            <a:picLocks noChangeAspect="1"/>
          </p:cNvPicPr>
          <p:nvPr/>
        </p:nvPicPr>
        <p:blipFill>
          <a:blip r:embed="rId2"/>
          <a:stretch>
            <a:fillRect/>
          </a:stretch>
        </p:blipFill>
        <p:spPr>
          <a:xfrm>
            <a:off x="2209800" y="1065339"/>
            <a:ext cx="7772400" cy="737381"/>
          </a:xfrm>
          <a:prstGeom prst="rect">
            <a:avLst/>
          </a:prstGeom>
        </p:spPr>
      </p:pic>
      <p:pic>
        <p:nvPicPr>
          <p:cNvPr id="5" name="Picture 4">
            <a:extLst>
              <a:ext uri="{FF2B5EF4-FFF2-40B4-BE49-F238E27FC236}">
                <a16:creationId xmlns:a16="http://schemas.microsoft.com/office/drawing/2014/main" id="{2BAED295-EF53-380C-61D8-E9976AFB9DAA}"/>
              </a:ext>
            </a:extLst>
          </p:cNvPr>
          <p:cNvPicPr>
            <a:picLocks noChangeAspect="1"/>
          </p:cNvPicPr>
          <p:nvPr/>
        </p:nvPicPr>
        <p:blipFill>
          <a:blip r:embed="rId3"/>
          <a:stretch>
            <a:fillRect/>
          </a:stretch>
        </p:blipFill>
        <p:spPr>
          <a:xfrm>
            <a:off x="2209800" y="1801895"/>
            <a:ext cx="7772400" cy="1305461"/>
          </a:xfrm>
          <a:prstGeom prst="rect">
            <a:avLst/>
          </a:prstGeom>
        </p:spPr>
      </p:pic>
    </p:spTree>
    <p:extLst>
      <p:ext uri="{BB962C8B-B14F-4D97-AF65-F5344CB8AC3E}">
        <p14:creationId xmlns:p14="http://schemas.microsoft.com/office/powerpoint/2010/main" val="18878298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06C44-8929-B252-48AB-ED0D429A969C}"/>
              </a:ext>
            </a:extLst>
          </p:cNvPr>
          <p:cNvSpPr>
            <a:spLocks noGrp="1"/>
          </p:cNvSpPr>
          <p:nvPr>
            <p:ph type="title"/>
          </p:nvPr>
        </p:nvSpPr>
        <p:spPr>
          <a:xfrm>
            <a:off x="838200" y="365125"/>
            <a:ext cx="10515600" cy="662781"/>
          </a:xfrm>
        </p:spPr>
        <p:txBody>
          <a:bodyPr>
            <a:normAutofit fontScale="90000"/>
          </a:bodyPr>
          <a:lstStyle/>
          <a:p>
            <a:r>
              <a:rPr lang="en-US"/>
              <a:t>Applying a trainable transformer</a:t>
            </a:r>
          </a:p>
        </p:txBody>
      </p:sp>
      <p:sp>
        <p:nvSpPr>
          <p:cNvPr id="3" name="Content Placeholder 2">
            <a:extLst>
              <a:ext uri="{FF2B5EF4-FFF2-40B4-BE49-F238E27FC236}">
                <a16:creationId xmlns:a16="http://schemas.microsoft.com/office/drawing/2014/main" id="{DFE577F3-F11E-D2FB-26EB-82B4652286CD}"/>
              </a:ext>
            </a:extLst>
          </p:cNvPr>
          <p:cNvSpPr>
            <a:spLocks noGrp="1"/>
          </p:cNvSpPr>
          <p:nvPr>
            <p:ph idx="1"/>
          </p:nvPr>
        </p:nvSpPr>
        <p:spPr>
          <a:xfrm>
            <a:off x="7987146" y="1027906"/>
            <a:ext cx="3516086" cy="5149057"/>
          </a:xfrm>
        </p:spPr>
        <p:txBody>
          <a:bodyPr/>
          <a:lstStyle/>
          <a:p>
            <a:r>
              <a:rPr lang="en-US"/>
              <a:t>Graph on left visualizes the output of applying the transformer</a:t>
            </a:r>
          </a:p>
          <a:p>
            <a:r>
              <a:rPr lang="en-US"/>
              <a:t>Districts are colored according to how close they are to their nearest cluster centre</a:t>
            </a:r>
          </a:p>
        </p:txBody>
      </p:sp>
      <p:pic>
        <p:nvPicPr>
          <p:cNvPr id="4" name="Picture 3">
            <a:extLst>
              <a:ext uri="{FF2B5EF4-FFF2-40B4-BE49-F238E27FC236}">
                <a16:creationId xmlns:a16="http://schemas.microsoft.com/office/drawing/2014/main" id="{D34F3581-2EC6-33A8-E5FE-8BFACE729EFF}"/>
              </a:ext>
            </a:extLst>
          </p:cNvPr>
          <p:cNvPicPr>
            <a:picLocks noChangeAspect="1"/>
          </p:cNvPicPr>
          <p:nvPr/>
        </p:nvPicPr>
        <p:blipFill>
          <a:blip r:embed="rId2"/>
          <a:stretch>
            <a:fillRect/>
          </a:stretch>
        </p:blipFill>
        <p:spPr>
          <a:xfrm>
            <a:off x="214746" y="1027906"/>
            <a:ext cx="7772400" cy="5523686"/>
          </a:xfrm>
          <a:prstGeom prst="rect">
            <a:avLst/>
          </a:prstGeom>
        </p:spPr>
      </p:pic>
    </p:spTree>
    <p:extLst>
      <p:ext uri="{BB962C8B-B14F-4D97-AF65-F5344CB8AC3E}">
        <p14:creationId xmlns:p14="http://schemas.microsoft.com/office/powerpoint/2010/main" val="6478335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AD90C-A744-0B3C-4E43-FD3B15EDD632}"/>
              </a:ext>
            </a:extLst>
          </p:cNvPr>
          <p:cNvSpPr>
            <a:spLocks noGrp="1"/>
          </p:cNvSpPr>
          <p:nvPr>
            <p:ph type="title"/>
          </p:nvPr>
        </p:nvSpPr>
        <p:spPr/>
        <p:txBody>
          <a:bodyPr/>
          <a:lstStyle/>
          <a:p>
            <a:r>
              <a:rPr lang="en-US"/>
              <a:t>Transformation pipelines</a:t>
            </a:r>
          </a:p>
        </p:txBody>
      </p:sp>
      <p:sp>
        <p:nvSpPr>
          <p:cNvPr id="3" name="Content Placeholder 2">
            <a:extLst>
              <a:ext uri="{FF2B5EF4-FFF2-40B4-BE49-F238E27FC236}">
                <a16:creationId xmlns:a16="http://schemas.microsoft.com/office/drawing/2014/main" id="{B00EABAF-005A-02B8-0944-184F627B6DCF}"/>
              </a:ext>
            </a:extLst>
          </p:cNvPr>
          <p:cNvSpPr>
            <a:spLocks noGrp="1"/>
          </p:cNvSpPr>
          <p:nvPr>
            <p:ph idx="1"/>
          </p:nvPr>
        </p:nvSpPr>
        <p:spPr>
          <a:xfrm>
            <a:off x="6438900" y="1920875"/>
            <a:ext cx="5257800" cy="4351338"/>
          </a:xfrm>
        </p:spPr>
        <p:txBody>
          <a:bodyPr>
            <a:normAutofit fontScale="92500" lnSpcReduction="10000"/>
          </a:bodyPr>
          <a:lstStyle/>
          <a:p>
            <a:r>
              <a:rPr lang="en-US"/>
              <a:t>There are typically many transformation steps that need to be carried out on the data in order to prepare it for machine learning</a:t>
            </a:r>
          </a:p>
          <a:p>
            <a:r>
              <a:rPr lang="en-US"/>
              <a:t>Scikit-Learn provides a </a:t>
            </a:r>
            <a:r>
              <a:rPr lang="en-US" b="1"/>
              <a:t>Pipeline</a:t>
            </a:r>
            <a:r>
              <a:rPr lang="en-US"/>
              <a:t> class that lets you organise these steps and store them for reuse</a:t>
            </a:r>
          </a:p>
          <a:p>
            <a:r>
              <a:rPr lang="en-US"/>
              <a:t>For example, the Pipeline on the left can be applied to numerical attributes in order to first impute missing values and then scale the values</a:t>
            </a:r>
          </a:p>
        </p:txBody>
      </p:sp>
      <p:pic>
        <p:nvPicPr>
          <p:cNvPr id="4" name="Picture 3">
            <a:extLst>
              <a:ext uri="{FF2B5EF4-FFF2-40B4-BE49-F238E27FC236}">
                <a16:creationId xmlns:a16="http://schemas.microsoft.com/office/drawing/2014/main" id="{A9D588FD-7AB7-EC2D-678A-CB5090E60A56}"/>
              </a:ext>
            </a:extLst>
          </p:cNvPr>
          <p:cNvPicPr>
            <a:picLocks noChangeAspect="1"/>
          </p:cNvPicPr>
          <p:nvPr/>
        </p:nvPicPr>
        <p:blipFill>
          <a:blip r:embed="rId2"/>
          <a:stretch>
            <a:fillRect/>
          </a:stretch>
        </p:blipFill>
        <p:spPr>
          <a:xfrm>
            <a:off x="177800" y="2813050"/>
            <a:ext cx="5918200" cy="1727200"/>
          </a:xfrm>
          <a:prstGeom prst="rect">
            <a:avLst/>
          </a:prstGeom>
        </p:spPr>
      </p:pic>
    </p:spTree>
    <p:extLst>
      <p:ext uri="{BB962C8B-B14F-4D97-AF65-F5344CB8AC3E}">
        <p14:creationId xmlns:p14="http://schemas.microsoft.com/office/powerpoint/2010/main" val="3833439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DCC46-E0CF-429A-B7F2-370CCFEE44D1}"/>
              </a:ext>
            </a:extLst>
          </p:cNvPr>
          <p:cNvSpPr>
            <a:spLocks noGrp="1"/>
          </p:cNvSpPr>
          <p:nvPr>
            <p:ph type="title"/>
          </p:nvPr>
        </p:nvSpPr>
        <p:spPr/>
        <p:txBody>
          <a:bodyPr/>
          <a:lstStyle/>
          <a:p>
            <a:r>
              <a:rPr lang="en-US"/>
              <a:t>Transformation pipelines</a:t>
            </a:r>
          </a:p>
        </p:txBody>
      </p:sp>
      <p:sp>
        <p:nvSpPr>
          <p:cNvPr id="3" name="Content Placeholder 2">
            <a:extLst>
              <a:ext uri="{FF2B5EF4-FFF2-40B4-BE49-F238E27FC236}">
                <a16:creationId xmlns:a16="http://schemas.microsoft.com/office/drawing/2014/main" id="{5EB8500F-67EC-6E4D-345A-2FDAD677BB05}"/>
              </a:ext>
            </a:extLst>
          </p:cNvPr>
          <p:cNvSpPr>
            <a:spLocks noGrp="1"/>
          </p:cNvSpPr>
          <p:nvPr>
            <p:ph idx="1"/>
          </p:nvPr>
        </p:nvSpPr>
        <p:spPr>
          <a:xfrm>
            <a:off x="6267450" y="1524000"/>
            <a:ext cx="5086350" cy="4652963"/>
          </a:xfrm>
        </p:spPr>
        <p:txBody>
          <a:bodyPr>
            <a:normAutofit fontScale="85000" lnSpcReduction="10000"/>
          </a:bodyPr>
          <a:lstStyle/>
          <a:p>
            <a:r>
              <a:rPr lang="en-US"/>
              <a:t>The Pipeline constructor takes a list of (name, estimator) pairs, which are to be applied in order to the data</a:t>
            </a:r>
          </a:p>
          <a:p>
            <a:r>
              <a:rPr lang="en-US"/>
              <a:t>Names need to be unique and must not contain double underscores (‘__’)</a:t>
            </a:r>
          </a:p>
          <a:p>
            <a:pPr lvl="1"/>
            <a:r>
              <a:rPr lang="en-US"/>
              <a:t>We’ll uses these later when we do hyperparameter tuning</a:t>
            </a:r>
          </a:p>
          <a:p>
            <a:r>
              <a:rPr lang="en-US"/>
              <a:t>All estimators in a pipeline must be transformers, except the last, which can be a transformer, an estimator or a predictor</a:t>
            </a:r>
          </a:p>
          <a:p>
            <a:pPr lvl="1"/>
            <a:r>
              <a:rPr lang="en-US"/>
              <a:t>i.e., each element in a pipeline, except the last must have a fit_transfom method</a:t>
            </a:r>
          </a:p>
        </p:txBody>
      </p:sp>
      <p:pic>
        <p:nvPicPr>
          <p:cNvPr id="4" name="Picture 3">
            <a:extLst>
              <a:ext uri="{FF2B5EF4-FFF2-40B4-BE49-F238E27FC236}">
                <a16:creationId xmlns:a16="http://schemas.microsoft.com/office/drawing/2014/main" id="{F37589B3-0BD6-EF1B-D369-D593CF145F46}"/>
              </a:ext>
            </a:extLst>
          </p:cNvPr>
          <p:cNvPicPr>
            <a:picLocks noChangeAspect="1"/>
          </p:cNvPicPr>
          <p:nvPr/>
        </p:nvPicPr>
        <p:blipFill>
          <a:blip r:embed="rId2"/>
          <a:stretch>
            <a:fillRect/>
          </a:stretch>
        </p:blipFill>
        <p:spPr>
          <a:xfrm>
            <a:off x="349250" y="2565400"/>
            <a:ext cx="5918200" cy="1727200"/>
          </a:xfrm>
          <a:prstGeom prst="rect">
            <a:avLst/>
          </a:prstGeom>
        </p:spPr>
      </p:pic>
    </p:spTree>
    <p:extLst>
      <p:ext uri="{BB962C8B-B14F-4D97-AF65-F5344CB8AC3E}">
        <p14:creationId xmlns:p14="http://schemas.microsoft.com/office/powerpoint/2010/main" val="5015346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3B9BC-D134-CC47-E65C-6138C9712CE4}"/>
              </a:ext>
            </a:extLst>
          </p:cNvPr>
          <p:cNvSpPr>
            <a:spLocks noGrp="1"/>
          </p:cNvSpPr>
          <p:nvPr>
            <p:ph type="title"/>
          </p:nvPr>
        </p:nvSpPr>
        <p:spPr/>
        <p:txBody>
          <a:bodyPr/>
          <a:lstStyle/>
          <a:p>
            <a:r>
              <a:rPr lang="en-US"/>
              <a:t>Transformation pipelines</a:t>
            </a:r>
          </a:p>
        </p:txBody>
      </p:sp>
      <p:sp>
        <p:nvSpPr>
          <p:cNvPr id="3" name="Content Placeholder 2">
            <a:extLst>
              <a:ext uri="{FF2B5EF4-FFF2-40B4-BE49-F238E27FC236}">
                <a16:creationId xmlns:a16="http://schemas.microsoft.com/office/drawing/2014/main" id="{DBCA2DB1-8FE8-254E-F05E-5492BCB8CAEE}"/>
              </a:ext>
            </a:extLst>
          </p:cNvPr>
          <p:cNvSpPr>
            <a:spLocks noGrp="1"/>
          </p:cNvSpPr>
          <p:nvPr>
            <p:ph idx="1"/>
          </p:nvPr>
        </p:nvSpPr>
        <p:spPr>
          <a:xfrm>
            <a:off x="838200" y="3581399"/>
            <a:ext cx="10515600" cy="2595563"/>
          </a:xfrm>
        </p:spPr>
        <p:txBody>
          <a:bodyPr/>
          <a:lstStyle/>
          <a:p>
            <a:r>
              <a:rPr lang="en-US"/>
              <a:t>You can also make a pipeline using the make_pipeline function</a:t>
            </a:r>
          </a:p>
          <a:p>
            <a:r>
              <a:rPr lang="en-US"/>
              <a:t>This function automatically assigns a name to each pipeline which is the name of its class, converted to lower case (possibly suffixed with “-n” where n is an integer, if there is more than one transformer in a pipeline with the same class)</a:t>
            </a:r>
          </a:p>
          <a:p>
            <a:pPr lvl="1"/>
            <a:r>
              <a:rPr lang="en-US"/>
              <a:t>e.g. simpleimputer-1, simpleimputer-2</a:t>
            </a:r>
          </a:p>
          <a:p>
            <a:endParaRPr lang="en-US"/>
          </a:p>
        </p:txBody>
      </p:sp>
      <p:pic>
        <p:nvPicPr>
          <p:cNvPr id="4" name="Picture 3">
            <a:extLst>
              <a:ext uri="{FF2B5EF4-FFF2-40B4-BE49-F238E27FC236}">
                <a16:creationId xmlns:a16="http://schemas.microsoft.com/office/drawing/2014/main" id="{BA9EF6BD-183C-9FED-2CC0-7C7D678E7222}"/>
              </a:ext>
            </a:extLst>
          </p:cNvPr>
          <p:cNvPicPr>
            <a:picLocks noChangeAspect="1"/>
          </p:cNvPicPr>
          <p:nvPr/>
        </p:nvPicPr>
        <p:blipFill>
          <a:blip r:embed="rId2"/>
          <a:stretch>
            <a:fillRect/>
          </a:stretch>
        </p:blipFill>
        <p:spPr>
          <a:xfrm>
            <a:off x="1021505" y="1868538"/>
            <a:ext cx="10148990" cy="1027061"/>
          </a:xfrm>
          <a:prstGeom prst="rect">
            <a:avLst/>
          </a:prstGeom>
        </p:spPr>
      </p:pic>
    </p:spTree>
    <p:extLst>
      <p:ext uri="{BB962C8B-B14F-4D97-AF65-F5344CB8AC3E}">
        <p14:creationId xmlns:p14="http://schemas.microsoft.com/office/powerpoint/2010/main" val="6363983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25EC0-35A3-AEE5-FB8A-0BA54BE2FAEF}"/>
              </a:ext>
            </a:extLst>
          </p:cNvPr>
          <p:cNvSpPr>
            <a:spLocks noGrp="1"/>
          </p:cNvSpPr>
          <p:nvPr>
            <p:ph type="title"/>
          </p:nvPr>
        </p:nvSpPr>
        <p:spPr/>
        <p:txBody>
          <a:bodyPr/>
          <a:lstStyle/>
          <a:p>
            <a:r>
              <a:rPr lang="en-US"/>
              <a:t>Displaying pipelines in Jupyter notebooks</a:t>
            </a:r>
          </a:p>
        </p:txBody>
      </p:sp>
      <p:sp>
        <p:nvSpPr>
          <p:cNvPr id="3" name="Content Placeholder 2">
            <a:extLst>
              <a:ext uri="{FF2B5EF4-FFF2-40B4-BE49-F238E27FC236}">
                <a16:creationId xmlns:a16="http://schemas.microsoft.com/office/drawing/2014/main" id="{41A4AE1F-8EEE-40C5-8C92-6F389E8201D9}"/>
              </a:ext>
            </a:extLst>
          </p:cNvPr>
          <p:cNvSpPr>
            <a:spLocks noGrp="1"/>
          </p:cNvSpPr>
          <p:nvPr>
            <p:ph idx="1"/>
          </p:nvPr>
        </p:nvSpPr>
        <p:spPr>
          <a:xfrm>
            <a:off x="8115300" y="2179057"/>
            <a:ext cx="3733800" cy="3997906"/>
          </a:xfrm>
        </p:spPr>
        <p:txBody>
          <a:bodyPr/>
          <a:lstStyle/>
          <a:p>
            <a:r>
              <a:rPr lang="en-US"/>
              <a:t>You can get Jupyter notebooks to display Scikit-Learn estimators as interactive diagrams by using the set_config method and setting the display argument to “diagram”</a:t>
            </a:r>
          </a:p>
        </p:txBody>
      </p:sp>
      <p:pic>
        <p:nvPicPr>
          <p:cNvPr id="4" name="Picture 3">
            <a:extLst>
              <a:ext uri="{FF2B5EF4-FFF2-40B4-BE49-F238E27FC236}">
                <a16:creationId xmlns:a16="http://schemas.microsoft.com/office/drawing/2014/main" id="{0C6A2652-0BCF-1597-6ADD-771439862FE8}"/>
              </a:ext>
            </a:extLst>
          </p:cNvPr>
          <p:cNvPicPr>
            <a:picLocks noChangeAspect="1"/>
          </p:cNvPicPr>
          <p:nvPr/>
        </p:nvPicPr>
        <p:blipFill>
          <a:blip r:embed="rId2"/>
          <a:stretch>
            <a:fillRect/>
          </a:stretch>
        </p:blipFill>
        <p:spPr>
          <a:xfrm>
            <a:off x="342900" y="2002341"/>
            <a:ext cx="7772400" cy="3997906"/>
          </a:xfrm>
          <a:prstGeom prst="rect">
            <a:avLst/>
          </a:prstGeom>
        </p:spPr>
      </p:pic>
    </p:spTree>
    <p:extLst>
      <p:ext uri="{BB962C8B-B14F-4D97-AF65-F5344CB8AC3E}">
        <p14:creationId xmlns:p14="http://schemas.microsoft.com/office/powerpoint/2010/main" val="23388609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FE906-2ABD-164D-A4A3-EE2548DB9BD1}"/>
              </a:ext>
            </a:extLst>
          </p:cNvPr>
          <p:cNvSpPr>
            <a:spLocks noGrp="1"/>
          </p:cNvSpPr>
          <p:nvPr>
            <p:ph type="title"/>
          </p:nvPr>
        </p:nvSpPr>
        <p:spPr>
          <a:xfrm>
            <a:off x="838200" y="365126"/>
            <a:ext cx="10515600" cy="1053262"/>
          </a:xfrm>
        </p:spPr>
        <p:txBody>
          <a:bodyPr/>
          <a:lstStyle/>
          <a:p>
            <a:r>
              <a:rPr lang="en-US"/>
              <a:t>Running a pipeline</a:t>
            </a:r>
          </a:p>
        </p:txBody>
      </p:sp>
      <p:sp>
        <p:nvSpPr>
          <p:cNvPr id="3" name="Content Placeholder 2">
            <a:extLst>
              <a:ext uri="{FF2B5EF4-FFF2-40B4-BE49-F238E27FC236}">
                <a16:creationId xmlns:a16="http://schemas.microsoft.com/office/drawing/2014/main" id="{2BBF57DA-F3C6-D19B-D07C-C8FBF3393C3A}"/>
              </a:ext>
            </a:extLst>
          </p:cNvPr>
          <p:cNvSpPr>
            <a:spLocks noGrp="1"/>
          </p:cNvSpPr>
          <p:nvPr>
            <p:ph idx="1"/>
          </p:nvPr>
        </p:nvSpPr>
        <p:spPr>
          <a:xfrm>
            <a:off x="838200" y="3229767"/>
            <a:ext cx="10515600" cy="3243263"/>
          </a:xfrm>
        </p:spPr>
        <p:txBody>
          <a:bodyPr>
            <a:normAutofit fontScale="77500" lnSpcReduction="20000"/>
          </a:bodyPr>
          <a:lstStyle/>
          <a:p>
            <a:r>
              <a:rPr lang="en-US"/>
              <a:t>Calling the fit method on a pipeline causes the fit_transform method to be called sequentially on all transformers, passing the output of each on as the input of the next, until it gets to the last estimator, on which it calls just fit without transform</a:t>
            </a:r>
          </a:p>
          <a:p>
            <a:r>
              <a:rPr lang="en-US"/>
              <a:t>This has now trained the pipeline</a:t>
            </a:r>
          </a:p>
          <a:p>
            <a:r>
              <a:rPr lang="en-US"/>
              <a:t>The pipeline as a whole has the same methods as its final estimator (which may be a transformer or a predictor)</a:t>
            </a:r>
          </a:p>
          <a:p>
            <a:r>
              <a:rPr lang="en-US"/>
              <a:t>In this case, if you call the pipeline’s transform method, it will sequentially apply all the transformations (including the last) to the data</a:t>
            </a:r>
          </a:p>
          <a:p>
            <a:r>
              <a:rPr lang="en-US"/>
              <a:t>If the last estimator were a predictor, then the pipeline would have a predict method that, when run, would sequentially apply all transformations and call the predict method on the final estimator</a:t>
            </a:r>
          </a:p>
        </p:txBody>
      </p:sp>
      <p:pic>
        <p:nvPicPr>
          <p:cNvPr id="4" name="Picture 3">
            <a:extLst>
              <a:ext uri="{FF2B5EF4-FFF2-40B4-BE49-F238E27FC236}">
                <a16:creationId xmlns:a16="http://schemas.microsoft.com/office/drawing/2014/main" id="{1D16FF79-379E-C97D-FCBE-999935E40B75}"/>
              </a:ext>
            </a:extLst>
          </p:cNvPr>
          <p:cNvPicPr>
            <a:picLocks noChangeAspect="1"/>
          </p:cNvPicPr>
          <p:nvPr/>
        </p:nvPicPr>
        <p:blipFill>
          <a:blip r:embed="rId2"/>
          <a:stretch>
            <a:fillRect/>
          </a:stretch>
        </p:blipFill>
        <p:spPr>
          <a:xfrm>
            <a:off x="1720398" y="1418387"/>
            <a:ext cx="8751203" cy="1610563"/>
          </a:xfrm>
          <a:prstGeom prst="rect">
            <a:avLst/>
          </a:prstGeom>
        </p:spPr>
      </p:pic>
    </p:spTree>
    <p:extLst>
      <p:ext uri="{BB962C8B-B14F-4D97-AF65-F5344CB8AC3E}">
        <p14:creationId xmlns:p14="http://schemas.microsoft.com/office/powerpoint/2010/main" val="8749491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9B79-CF5B-A517-6C31-93A88A3E8EEF}"/>
              </a:ext>
            </a:extLst>
          </p:cNvPr>
          <p:cNvSpPr>
            <a:spLocks noGrp="1"/>
          </p:cNvSpPr>
          <p:nvPr>
            <p:ph type="title"/>
          </p:nvPr>
        </p:nvSpPr>
        <p:spPr/>
        <p:txBody>
          <a:bodyPr/>
          <a:lstStyle/>
          <a:p>
            <a:r>
              <a:rPr lang="en-US"/>
              <a:t>Converting output of a pipeline to a DataFrame</a:t>
            </a:r>
          </a:p>
        </p:txBody>
      </p:sp>
      <p:sp>
        <p:nvSpPr>
          <p:cNvPr id="3" name="Content Placeholder 2">
            <a:extLst>
              <a:ext uri="{FF2B5EF4-FFF2-40B4-BE49-F238E27FC236}">
                <a16:creationId xmlns:a16="http://schemas.microsoft.com/office/drawing/2014/main" id="{4BED2C28-9824-887E-C241-E3465205A565}"/>
              </a:ext>
            </a:extLst>
          </p:cNvPr>
          <p:cNvSpPr>
            <a:spLocks noGrp="1"/>
          </p:cNvSpPr>
          <p:nvPr>
            <p:ph idx="1"/>
          </p:nvPr>
        </p:nvSpPr>
        <p:spPr>
          <a:xfrm>
            <a:off x="323850" y="3428999"/>
            <a:ext cx="11029950" cy="2747963"/>
          </a:xfrm>
        </p:spPr>
        <p:txBody>
          <a:bodyPr/>
          <a:lstStyle/>
          <a:p>
            <a:r>
              <a:rPr lang="en-US"/>
              <a:t>You can convert the output of a pipeline into a DataFrame by giving it as the argument to a DataFrame constructor</a:t>
            </a:r>
          </a:p>
          <a:p>
            <a:r>
              <a:rPr lang="en-US"/>
              <a:t>You can add column names by using the pipeline’s get_feature_names_out() method</a:t>
            </a:r>
          </a:p>
        </p:txBody>
      </p:sp>
      <p:pic>
        <p:nvPicPr>
          <p:cNvPr id="4" name="Picture 3">
            <a:extLst>
              <a:ext uri="{FF2B5EF4-FFF2-40B4-BE49-F238E27FC236}">
                <a16:creationId xmlns:a16="http://schemas.microsoft.com/office/drawing/2014/main" id="{4FF9098F-AD66-7BA3-62E2-F39736F50203}"/>
              </a:ext>
            </a:extLst>
          </p:cNvPr>
          <p:cNvPicPr>
            <a:picLocks noChangeAspect="1"/>
          </p:cNvPicPr>
          <p:nvPr/>
        </p:nvPicPr>
        <p:blipFill>
          <a:blip r:embed="rId2"/>
          <a:stretch>
            <a:fillRect/>
          </a:stretch>
        </p:blipFill>
        <p:spPr>
          <a:xfrm>
            <a:off x="2057400" y="2052121"/>
            <a:ext cx="7772400" cy="772557"/>
          </a:xfrm>
          <a:prstGeom prst="rect">
            <a:avLst/>
          </a:prstGeom>
        </p:spPr>
      </p:pic>
    </p:spTree>
    <p:extLst>
      <p:ext uri="{BB962C8B-B14F-4D97-AF65-F5344CB8AC3E}">
        <p14:creationId xmlns:p14="http://schemas.microsoft.com/office/powerpoint/2010/main" val="32227212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2243</TotalTime>
  <Words>9386</Words>
  <Application>Microsoft Macintosh PowerPoint</Application>
  <PresentationFormat>Widescreen</PresentationFormat>
  <Paragraphs>703</Paragraphs>
  <Slides>127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127</vt:i4>
      </vt:variant>
    </vt:vector>
  </HeadingPairs>
  <TitlesOfParts>
    <vt:vector size="131" baseType="lpstr">
      <vt:lpstr>Arial</vt:lpstr>
      <vt:lpstr>Calibri</vt:lpstr>
      <vt:lpstr>Calibri Light</vt:lpstr>
      <vt:lpstr>Office Theme</vt:lpstr>
      <vt:lpstr>End-to-End Machine Learning Project</vt:lpstr>
      <vt:lpstr>Source</vt:lpstr>
      <vt:lpstr>Introduction</vt:lpstr>
      <vt:lpstr>Working with real data</vt:lpstr>
      <vt:lpstr>A few other places to get datasets</vt:lpstr>
      <vt:lpstr>Example dataset to be used in this lecture</vt:lpstr>
      <vt:lpstr>Looking at the big picture</vt:lpstr>
      <vt:lpstr>Framing the problem</vt:lpstr>
      <vt:lpstr>Framing the problem</vt:lpstr>
      <vt:lpstr>Pipelines</vt:lpstr>
      <vt:lpstr>What categories of ML model do we need here?</vt:lpstr>
      <vt:lpstr>Category of ML model required</vt:lpstr>
      <vt:lpstr>Selecting a performance measure – root mean square error</vt:lpstr>
      <vt:lpstr>Mean absolute error</vt:lpstr>
      <vt:lpstr>Norms</vt:lpstr>
      <vt:lpstr>Norms</vt:lpstr>
      <vt:lpstr>Checking assumptions</vt:lpstr>
      <vt:lpstr>Downloading the data</vt:lpstr>
      <vt:lpstr>Taking an initial look at the data</vt:lpstr>
      <vt:lpstr>Taking an initial look at the data</vt:lpstr>
      <vt:lpstr>Finding out more about individual fields</vt:lpstr>
      <vt:lpstr>Getting information about all the numerical fields</vt:lpstr>
      <vt:lpstr>Plotting a histogram for each attribute</vt:lpstr>
      <vt:lpstr>Things to note from the histograms</vt:lpstr>
      <vt:lpstr>Things to note from the histograms</vt:lpstr>
      <vt:lpstr>Things to note from histograms</vt:lpstr>
      <vt:lpstr>Things to note from the histograms</vt:lpstr>
      <vt:lpstr>Things to note from the histograms</vt:lpstr>
      <vt:lpstr>Data snooping bias</vt:lpstr>
      <vt:lpstr>Creating a test set</vt:lpstr>
      <vt:lpstr>Replicating a train-test split</vt:lpstr>
      <vt:lpstr>Replicating a train-test split</vt:lpstr>
      <vt:lpstr>Replicating a train-test split using a hash function</vt:lpstr>
      <vt:lpstr>Replicating a train-test split</vt:lpstr>
      <vt:lpstr>Using Scikit-Learn’s train_test_split function</vt:lpstr>
      <vt:lpstr>Stratifying to avoid sampling bias</vt:lpstr>
      <vt:lpstr>Stratifying our test set by median income categories</vt:lpstr>
      <vt:lpstr>Stratifying the test set according to median income</vt:lpstr>
      <vt:lpstr>Stratifying the test set according to median income</vt:lpstr>
      <vt:lpstr>Generating a stratified split using Scikit-Learn</vt:lpstr>
      <vt:lpstr>Using train_test_split function to get a single stratified split</vt:lpstr>
      <vt:lpstr>Checking to see if the stratified split worked</vt:lpstr>
      <vt:lpstr>Exploring and visualizing the data to gain insights</vt:lpstr>
      <vt:lpstr>Visualizing geographical data</vt:lpstr>
      <vt:lpstr>Visualizing geographical data</vt:lpstr>
      <vt:lpstr>Incorporating population and housing price into the visualization</vt:lpstr>
      <vt:lpstr>Looking for correlations between attributes</vt:lpstr>
      <vt:lpstr>Looking for correlations between attributes</vt:lpstr>
      <vt:lpstr>Looking for correlations visually</vt:lpstr>
      <vt:lpstr>Looking closer at the promising relationships</vt:lpstr>
      <vt:lpstr>Correlation coefficient</vt:lpstr>
      <vt:lpstr>Summary so far</vt:lpstr>
      <vt:lpstr>Experimenting with attribute combinations</vt:lpstr>
      <vt:lpstr>End of initial exploratory phase</vt:lpstr>
      <vt:lpstr>Preparing data for machine learning algorithms</vt:lpstr>
      <vt:lpstr>Preparing the data for ML algorithms</vt:lpstr>
      <vt:lpstr>Cleaning the data</vt:lpstr>
      <vt:lpstr>Cleaning the data</vt:lpstr>
      <vt:lpstr>Using a SimpleImputer</vt:lpstr>
      <vt:lpstr>Using a SimpleImputer</vt:lpstr>
      <vt:lpstr>Imputers</vt:lpstr>
      <vt:lpstr>Scikit-Learn design principles*</vt:lpstr>
      <vt:lpstr>Transformer output format</vt:lpstr>
      <vt:lpstr>Handling text and categorical attributes</vt:lpstr>
      <vt:lpstr>Handling categorical attributes</vt:lpstr>
      <vt:lpstr>Handling categorical attributes</vt:lpstr>
      <vt:lpstr>Representing nominal variables with one-hot encodings</vt:lpstr>
      <vt:lpstr>Using OneHotEncoder</vt:lpstr>
      <vt:lpstr>Feature scaling and transformation</vt:lpstr>
      <vt:lpstr>Always fit scalers to the training data only!</vt:lpstr>
      <vt:lpstr>Min-max scaling (normalization)</vt:lpstr>
      <vt:lpstr>Standardization</vt:lpstr>
      <vt:lpstr>Standardization</vt:lpstr>
      <vt:lpstr>Handling a heavy tail</vt:lpstr>
      <vt:lpstr>Handling a heavy tail</vt:lpstr>
      <vt:lpstr>Bucketizing</vt:lpstr>
      <vt:lpstr>Handling multimodal distributions</vt:lpstr>
      <vt:lpstr>Handling multimodal distributions</vt:lpstr>
      <vt:lpstr>Handling multimodal distributions</vt:lpstr>
      <vt:lpstr>Scaling target values</vt:lpstr>
      <vt:lpstr>Scaling target values</vt:lpstr>
      <vt:lpstr>Using a TransformedTargetRegressor</vt:lpstr>
      <vt:lpstr>Using custom transformers</vt:lpstr>
      <vt:lpstr>Custom transformers with hyperparameters</vt:lpstr>
      <vt:lpstr>Using a custom transformer to combine features</vt:lpstr>
      <vt:lpstr>Creating a trainable transformer</vt:lpstr>
      <vt:lpstr>Creating a trainable transformer</vt:lpstr>
      <vt:lpstr>Creating a trainable transformer</vt:lpstr>
      <vt:lpstr>Creating a trainable transformer</vt:lpstr>
      <vt:lpstr>Custom transformers</vt:lpstr>
      <vt:lpstr>Custom transformers</vt:lpstr>
      <vt:lpstr>Applying a trainable transformer</vt:lpstr>
      <vt:lpstr>Applying a trainable transformer</vt:lpstr>
      <vt:lpstr>Transformation pipelines</vt:lpstr>
      <vt:lpstr>Transformation pipelines</vt:lpstr>
      <vt:lpstr>Transformation pipelines</vt:lpstr>
      <vt:lpstr>Displaying pipelines in Jupyter notebooks</vt:lpstr>
      <vt:lpstr>Running a pipeline</vt:lpstr>
      <vt:lpstr>Converting output of a pipeline to a DataFrame</vt:lpstr>
      <vt:lpstr>Accessing elements and slices of a pipeline</vt:lpstr>
      <vt:lpstr>ColumnTransformers</vt:lpstr>
      <vt:lpstr>ColumnTransformers</vt:lpstr>
      <vt:lpstr>make_column_selector() and make_column_transformer() functions</vt:lpstr>
      <vt:lpstr>Applying a ColumnTransformer</vt:lpstr>
      <vt:lpstr>Gathering all prepreprocessing steps into a single pipeline</vt:lpstr>
      <vt:lpstr>Building a ColumnTransformer to implement all preprocessing</vt:lpstr>
      <vt:lpstr>Applying the ColumnTransformer and inspecting the result</vt:lpstr>
      <vt:lpstr>Selecting and training a model</vt:lpstr>
      <vt:lpstr>Selecting and training a model</vt:lpstr>
      <vt:lpstr>Measuring RMSE of predictions on training set</vt:lpstr>
      <vt:lpstr>Trying a more complex model</vt:lpstr>
      <vt:lpstr>Using cross-validation</vt:lpstr>
      <vt:lpstr>Using cross-validation to evaluate the decision-tree model</vt:lpstr>
      <vt:lpstr>Trying an ensemble method - a random forest regressor</vt:lpstr>
      <vt:lpstr>Try out different model types before fine-tuning</vt:lpstr>
      <vt:lpstr>Fine-tuning your models</vt:lpstr>
      <vt:lpstr>Grid search</vt:lpstr>
      <vt:lpstr>Grid search</vt:lpstr>
      <vt:lpstr>Grid search</vt:lpstr>
      <vt:lpstr>Grid search</vt:lpstr>
      <vt:lpstr>Randomized search</vt:lpstr>
      <vt:lpstr>Randomized search</vt:lpstr>
      <vt:lpstr>Analysing the best models and their errors</vt:lpstr>
      <vt:lpstr>Analysing the best models</vt:lpstr>
      <vt:lpstr>Evaluating the final model on the test set</vt:lpstr>
      <vt:lpstr>Saving and launching the model</vt:lpstr>
      <vt:lpstr>Deploying the model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End-to-End Machine Learning Project</dc:title>
  <dc:creator>David Meredith</dc:creator>
  <cp:lastModifiedBy>David Meredith</cp:lastModifiedBy>
  <cp:revision>57</cp:revision>
  <dcterms:created xsi:type="dcterms:W3CDTF">2023-09-08T11:17:33Z</dcterms:created>
  <dcterms:modified xsi:type="dcterms:W3CDTF">2024-09-19T12:27:11Z</dcterms:modified>
</cp:coreProperties>
</file>