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43"/>
    <p:restoredTop sz="94806"/>
  </p:normalViewPr>
  <p:slideViewPr>
    <p:cSldViewPr snapToGrid="0">
      <p:cViewPr varScale="1">
        <p:scale>
          <a:sx n="192" d="100"/>
          <a:sy n="192" d="100"/>
        </p:scale>
        <p:origin x="7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ED5E9-F4AB-7A43-8E2C-84D934CE1E66}" type="datetimeFigureOut">
              <a:t>9/12/24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86E08-6DB4-AD49-A363-F89550335342}" type="slidenum">
              <a:t>‹#›</a:t>
            </a:fld>
            <a:endParaRPr lang="en-US"/>
          </a:p>
        </p:txBody>
      </p:sp>
    </p:spTree>
    <p:extLst>
      <p:ext uri="{BB962C8B-B14F-4D97-AF65-F5344CB8AC3E}">
        <p14:creationId xmlns:p14="http://schemas.microsoft.com/office/powerpoint/2010/main" val="249471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asdf</a:t>
            </a:r>
          </a:p>
        </p:txBody>
      </p:sp>
      <p:sp>
        <p:nvSpPr>
          <p:cNvPr id="4" name="Slide Number Placeholder 3"/>
          <p:cNvSpPr>
            <a:spLocks noGrp="1"/>
          </p:cNvSpPr>
          <p:nvPr>
            <p:ph type="sldNum" sz="quarter" idx="5"/>
          </p:nvPr>
        </p:nvSpPr>
        <p:spPr/>
        <p:txBody>
          <a:bodyPr/>
          <a:lstStyle/>
          <a:p>
            <a:fld id="{E4486E08-6DB4-AD49-A363-F89550335342}" type="slidenum">
              <a:t>10</a:t>
            </a:fld>
            <a:endParaRPr lang="en-US"/>
          </a:p>
        </p:txBody>
      </p:sp>
    </p:spTree>
    <p:extLst>
      <p:ext uri="{BB962C8B-B14F-4D97-AF65-F5344CB8AC3E}">
        <p14:creationId xmlns:p14="http://schemas.microsoft.com/office/powerpoint/2010/main" val="160817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486E08-6DB4-AD49-A363-F89550335342}" type="slidenum">
              <a:rPr lang="en-GB"/>
              <a:t>54</a:t>
            </a:fld>
            <a:endParaRPr lang="en-GB"/>
          </a:p>
        </p:txBody>
      </p:sp>
    </p:spTree>
    <p:extLst>
      <p:ext uri="{BB962C8B-B14F-4D97-AF65-F5344CB8AC3E}">
        <p14:creationId xmlns:p14="http://schemas.microsoft.com/office/powerpoint/2010/main" val="2793577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E375E-9AFA-9675-FE5C-CDD1295BD5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DAEC7E6-BEBC-8650-8112-4B409BFD7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ECB238B-F93A-3C47-52E8-54B4E7EC594F}"/>
              </a:ext>
            </a:extLst>
          </p:cNvPr>
          <p:cNvSpPr>
            <a:spLocks noGrp="1"/>
          </p:cNvSpPr>
          <p:nvPr>
            <p:ph type="dt" sz="half" idx="10"/>
          </p:nvPr>
        </p:nvSpPr>
        <p:spPr/>
        <p:txBody>
          <a:bodyPr/>
          <a:lstStyle/>
          <a:p>
            <a:fld id="{9D3C8CE9-25DB-9341-9712-7F0026D826C5}" type="datetime1">
              <a:t>12/09/2024</a:t>
            </a:fld>
            <a:endParaRPr lang="en-US"/>
          </a:p>
        </p:txBody>
      </p:sp>
      <p:sp>
        <p:nvSpPr>
          <p:cNvPr id="5" name="Footer Placeholder 4">
            <a:extLst>
              <a:ext uri="{FF2B5EF4-FFF2-40B4-BE49-F238E27FC236}">
                <a16:creationId xmlns:a16="http://schemas.microsoft.com/office/drawing/2014/main" id="{9BA76683-D2ED-0F9C-AC8F-3E3A3DCEF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ECA64-B12E-47AD-1719-74886E872B22}"/>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651082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C6B6-0C31-BF06-EBB4-16F7B251A34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249CA13-0134-77E5-8DAB-6C5191503E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08F2AF-3A57-4E6A-0DB5-37D170660705}"/>
              </a:ext>
            </a:extLst>
          </p:cNvPr>
          <p:cNvSpPr>
            <a:spLocks noGrp="1"/>
          </p:cNvSpPr>
          <p:nvPr>
            <p:ph type="dt" sz="half" idx="10"/>
          </p:nvPr>
        </p:nvSpPr>
        <p:spPr/>
        <p:txBody>
          <a:bodyPr/>
          <a:lstStyle/>
          <a:p>
            <a:fld id="{193BE40B-0357-D643-B269-976C39EB88D6}" type="datetime1">
              <a:t>12/09/2024</a:t>
            </a:fld>
            <a:endParaRPr lang="en-US"/>
          </a:p>
        </p:txBody>
      </p:sp>
      <p:sp>
        <p:nvSpPr>
          <p:cNvPr id="5" name="Footer Placeholder 4">
            <a:extLst>
              <a:ext uri="{FF2B5EF4-FFF2-40B4-BE49-F238E27FC236}">
                <a16:creationId xmlns:a16="http://schemas.microsoft.com/office/drawing/2014/main" id="{92A31C7B-95F4-B61D-6148-E0B7D5346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AF94A-4C3F-736D-D610-A9F95239D533}"/>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1409116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52243D-DD2D-9CD3-2BFA-295C98AEF0D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11109B-593F-FCBD-9B17-56C93C3F594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DED3AF-2995-9DE7-3BEC-08DC813513D3}"/>
              </a:ext>
            </a:extLst>
          </p:cNvPr>
          <p:cNvSpPr>
            <a:spLocks noGrp="1"/>
          </p:cNvSpPr>
          <p:nvPr>
            <p:ph type="dt" sz="half" idx="10"/>
          </p:nvPr>
        </p:nvSpPr>
        <p:spPr/>
        <p:txBody>
          <a:bodyPr/>
          <a:lstStyle/>
          <a:p>
            <a:fld id="{EA082150-824D-AC4F-948E-F8313A9AF8E3}" type="datetime1">
              <a:t>12/09/2024</a:t>
            </a:fld>
            <a:endParaRPr lang="en-US"/>
          </a:p>
        </p:txBody>
      </p:sp>
      <p:sp>
        <p:nvSpPr>
          <p:cNvPr id="5" name="Footer Placeholder 4">
            <a:extLst>
              <a:ext uri="{FF2B5EF4-FFF2-40B4-BE49-F238E27FC236}">
                <a16:creationId xmlns:a16="http://schemas.microsoft.com/office/drawing/2014/main" id="{3CF0E0B5-EE73-96BE-C59C-6C7E59CAB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BAF02-E265-B358-D5B1-B4B0A7ACF6DC}"/>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2243103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F335-3A60-432A-C67D-1CB7F865723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BE31543-DC97-CA42-917A-9F2E1BCB9B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750A0E-952D-9F67-E1DD-C8AEC514C5C4}"/>
              </a:ext>
            </a:extLst>
          </p:cNvPr>
          <p:cNvSpPr>
            <a:spLocks noGrp="1"/>
          </p:cNvSpPr>
          <p:nvPr>
            <p:ph type="dt" sz="half" idx="10"/>
          </p:nvPr>
        </p:nvSpPr>
        <p:spPr/>
        <p:txBody>
          <a:bodyPr/>
          <a:lstStyle/>
          <a:p>
            <a:fld id="{A72E64DD-6DED-3F4A-971C-636D14CBCE12}" type="datetime1">
              <a:t>12/09/2024</a:t>
            </a:fld>
            <a:endParaRPr lang="en-US"/>
          </a:p>
        </p:txBody>
      </p:sp>
      <p:sp>
        <p:nvSpPr>
          <p:cNvPr id="5" name="Footer Placeholder 4">
            <a:extLst>
              <a:ext uri="{FF2B5EF4-FFF2-40B4-BE49-F238E27FC236}">
                <a16:creationId xmlns:a16="http://schemas.microsoft.com/office/drawing/2014/main" id="{A46E584B-8B11-7F13-2F08-690988F06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234B2-60F4-4367-ED9C-BF03BA5097C8}"/>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201339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CAD60-F2A1-3AC7-452B-2550976640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48386D-E717-06AC-C885-CF6AD33857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6423AC-FE6A-8FDD-02E8-17BA1759AB6F}"/>
              </a:ext>
            </a:extLst>
          </p:cNvPr>
          <p:cNvSpPr>
            <a:spLocks noGrp="1"/>
          </p:cNvSpPr>
          <p:nvPr>
            <p:ph type="dt" sz="half" idx="10"/>
          </p:nvPr>
        </p:nvSpPr>
        <p:spPr/>
        <p:txBody>
          <a:bodyPr/>
          <a:lstStyle/>
          <a:p>
            <a:fld id="{C624AD29-DD98-1D42-B05D-B0D7DBCA286C}" type="datetime1">
              <a:t>12/09/2024</a:t>
            </a:fld>
            <a:endParaRPr lang="en-US"/>
          </a:p>
        </p:txBody>
      </p:sp>
      <p:sp>
        <p:nvSpPr>
          <p:cNvPr id="5" name="Footer Placeholder 4">
            <a:extLst>
              <a:ext uri="{FF2B5EF4-FFF2-40B4-BE49-F238E27FC236}">
                <a16:creationId xmlns:a16="http://schemas.microsoft.com/office/drawing/2014/main" id="{F6F8CF74-99DF-702C-570D-CF366D3CE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9C3BF-4BD3-7BC0-E890-B15C56B40077}"/>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149309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E09E-DC02-9F3E-EC55-012C382CEC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36AB60-90BB-BF86-D71A-9E72546C751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8F054E-F9E7-0B4D-A088-B1902F6856B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04665D3-D2A6-70E2-E5D9-4CAE8E683D46}"/>
              </a:ext>
            </a:extLst>
          </p:cNvPr>
          <p:cNvSpPr>
            <a:spLocks noGrp="1"/>
          </p:cNvSpPr>
          <p:nvPr>
            <p:ph type="dt" sz="half" idx="10"/>
          </p:nvPr>
        </p:nvSpPr>
        <p:spPr/>
        <p:txBody>
          <a:bodyPr/>
          <a:lstStyle/>
          <a:p>
            <a:fld id="{F104E811-9FB5-6A47-BBA6-1CAD607F1B29}" type="datetime1">
              <a:t>12/09/2024</a:t>
            </a:fld>
            <a:endParaRPr lang="en-US"/>
          </a:p>
        </p:txBody>
      </p:sp>
      <p:sp>
        <p:nvSpPr>
          <p:cNvPr id="6" name="Footer Placeholder 5">
            <a:extLst>
              <a:ext uri="{FF2B5EF4-FFF2-40B4-BE49-F238E27FC236}">
                <a16:creationId xmlns:a16="http://schemas.microsoft.com/office/drawing/2014/main" id="{20ED2A54-A084-B3F9-9FBC-757CC67CA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AB661-E1FD-A9D2-0BF4-58352F5ADE1A}"/>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4173597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A7783-01B5-C77C-AB56-DE2322595AF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595C3C6-30D2-AE81-D409-EA0FEF2D6C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329AC4-44E4-211E-B0AF-75C382B357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285085B-E643-0C08-51E6-746F21FFAC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614E37D-71CB-ADCC-954B-B54F5A22F2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3A010FD-734F-7C5A-45E4-1A8D33B44184}"/>
              </a:ext>
            </a:extLst>
          </p:cNvPr>
          <p:cNvSpPr>
            <a:spLocks noGrp="1"/>
          </p:cNvSpPr>
          <p:nvPr>
            <p:ph type="dt" sz="half" idx="10"/>
          </p:nvPr>
        </p:nvSpPr>
        <p:spPr/>
        <p:txBody>
          <a:bodyPr/>
          <a:lstStyle/>
          <a:p>
            <a:fld id="{ACC6FADD-EFD9-984A-9FAB-365DB2D107A8}" type="datetime1">
              <a:t>12/09/2024</a:t>
            </a:fld>
            <a:endParaRPr lang="en-US"/>
          </a:p>
        </p:txBody>
      </p:sp>
      <p:sp>
        <p:nvSpPr>
          <p:cNvPr id="8" name="Footer Placeholder 7">
            <a:extLst>
              <a:ext uri="{FF2B5EF4-FFF2-40B4-BE49-F238E27FC236}">
                <a16:creationId xmlns:a16="http://schemas.microsoft.com/office/drawing/2014/main" id="{108039C6-2969-60A5-2690-BF3D2897CB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B286DC-1A00-EB34-86EE-1170C33C0B17}"/>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2591550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7726-B25D-4A9C-2E81-44A871DE6A2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86C4A6-5379-4DB4-3E3A-7580DCEC4C8E}"/>
              </a:ext>
            </a:extLst>
          </p:cNvPr>
          <p:cNvSpPr>
            <a:spLocks noGrp="1"/>
          </p:cNvSpPr>
          <p:nvPr>
            <p:ph type="dt" sz="half" idx="10"/>
          </p:nvPr>
        </p:nvSpPr>
        <p:spPr/>
        <p:txBody>
          <a:bodyPr/>
          <a:lstStyle/>
          <a:p>
            <a:fld id="{D5BABAC9-6B8F-594F-AC77-076C3104D8AA}" type="datetime1">
              <a:t>12/09/2024</a:t>
            </a:fld>
            <a:endParaRPr lang="en-US"/>
          </a:p>
        </p:txBody>
      </p:sp>
      <p:sp>
        <p:nvSpPr>
          <p:cNvPr id="4" name="Footer Placeholder 3">
            <a:extLst>
              <a:ext uri="{FF2B5EF4-FFF2-40B4-BE49-F238E27FC236}">
                <a16:creationId xmlns:a16="http://schemas.microsoft.com/office/drawing/2014/main" id="{A777BD50-1CDF-B98C-D13D-4C7893067B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A32D6D-39B7-1EEB-160A-A8BA445A4597}"/>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99219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D215E-73E3-791C-3DEE-05919CF52DF6}"/>
              </a:ext>
            </a:extLst>
          </p:cNvPr>
          <p:cNvSpPr>
            <a:spLocks noGrp="1"/>
          </p:cNvSpPr>
          <p:nvPr>
            <p:ph type="dt" sz="half" idx="10"/>
          </p:nvPr>
        </p:nvSpPr>
        <p:spPr/>
        <p:txBody>
          <a:bodyPr/>
          <a:lstStyle/>
          <a:p>
            <a:fld id="{E655C609-2138-9B41-ADB6-7DC918F3B8AC}" type="datetime1">
              <a:t>12/09/2024</a:t>
            </a:fld>
            <a:endParaRPr lang="en-US"/>
          </a:p>
        </p:txBody>
      </p:sp>
      <p:sp>
        <p:nvSpPr>
          <p:cNvPr id="3" name="Footer Placeholder 2">
            <a:extLst>
              <a:ext uri="{FF2B5EF4-FFF2-40B4-BE49-F238E27FC236}">
                <a16:creationId xmlns:a16="http://schemas.microsoft.com/office/drawing/2014/main" id="{15FF1EB4-2018-CD84-4371-F37D947531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FD503D-AE29-D994-E6EC-173E14119DB7}"/>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254735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10EB-9A14-2BB2-0A85-16447B87ED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1AA64D-527F-076C-0630-921EE8FDEB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E22080-0B48-D920-8E31-FE73A31530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EDEF21-270D-6C0F-2CCE-D86F71FBEF61}"/>
              </a:ext>
            </a:extLst>
          </p:cNvPr>
          <p:cNvSpPr>
            <a:spLocks noGrp="1"/>
          </p:cNvSpPr>
          <p:nvPr>
            <p:ph type="dt" sz="half" idx="10"/>
          </p:nvPr>
        </p:nvSpPr>
        <p:spPr/>
        <p:txBody>
          <a:bodyPr/>
          <a:lstStyle/>
          <a:p>
            <a:fld id="{238CB45B-697E-BE47-BFCE-69B2DD71323F}" type="datetime1">
              <a:t>12/09/2024</a:t>
            </a:fld>
            <a:endParaRPr lang="en-US"/>
          </a:p>
        </p:txBody>
      </p:sp>
      <p:sp>
        <p:nvSpPr>
          <p:cNvPr id="6" name="Footer Placeholder 5">
            <a:extLst>
              <a:ext uri="{FF2B5EF4-FFF2-40B4-BE49-F238E27FC236}">
                <a16:creationId xmlns:a16="http://schemas.microsoft.com/office/drawing/2014/main" id="{B9FA2E06-B152-B77A-6334-10E8AB80BA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B4B04-EAA7-E528-089F-F0D0E987F4F7}"/>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364198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8BD6E-F430-5F41-421C-C6E5AF88DE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B4AE6A0-C2DC-5A2E-A3E6-F4F5B9B04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93C16-76C7-11AC-94EA-4CC23A805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8AB428-0EA4-8B72-FDD0-83E42B9C2068}"/>
              </a:ext>
            </a:extLst>
          </p:cNvPr>
          <p:cNvSpPr>
            <a:spLocks noGrp="1"/>
          </p:cNvSpPr>
          <p:nvPr>
            <p:ph type="dt" sz="half" idx="10"/>
          </p:nvPr>
        </p:nvSpPr>
        <p:spPr/>
        <p:txBody>
          <a:bodyPr/>
          <a:lstStyle/>
          <a:p>
            <a:fld id="{9E09F958-9031-0941-9280-C7EC21A6E272}" type="datetime1">
              <a:t>12/09/2024</a:t>
            </a:fld>
            <a:endParaRPr lang="en-US"/>
          </a:p>
        </p:txBody>
      </p:sp>
      <p:sp>
        <p:nvSpPr>
          <p:cNvPr id="6" name="Footer Placeholder 5">
            <a:extLst>
              <a:ext uri="{FF2B5EF4-FFF2-40B4-BE49-F238E27FC236}">
                <a16:creationId xmlns:a16="http://schemas.microsoft.com/office/drawing/2014/main" id="{407F5D66-5120-D9CE-D380-D106CE1D3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07A4C0-8565-A449-2740-76E5EA229A10}"/>
              </a:ext>
            </a:extLst>
          </p:cNvPr>
          <p:cNvSpPr>
            <a:spLocks noGrp="1"/>
          </p:cNvSpPr>
          <p:nvPr>
            <p:ph type="sldNum" sz="quarter" idx="12"/>
          </p:nvPr>
        </p:nvSpPr>
        <p:spPr/>
        <p:txBody>
          <a:bodyPr/>
          <a:lstStyle/>
          <a:p>
            <a:fld id="{341FA899-3F13-1347-A29A-9E710CA89CC1}" type="slidenum">
              <a:t>‹#›</a:t>
            </a:fld>
            <a:endParaRPr lang="en-US"/>
          </a:p>
        </p:txBody>
      </p:sp>
    </p:spTree>
    <p:extLst>
      <p:ext uri="{BB962C8B-B14F-4D97-AF65-F5344CB8AC3E}">
        <p14:creationId xmlns:p14="http://schemas.microsoft.com/office/powerpoint/2010/main" val="31612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D6856-25B6-4148-344E-A95D02F69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C17043-E82E-1D47-0BF6-E0488E12DB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21DD43-94F5-0C15-F65A-CAA5A0913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1442C-04B5-A040-A1AD-5AAEA1FD7956}" type="datetime1">
              <a:t>12/09/2024</a:t>
            </a:fld>
            <a:endParaRPr lang="en-US"/>
          </a:p>
        </p:txBody>
      </p:sp>
      <p:sp>
        <p:nvSpPr>
          <p:cNvPr id="5" name="Footer Placeholder 4">
            <a:extLst>
              <a:ext uri="{FF2B5EF4-FFF2-40B4-BE49-F238E27FC236}">
                <a16:creationId xmlns:a16="http://schemas.microsoft.com/office/drawing/2014/main" id="{B2BE3C2E-447D-3FA8-B9BF-13DDDECF1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DD8647-79B3-E61C-C16D-CC24BAF362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FA899-3F13-1347-A29A-9E710CA89CC1}" type="slidenum">
              <a:t>‹#›</a:t>
            </a:fld>
            <a:endParaRPr lang="en-US"/>
          </a:p>
        </p:txBody>
      </p:sp>
    </p:spTree>
    <p:extLst>
      <p:ext uri="{BB962C8B-B14F-4D97-AF65-F5344CB8AC3E}">
        <p14:creationId xmlns:p14="http://schemas.microsoft.com/office/powerpoint/2010/main" val="4146942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axo.com/dk/hands-on-machine-learning-with-scikit-learn-keras-and-tensorflow_bog_9781098125974" TargetMode="External"/><Relationship Id="rId2" Type="http://schemas.openxmlformats.org/officeDocument/2006/relationships/hyperlink" Target="https://www.amazon.de/-/en/Aur%C3%A9lien-G%C3%A9ron/dp/1098125975/" TargetMode="External"/><Relationship Id="rId1" Type="http://schemas.openxmlformats.org/officeDocument/2006/relationships/slideLayout" Target="../slideLayouts/slideLayout2.xml"/><Relationship Id="rId4" Type="http://schemas.openxmlformats.org/officeDocument/2006/relationships/hyperlink" Target="https://factumbooks.dk/?search_string=hands-on+machine+learning+with+scikit-learn"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cs.toronto.edu/~hinton/absps/ncfast.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ourworldindata.org/" TargetMode="External"/><Relationship Id="rId2" Type="http://schemas.openxmlformats.org/officeDocument/2006/relationships/hyperlink" Target="https://www.oecdbetterlifeindex.org/"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homl.info/7" TargetMode="External"/><Relationship Id="rId2" Type="http://schemas.openxmlformats.org/officeDocument/2006/relationships/hyperlink" Target="https://homl.info/6"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scikit-learn.org/" TargetMode="External"/><Relationship Id="rId7" Type="http://schemas.openxmlformats.org/officeDocument/2006/relationships/image" Target="../media/image5.png"/><Relationship Id="rId2" Type="http://schemas.openxmlformats.org/officeDocument/2006/relationships/hyperlink" Target="https://docs.python.org/3/tutorial/index.html"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keras.io/" TargetMode="External"/><Relationship Id="rId4" Type="http://schemas.openxmlformats.org/officeDocument/2006/relationships/hyperlink" Target="https://tensorflow.org/" TargetMode="External"/><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nature.com/articles/427297a.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lab.research.google.com/github/ageron/handson-ml3/blob/main/index.ipynb" TargetMode="External"/><Relationship Id="rId2" Type="http://schemas.openxmlformats.org/officeDocument/2006/relationships/hyperlink" Target="https://homl.info/"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Cross-validation_(statistics)"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homl.info/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B4962-8B2A-2FC1-5F64-F29FE6E91243}"/>
              </a:ext>
            </a:extLst>
          </p:cNvPr>
          <p:cNvSpPr>
            <a:spLocks noGrp="1"/>
          </p:cNvSpPr>
          <p:nvPr>
            <p:ph type="ctrTitle"/>
          </p:nvPr>
        </p:nvSpPr>
        <p:spPr>
          <a:xfrm>
            <a:off x="1524000" y="3264759"/>
            <a:ext cx="9144000" cy="1622137"/>
          </a:xfrm>
        </p:spPr>
        <p:txBody>
          <a:bodyPr>
            <a:normAutofit fontScale="90000"/>
          </a:bodyPr>
          <a:lstStyle/>
          <a:p>
            <a:r>
              <a:rPr lang="en-US"/>
              <a:t>The Machine Learning Landscape</a:t>
            </a:r>
          </a:p>
        </p:txBody>
      </p:sp>
      <p:sp>
        <p:nvSpPr>
          <p:cNvPr id="3" name="Subtitle 2">
            <a:extLst>
              <a:ext uri="{FF2B5EF4-FFF2-40B4-BE49-F238E27FC236}">
                <a16:creationId xmlns:a16="http://schemas.microsoft.com/office/drawing/2014/main" id="{899AA8D6-2EE6-E60B-43C2-BA4F903C6CB3}"/>
              </a:ext>
            </a:extLst>
          </p:cNvPr>
          <p:cNvSpPr>
            <a:spLocks noGrp="1"/>
          </p:cNvSpPr>
          <p:nvPr>
            <p:ph type="subTitle" idx="1"/>
          </p:nvPr>
        </p:nvSpPr>
        <p:spPr>
          <a:xfrm>
            <a:off x="1523999" y="5205649"/>
            <a:ext cx="9144000" cy="1038338"/>
          </a:xfrm>
        </p:spPr>
        <p:txBody>
          <a:bodyPr>
            <a:normAutofit/>
          </a:bodyPr>
          <a:lstStyle/>
          <a:p>
            <a:r>
              <a:rPr lang="en-US" sz="1600"/>
              <a:t>David Meredith</a:t>
            </a:r>
          </a:p>
          <a:p>
            <a:r>
              <a:rPr lang="en-US" sz="1600"/>
              <a:t>Aalborg University</a:t>
            </a:r>
          </a:p>
          <a:p>
            <a:r>
              <a:rPr lang="en-US" sz="1600"/>
              <a:t>dave@create.aau.dk</a:t>
            </a:r>
          </a:p>
        </p:txBody>
      </p:sp>
      <p:pic>
        <p:nvPicPr>
          <p:cNvPr id="4" name="Picture 2">
            <a:extLst>
              <a:ext uri="{FF2B5EF4-FFF2-40B4-BE49-F238E27FC236}">
                <a16:creationId xmlns:a16="http://schemas.microsoft.com/office/drawing/2014/main" id="{4AE91725-FC07-2D6C-AA89-282051A9F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264" y="434648"/>
            <a:ext cx="3717471" cy="251135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5759DB0-4036-D5A3-F226-57FCB898797D}"/>
              </a:ext>
            </a:extLst>
          </p:cNvPr>
          <p:cNvSpPr>
            <a:spLocks noGrp="1"/>
          </p:cNvSpPr>
          <p:nvPr>
            <p:ph type="sldNum" sz="quarter" idx="12"/>
          </p:nvPr>
        </p:nvSpPr>
        <p:spPr/>
        <p:txBody>
          <a:bodyPr/>
          <a:lstStyle/>
          <a:p>
            <a:fld id="{341FA899-3F13-1347-A29A-9E710CA89CC1}" type="slidenum">
              <a:rPr lang="en-GB"/>
              <a:t>1</a:t>
            </a:fld>
            <a:endParaRPr lang="en-GB"/>
          </a:p>
        </p:txBody>
      </p:sp>
    </p:spTree>
    <p:extLst>
      <p:ext uri="{BB962C8B-B14F-4D97-AF65-F5344CB8AC3E}">
        <p14:creationId xmlns:p14="http://schemas.microsoft.com/office/powerpoint/2010/main" val="42202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00E5-ABE7-DC30-4274-20E82EBFA27B}"/>
              </a:ext>
            </a:extLst>
          </p:cNvPr>
          <p:cNvSpPr>
            <a:spLocks noGrp="1"/>
          </p:cNvSpPr>
          <p:nvPr>
            <p:ph type="title"/>
          </p:nvPr>
        </p:nvSpPr>
        <p:spPr/>
        <p:txBody>
          <a:bodyPr/>
          <a:lstStyle/>
          <a:p>
            <a:r>
              <a:rPr lang="en-US"/>
              <a:t>What is machine learning?</a:t>
            </a:r>
          </a:p>
        </p:txBody>
      </p:sp>
      <p:sp>
        <p:nvSpPr>
          <p:cNvPr id="3" name="Content Placeholder 2">
            <a:extLst>
              <a:ext uri="{FF2B5EF4-FFF2-40B4-BE49-F238E27FC236}">
                <a16:creationId xmlns:a16="http://schemas.microsoft.com/office/drawing/2014/main" id="{FF08BCD8-8107-2985-80A3-9496D54BCF55}"/>
              </a:ext>
            </a:extLst>
          </p:cNvPr>
          <p:cNvSpPr>
            <a:spLocks noGrp="1"/>
          </p:cNvSpPr>
          <p:nvPr>
            <p:ph idx="1"/>
          </p:nvPr>
        </p:nvSpPr>
        <p:spPr>
          <a:xfrm>
            <a:off x="4594034" y="1690688"/>
            <a:ext cx="7171980" cy="4802187"/>
          </a:xfrm>
        </p:spPr>
        <p:txBody>
          <a:bodyPr>
            <a:normAutofit fontScale="55000" lnSpcReduction="20000"/>
          </a:bodyPr>
          <a:lstStyle/>
          <a:p>
            <a:r>
              <a:rPr lang="en-US"/>
              <a:t>Machine learning is the science and craft of programming computers so that they can </a:t>
            </a:r>
            <a:r>
              <a:rPr lang="en-US" i="1"/>
              <a:t>learn from data</a:t>
            </a:r>
          </a:p>
          <a:p>
            <a:r>
              <a:rPr lang="en-US"/>
              <a:t>How do we know if a machine has learnt from some data?</a:t>
            </a:r>
          </a:p>
          <a:p>
            <a:pPr lvl="1"/>
            <a:r>
              <a:rPr lang="en-US"/>
              <a:t>“A computer program is said to learn from experience E with respect to some task T and some performance measure P, if its performance on T, as measured by P, improves with experience E.” (Tom Mitchell, 1997)</a:t>
            </a:r>
          </a:p>
          <a:p>
            <a:pPr lvl="1"/>
            <a:r>
              <a:rPr lang="en-US"/>
              <a:t>This means that P needs to be selected so that it </a:t>
            </a:r>
            <a:r>
              <a:rPr lang="en-US" b="1"/>
              <a:t>really does </a:t>
            </a:r>
            <a:r>
              <a:rPr lang="en-US"/>
              <a:t>measure how well the system performs on task T</a:t>
            </a:r>
          </a:p>
          <a:p>
            <a:r>
              <a:rPr lang="en-US"/>
              <a:t>For example, a spam filter is a machine learning program that learns to tell the difference between spam mails and “ham” mails from a </a:t>
            </a:r>
            <a:r>
              <a:rPr lang="en-US" i="1"/>
              <a:t>training set</a:t>
            </a:r>
            <a:r>
              <a:rPr lang="en-US"/>
              <a:t> of mails in which each mail has been labelled (by humans) as either spam or ham</a:t>
            </a:r>
          </a:p>
          <a:p>
            <a:pPr lvl="1"/>
            <a:r>
              <a:rPr lang="en-US"/>
              <a:t>Each mail in the training set is called a </a:t>
            </a:r>
            <a:r>
              <a:rPr lang="en-US" i="1"/>
              <a:t>training instance</a:t>
            </a:r>
            <a:r>
              <a:rPr lang="en-US"/>
              <a:t> or </a:t>
            </a:r>
            <a:r>
              <a:rPr lang="en-US" i="1"/>
              <a:t>training sample</a:t>
            </a:r>
            <a:endParaRPr lang="en-US"/>
          </a:p>
          <a:p>
            <a:r>
              <a:rPr lang="en-US"/>
              <a:t>The part of a machine learning system that learns from the data and makes predictions is called a </a:t>
            </a:r>
            <a:r>
              <a:rPr lang="en-US" i="1"/>
              <a:t>model</a:t>
            </a:r>
          </a:p>
          <a:p>
            <a:r>
              <a:rPr lang="en-US"/>
              <a:t>In the case of a spam filter, the task, T, is to flag new mails as either spam or ham, the experience, E, is the training data and the performance measure, P, needs to be defined as something appropriate, such as the proportion of new mails that are correctly classified (known as </a:t>
            </a:r>
            <a:r>
              <a:rPr lang="en-US" i="1"/>
              <a:t>accuracy</a:t>
            </a:r>
            <a:r>
              <a:rPr lang="en-US"/>
              <a:t>)</a:t>
            </a:r>
          </a:p>
          <a:p>
            <a:r>
              <a:rPr lang="en-US"/>
              <a:t>If you just download Wikipedia, then your computer has a lot of data available, but it has not used this data to become better at performing any particular task, so this does not constitute machine learning</a:t>
            </a:r>
          </a:p>
        </p:txBody>
      </p:sp>
      <p:pic>
        <p:nvPicPr>
          <p:cNvPr id="2050" name="Picture 2">
            <a:extLst>
              <a:ext uri="{FF2B5EF4-FFF2-40B4-BE49-F238E27FC236}">
                <a16:creationId xmlns:a16="http://schemas.microsoft.com/office/drawing/2014/main" id="{46526CCA-200C-EF85-FC7B-24701147D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86" y="2467042"/>
            <a:ext cx="3717471" cy="25113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40CE5BB-3113-4B36-1500-62E8DD3BB3DD}"/>
              </a:ext>
            </a:extLst>
          </p:cNvPr>
          <p:cNvSpPr>
            <a:spLocks noGrp="1"/>
          </p:cNvSpPr>
          <p:nvPr>
            <p:ph type="sldNum" sz="quarter" idx="12"/>
          </p:nvPr>
        </p:nvSpPr>
        <p:spPr/>
        <p:txBody>
          <a:bodyPr/>
          <a:lstStyle/>
          <a:p>
            <a:fld id="{341FA899-3F13-1347-A29A-9E710CA89CC1}" type="slidenum">
              <a:rPr lang="en-GB"/>
              <a:t>10</a:t>
            </a:fld>
            <a:endParaRPr lang="en-GB"/>
          </a:p>
        </p:txBody>
      </p:sp>
    </p:spTree>
    <p:extLst>
      <p:ext uri="{BB962C8B-B14F-4D97-AF65-F5344CB8AC3E}">
        <p14:creationId xmlns:p14="http://schemas.microsoft.com/office/powerpoint/2010/main" val="284002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ED34-EA22-0191-7B89-111A61DFFF84}"/>
              </a:ext>
            </a:extLst>
          </p:cNvPr>
          <p:cNvSpPr>
            <a:spLocks noGrp="1"/>
          </p:cNvSpPr>
          <p:nvPr>
            <p:ph type="title"/>
          </p:nvPr>
        </p:nvSpPr>
        <p:spPr>
          <a:xfrm>
            <a:off x="838200" y="258121"/>
            <a:ext cx="10515600" cy="462189"/>
          </a:xfrm>
        </p:spPr>
        <p:txBody>
          <a:bodyPr>
            <a:normAutofit fontScale="90000"/>
          </a:bodyPr>
          <a:lstStyle/>
          <a:p>
            <a:r>
              <a:rPr lang="en-US"/>
              <a:t>Why use machine learning?</a:t>
            </a:r>
          </a:p>
        </p:txBody>
      </p:sp>
      <p:sp>
        <p:nvSpPr>
          <p:cNvPr id="3" name="Content Placeholder 2">
            <a:extLst>
              <a:ext uri="{FF2B5EF4-FFF2-40B4-BE49-F238E27FC236}">
                <a16:creationId xmlns:a16="http://schemas.microsoft.com/office/drawing/2014/main" id="{0CF62DA9-30C2-09E5-0034-C9328EE689F4}"/>
              </a:ext>
            </a:extLst>
          </p:cNvPr>
          <p:cNvSpPr>
            <a:spLocks noGrp="1"/>
          </p:cNvSpPr>
          <p:nvPr>
            <p:ph idx="1"/>
          </p:nvPr>
        </p:nvSpPr>
        <p:spPr>
          <a:xfrm>
            <a:off x="5350212" y="827314"/>
            <a:ext cx="6488349" cy="5904225"/>
          </a:xfrm>
        </p:spPr>
        <p:txBody>
          <a:bodyPr>
            <a:normAutofit fontScale="77500" lnSpcReduction="20000"/>
          </a:bodyPr>
          <a:lstStyle/>
          <a:p>
            <a:r>
              <a:rPr lang="en-US"/>
              <a:t>How would you build a spam filter without using data for learning?</a:t>
            </a:r>
          </a:p>
          <a:p>
            <a:pPr lvl="1"/>
            <a:r>
              <a:rPr lang="en-US"/>
              <a:t>1. Study some spam emails to try to discover some rules (or features) that can be used to distinguish spam from ham (e.g., mis-spellings, use of exclamation marks in the subject field)</a:t>
            </a:r>
          </a:p>
          <a:p>
            <a:pPr lvl="1"/>
            <a:r>
              <a:rPr lang="en-US"/>
              <a:t>2. Design an algorithm that uses the rules/features you discovered to determine whether a given mail is spam or ham.</a:t>
            </a:r>
          </a:p>
          <a:p>
            <a:pPr lvl="1"/>
            <a:r>
              <a:rPr lang="en-US"/>
              <a:t>3. Test the program and then repeat steps 1 and 2 until the program performs well enough to put into production.</a:t>
            </a:r>
          </a:p>
          <a:p>
            <a:r>
              <a:rPr lang="en-US"/>
              <a:t>In the case of spam, you will probably find that you need a lot of complex rules in order to get decent performance</a:t>
            </a:r>
          </a:p>
          <a:p>
            <a:r>
              <a:rPr lang="en-US"/>
              <a:t>In contrast, a spam filter based on machine learning would automatically learn patterns that are good for distinguishing between spam and ham (e.g., ones that occur frequently in spam and infrequently in ham, or vice versa)</a:t>
            </a:r>
          </a:p>
          <a:p>
            <a:pPr lvl="1"/>
            <a:r>
              <a:rPr lang="en-US"/>
              <a:t>This usually leads to a simpler program (though typically a more complex model) that can, given enough data of the right type, end up being more accurate than is feasible using manually constructed rules</a:t>
            </a:r>
          </a:p>
        </p:txBody>
      </p:sp>
      <p:pic>
        <p:nvPicPr>
          <p:cNvPr id="6" name="Picture 5">
            <a:extLst>
              <a:ext uri="{FF2B5EF4-FFF2-40B4-BE49-F238E27FC236}">
                <a16:creationId xmlns:a16="http://schemas.microsoft.com/office/drawing/2014/main" id="{31C6A0E7-644D-9378-CF47-9A1990A16F30}"/>
              </a:ext>
            </a:extLst>
          </p:cNvPr>
          <p:cNvPicPr>
            <a:picLocks noChangeAspect="1"/>
          </p:cNvPicPr>
          <p:nvPr/>
        </p:nvPicPr>
        <p:blipFill>
          <a:blip r:embed="rId2"/>
          <a:stretch>
            <a:fillRect/>
          </a:stretch>
        </p:blipFill>
        <p:spPr>
          <a:xfrm>
            <a:off x="252919" y="2260252"/>
            <a:ext cx="4980045" cy="2545212"/>
          </a:xfrm>
          <a:prstGeom prst="rect">
            <a:avLst/>
          </a:prstGeom>
        </p:spPr>
      </p:pic>
      <p:sp>
        <p:nvSpPr>
          <p:cNvPr id="4" name="Slide Number Placeholder 3">
            <a:extLst>
              <a:ext uri="{FF2B5EF4-FFF2-40B4-BE49-F238E27FC236}">
                <a16:creationId xmlns:a16="http://schemas.microsoft.com/office/drawing/2014/main" id="{28467CBE-AEFC-09BD-AB13-A80779FB397F}"/>
              </a:ext>
            </a:extLst>
          </p:cNvPr>
          <p:cNvSpPr>
            <a:spLocks noGrp="1"/>
          </p:cNvSpPr>
          <p:nvPr>
            <p:ph type="sldNum" sz="quarter" idx="12"/>
          </p:nvPr>
        </p:nvSpPr>
        <p:spPr/>
        <p:txBody>
          <a:bodyPr/>
          <a:lstStyle/>
          <a:p>
            <a:fld id="{341FA899-3F13-1347-A29A-9E710CA89CC1}" type="slidenum">
              <a:rPr lang="en-GB"/>
              <a:t>11</a:t>
            </a:fld>
            <a:endParaRPr lang="en-GB"/>
          </a:p>
        </p:txBody>
      </p:sp>
    </p:spTree>
    <p:extLst>
      <p:ext uri="{BB962C8B-B14F-4D97-AF65-F5344CB8AC3E}">
        <p14:creationId xmlns:p14="http://schemas.microsoft.com/office/powerpoint/2010/main" val="2173750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EB36-1793-FEB4-9105-89165D6FCC16}"/>
              </a:ext>
            </a:extLst>
          </p:cNvPr>
          <p:cNvSpPr>
            <a:spLocks noGrp="1"/>
          </p:cNvSpPr>
          <p:nvPr>
            <p:ph type="title"/>
          </p:nvPr>
        </p:nvSpPr>
        <p:spPr>
          <a:xfrm>
            <a:off x="838200" y="365125"/>
            <a:ext cx="10515600" cy="1000967"/>
          </a:xfrm>
        </p:spPr>
        <p:txBody>
          <a:bodyPr/>
          <a:lstStyle/>
          <a:p>
            <a:r>
              <a:rPr lang="en-US"/>
              <a:t>Why use machine learning?</a:t>
            </a:r>
          </a:p>
        </p:txBody>
      </p:sp>
      <p:sp>
        <p:nvSpPr>
          <p:cNvPr id="3" name="Content Placeholder 2">
            <a:extLst>
              <a:ext uri="{FF2B5EF4-FFF2-40B4-BE49-F238E27FC236}">
                <a16:creationId xmlns:a16="http://schemas.microsoft.com/office/drawing/2014/main" id="{024ED995-C6C6-38AB-8AD5-F92509771587}"/>
              </a:ext>
            </a:extLst>
          </p:cNvPr>
          <p:cNvSpPr>
            <a:spLocks noGrp="1"/>
          </p:cNvSpPr>
          <p:nvPr>
            <p:ph idx="1"/>
          </p:nvPr>
        </p:nvSpPr>
        <p:spPr>
          <a:xfrm>
            <a:off x="6096000" y="1366092"/>
            <a:ext cx="5647980" cy="5126783"/>
          </a:xfrm>
        </p:spPr>
        <p:txBody>
          <a:bodyPr>
            <a:normAutofit fontScale="77500" lnSpcReduction="20000"/>
          </a:bodyPr>
          <a:lstStyle/>
          <a:p>
            <a:r>
              <a:rPr lang="en-US"/>
              <a:t>Suppose you have a rule-based spam filter that has the rule “Block all mails that contain the string, ‘4u’” </a:t>
            </a:r>
          </a:p>
          <a:p>
            <a:r>
              <a:rPr lang="en-US"/>
              <a:t>What if spammers discover that all their mails containing ‘4u’ are blocked and start using “For U” instead?</a:t>
            </a:r>
          </a:p>
          <a:p>
            <a:r>
              <a:rPr lang="en-US"/>
              <a:t>You would then have to manually update and modify the rules in your spam filter so that it blocks mails containing the string “For U”</a:t>
            </a:r>
          </a:p>
          <a:p>
            <a:r>
              <a:rPr lang="en-US"/>
              <a:t>If spammers keep working around your filter, you will become trapped in an infinite cycle of updating your spam filter rules</a:t>
            </a:r>
          </a:p>
          <a:p>
            <a:r>
              <a:rPr lang="en-US"/>
              <a:t>In contrast, a spam filter based on machine learning might automatically notice that “For U” has become more frequent in spam flagged by users and start flagging these mails as spam without human intervention</a:t>
            </a:r>
          </a:p>
        </p:txBody>
      </p:sp>
      <p:pic>
        <p:nvPicPr>
          <p:cNvPr id="4" name="Picture 3">
            <a:extLst>
              <a:ext uri="{FF2B5EF4-FFF2-40B4-BE49-F238E27FC236}">
                <a16:creationId xmlns:a16="http://schemas.microsoft.com/office/drawing/2014/main" id="{7065F76C-3932-8725-2857-C595A8DF4EF5}"/>
              </a:ext>
            </a:extLst>
          </p:cNvPr>
          <p:cNvPicPr>
            <a:picLocks noChangeAspect="1"/>
          </p:cNvPicPr>
          <p:nvPr/>
        </p:nvPicPr>
        <p:blipFill>
          <a:blip r:embed="rId2"/>
          <a:stretch>
            <a:fillRect/>
          </a:stretch>
        </p:blipFill>
        <p:spPr>
          <a:xfrm>
            <a:off x="272374" y="1366092"/>
            <a:ext cx="5433445" cy="2723828"/>
          </a:xfrm>
          <a:prstGeom prst="rect">
            <a:avLst/>
          </a:prstGeom>
        </p:spPr>
      </p:pic>
      <p:pic>
        <p:nvPicPr>
          <p:cNvPr id="5" name="Picture 4">
            <a:extLst>
              <a:ext uri="{FF2B5EF4-FFF2-40B4-BE49-F238E27FC236}">
                <a16:creationId xmlns:a16="http://schemas.microsoft.com/office/drawing/2014/main" id="{E9EC9817-B309-507D-E0A3-6243067D8BF1}"/>
              </a:ext>
            </a:extLst>
          </p:cNvPr>
          <p:cNvPicPr>
            <a:picLocks noChangeAspect="1"/>
          </p:cNvPicPr>
          <p:nvPr/>
        </p:nvPicPr>
        <p:blipFill>
          <a:blip r:embed="rId3"/>
          <a:stretch>
            <a:fillRect/>
          </a:stretch>
        </p:blipFill>
        <p:spPr>
          <a:xfrm>
            <a:off x="272374" y="4089920"/>
            <a:ext cx="5429210" cy="2301152"/>
          </a:xfrm>
          <a:prstGeom prst="rect">
            <a:avLst/>
          </a:prstGeom>
        </p:spPr>
      </p:pic>
      <p:sp>
        <p:nvSpPr>
          <p:cNvPr id="6" name="Slide Number Placeholder 5">
            <a:extLst>
              <a:ext uri="{FF2B5EF4-FFF2-40B4-BE49-F238E27FC236}">
                <a16:creationId xmlns:a16="http://schemas.microsoft.com/office/drawing/2014/main" id="{9F962320-5639-B19D-E3AD-AD41026BA069}"/>
              </a:ext>
            </a:extLst>
          </p:cNvPr>
          <p:cNvSpPr>
            <a:spLocks noGrp="1"/>
          </p:cNvSpPr>
          <p:nvPr>
            <p:ph type="sldNum" sz="quarter" idx="12"/>
          </p:nvPr>
        </p:nvSpPr>
        <p:spPr/>
        <p:txBody>
          <a:bodyPr/>
          <a:lstStyle/>
          <a:p>
            <a:fld id="{341FA899-3F13-1347-A29A-9E710CA89CC1}" type="slidenum">
              <a:rPr lang="en-GB"/>
              <a:t>12</a:t>
            </a:fld>
            <a:endParaRPr lang="en-GB"/>
          </a:p>
        </p:txBody>
      </p:sp>
    </p:spTree>
    <p:extLst>
      <p:ext uri="{BB962C8B-B14F-4D97-AF65-F5344CB8AC3E}">
        <p14:creationId xmlns:p14="http://schemas.microsoft.com/office/powerpoint/2010/main" val="131658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5949-BF3B-7581-6C9A-4EBDE258DFC2}"/>
              </a:ext>
            </a:extLst>
          </p:cNvPr>
          <p:cNvSpPr>
            <a:spLocks noGrp="1"/>
          </p:cNvSpPr>
          <p:nvPr>
            <p:ph type="title"/>
          </p:nvPr>
        </p:nvSpPr>
        <p:spPr/>
        <p:txBody>
          <a:bodyPr/>
          <a:lstStyle/>
          <a:p>
            <a:r>
              <a:rPr lang="en-US"/>
              <a:t>Why use machine learning?</a:t>
            </a:r>
          </a:p>
        </p:txBody>
      </p:sp>
      <p:sp>
        <p:nvSpPr>
          <p:cNvPr id="3" name="Content Placeholder 2">
            <a:extLst>
              <a:ext uri="{FF2B5EF4-FFF2-40B4-BE49-F238E27FC236}">
                <a16:creationId xmlns:a16="http://schemas.microsoft.com/office/drawing/2014/main" id="{B8EE483E-A9B9-3B4E-14BA-243DF5A09A15}"/>
              </a:ext>
            </a:extLst>
          </p:cNvPr>
          <p:cNvSpPr>
            <a:spLocks noGrp="1"/>
          </p:cNvSpPr>
          <p:nvPr>
            <p:ph idx="1"/>
          </p:nvPr>
        </p:nvSpPr>
        <p:spPr>
          <a:xfrm>
            <a:off x="5701584" y="1454226"/>
            <a:ext cx="5965278" cy="4946573"/>
          </a:xfrm>
        </p:spPr>
        <p:txBody>
          <a:bodyPr>
            <a:normAutofit fontScale="77500" lnSpcReduction="20000"/>
          </a:bodyPr>
          <a:lstStyle/>
          <a:p>
            <a:r>
              <a:rPr lang="en-US"/>
              <a:t>Machine learning is also good for problems that are either very complex or for which there does not exist any known algorithm</a:t>
            </a:r>
          </a:p>
          <a:p>
            <a:r>
              <a:rPr lang="en-US"/>
              <a:t>For example, it might be straightforward to write a rule-based algorithm for distinguishing been the spoken words “one” and “two” that uses the fact that “two” starts with a recognizable “t” sound</a:t>
            </a:r>
          </a:p>
          <a:p>
            <a:r>
              <a:rPr lang="en-US"/>
              <a:t>However, it would be impractical to adopt this approach to solve the general speech recognition task which requires the ability to distinguish between many different words and phrases, spoken by millions of different people in many different types of environment</a:t>
            </a:r>
          </a:p>
          <a:p>
            <a:r>
              <a:rPr lang="en-US"/>
              <a:t>For the general problem, the current best performing systems are ones that use machine learning</a:t>
            </a:r>
          </a:p>
        </p:txBody>
      </p:sp>
      <p:pic>
        <p:nvPicPr>
          <p:cNvPr id="4" name="Picture 3">
            <a:extLst>
              <a:ext uri="{FF2B5EF4-FFF2-40B4-BE49-F238E27FC236}">
                <a16:creationId xmlns:a16="http://schemas.microsoft.com/office/drawing/2014/main" id="{65EE0642-8721-03D6-42A4-B9D1E64DA711}"/>
              </a:ext>
            </a:extLst>
          </p:cNvPr>
          <p:cNvPicPr>
            <a:picLocks noChangeAspect="1"/>
          </p:cNvPicPr>
          <p:nvPr/>
        </p:nvPicPr>
        <p:blipFill>
          <a:blip r:embed="rId2"/>
          <a:stretch>
            <a:fillRect/>
          </a:stretch>
        </p:blipFill>
        <p:spPr>
          <a:xfrm>
            <a:off x="272374" y="1366092"/>
            <a:ext cx="5433445" cy="2723828"/>
          </a:xfrm>
          <a:prstGeom prst="rect">
            <a:avLst/>
          </a:prstGeom>
        </p:spPr>
      </p:pic>
      <p:pic>
        <p:nvPicPr>
          <p:cNvPr id="5" name="Picture 4">
            <a:extLst>
              <a:ext uri="{FF2B5EF4-FFF2-40B4-BE49-F238E27FC236}">
                <a16:creationId xmlns:a16="http://schemas.microsoft.com/office/drawing/2014/main" id="{92494A0F-3D7B-DB58-7A2C-4DE046FD091C}"/>
              </a:ext>
            </a:extLst>
          </p:cNvPr>
          <p:cNvPicPr>
            <a:picLocks noChangeAspect="1"/>
          </p:cNvPicPr>
          <p:nvPr/>
        </p:nvPicPr>
        <p:blipFill>
          <a:blip r:embed="rId3"/>
          <a:stretch>
            <a:fillRect/>
          </a:stretch>
        </p:blipFill>
        <p:spPr>
          <a:xfrm>
            <a:off x="272374" y="4089920"/>
            <a:ext cx="5429210" cy="2301152"/>
          </a:xfrm>
          <a:prstGeom prst="rect">
            <a:avLst/>
          </a:prstGeom>
        </p:spPr>
      </p:pic>
      <p:sp>
        <p:nvSpPr>
          <p:cNvPr id="6" name="Slide Number Placeholder 5">
            <a:extLst>
              <a:ext uri="{FF2B5EF4-FFF2-40B4-BE49-F238E27FC236}">
                <a16:creationId xmlns:a16="http://schemas.microsoft.com/office/drawing/2014/main" id="{0875DA3A-FE9C-5C1A-CF62-90EB52D0A9CD}"/>
              </a:ext>
            </a:extLst>
          </p:cNvPr>
          <p:cNvSpPr>
            <a:spLocks noGrp="1"/>
          </p:cNvSpPr>
          <p:nvPr>
            <p:ph type="sldNum" sz="quarter" idx="12"/>
          </p:nvPr>
        </p:nvSpPr>
        <p:spPr/>
        <p:txBody>
          <a:bodyPr/>
          <a:lstStyle/>
          <a:p>
            <a:fld id="{341FA899-3F13-1347-A29A-9E710CA89CC1}" type="slidenum">
              <a:rPr lang="en-GB"/>
              <a:t>13</a:t>
            </a:fld>
            <a:endParaRPr lang="en-GB"/>
          </a:p>
        </p:txBody>
      </p:sp>
    </p:spTree>
    <p:extLst>
      <p:ext uri="{BB962C8B-B14F-4D97-AF65-F5344CB8AC3E}">
        <p14:creationId xmlns:p14="http://schemas.microsoft.com/office/powerpoint/2010/main" val="183499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08D9-CE33-C995-0902-0DBFF71E1239}"/>
              </a:ext>
            </a:extLst>
          </p:cNvPr>
          <p:cNvSpPr>
            <a:spLocks noGrp="1"/>
          </p:cNvSpPr>
          <p:nvPr>
            <p:ph type="title"/>
          </p:nvPr>
        </p:nvSpPr>
        <p:spPr/>
        <p:txBody>
          <a:bodyPr/>
          <a:lstStyle/>
          <a:p>
            <a:r>
              <a:rPr lang="en-US"/>
              <a:t>Why use machine learning?</a:t>
            </a:r>
          </a:p>
        </p:txBody>
      </p:sp>
      <p:sp>
        <p:nvSpPr>
          <p:cNvPr id="3" name="Content Placeholder 2">
            <a:extLst>
              <a:ext uri="{FF2B5EF4-FFF2-40B4-BE49-F238E27FC236}">
                <a16:creationId xmlns:a16="http://schemas.microsoft.com/office/drawing/2014/main" id="{94EE4095-B282-8A07-64FF-BA71F45610AB}"/>
              </a:ext>
            </a:extLst>
          </p:cNvPr>
          <p:cNvSpPr>
            <a:spLocks noGrp="1"/>
          </p:cNvSpPr>
          <p:nvPr>
            <p:ph idx="1"/>
          </p:nvPr>
        </p:nvSpPr>
        <p:spPr>
          <a:xfrm>
            <a:off x="5993860" y="1575412"/>
            <a:ext cx="5359940" cy="4825388"/>
          </a:xfrm>
        </p:spPr>
        <p:txBody>
          <a:bodyPr>
            <a:normAutofit fontScale="92500" lnSpcReduction="10000"/>
          </a:bodyPr>
          <a:lstStyle/>
          <a:p>
            <a:r>
              <a:rPr lang="en-US"/>
              <a:t>In principle, one might be able to inspect what a successful machine learning model has learnt from a large amount of data and gain some insight into the regularities and patterns in that data</a:t>
            </a:r>
          </a:p>
          <a:p>
            <a:pPr lvl="1"/>
            <a:r>
              <a:rPr lang="en-US"/>
              <a:t>this is called </a:t>
            </a:r>
            <a:r>
              <a:rPr lang="en-US" i="1"/>
              <a:t>data mining</a:t>
            </a:r>
            <a:endParaRPr lang="en-US"/>
          </a:p>
          <a:p>
            <a:r>
              <a:rPr lang="en-US"/>
              <a:t>However, many modern machine learning models are very complex and it is typically as hard for humans to see regularities in these models as it is for them to see regularities in the data used to train them</a:t>
            </a:r>
          </a:p>
          <a:p>
            <a:pPr lvl="1"/>
            <a:r>
              <a:rPr lang="en-US"/>
              <a:t>This is the problem of “Explainable AI”</a:t>
            </a:r>
          </a:p>
        </p:txBody>
      </p:sp>
      <p:pic>
        <p:nvPicPr>
          <p:cNvPr id="4" name="Picture 3">
            <a:extLst>
              <a:ext uri="{FF2B5EF4-FFF2-40B4-BE49-F238E27FC236}">
                <a16:creationId xmlns:a16="http://schemas.microsoft.com/office/drawing/2014/main" id="{4BD548FD-B603-E3E2-5A70-25994B183A93}"/>
              </a:ext>
            </a:extLst>
          </p:cNvPr>
          <p:cNvPicPr>
            <a:picLocks noChangeAspect="1"/>
          </p:cNvPicPr>
          <p:nvPr/>
        </p:nvPicPr>
        <p:blipFill>
          <a:blip r:embed="rId2"/>
          <a:stretch>
            <a:fillRect/>
          </a:stretch>
        </p:blipFill>
        <p:spPr>
          <a:xfrm>
            <a:off x="261550" y="2178995"/>
            <a:ext cx="5732310" cy="3307459"/>
          </a:xfrm>
          <a:prstGeom prst="rect">
            <a:avLst/>
          </a:prstGeom>
        </p:spPr>
      </p:pic>
      <p:sp>
        <p:nvSpPr>
          <p:cNvPr id="5" name="Slide Number Placeholder 4">
            <a:extLst>
              <a:ext uri="{FF2B5EF4-FFF2-40B4-BE49-F238E27FC236}">
                <a16:creationId xmlns:a16="http://schemas.microsoft.com/office/drawing/2014/main" id="{769C7A6E-5B49-5FA9-3D82-026CE06C42AE}"/>
              </a:ext>
            </a:extLst>
          </p:cNvPr>
          <p:cNvSpPr>
            <a:spLocks noGrp="1"/>
          </p:cNvSpPr>
          <p:nvPr>
            <p:ph type="sldNum" sz="quarter" idx="12"/>
          </p:nvPr>
        </p:nvSpPr>
        <p:spPr/>
        <p:txBody>
          <a:bodyPr/>
          <a:lstStyle/>
          <a:p>
            <a:fld id="{341FA899-3F13-1347-A29A-9E710CA89CC1}" type="slidenum">
              <a:rPr lang="en-GB"/>
              <a:t>14</a:t>
            </a:fld>
            <a:endParaRPr lang="en-GB"/>
          </a:p>
        </p:txBody>
      </p:sp>
    </p:spTree>
    <p:extLst>
      <p:ext uri="{BB962C8B-B14F-4D97-AF65-F5344CB8AC3E}">
        <p14:creationId xmlns:p14="http://schemas.microsoft.com/office/powerpoint/2010/main" val="1780056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11E5-B97B-A184-00E3-1DE47644EBEA}"/>
              </a:ext>
            </a:extLst>
          </p:cNvPr>
          <p:cNvSpPr>
            <a:spLocks noGrp="1"/>
          </p:cNvSpPr>
          <p:nvPr>
            <p:ph type="title"/>
          </p:nvPr>
        </p:nvSpPr>
        <p:spPr>
          <a:xfrm>
            <a:off x="838200" y="365125"/>
            <a:ext cx="6428362" cy="1016203"/>
          </a:xfrm>
        </p:spPr>
        <p:txBody>
          <a:bodyPr/>
          <a:lstStyle/>
          <a:p>
            <a:r>
              <a:rPr lang="en-US"/>
              <a:t>Why use machine learning?</a:t>
            </a:r>
          </a:p>
        </p:txBody>
      </p:sp>
      <p:sp>
        <p:nvSpPr>
          <p:cNvPr id="3" name="Content Placeholder 2">
            <a:extLst>
              <a:ext uri="{FF2B5EF4-FFF2-40B4-BE49-F238E27FC236}">
                <a16:creationId xmlns:a16="http://schemas.microsoft.com/office/drawing/2014/main" id="{9116EE5D-14BB-6894-2CD4-F2552C7E62AC}"/>
              </a:ext>
            </a:extLst>
          </p:cNvPr>
          <p:cNvSpPr>
            <a:spLocks noGrp="1"/>
          </p:cNvSpPr>
          <p:nvPr>
            <p:ph idx="1"/>
          </p:nvPr>
        </p:nvSpPr>
        <p:spPr>
          <a:xfrm>
            <a:off x="389107" y="1546698"/>
            <a:ext cx="6955276" cy="4961106"/>
          </a:xfrm>
        </p:spPr>
        <p:txBody>
          <a:bodyPr>
            <a:normAutofit/>
          </a:bodyPr>
          <a:lstStyle/>
          <a:p>
            <a:r>
              <a:rPr lang="en-US"/>
              <a:t>In sum, machine learning is especially good for</a:t>
            </a:r>
          </a:p>
          <a:p>
            <a:pPr lvl="1"/>
            <a:r>
              <a:rPr lang="en-US"/>
              <a:t>problems for which a hand-crafted system would require a lot of fine tuning and many complex rules</a:t>
            </a:r>
          </a:p>
          <a:p>
            <a:pPr lvl="1"/>
            <a:r>
              <a:rPr lang="en-US"/>
              <a:t>some complex problems for which no rule-based solution has yet been found</a:t>
            </a:r>
          </a:p>
          <a:p>
            <a:pPr lvl="1"/>
            <a:r>
              <a:rPr lang="en-US"/>
              <a:t>tasks that are carried out in changing or fluctuating environments (ML systems can relatively easily be retrained on new data)</a:t>
            </a:r>
          </a:p>
          <a:p>
            <a:pPr lvl="1"/>
            <a:r>
              <a:rPr lang="en-US"/>
              <a:t>getting insights into the regularities in data (though the most successful models for complex processes are often not good at doing this)</a:t>
            </a:r>
          </a:p>
          <a:p>
            <a:pPr lvl="1"/>
            <a:endParaRPr lang="en-US"/>
          </a:p>
        </p:txBody>
      </p:sp>
      <p:grpSp>
        <p:nvGrpSpPr>
          <p:cNvPr id="7" name="Group 6">
            <a:extLst>
              <a:ext uri="{FF2B5EF4-FFF2-40B4-BE49-F238E27FC236}">
                <a16:creationId xmlns:a16="http://schemas.microsoft.com/office/drawing/2014/main" id="{364151E7-9C48-2403-2DFA-1850DD540163}"/>
              </a:ext>
            </a:extLst>
          </p:cNvPr>
          <p:cNvGrpSpPr/>
          <p:nvPr/>
        </p:nvGrpSpPr>
        <p:grpSpPr>
          <a:xfrm>
            <a:off x="7558391" y="365124"/>
            <a:ext cx="4124527" cy="6127751"/>
            <a:chOff x="7235769" y="231454"/>
            <a:chExt cx="4680613" cy="7030932"/>
          </a:xfrm>
        </p:grpSpPr>
        <p:pic>
          <p:nvPicPr>
            <p:cNvPr id="4" name="Picture 3">
              <a:extLst>
                <a:ext uri="{FF2B5EF4-FFF2-40B4-BE49-F238E27FC236}">
                  <a16:creationId xmlns:a16="http://schemas.microsoft.com/office/drawing/2014/main" id="{6A18B711-55F3-89BB-DF79-FB04683F8934}"/>
                </a:ext>
              </a:extLst>
            </p:cNvPr>
            <p:cNvPicPr>
              <a:picLocks noChangeAspect="1"/>
            </p:cNvPicPr>
            <p:nvPr/>
          </p:nvPicPr>
          <p:blipFill>
            <a:blip r:embed="rId2"/>
            <a:stretch>
              <a:fillRect/>
            </a:stretch>
          </p:blipFill>
          <p:spPr>
            <a:xfrm>
              <a:off x="7235769" y="231454"/>
              <a:ext cx="4680612" cy="2346427"/>
            </a:xfrm>
            <a:prstGeom prst="rect">
              <a:avLst/>
            </a:prstGeom>
          </p:spPr>
        </p:pic>
        <p:pic>
          <p:nvPicPr>
            <p:cNvPr id="5" name="Picture 4">
              <a:extLst>
                <a:ext uri="{FF2B5EF4-FFF2-40B4-BE49-F238E27FC236}">
                  <a16:creationId xmlns:a16="http://schemas.microsoft.com/office/drawing/2014/main" id="{C6F1624F-3402-2933-055A-B9F4B5098979}"/>
                </a:ext>
              </a:extLst>
            </p:cNvPr>
            <p:cNvPicPr>
              <a:picLocks noChangeAspect="1"/>
            </p:cNvPicPr>
            <p:nvPr/>
          </p:nvPicPr>
          <p:blipFill>
            <a:blip r:embed="rId3"/>
            <a:stretch>
              <a:fillRect/>
            </a:stretch>
          </p:blipFill>
          <p:spPr>
            <a:xfrm>
              <a:off x="7235769" y="2577881"/>
              <a:ext cx="4680612" cy="1983861"/>
            </a:xfrm>
            <a:prstGeom prst="rect">
              <a:avLst/>
            </a:prstGeom>
          </p:spPr>
        </p:pic>
        <p:pic>
          <p:nvPicPr>
            <p:cNvPr id="6" name="Picture 5">
              <a:extLst>
                <a:ext uri="{FF2B5EF4-FFF2-40B4-BE49-F238E27FC236}">
                  <a16:creationId xmlns:a16="http://schemas.microsoft.com/office/drawing/2014/main" id="{1EE145B3-8F4B-36F5-E376-E56B0626B01B}"/>
                </a:ext>
              </a:extLst>
            </p:cNvPr>
            <p:cNvPicPr>
              <a:picLocks noChangeAspect="1"/>
            </p:cNvPicPr>
            <p:nvPr/>
          </p:nvPicPr>
          <p:blipFill>
            <a:blip r:embed="rId4"/>
            <a:stretch>
              <a:fillRect/>
            </a:stretch>
          </p:blipFill>
          <p:spPr>
            <a:xfrm>
              <a:off x="7235770" y="4561742"/>
              <a:ext cx="4680612" cy="2700644"/>
            </a:xfrm>
            <a:prstGeom prst="rect">
              <a:avLst/>
            </a:prstGeom>
          </p:spPr>
        </p:pic>
      </p:grpSp>
      <p:sp>
        <p:nvSpPr>
          <p:cNvPr id="8" name="Slide Number Placeholder 7">
            <a:extLst>
              <a:ext uri="{FF2B5EF4-FFF2-40B4-BE49-F238E27FC236}">
                <a16:creationId xmlns:a16="http://schemas.microsoft.com/office/drawing/2014/main" id="{15A1ACA4-7468-A87E-0E04-0FFC1E8155C5}"/>
              </a:ext>
            </a:extLst>
          </p:cNvPr>
          <p:cNvSpPr>
            <a:spLocks noGrp="1"/>
          </p:cNvSpPr>
          <p:nvPr>
            <p:ph type="sldNum" sz="quarter" idx="12"/>
          </p:nvPr>
        </p:nvSpPr>
        <p:spPr/>
        <p:txBody>
          <a:bodyPr/>
          <a:lstStyle/>
          <a:p>
            <a:fld id="{341FA899-3F13-1347-A29A-9E710CA89CC1}" type="slidenum">
              <a:rPr lang="en-GB"/>
              <a:t>15</a:t>
            </a:fld>
            <a:endParaRPr lang="en-GB"/>
          </a:p>
        </p:txBody>
      </p:sp>
    </p:spTree>
    <p:extLst>
      <p:ext uri="{BB962C8B-B14F-4D97-AF65-F5344CB8AC3E}">
        <p14:creationId xmlns:p14="http://schemas.microsoft.com/office/powerpoint/2010/main" val="1894219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4D6C-5778-F49E-FDCE-12BBA2F45262}"/>
              </a:ext>
            </a:extLst>
          </p:cNvPr>
          <p:cNvSpPr>
            <a:spLocks noGrp="1"/>
          </p:cNvSpPr>
          <p:nvPr>
            <p:ph type="title"/>
          </p:nvPr>
        </p:nvSpPr>
        <p:spPr>
          <a:xfrm>
            <a:off x="838200" y="365126"/>
            <a:ext cx="10515600" cy="530356"/>
          </a:xfrm>
        </p:spPr>
        <p:txBody>
          <a:bodyPr>
            <a:normAutofit fontScale="90000"/>
          </a:bodyPr>
          <a:lstStyle/>
          <a:p>
            <a:r>
              <a:rPr lang="en-US"/>
              <a:t>Examples of applications</a:t>
            </a:r>
          </a:p>
        </p:txBody>
      </p:sp>
      <p:graphicFrame>
        <p:nvGraphicFramePr>
          <p:cNvPr id="4" name="Table 4">
            <a:extLst>
              <a:ext uri="{FF2B5EF4-FFF2-40B4-BE49-F238E27FC236}">
                <a16:creationId xmlns:a16="http://schemas.microsoft.com/office/drawing/2014/main" id="{9F089F09-73FD-B28F-EBF5-060B046A15E8}"/>
              </a:ext>
            </a:extLst>
          </p:cNvPr>
          <p:cNvGraphicFramePr>
            <a:graphicFrameLocks noGrp="1"/>
          </p:cNvGraphicFramePr>
          <p:nvPr>
            <p:ph idx="1"/>
            <p:extLst>
              <p:ext uri="{D42A27DB-BD31-4B8C-83A1-F6EECF244321}">
                <p14:modId xmlns:p14="http://schemas.microsoft.com/office/powerpoint/2010/main" val="1569104949"/>
              </p:ext>
            </p:extLst>
          </p:nvPr>
        </p:nvGraphicFramePr>
        <p:xfrm>
          <a:off x="838197" y="1076960"/>
          <a:ext cx="10515597" cy="55829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314118848"/>
                    </a:ext>
                  </a:extLst>
                </a:gridCol>
                <a:gridCol w="3505199">
                  <a:extLst>
                    <a:ext uri="{9D8B030D-6E8A-4147-A177-3AD203B41FA5}">
                      <a16:colId xmlns:a16="http://schemas.microsoft.com/office/drawing/2014/main" val="2014238464"/>
                    </a:ext>
                  </a:extLst>
                </a:gridCol>
                <a:gridCol w="3505199">
                  <a:extLst>
                    <a:ext uri="{9D8B030D-6E8A-4147-A177-3AD203B41FA5}">
                      <a16:colId xmlns:a16="http://schemas.microsoft.com/office/drawing/2014/main" val="615076266"/>
                    </a:ext>
                  </a:extLst>
                </a:gridCol>
              </a:tblGrid>
              <a:tr h="370840">
                <a:tc>
                  <a:txBody>
                    <a:bodyPr/>
                    <a:lstStyle/>
                    <a:p>
                      <a:r>
                        <a:rPr lang="en-US" sz="1100"/>
                        <a:t>Application</a:t>
                      </a:r>
                    </a:p>
                  </a:txBody>
                  <a:tcPr/>
                </a:tc>
                <a:tc>
                  <a:txBody>
                    <a:bodyPr/>
                    <a:lstStyle/>
                    <a:p>
                      <a:r>
                        <a:rPr lang="en-US" sz="1100"/>
                        <a:t>Type of task</a:t>
                      </a:r>
                    </a:p>
                  </a:txBody>
                  <a:tcPr/>
                </a:tc>
                <a:tc>
                  <a:txBody>
                    <a:bodyPr/>
                    <a:lstStyle/>
                    <a:p>
                      <a:r>
                        <a:rPr lang="en-US" sz="1100"/>
                        <a:t>Examples of techniques used</a:t>
                      </a:r>
                    </a:p>
                  </a:txBody>
                  <a:tcPr/>
                </a:tc>
                <a:extLst>
                  <a:ext uri="{0D108BD9-81ED-4DB2-BD59-A6C34878D82A}">
                    <a16:rowId xmlns:a16="http://schemas.microsoft.com/office/drawing/2014/main" val="1827325258"/>
                  </a:ext>
                </a:extLst>
              </a:tr>
              <a:tr h="370840">
                <a:tc>
                  <a:txBody>
                    <a:bodyPr/>
                    <a:lstStyle/>
                    <a:p>
                      <a:r>
                        <a:rPr lang="en-US" sz="1100"/>
                        <a:t>Analysing images of products to classify them (e.g., for quality control)</a:t>
                      </a:r>
                    </a:p>
                  </a:txBody>
                  <a:tcPr/>
                </a:tc>
                <a:tc>
                  <a:txBody>
                    <a:bodyPr/>
                    <a:lstStyle/>
                    <a:p>
                      <a:r>
                        <a:rPr lang="en-US" sz="1100"/>
                        <a:t>Image classification</a:t>
                      </a:r>
                    </a:p>
                  </a:txBody>
                  <a:tcPr/>
                </a:tc>
                <a:tc>
                  <a:txBody>
                    <a:bodyPr/>
                    <a:lstStyle/>
                    <a:p>
                      <a:r>
                        <a:rPr lang="en-US" sz="1100"/>
                        <a:t>CNNs, transformers</a:t>
                      </a:r>
                    </a:p>
                  </a:txBody>
                  <a:tcPr/>
                </a:tc>
                <a:extLst>
                  <a:ext uri="{0D108BD9-81ED-4DB2-BD59-A6C34878D82A}">
                    <a16:rowId xmlns:a16="http://schemas.microsoft.com/office/drawing/2014/main" val="2576394840"/>
                  </a:ext>
                </a:extLst>
              </a:tr>
              <a:tr h="370840">
                <a:tc>
                  <a:txBody>
                    <a:bodyPr/>
                    <a:lstStyle/>
                    <a:p>
                      <a:r>
                        <a:rPr lang="en-US" sz="1100"/>
                        <a:t>Detecting tumours in brain scans</a:t>
                      </a:r>
                    </a:p>
                  </a:txBody>
                  <a:tcPr/>
                </a:tc>
                <a:tc>
                  <a:txBody>
                    <a:bodyPr/>
                    <a:lstStyle/>
                    <a:p>
                      <a:r>
                        <a:rPr lang="en-US" sz="1100"/>
                        <a:t>Semantic image segmentation where each pixel is classified</a:t>
                      </a:r>
                    </a:p>
                  </a:txBody>
                  <a:tcPr/>
                </a:tc>
                <a:tc>
                  <a:txBody>
                    <a:bodyPr/>
                    <a:lstStyle/>
                    <a:p>
                      <a:r>
                        <a:rPr lang="en-US" sz="1100"/>
                        <a:t>CNNs, transformers</a:t>
                      </a:r>
                    </a:p>
                  </a:txBody>
                  <a:tcPr/>
                </a:tc>
                <a:extLst>
                  <a:ext uri="{0D108BD9-81ED-4DB2-BD59-A6C34878D82A}">
                    <a16:rowId xmlns:a16="http://schemas.microsoft.com/office/drawing/2014/main" val="3367143688"/>
                  </a:ext>
                </a:extLst>
              </a:tr>
              <a:tr h="370840">
                <a:tc>
                  <a:txBody>
                    <a:bodyPr/>
                    <a:lstStyle/>
                    <a:p>
                      <a:r>
                        <a:rPr lang="en-US" sz="1100"/>
                        <a:t>Classifying news articles</a:t>
                      </a:r>
                    </a:p>
                  </a:txBody>
                  <a:tcPr/>
                </a:tc>
                <a:tc>
                  <a:txBody>
                    <a:bodyPr/>
                    <a:lstStyle/>
                    <a:p>
                      <a:r>
                        <a:rPr lang="en-US" sz="1100"/>
                        <a:t>Text classification, a specific task within natural language processing (NLP)</a:t>
                      </a:r>
                    </a:p>
                  </a:txBody>
                  <a:tcPr/>
                </a:tc>
                <a:tc>
                  <a:txBody>
                    <a:bodyPr/>
                    <a:lstStyle/>
                    <a:p>
                      <a:r>
                        <a:rPr lang="en-US" sz="1100"/>
                        <a:t>RNNs, CNNs, transformers</a:t>
                      </a:r>
                    </a:p>
                  </a:txBody>
                  <a:tcPr/>
                </a:tc>
                <a:extLst>
                  <a:ext uri="{0D108BD9-81ED-4DB2-BD59-A6C34878D82A}">
                    <a16:rowId xmlns:a16="http://schemas.microsoft.com/office/drawing/2014/main" val="1023308076"/>
                  </a:ext>
                </a:extLst>
              </a:tr>
              <a:tr h="370840">
                <a:tc>
                  <a:txBody>
                    <a:bodyPr/>
                    <a:lstStyle/>
                    <a:p>
                      <a:r>
                        <a:rPr lang="en-US" sz="1100"/>
                        <a:t>Flagging offensive comments on social media or other fora</a:t>
                      </a:r>
                    </a:p>
                  </a:txBody>
                  <a:tcPr/>
                </a:tc>
                <a:tc>
                  <a:txBody>
                    <a:bodyPr/>
                    <a:lstStyle/>
                    <a:p>
                      <a:r>
                        <a:rPr lang="en-US" sz="1100"/>
                        <a:t>Text classification</a:t>
                      </a:r>
                    </a:p>
                  </a:txBody>
                  <a:tcPr/>
                </a:tc>
                <a:tc>
                  <a:txBody>
                    <a:bodyPr/>
                    <a:lstStyle/>
                    <a:p>
                      <a:r>
                        <a:rPr lang="en-US" sz="1100"/>
                        <a:t>RNNs, CNNs, transformers</a:t>
                      </a:r>
                    </a:p>
                  </a:txBody>
                  <a:tcPr/>
                </a:tc>
                <a:extLst>
                  <a:ext uri="{0D108BD9-81ED-4DB2-BD59-A6C34878D82A}">
                    <a16:rowId xmlns:a16="http://schemas.microsoft.com/office/drawing/2014/main" val="2314526866"/>
                  </a:ext>
                </a:extLst>
              </a:tr>
              <a:tr h="370840">
                <a:tc>
                  <a:txBody>
                    <a:bodyPr/>
                    <a:lstStyle/>
                    <a:p>
                      <a:r>
                        <a:rPr lang="en-US" sz="1100"/>
                        <a:t>Summarizing long documents</a:t>
                      </a:r>
                    </a:p>
                  </a:txBody>
                  <a:tcPr/>
                </a:tc>
                <a:tc>
                  <a:txBody>
                    <a:bodyPr/>
                    <a:lstStyle/>
                    <a:p>
                      <a:r>
                        <a:rPr lang="en-US" sz="1100"/>
                        <a:t>Text summarization</a:t>
                      </a:r>
                    </a:p>
                  </a:txBody>
                  <a:tcPr/>
                </a:tc>
                <a:tc>
                  <a:txBody>
                    <a:bodyPr/>
                    <a:lstStyle/>
                    <a:p>
                      <a:r>
                        <a:rPr lang="en-US" sz="1100"/>
                        <a:t>RNNs, CNNs, transformers</a:t>
                      </a:r>
                    </a:p>
                  </a:txBody>
                  <a:tcPr/>
                </a:tc>
                <a:extLst>
                  <a:ext uri="{0D108BD9-81ED-4DB2-BD59-A6C34878D82A}">
                    <a16:rowId xmlns:a16="http://schemas.microsoft.com/office/drawing/2014/main" val="2259563341"/>
                  </a:ext>
                </a:extLst>
              </a:tr>
              <a:tr h="370840">
                <a:tc>
                  <a:txBody>
                    <a:bodyPr/>
                    <a:lstStyle/>
                    <a:p>
                      <a:r>
                        <a:rPr lang="en-US" sz="1100"/>
                        <a:t>Chatbot</a:t>
                      </a:r>
                    </a:p>
                  </a:txBody>
                  <a:tcPr/>
                </a:tc>
                <a:tc>
                  <a:txBody>
                    <a:bodyPr/>
                    <a:lstStyle/>
                    <a:p>
                      <a:r>
                        <a:rPr lang="en-US" sz="1100"/>
                        <a:t>Natural language understanding, question-answering</a:t>
                      </a:r>
                    </a:p>
                  </a:txBody>
                  <a:tcPr/>
                </a:tc>
                <a:tc>
                  <a:txBody>
                    <a:bodyPr/>
                    <a:lstStyle/>
                    <a:p>
                      <a:r>
                        <a:rPr lang="en-US" sz="1100"/>
                        <a:t>Various NLP techniques</a:t>
                      </a:r>
                    </a:p>
                  </a:txBody>
                  <a:tcPr/>
                </a:tc>
                <a:extLst>
                  <a:ext uri="{0D108BD9-81ED-4DB2-BD59-A6C34878D82A}">
                    <a16:rowId xmlns:a16="http://schemas.microsoft.com/office/drawing/2014/main" val="1527757388"/>
                  </a:ext>
                </a:extLst>
              </a:tr>
              <a:tr h="370840">
                <a:tc>
                  <a:txBody>
                    <a:bodyPr/>
                    <a:lstStyle/>
                    <a:p>
                      <a:r>
                        <a:rPr lang="en-US" sz="1100"/>
                        <a:t>Forecasting revenue</a:t>
                      </a:r>
                    </a:p>
                  </a:txBody>
                  <a:tcPr/>
                </a:tc>
                <a:tc>
                  <a:txBody>
                    <a:bodyPr/>
                    <a:lstStyle/>
                    <a:p>
                      <a:r>
                        <a:rPr lang="en-US" sz="1100"/>
                        <a:t>Regression</a:t>
                      </a:r>
                    </a:p>
                  </a:txBody>
                  <a:tcPr/>
                </a:tc>
                <a:tc>
                  <a:txBody>
                    <a:bodyPr/>
                    <a:lstStyle/>
                    <a:p>
                      <a:r>
                        <a:rPr lang="en-US" sz="1100"/>
                        <a:t>Any regression technique, e.g., linear or polynomial regression, regression SVM, regression random forest, ANN, CNNs, RNNs, transformers</a:t>
                      </a:r>
                    </a:p>
                  </a:txBody>
                  <a:tcPr/>
                </a:tc>
                <a:extLst>
                  <a:ext uri="{0D108BD9-81ED-4DB2-BD59-A6C34878D82A}">
                    <a16:rowId xmlns:a16="http://schemas.microsoft.com/office/drawing/2014/main" val="3086796638"/>
                  </a:ext>
                </a:extLst>
              </a:tr>
              <a:tr h="370840">
                <a:tc>
                  <a:txBody>
                    <a:bodyPr/>
                    <a:lstStyle/>
                    <a:p>
                      <a:r>
                        <a:rPr lang="en-US" sz="1100"/>
                        <a:t>Voice control of an app</a:t>
                      </a:r>
                    </a:p>
                  </a:txBody>
                  <a:tcPr/>
                </a:tc>
                <a:tc>
                  <a:txBody>
                    <a:bodyPr/>
                    <a:lstStyle/>
                    <a:p>
                      <a:r>
                        <a:rPr lang="en-US" sz="1100"/>
                        <a:t>Speech recognition</a:t>
                      </a:r>
                    </a:p>
                  </a:txBody>
                  <a:tcPr/>
                </a:tc>
                <a:tc>
                  <a:txBody>
                    <a:bodyPr/>
                    <a:lstStyle/>
                    <a:p>
                      <a:r>
                        <a:rPr lang="en-US" sz="1100"/>
                        <a:t>RNNs, CNNs, transformers</a:t>
                      </a:r>
                    </a:p>
                  </a:txBody>
                  <a:tcPr/>
                </a:tc>
                <a:extLst>
                  <a:ext uri="{0D108BD9-81ED-4DB2-BD59-A6C34878D82A}">
                    <a16:rowId xmlns:a16="http://schemas.microsoft.com/office/drawing/2014/main" val="515133608"/>
                  </a:ext>
                </a:extLst>
              </a:tr>
              <a:tr h="370840">
                <a:tc>
                  <a:txBody>
                    <a:bodyPr/>
                    <a:lstStyle/>
                    <a:p>
                      <a:r>
                        <a:rPr lang="en-US" sz="1100"/>
                        <a:t>Detecting credit card fraud</a:t>
                      </a:r>
                    </a:p>
                  </a:txBody>
                  <a:tcPr/>
                </a:tc>
                <a:tc>
                  <a:txBody>
                    <a:bodyPr/>
                    <a:lstStyle/>
                    <a:p>
                      <a:r>
                        <a:rPr lang="en-US" sz="1100"/>
                        <a:t>Anomaly detection</a:t>
                      </a:r>
                    </a:p>
                  </a:txBody>
                  <a:tcPr/>
                </a:tc>
                <a:tc>
                  <a:txBody>
                    <a:bodyPr/>
                    <a:lstStyle/>
                    <a:p>
                      <a:r>
                        <a:rPr lang="en-US" sz="1100"/>
                        <a:t>Isolation forests, Gaussian mixture models, autoencoders</a:t>
                      </a:r>
                    </a:p>
                  </a:txBody>
                  <a:tcPr/>
                </a:tc>
                <a:extLst>
                  <a:ext uri="{0D108BD9-81ED-4DB2-BD59-A6C34878D82A}">
                    <a16:rowId xmlns:a16="http://schemas.microsoft.com/office/drawing/2014/main" val="2732142916"/>
                  </a:ext>
                </a:extLst>
              </a:tr>
              <a:tr h="370840">
                <a:tc>
                  <a:txBody>
                    <a:bodyPr/>
                    <a:lstStyle/>
                    <a:p>
                      <a:r>
                        <a:rPr lang="en-US" sz="1100"/>
                        <a:t>Classifying customers for targeted marketing</a:t>
                      </a:r>
                    </a:p>
                  </a:txBody>
                  <a:tcPr/>
                </a:tc>
                <a:tc>
                  <a:txBody>
                    <a:bodyPr/>
                    <a:lstStyle/>
                    <a:p>
                      <a:r>
                        <a:rPr lang="en-US" sz="1100"/>
                        <a:t>Clustering</a:t>
                      </a:r>
                    </a:p>
                  </a:txBody>
                  <a:tcPr/>
                </a:tc>
                <a:tc>
                  <a:txBody>
                    <a:bodyPr/>
                    <a:lstStyle/>
                    <a:p>
                      <a:r>
                        <a:rPr lang="en-US" sz="1100" i="1"/>
                        <a:t>k</a:t>
                      </a:r>
                      <a:r>
                        <a:rPr lang="en-US" sz="1100" i="0"/>
                        <a:t>-means, DBSCAN</a:t>
                      </a:r>
                      <a:endParaRPr lang="en-US" sz="1100" i="1"/>
                    </a:p>
                  </a:txBody>
                  <a:tcPr/>
                </a:tc>
                <a:extLst>
                  <a:ext uri="{0D108BD9-81ED-4DB2-BD59-A6C34878D82A}">
                    <a16:rowId xmlns:a16="http://schemas.microsoft.com/office/drawing/2014/main" val="2215115096"/>
                  </a:ext>
                </a:extLst>
              </a:tr>
              <a:tr h="370840">
                <a:tc>
                  <a:txBody>
                    <a:bodyPr/>
                    <a:lstStyle/>
                    <a:p>
                      <a:r>
                        <a:rPr lang="en-US" sz="1100"/>
                        <a:t>Visualizing high-dimensional data</a:t>
                      </a:r>
                    </a:p>
                  </a:txBody>
                  <a:tcPr/>
                </a:tc>
                <a:tc>
                  <a:txBody>
                    <a:bodyPr/>
                    <a:lstStyle/>
                    <a:p>
                      <a:r>
                        <a:rPr lang="en-US" sz="1100"/>
                        <a:t>Data visualization and dimensionality reduction</a:t>
                      </a:r>
                    </a:p>
                  </a:txBody>
                  <a:tcPr/>
                </a:tc>
                <a:tc>
                  <a:txBody>
                    <a:bodyPr/>
                    <a:lstStyle/>
                    <a:p>
                      <a:r>
                        <a:rPr lang="en-US" sz="1100" i="0"/>
                        <a:t>Dimensionality reduction, e.g., PCA</a:t>
                      </a:r>
                    </a:p>
                  </a:txBody>
                  <a:tcPr/>
                </a:tc>
                <a:extLst>
                  <a:ext uri="{0D108BD9-81ED-4DB2-BD59-A6C34878D82A}">
                    <a16:rowId xmlns:a16="http://schemas.microsoft.com/office/drawing/2014/main" val="358209018"/>
                  </a:ext>
                </a:extLst>
              </a:tr>
              <a:tr h="370840">
                <a:tc>
                  <a:txBody>
                    <a:bodyPr/>
                    <a:lstStyle/>
                    <a:p>
                      <a:r>
                        <a:rPr lang="en-US" sz="1100"/>
                        <a:t>Recommending products based on past purchases</a:t>
                      </a:r>
                    </a:p>
                  </a:txBody>
                  <a:tcPr/>
                </a:tc>
                <a:tc>
                  <a:txBody>
                    <a:bodyPr/>
                    <a:lstStyle/>
                    <a:p>
                      <a:r>
                        <a:rPr lang="en-US" sz="1100"/>
                        <a:t>Recommender systems</a:t>
                      </a:r>
                    </a:p>
                  </a:txBody>
                  <a:tcPr/>
                </a:tc>
                <a:tc>
                  <a:txBody>
                    <a:bodyPr/>
                    <a:lstStyle/>
                    <a:p>
                      <a:r>
                        <a:rPr lang="en-US" sz="1100" i="0"/>
                        <a:t>ANNs</a:t>
                      </a:r>
                    </a:p>
                  </a:txBody>
                  <a:tcPr/>
                </a:tc>
                <a:extLst>
                  <a:ext uri="{0D108BD9-81ED-4DB2-BD59-A6C34878D82A}">
                    <a16:rowId xmlns:a16="http://schemas.microsoft.com/office/drawing/2014/main" val="2901729710"/>
                  </a:ext>
                </a:extLst>
              </a:tr>
              <a:tr h="370840">
                <a:tc>
                  <a:txBody>
                    <a:bodyPr/>
                    <a:lstStyle/>
                    <a:p>
                      <a:r>
                        <a:rPr lang="en-US" sz="1100"/>
                        <a:t>Intelligent bot in a game</a:t>
                      </a:r>
                    </a:p>
                  </a:txBody>
                  <a:tcPr/>
                </a:tc>
                <a:tc>
                  <a:txBody>
                    <a:bodyPr/>
                    <a:lstStyle/>
                    <a:p>
                      <a:r>
                        <a:rPr lang="en-US" sz="1100"/>
                        <a:t>Reinforcement learning</a:t>
                      </a:r>
                    </a:p>
                  </a:txBody>
                  <a:tcPr/>
                </a:tc>
                <a:tc>
                  <a:txBody>
                    <a:bodyPr/>
                    <a:lstStyle/>
                    <a:p>
                      <a:r>
                        <a:rPr lang="en-US" sz="1100" i="0"/>
                        <a:t>Reinforcement learning</a:t>
                      </a:r>
                    </a:p>
                  </a:txBody>
                  <a:tcPr/>
                </a:tc>
                <a:extLst>
                  <a:ext uri="{0D108BD9-81ED-4DB2-BD59-A6C34878D82A}">
                    <a16:rowId xmlns:a16="http://schemas.microsoft.com/office/drawing/2014/main" val="3501781197"/>
                  </a:ext>
                </a:extLst>
              </a:tr>
            </a:tbl>
          </a:graphicData>
        </a:graphic>
      </p:graphicFrame>
      <p:sp>
        <p:nvSpPr>
          <p:cNvPr id="3" name="Slide Number Placeholder 2">
            <a:extLst>
              <a:ext uri="{FF2B5EF4-FFF2-40B4-BE49-F238E27FC236}">
                <a16:creationId xmlns:a16="http://schemas.microsoft.com/office/drawing/2014/main" id="{429ABD3F-B986-D780-F0E2-B8B8B9271475}"/>
              </a:ext>
            </a:extLst>
          </p:cNvPr>
          <p:cNvSpPr>
            <a:spLocks noGrp="1"/>
          </p:cNvSpPr>
          <p:nvPr>
            <p:ph type="sldNum" sz="quarter" idx="12"/>
          </p:nvPr>
        </p:nvSpPr>
        <p:spPr/>
        <p:txBody>
          <a:bodyPr/>
          <a:lstStyle/>
          <a:p>
            <a:fld id="{341FA899-3F13-1347-A29A-9E710CA89CC1}" type="slidenum">
              <a:rPr lang="en-GB"/>
              <a:t>16</a:t>
            </a:fld>
            <a:endParaRPr lang="en-GB"/>
          </a:p>
        </p:txBody>
      </p:sp>
    </p:spTree>
    <p:extLst>
      <p:ext uri="{BB962C8B-B14F-4D97-AF65-F5344CB8AC3E}">
        <p14:creationId xmlns:p14="http://schemas.microsoft.com/office/powerpoint/2010/main" val="282491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2852-7B4C-9496-0019-EF2C1CBE08E5}"/>
              </a:ext>
            </a:extLst>
          </p:cNvPr>
          <p:cNvSpPr>
            <a:spLocks noGrp="1"/>
          </p:cNvSpPr>
          <p:nvPr>
            <p:ph type="title"/>
          </p:nvPr>
        </p:nvSpPr>
        <p:spPr/>
        <p:txBody>
          <a:bodyPr/>
          <a:lstStyle/>
          <a:p>
            <a:r>
              <a:rPr lang="en-US"/>
              <a:t>Types of machine learning systems</a:t>
            </a:r>
          </a:p>
        </p:txBody>
      </p:sp>
      <p:sp>
        <p:nvSpPr>
          <p:cNvPr id="3" name="Content Placeholder 2">
            <a:extLst>
              <a:ext uri="{FF2B5EF4-FFF2-40B4-BE49-F238E27FC236}">
                <a16:creationId xmlns:a16="http://schemas.microsoft.com/office/drawing/2014/main" id="{C33DA471-FA9B-1AA6-2AD2-0844EF7CEE5F}"/>
              </a:ext>
            </a:extLst>
          </p:cNvPr>
          <p:cNvSpPr>
            <a:spLocks noGrp="1"/>
          </p:cNvSpPr>
          <p:nvPr>
            <p:ph idx="1"/>
          </p:nvPr>
        </p:nvSpPr>
        <p:spPr>
          <a:xfrm>
            <a:off x="359923" y="1825625"/>
            <a:ext cx="10993877" cy="4351338"/>
          </a:xfrm>
        </p:spPr>
        <p:txBody>
          <a:bodyPr>
            <a:normAutofit fontScale="92500" lnSpcReduction="10000"/>
          </a:bodyPr>
          <a:lstStyle/>
          <a:p>
            <a:r>
              <a:rPr lang="en-US"/>
              <a:t>We can usefully organise machine learning systems according to the following criteria:</a:t>
            </a:r>
          </a:p>
          <a:p>
            <a:pPr lvl="1"/>
            <a:r>
              <a:rPr lang="en-US"/>
              <a:t>How they are </a:t>
            </a:r>
            <a:r>
              <a:rPr lang="en-US" b="1" i="1"/>
              <a:t>supervised</a:t>
            </a:r>
            <a:r>
              <a:rPr lang="en-US"/>
              <a:t>: ML models can be e.g., </a:t>
            </a:r>
            <a:r>
              <a:rPr lang="en-US" b="1"/>
              <a:t>supervised</a:t>
            </a:r>
            <a:r>
              <a:rPr lang="en-US"/>
              <a:t>, </a:t>
            </a:r>
            <a:r>
              <a:rPr lang="en-US" b="1"/>
              <a:t>unsupervised</a:t>
            </a:r>
            <a:r>
              <a:rPr lang="en-US"/>
              <a:t>, </a:t>
            </a:r>
            <a:r>
              <a:rPr lang="en-US" b="1"/>
              <a:t>semi-supervised</a:t>
            </a:r>
            <a:r>
              <a:rPr lang="en-US"/>
              <a:t>, or </a:t>
            </a:r>
            <a:r>
              <a:rPr lang="en-US" b="1"/>
              <a:t>self-supervised</a:t>
            </a:r>
          </a:p>
          <a:p>
            <a:pPr lvl="1"/>
            <a:r>
              <a:rPr lang="en-US"/>
              <a:t>Whether they learn on the fly: ML models can use either </a:t>
            </a:r>
            <a:r>
              <a:rPr lang="en-US" b="1"/>
              <a:t>online</a:t>
            </a:r>
            <a:r>
              <a:rPr lang="en-US"/>
              <a:t> or </a:t>
            </a:r>
            <a:r>
              <a:rPr lang="en-US" b="1"/>
              <a:t>batch</a:t>
            </a:r>
            <a:r>
              <a:rPr lang="en-US"/>
              <a:t> learning</a:t>
            </a:r>
          </a:p>
          <a:p>
            <a:pPr lvl="1"/>
            <a:r>
              <a:rPr lang="en-US"/>
              <a:t>Whether they process new inputs by </a:t>
            </a:r>
          </a:p>
          <a:p>
            <a:pPr lvl="2"/>
            <a:r>
              <a:rPr lang="en-US"/>
              <a:t>direct comparison with specific inputs that have already been recognized (</a:t>
            </a:r>
            <a:r>
              <a:rPr lang="en-US" b="1"/>
              <a:t>instance-based learning</a:t>
            </a:r>
            <a:r>
              <a:rPr lang="en-US"/>
              <a:t>) or </a:t>
            </a:r>
          </a:p>
          <a:p>
            <a:pPr lvl="2"/>
            <a:r>
              <a:rPr lang="en-US"/>
              <a:t>create a generalized predictive model from past inputs </a:t>
            </a:r>
            <a:r>
              <a:rPr lang="en-US" b="1"/>
              <a:t>(model-based learning)</a:t>
            </a:r>
          </a:p>
          <a:p>
            <a:r>
              <a:rPr lang="en-US"/>
              <a:t>These criteria form independent dimensions of a space within which ML models can be organised</a:t>
            </a:r>
          </a:p>
          <a:p>
            <a:pPr lvl="1"/>
            <a:r>
              <a:rPr lang="en-US"/>
              <a:t>For example, a spam filter that consists of an ANN that incrementally learns from new labelled inputs would be an online, model-based, supervised learning system</a:t>
            </a:r>
          </a:p>
        </p:txBody>
      </p:sp>
      <p:sp>
        <p:nvSpPr>
          <p:cNvPr id="4" name="Slide Number Placeholder 3">
            <a:extLst>
              <a:ext uri="{FF2B5EF4-FFF2-40B4-BE49-F238E27FC236}">
                <a16:creationId xmlns:a16="http://schemas.microsoft.com/office/drawing/2014/main" id="{E389BFA7-B09B-6631-0DD6-7AEF9217A5AE}"/>
              </a:ext>
            </a:extLst>
          </p:cNvPr>
          <p:cNvSpPr>
            <a:spLocks noGrp="1"/>
          </p:cNvSpPr>
          <p:nvPr>
            <p:ph type="sldNum" sz="quarter" idx="12"/>
          </p:nvPr>
        </p:nvSpPr>
        <p:spPr/>
        <p:txBody>
          <a:bodyPr/>
          <a:lstStyle/>
          <a:p>
            <a:fld id="{341FA899-3F13-1347-A29A-9E710CA89CC1}" type="slidenum">
              <a:rPr lang="en-GB"/>
              <a:t>17</a:t>
            </a:fld>
            <a:endParaRPr lang="en-GB"/>
          </a:p>
        </p:txBody>
      </p:sp>
    </p:spTree>
    <p:extLst>
      <p:ext uri="{BB962C8B-B14F-4D97-AF65-F5344CB8AC3E}">
        <p14:creationId xmlns:p14="http://schemas.microsoft.com/office/powerpoint/2010/main" val="105730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12EA-86B2-3195-E469-08FB18EEAA61}"/>
              </a:ext>
            </a:extLst>
          </p:cNvPr>
          <p:cNvSpPr>
            <a:spLocks noGrp="1"/>
          </p:cNvSpPr>
          <p:nvPr>
            <p:ph type="title"/>
          </p:nvPr>
        </p:nvSpPr>
        <p:spPr/>
        <p:txBody>
          <a:bodyPr/>
          <a:lstStyle/>
          <a:p>
            <a:r>
              <a:rPr lang="en-US"/>
              <a:t>Training supervision</a:t>
            </a:r>
          </a:p>
        </p:txBody>
      </p:sp>
      <p:sp>
        <p:nvSpPr>
          <p:cNvPr id="3" name="Content Placeholder 2">
            <a:extLst>
              <a:ext uri="{FF2B5EF4-FFF2-40B4-BE49-F238E27FC236}">
                <a16:creationId xmlns:a16="http://schemas.microsoft.com/office/drawing/2014/main" id="{2AEBBD5A-D3A9-1A40-FDDD-1B86CAAA8E29}"/>
              </a:ext>
            </a:extLst>
          </p:cNvPr>
          <p:cNvSpPr>
            <a:spLocks noGrp="1"/>
          </p:cNvSpPr>
          <p:nvPr>
            <p:ph idx="1"/>
          </p:nvPr>
        </p:nvSpPr>
        <p:spPr/>
        <p:txBody>
          <a:bodyPr/>
          <a:lstStyle/>
          <a:p>
            <a:r>
              <a:rPr lang="en-US"/>
              <a:t>ML systems can be categorised according to the type and amount of training they receive</a:t>
            </a:r>
          </a:p>
          <a:p>
            <a:r>
              <a:rPr lang="en-US"/>
              <a:t>The main categories are</a:t>
            </a:r>
          </a:p>
          <a:p>
            <a:pPr lvl="1"/>
            <a:r>
              <a:rPr lang="en-US"/>
              <a:t>supervised learning</a:t>
            </a:r>
          </a:p>
          <a:p>
            <a:pPr lvl="1"/>
            <a:r>
              <a:rPr lang="en-US"/>
              <a:t>unsupervised learning</a:t>
            </a:r>
          </a:p>
          <a:p>
            <a:pPr lvl="1"/>
            <a:r>
              <a:rPr lang="en-US"/>
              <a:t>self-supervised learning</a:t>
            </a:r>
          </a:p>
          <a:p>
            <a:pPr lvl="1"/>
            <a:r>
              <a:rPr lang="en-US"/>
              <a:t>semi-supervised learning</a:t>
            </a:r>
          </a:p>
          <a:p>
            <a:pPr lvl="1"/>
            <a:r>
              <a:rPr lang="en-US"/>
              <a:t>reinforcement learning</a:t>
            </a:r>
          </a:p>
        </p:txBody>
      </p:sp>
      <p:sp>
        <p:nvSpPr>
          <p:cNvPr id="4" name="Slide Number Placeholder 3">
            <a:extLst>
              <a:ext uri="{FF2B5EF4-FFF2-40B4-BE49-F238E27FC236}">
                <a16:creationId xmlns:a16="http://schemas.microsoft.com/office/drawing/2014/main" id="{AD6C9AA6-BE10-575F-9020-3A4AF3050769}"/>
              </a:ext>
            </a:extLst>
          </p:cNvPr>
          <p:cNvSpPr>
            <a:spLocks noGrp="1"/>
          </p:cNvSpPr>
          <p:nvPr>
            <p:ph type="sldNum" sz="quarter" idx="12"/>
          </p:nvPr>
        </p:nvSpPr>
        <p:spPr/>
        <p:txBody>
          <a:bodyPr/>
          <a:lstStyle/>
          <a:p>
            <a:fld id="{341FA899-3F13-1347-A29A-9E710CA89CC1}" type="slidenum">
              <a:rPr lang="en-GB"/>
              <a:t>18</a:t>
            </a:fld>
            <a:endParaRPr lang="en-GB"/>
          </a:p>
        </p:txBody>
      </p:sp>
    </p:spTree>
    <p:extLst>
      <p:ext uri="{BB962C8B-B14F-4D97-AF65-F5344CB8AC3E}">
        <p14:creationId xmlns:p14="http://schemas.microsoft.com/office/powerpoint/2010/main" val="103198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B058-15D7-574F-DF5C-B2E62BF02E96}"/>
              </a:ext>
            </a:extLst>
          </p:cNvPr>
          <p:cNvSpPr>
            <a:spLocks noGrp="1"/>
          </p:cNvSpPr>
          <p:nvPr>
            <p:ph type="title"/>
          </p:nvPr>
        </p:nvSpPr>
        <p:spPr/>
        <p:txBody>
          <a:bodyPr/>
          <a:lstStyle/>
          <a:p>
            <a:r>
              <a:rPr lang="en-US"/>
              <a:t>Supervised learning</a:t>
            </a:r>
          </a:p>
        </p:txBody>
      </p:sp>
      <p:sp>
        <p:nvSpPr>
          <p:cNvPr id="3" name="Content Placeholder 2">
            <a:extLst>
              <a:ext uri="{FF2B5EF4-FFF2-40B4-BE49-F238E27FC236}">
                <a16:creationId xmlns:a16="http://schemas.microsoft.com/office/drawing/2014/main" id="{8B0E6309-3F22-BD8D-889F-81F9EBB7F6A2}"/>
              </a:ext>
            </a:extLst>
          </p:cNvPr>
          <p:cNvSpPr>
            <a:spLocks noGrp="1"/>
          </p:cNvSpPr>
          <p:nvPr>
            <p:ph idx="1"/>
          </p:nvPr>
        </p:nvSpPr>
        <p:spPr>
          <a:xfrm>
            <a:off x="5379396" y="1272209"/>
            <a:ext cx="5974404" cy="5327374"/>
          </a:xfrm>
        </p:spPr>
        <p:txBody>
          <a:bodyPr>
            <a:normAutofit fontScale="85000" lnSpcReduction="20000"/>
          </a:bodyPr>
          <a:lstStyle/>
          <a:p>
            <a:r>
              <a:rPr lang="en-US"/>
              <a:t>In supervised learning, the model is trained using a set of </a:t>
            </a:r>
            <a:r>
              <a:rPr lang="en-US" i="1"/>
              <a:t>labelled</a:t>
            </a:r>
            <a:r>
              <a:rPr lang="en-US"/>
              <a:t> instances</a:t>
            </a:r>
          </a:p>
          <a:p>
            <a:r>
              <a:rPr lang="en-US"/>
              <a:t>A typical supervised learning task is </a:t>
            </a:r>
            <a:r>
              <a:rPr lang="en-US" i="1"/>
              <a:t>classification</a:t>
            </a:r>
            <a:endParaRPr lang="en-US"/>
          </a:p>
          <a:p>
            <a:pPr lvl="1"/>
            <a:r>
              <a:rPr lang="en-US"/>
              <a:t>e.g., spam filter that classifies emails into spam or ham</a:t>
            </a:r>
          </a:p>
          <a:p>
            <a:r>
              <a:rPr lang="en-US"/>
              <a:t>Another typical supervised learning task is </a:t>
            </a:r>
            <a:r>
              <a:rPr lang="en-US" i="1"/>
              <a:t>regression</a:t>
            </a:r>
            <a:r>
              <a:rPr lang="en-US"/>
              <a:t>, where the system has to predict a </a:t>
            </a:r>
            <a:r>
              <a:rPr lang="en-US" i="1"/>
              <a:t>target</a:t>
            </a:r>
            <a:r>
              <a:rPr lang="en-US"/>
              <a:t> value (e.g., price of a car), given a set of </a:t>
            </a:r>
            <a:r>
              <a:rPr lang="en-US" i="1"/>
              <a:t>features </a:t>
            </a:r>
            <a:r>
              <a:rPr lang="en-US"/>
              <a:t>(e.g., mileage, age, brand, model,...)</a:t>
            </a:r>
          </a:p>
          <a:p>
            <a:pPr lvl="1"/>
            <a:r>
              <a:rPr lang="en-US"/>
              <a:t>Training set consists of labelled samples where the values of the features and the target are provided for each instance</a:t>
            </a:r>
          </a:p>
          <a:p>
            <a:r>
              <a:rPr lang="en-US"/>
              <a:t>Some regression models can also be used for classification</a:t>
            </a:r>
          </a:p>
          <a:p>
            <a:pPr lvl="1"/>
            <a:r>
              <a:rPr lang="en-US"/>
              <a:t>e.g., logistic regression outputs a value that can be interpreted as being the probability of belonging to a class</a:t>
            </a:r>
          </a:p>
        </p:txBody>
      </p:sp>
      <p:pic>
        <p:nvPicPr>
          <p:cNvPr id="4" name="Picture 3">
            <a:extLst>
              <a:ext uri="{FF2B5EF4-FFF2-40B4-BE49-F238E27FC236}">
                <a16:creationId xmlns:a16="http://schemas.microsoft.com/office/drawing/2014/main" id="{A14F3126-EEFF-61A3-ACEF-339C2D22D55E}"/>
              </a:ext>
            </a:extLst>
          </p:cNvPr>
          <p:cNvPicPr>
            <a:picLocks noChangeAspect="1"/>
          </p:cNvPicPr>
          <p:nvPr/>
        </p:nvPicPr>
        <p:blipFill>
          <a:blip r:embed="rId2"/>
          <a:stretch>
            <a:fillRect/>
          </a:stretch>
        </p:blipFill>
        <p:spPr>
          <a:xfrm>
            <a:off x="739302" y="1690688"/>
            <a:ext cx="4486072" cy="2196061"/>
          </a:xfrm>
          <a:prstGeom prst="rect">
            <a:avLst/>
          </a:prstGeom>
        </p:spPr>
      </p:pic>
      <p:pic>
        <p:nvPicPr>
          <p:cNvPr id="5" name="Picture 4">
            <a:extLst>
              <a:ext uri="{FF2B5EF4-FFF2-40B4-BE49-F238E27FC236}">
                <a16:creationId xmlns:a16="http://schemas.microsoft.com/office/drawing/2014/main" id="{E6C41A28-24CF-DE48-C084-15DE6A351B0D}"/>
              </a:ext>
            </a:extLst>
          </p:cNvPr>
          <p:cNvPicPr>
            <a:picLocks noChangeAspect="1"/>
          </p:cNvPicPr>
          <p:nvPr/>
        </p:nvPicPr>
        <p:blipFill>
          <a:blip r:embed="rId3"/>
          <a:stretch>
            <a:fillRect/>
          </a:stretch>
        </p:blipFill>
        <p:spPr>
          <a:xfrm>
            <a:off x="739302" y="3920975"/>
            <a:ext cx="4486072" cy="2501396"/>
          </a:xfrm>
          <a:prstGeom prst="rect">
            <a:avLst/>
          </a:prstGeom>
        </p:spPr>
      </p:pic>
      <p:sp>
        <p:nvSpPr>
          <p:cNvPr id="6" name="Slide Number Placeholder 5">
            <a:extLst>
              <a:ext uri="{FF2B5EF4-FFF2-40B4-BE49-F238E27FC236}">
                <a16:creationId xmlns:a16="http://schemas.microsoft.com/office/drawing/2014/main" id="{317970C4-0272-44F4-0241-2FA7A424D902}"/>
              </a:ext>
            </a:extLst>
          </p:cNvPr>
          <p:cNvSpPr>
            <a:spLocks noGrp="1"/>
          </p:cNvSpPr>
          <p:nvPr>
            <p:ph type="sldNum" sz="quarter" idx="12"/>
          </p:nvPr>
        </p:nvSpPr>
        <p:spPr/>
        <p:txBody>
          <a:bodyPr/>
          <a:lstStyle/>
          <a:p>
            <a:fld id="{341FA899-3F13-1347-A29A-9E710CA89CC1}" type="slidenum">
              <a:rPr lang="en-GB"/>
              <a:t>19</a:t>
            </a:fld>
            <a:endParaRPr lang="en-GB"/>
          </a:p>
        </p:txBody>
      </p:sp>
    </p:spTree>
    <p:extLst>
      <p:ext uri="{BB962C8B-B14F-4D97-AF65-F5344CB8AC3E}">
        <p14:creationId xmlns:p14="http://schemas.microsoft.com/office/powerpoint/2010/main" val="344888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CBBE-7D73-EA3A-A565-94D9448B0428}"/>
              </a:ext>
            </a:extLst>
          </p:cNvPr>
          <p:cNvSpPr>
            <a:spLocks noGrp="1"/>
          </p:cNvSpPr>
          <p:nvPr>
            <p:ph type="title"/>
          </p:nvPr>
        </p:nvSpPr>
        <p:spPr/>
        <p:txBody>
          <a:bodyPr/>
          <a:lstStyle/>
          <a:p>
            <a:r>
              <a:rPr lang="en-US"/>
              <a:t>Sources for this lecture</a:t>
            </a:r>
          </a:p>
        </p:txBody>
      </p:sp>
      <p:sp>
        <p:nvSpPr>
          <p:cNvPr id="3" name="Content Placeholder 2">
            <a:extLst>
              <a:ext uri="{FF2B5EF4-FFF2-40B4-BE49-F238E27FC236}">
                <a16:creationId xmlns:a16="http://schemas.microsoft.com/office/drawing/2014/main" id="{A05227E5-7862-9C2E-9615-86FBE834276D}"/>
              </a:ext>
            </a:extLst>
          </p:cNvPr>
          <p:cNvSpPr>
            <a:spLocks noGrp="1"/>
          </p:cNvSpPr>
          <p:nvPr>
            <p:ph idx="1"/>
          </p:nvPr>
        </p:nvSpPr>
        <p:spPr/>
        <p:txBody>
          <a:bodyPr/>
          <a:lstStyle/>
          <a:p>
            <a:r>
              <a:rPr lang="en-US"/>
              <a:t>Preface and Chapter 1 of </a:t>
            </a:r>
          </a:p>
          <a:p>
            <a:pPr lvl="1"/>
            <a:r>
              <a:rPr lang="en-US"/>
              <a:t>Géron, A. (2023). </a:t>
            </a:r>
            <a:r>
              <a:rPr lang="en-US" i="1"/>
              <a:t>Hands-On Machine Learning with Scikit-Learn, Keras &amp; TensorFlow. </a:t>
            </a:r>
            <a:r>
              <a:rPr lang="en-US"/>
              <a:t>(Third edition).</a:t>
            </a:r>
            <a:r>
              <a:rPr lang="en-US" i="1"/>
              <a:t> </a:t>
            </a:r>
            <a:r>
              <a:rPr lang="en-US"/>
              <a:t>O’Reilly. Available at </a:t>
            </a:r>
          </a:p>
          <a:p>
            <a:pPr lvl="2"/>
            <a:r>
              <a:rPr lang="en-US">
                <a:hlinkClick r:id="rId2"/>
              </a:rPr>
              <a:t>https://www.amazon.de/-/en/Aur%C3%A9lien-G%C3%A9ron/dp/1098125975/</a:t>
            </a:r>
            <a:endParaRPr lang="en-US"/>
          </a:p>
          <a:p>
            <a:pPr lvl="2"/>
            <a:r>
              <a:rPr lang="en-US">
                <a:hlinkClick r:id="rId3"/>
              </a:rPr>
              <a:t>https://www.saxo.com/dk/hands-on-machine-learning-with-scikit-learn-keras-and-tensorflow_bog_9781098125974</a:t>
            </a:r>
            <a:endParaRPr lang="en-US"/>
          </a:p>
          <a:p>
            <a:pPr lvl="2"/>
            <a:r>
              <a:rPr lang="en-US">
                <a:hlinkClick r:id="rId4"/>
              </a:rPr>
              <a:t>https://factumbooks.dk/?search_string=hands-on+machine+learning+with+scikit-learn</a:t>
            </a:r>
            <a:endParaRPr lang="en-US"/>
          </a:p>
          <a:p>
            <a:pPr lvl="2"/>
            <a:endParaRPr lang="en-US"/>
          </a:p>
          <a:p>
            <a:pPr lvl="3"/>
            <a:endParaRPr lang="en-US"/>
          </a:p>
        </p:txBody>
      </p:sp>
      <p:sp>
        <p:nvSpPr>
          <p:cNvPr id="4" name="Slide Number Placeholder 3">
            <a:extLst>
              <a:ext uri="{FF2B5EF4-FFF2-40B4-BE49-F238E27FC236}">
                <a16:creationId xmlns:a16="http://schemas.microsoft.com/office/drawing/2014/main" id="{C6CA2FA0-93FE-729B-80F5-CEEB14853D8E}"/>
              </a:ext>
            </a:extLst>
          </p:cNvPr>
          <p:cNvSpPr>
            <a:spLocks noGrp="1"/>
          </p:cNvSpPr>
          <p:nvPr>
            <p:ph type="sldNum" sz="quarter" idx="12"/>
          </p:nvPr>
        </p:nvSpPr>
        <p:spPr/>
        <p:txBody>
          <a:bodyPr/>
          <a:lstStyle/>
          <a:p>
            <a:fld id="{341FA899-3F13-1347-A29A-9E710CA89CC1}" type="slidenum">
              <a:rPr lang="en-GB"/>
              <a:t>2</a:t>
            </a:fld>
            <a:endParaRPr lang="en-GB"/>
          </a:p>
        </p:txBody>
      </p:sp>
    </p:spTree>
    <p:extLst>
      <p:ext uri="{BB962C8B-B14F-4D97-AF65-F5344CB8AC3E}">
        <p14:creationId xmlns:p14="http://schemas.microsoft.com/office/powerpoint/2010/main" val="362334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273A1-9AA5-68E7-806C-E03E3C68732B}"/>
              </a:ext>
            </a:extLst>
          </p:cNvPr>
          <p:cNvSpPr>
            <a:spLocks noGrp="1"/>
          </p:cNvSpPr>
          <p:nvPr>
            <p:ph type="title"/>
          </p:nvPr>
        </p:nvSpPr>
        <p:spPr/>
        <p:txBody>
          <a:bodyPr/>
          <a:lstStyle/>
          <a:p>
            <a:r>
              <a:rPr lang="en-US"/>
              <a:t>Unsupervised learning - clustering</a:t>
            </a:r>
          </a:p>
        </p:txBody>
      </p:sp>
      <p:sp>
        <p:nvSpPr>
          <p:cNvPr id="3" name="Content Placeholder 2">
            <a:extLst>
              <a:ext uri="{FF2B5EF4-FFF2-40B4-BE49-F238E27FC236}">
                <a16:creationId xmlns:a16="http://schemas.microsoft.com/office/drawing/2014/main" id="{F3C3B92D-F4D4-FF50-0081-5E760AA92402}"/>
              </a:ext>
            </a:extLst>
          </p:cNvPr>
          <p:cNvSpPr>
            <a:spLocks noGrp="1"/>
          </p:cNvSpPr>
          <p:nvPr>
            <p:ph idx="1"/>
          </p:nvPr>
        </p:nvSpPr>
        <p:spPr>
          <a:xfrm>
            <a:off x="5836596" y="1825625"/>
            <a:ext cx="5517204" cy="4351338"/>
          </a:xfrm>
        </p:spPr>
        <p:txBody>
          <a:bodyPr>
            <a:normAutofit fontScale="70000" lnSpcReduction="20000"/>
          </a:bodyPr>
          <a:lstStyle/>
          <a:p>
            <a:r>
              <a:rPr lang="en-US"/>
              <a:t>In </a:t>
            </a:r>
            <a:r>
              <a:rPr lang="en-US" b="1" i="1"/>
              <a:t>unsupervised </a:t>
            </a:r>
            <a:r>
              <a:rPr lang="en-US"/>
              <a:t>learning, the training set is </a:t>
            </a:r>
            <a:r>
              <a:rPr lang="en-US" b="1" i="1"/>
              <a:t>unlabelled</a:t>
            </a:r>
          </a:p>
          <a:p>
            <a:r>
              <a:rPr lang="en-US"/>
              <a:t>A typical unsupervised learning task is </a:t>
            </a:r>
            <a:r>
              <a:rPr lang="en-US" b="1" i="1"/>
              <a:t>clustering</a:t>
            </a:r>
            <a:endParaRPr lang="en-US" b="1"/>
          </a:p>
          <a:p>
            <a:r>
              <a:rPr lang="en-US"/>
              <a:t>In clustering, the system attempts to find the best way of dividing the data up into classes</a:t>
            </a:r>
          </a:p>
          <a:p>
            <a:r>
              <a:rPr lang="en-US"/>
              <a:t>For example, if you have sufficient information about the people who visit your blog, then you might be able to use an unsupervised learning algorithm to discover the proportions of the different types of user</a:t>
            </a:r>
          </a:p>
          <a:p>
            <a:pPr lvl="1"/>
            <a:r>
              <a:rPr lang="en-US"/>
              <a:t>e.g., 40% teenagers who like comic books and visit after school, 20% adults who like sci-fi and visit on weekends</a:t>
            </a:r>
          </a:p>
          <a:p>
            <a:r>
              <a:rPr lang="en-US"/>
              <a:t>A </a:t>
            </a:r>
            <a:r>
              <a:rPr lang="en-US" b="1" i="1"/>
              <a:t>hierarchical clustering</a:t>
            </a:r>
            <a:r>
              <a:rPr lang="en-US" b="1"/>
              <a:t> </a:t>
            </a:r>
            <a:r>
              <a:rPr lang="en-US"/>
              <a:t>algorithm will provide a multi-level segmentation of your data into hierarchical clusters (i.e., clusters that are themselves subdivided into subclusters)</a:t>
            </a:r>
          </a:p>
        </p:txBody>
      </p:sp>
      <p:pic>
        <p:nvPicPr>
          <p:cNvPr id="4" name="Picture 3">
            <a:extLst>
              <a:ext uri="{FF2B5EF4-FFF2-40B4-BE49-F238E27FC236}">
                <a16:creationId xmlns:a16="http://schemas.microsoft.com/office/drawing/2014/main" id="{E3F167F7-34B0-4EF2-908B-7D5E0DBEFDAD}"/>
              </a:ext>
            </a:extLst>
          </p:cNvPr>
          <p:cNvPicPr>
            <a:picLocks noChangeAspect="1"/>
          </p:cNvPicPr>
          <p:nvPr/>
        </p:nvPicPr>
        <p:blipFill>
          <a:blip r:embed="rId2"/>
          <a:stretch>
            <a:fillRect/>
          </a:stretch>
        </p:blipFill>
        <p:spPr>
          <a:xfrm>
            <a:off x="369650" y="1690688"/>
            <a:ext cx="5052814" cy="4523347"/>
          </a:xfrm>
          <a:prstGeom prst="rect">
            <a:avLst/>
          </a:prstGeom>
        </p:spPr>
      </p:pic>
      <p:sp>
        <p:nvSpPr>
          <p:cNvPr id="5" name="Slide Number Placeholder 4">
            <a:extLst>
              <a:ext uri="{FF2B5EF4-FFF2-40B4-BE49-F238E27FC236}">
                <a16:creationId xmlns:a16="http://schemas.microsoft.com/office/drawing/2014/main" id="{32AEAE30-B893-99C0-24F3-08968AC03A41}"/>
              </a:ext>
            </a:extLst>
          </p:cNvPr>
          <p:cNvSpPr>
            <a:spLocks noGrp="1"/>
          </p:cNvSpPr>
          <p:nvPr>
            <p:ph type="sldNum" sz="quarter" idx="12"/>
          </p:nvPr>
        </p:nvSpPr>
        <p:spPr/>
        <p:txBody>
          <a:bodyPr/>
          <a:lstStyle/>
          <a:p>
            <a:fld id="{341FA899-3F13-1347-A29A-9E710CA89CC1}" type="slidenum">
              <a:rPr lang="en-GB"/>
              <a:t>20</a:t>
            </a:fld>
            <a:endParaRPr lang="en-GB"/>
          </a:p>
        </p:txBody>
      </p:sp>
    </p:spTree>
    <p:extLst>
      <p:ext uri="{BB962C8B-B14F-4D97-AF65-F5344CB8AC3E}">
        <p14:creationId xmlns:p14="http://schemas.microsoft.com/office/powerpoint/2010/main" val="701949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E4AF-D513-5D61-824B-A9477918EF86}"/>
              </a:ext>
            </a:extLst>
          </p:cNvPr>
          <p:cNvSpPr>
            <a:spLocks noGrp="1"/>
          </p:cNvSpPr>
          <p:nvPr>
            <p:ph type="title"/>
          </p:nvPr>
        </p:nvSpPr>
        <p:spPr>
          <a:xfrm>
            <a:off x="838200" y="365125"/>
            <a:ext cx="10515600" cy="865933"/>
          </a:xfrm>
        </p:spPr>
        <p:txBody>
          <a:bodyPr/>
          <a:lstStyle/>
          <a:p>
            <a:r>
              <a:rPr lang="en-US"/>
              <a:t>Unsupervised learning and compression</a:t>
            </a:r>
          </a:p>
        </p:txBody>
      </p:sp>
      <p:sp>
        <p:nvSpPr>
          <p:cNvPr id="3" name="Content Placeholder 2">
            <a:extLst>
              <a:ext uri="{FF2B5EF4-FFF2-40B4-BE49-F238E27FC236}">
                <a16:creationId xmlns:a16="http://schemas.microsoft.com/office/drawing/2014/main" id="{1F968D3B-0800-0757-4C96-C816C1B36448}"/>
              </a:ext>
            </a:extLst>
          </p:cNvPr>
          <p:cNvSpPr>
            <a:spLocks noGrp="1"/>
          </p:cNvSpPr>
          <p:nvPr>
            <p:ph idx="1"/>
          </p:nvPr>
        </p:nvSpPr>
        <p:spPr>
          <a:xfrm>
            <a:off x="5184843" y="1536970"/>
            <a:ext cx="6168956" cy="4639993"/>
          </a:xfrm>
        </p:spPr>
        <p:txBody>
          <a:bodyPr>
            <a:normAutofit fontScale="92500" lnSpcReduction="10000"/>
          </a:bodyPr>
          <a:lstStyle/>
          <a:p>
            <a:r>
              <a:rPr lang="en-US"/>
              <a:t>Unsupervised learning is about discovering the best way of describing (i.e., understanding) data</a:t>
            </a:r>
          </a:p>
          <a:p>
            <a:r>
              <a:rPr lang="en-US"/>
              <a:t>Theoretically (according to the theory of Kolmogorov Complexity) the best ways of understanding data are described by the shortest possible descriptions of that data</a:t>
            </a:r>
          </a:p>
          <a:p>
            <a:r>
              <a:rPr lang="en-US"/>
              <a:t>This implies that understanding is basically </a:t>
            </a:r>
            <a:r>
              <a:rPr lang="en-US" b="1" i="1"/>
              <a:t>compression</a:t>
            </a:r>
          </a:p>
          <a:p>
            <a:r>
              <a:rPr lang="en-US"/>
              <a:t>Unsupervised learning algorithms are therefore often compression algorithms (either lossy or lossless)</a:t>
            </a:r>
          </a:p>
        </p:txBody>
      </p:sp>
      <p:pic>
        <p:nvPicPr>
          <p:cNvPr id="5" name="Picture 4">
            <a:extLst>
              <a:ext uri="{FF2B5EF4-FFF2-40B4-BE49-F238E27FC236}">
                <a16:creationId xmlns:a16="http://schemas.microsoft.com/office/drawing/2014/main" id="{9BCE4629-C287-C2DE-4129-01FB0BC8D83D}"/>
              </a:ext>
            </a:extLst>
          </p:cNvPr>
          <p:cNvPicPr>
            <a:picLocks noChangeAspect="1"/>
          </p:cNvPicPr>
          <p:nvPr/>
        </p:nvPicPr>
        <p:blipFill>
          <a:blip r:embed="rId2"/>
          <a:stretch>
            <a:fillRect/>
          </a:stretch>
        </p:blipFill>
        <p:spPr>
          <a:xfrm>
            <a:off x="420414" y="1666198"/>
            <a:ext cx="4479078" cy="3504892"/>
          </a:xfrm>
          <a:prstGeom prst="rect">
            <a:avLst/>
          </a:prstGeom>
        </p:spPr>
      </p:pic>
      <p:sp>
        <p:nvSpPr>
          <p:cNvPr id="6" name="Slide Number Placeholder 5">
            <a:extLst>
              <a:ext uri="{FF2B5EF4-FFF2-40B4-BE49-F238E27FC236}">
                <a16:creationId xmlns:a16="http://schemas.microsoft.com/office/drawing/2014/main" id="{17C60589-625E-764B-DC5E-D82A152756C1}"/>
              </a:ext>
            </a:extLst>
          </p:cNvPr>
          <p:cNvSpPr>
            <a:spLocks noGrp="1"/>
          </p:cNvSpPr>
          <p:nvPr>
            <p:ph type="sldNum" sz="quarter" idx="12"/>
          </p:nvPr>
        </p:nvSpPr>
        <p:spPr/>
        <p:txBody>
          <a:bodyPr/>
          <a:lstStyle/>
          <a:p>
            <a:fld id="{341FA899-3F13-1347-A29A-9E710CA89CC1}" type="slidenum">
              <a:rPr lang="en-GB"/>
              <a:t>21</a:t>
            </a:fld>
            <a:endParaRPr lang="en-GB"/>
          </a:p>
        </p:txBody>
      </p:sp>
    </p:spTree>
    <p:extLst>
      <p:ext uri="{BB962C8B-B14F-4D97-AF65-F5344CB8AC3E}">
        <p14:creationId xmlns:p14="http://schemas.microsoft.com/office/powerpoint/2010/main" val="727845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E75D-69E0-ECEA-F85F-A11205BA0DCE}"/>
              </a:ext>
            </a:extLst>
          </p:cNvPr>
          <p:cNvSpPr>
            <a:spLocks noGrp="1"/>
          </p:cNvSpPr>
          <p:nvPr>
            <p:ph type="title"/>
          </p:nvPr>
        </p:nvSpPr>
        <p:spPr/>
        <p:txBody>
          <a:bodyPr/>
          <a:lstStyle/>
          <a:p>
            <a:r>
              <a:rPr lang="en-US"/>
              <a:t>Unsupervised learning – visualization and dimensionality reduction</a:t>
            </a:r>
          </a:p>
        </p:txBody>
      </p:sp>
      <p:sp>
        <p:nvSpPr>
          <p:cNvPr id="3" name="Content Placeholder 2">
            <a:extLst>
              <a:ext uri="{FF2B5EF4-FFF2-40B4-BE49-F238E27FC236}">
                <a16:creationId xmlns:a16="http://schemas.microsoft.com/office/drawing/2014/main" id="{4594DDA3-EFB2-8C95-55C4-4DBF3FFC1645}"/>
              </a:ext>
            </a:extLst>
          </p:cNvPr>
          <p:cNvSpPr>
            <a:spLocks noGrp="1"/>
          </p:cNvSpPr>
          <p:nvPr>
            <p:ph idx="1"/>
          </p:nvPr>
        </p:nvSpPr>
        <p:spPr>
          <a:xfrm>
            <a:off x="5826868" y="1864536"/>
            <a:ext cx="5526932" cy="4351338"/>
          </a:xfrm>
        </p:spPr>
        <p:txBody>
          <a:bodyPr>
            <a:normAutofit fontScale="77500" lnSpcReduction="20000"/>
          </a:bodyPr>
          <a:lstStyle/>
          <a:p>
            <a:r>
              <a:rPr lang="en-US"/>
              <a:t>Another typical unsupervised learning task is </a:t>
            </a:r>
            <a:r>
              <a:rPr lang="en-US" b="1" i="1"/>
              <a:t>visualization</a:t>
            </a:r>
          </a:p>
          <a:p>
            <a:r>
              <a:rPr lang="en-US"/>
              <a:t>Visualization algorithms may also use clustering (or some other compression technique) to try to get the best possible 2d or 3d image that represents the structure of the data</a:t>
            </a:r>
          </a:p>
          <a:p>
            <a:r>
              <a:rPr lang="en-US"/>
              <a:t>Visualization also often involves </a:t>
            </a:r>
            <a:r>
              <a:rPr lang="en-US" b="1" i="1"/>
              <a:t>dimensionality reduction</a:t>
            </a:r>
            <a:r>
              <a:rPr lang="en-US" b="1"/>
              <a:t> </a:t>
            </a:r>
            <a:r>
              <a:rPr lang="en-US"/>
              <a:t>where the goal is to simplify the data in a way that does not throw too much information away</a:t>
            </a:r>
          </a:p>
          <a:p>
            <a:r>
              <a:rPr lang="en-US"/>
              <a:t>This can sometimes be done by merging correlated features into one </a:t>
            </a:r>
          </a:p>
          <a:p>
            <a:pPr lvl="1"/>
            <a:r>
              <a:rPr lang="en-US"/>
              <a:t>e.g., mileage and age features of a car might be correlated and therefore mergeable into a single feature</a:t>
            </a:r>
          </a:p>
          <a:p>
            <a:endParaRPr lang="en-US"/>
          </a:p>
        </p:txBody>
      </p:sp>
      <p:pic>
        <p:nvPicPr>
          <p:cNvPr id="4" name="Picture 3">
            <a:extLst>
              <a:ext uri="{FF2B5EF4-FFF2-40B4-BE49-F238E27FC236}">
                <a16:creationId xmlns:a16="http://schemas.microsoft.com/office/drawing/2014/main" id="{ACC34472-DEE6-D1AD-4E7A-F49FB8EB915C}"/>
              </a:ext>
            </a:extLst>
          </p:cNvPr>
          <p:cNvPicPr>
            <a:picLocks noChangeAspect="1"/>
          </p:cNvPicPr>
          <p:nvPr/>
        </p:nvPicPr>
        <p:blipFill>
          <a:blip r:embed="rId2"/>
          <a:stretch>
            <a:fillRect/>
          </a:stretch>
        </p:blipFill>
        <p:spPr>
          <a:xfrm>
            <a:off x="194551" y="2109279"/>
            <a:ext cx="5526933" cy="3724672"/>
          </a:xfrm>
          <a:prstGeom prst="rect">
            <a:avLst/>
          </a:prstGeom>
        </p:spPr>
      </p:pic>
      <p:sp>
        <p:nvSpPr>
          <p:cNvPr id="5" name="Slide Number Placeholder 4">
            <a:extLst>
              <a:ext uri="{FF2B5EF4-FFF2-40B4-BE49-F238E27FC236}">
                <a16:creationId xmlns:a16="http://schemas.microsoft.com/office/drawing/2014/main" id="{4696508E-C59F-7BDE-A2DD-4CC2D6190D5B}"/>
              </a:ext>
            </a:extLst>
          </p:cNvPr>
          <p:cNvSpPr>
            <a:spLocks noGrp="1"/>
          </p:cNvSpPr>
          <p:nvPr>
            <p:ph type="sldNum" sz="quarter" idx="12"/>
          </p:nvPr>
        </p:nvSpPr>
        <p:spPr/>
        <p:txBody>
          <a:bodyPr/>
          <a:lstStyle/>
          <a:p>
            <a:fld id="{341FA899-3F13-1347-A29A-9E710CA89CC1}" type="slidenum">
              <a:rPr lang="en-GB"/>
              <a:t>22</a:t>
            </a:fld>
            <a:endParaRPr lang="en-GB"/>
          </a:p>
        </p:txBody>
      </p:sp>
    </p:spTree>
    <p:extLst>
      <p:ext uri="{BB962C8B-B14F-4D97-AF65-F5344CB8AC3E}">
        <p14:creationId xmlns:p14="http://schemas.microsoft.com/office/powerpoint/2010/main" val="46428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8D-2F02-09B8-8977-C0DAD368EDD9}"/>
              </a:ext>
            </a:extLst>
          </p:cNvPr>
          <p:cNvSpPr>
            <a:spLocks noGrp="1"/>
          </p:cNvSpPr>
          <p:nvPr>
            <p:ph type="title"/>
          </p:nvPr>
        </p:nvSpPr>
        <p:spPr/>
        <p:txBody>
          <a:bodyPr/>
          <a:lstStyle/>
          <a:p>
            <a:r>
              <a:rPr lang="en-US"/>
              <a:t>Unsupervised learning – anomaly and novelty detection</a:t>
            </a:r>
          </a:p>
        </p:txBody>
      </p:sp>
      <p:sp>
        <p:nvSpPr>
          <p:cNvPr id="3" name="Content Placeholder 2">
            <a:extLst>
              <a:ext uri="{FF2B5EF4-FFF2-40B4-BE49-F238E27FC236}">
                <a16:creationId xmlns:a16="http://schemas.microsoft.com/office/drawing/2014/main" id="{49E0952F-352D-AA44-6CFA-7F018E93774B}"/>
              </a:ext>
            </a:extLst>
          </p:cNvPr>
          <p:cNvSpPr>
            <a:spLocks noGrp="1"/>
          </p:cNvSpPr>
          <p:nvPr>
            <p:ph idx="1"/>
          </p:nvPr>
        </p:nvSpPr>
        <p:spPr>
          <a:xfrm>
            <a:off x="5476672" y="1264596"/>
            <a:ext cx="6365132" cy="5228279"/>
          </a:xfrm>
        </p:spPr>
        <p:txBody>
          <a:bodyPr>
            <a:normAutofit fontScale="70000" lnSpcReduction="20000"/>
          </a:bodyPr>
          <a:lstStyle/>
          <a:p>
            <a:r>
              <a:rPr lang="en-US" b="1" i="1"/>
              <a:t>Anomaly detection</a:t>
            </a:r>
            <a:r>
              <a:rPr lang="en-US"/>
              <a:t> is another typical unsupervised learning task that involves discovering instances that are unusual – i.e., anomalous</a:t>
            </a:r>
          </a:p>
          <a:p>
            <a:r>
              <a:rPr lang="en-US"/>
              <a:t>User for detecting credit card fraud, manufacturing defects, cleaning data by removing outliers, for example</a:t>
            </a:r>
          </a:p>
          <a:p>
            <a:r>
              <a:rPr lang="en-US"/>
              <a:t>System is trained primarily on normal instances</a:t>
            </a:r>
          </a:p>
          <a:p>
            <a:r>
              <a:rPr lang="en-US"/>
              <a:t>Related task is </a:t>
            </a:r>
            <a:r>
              <a:rPr lang="en-US" b="1" i="1"/>
              <a:t>novelty detection</a:t>
            </a:r>
            <a:r>
              <a:rPr lang="en-US"/>
              <a:t> which also involves detecting new instances that are different from those in the training set</a:t>
            </a:r>
          </a:p>
          <a:p>
            <a:pPr lvl="1"/>
            <a:r>
              <a:rPr lang="en-US"/>
              <a:t>Requires training set to be very “clean” – i.e., devoid of instances that you would want your algorithm to detect</a:t>
            </a:r>
          </a:p>
          <a:p>
            <a:pPr lvl="1"/>
            <a:r>
              <a:rPr lang="en-US"/>
              <a:t>e.g., if you have a dog breed detector and 1% of the training samples are chihuahuas, then the system might consider a chihuahua to be an anomaly, but not a novelty</a:t>
            </a:r>
          </a:p>
          <a:p>
            <a:r>
              <a:rPr lang="en-US"/>
              <a:t>The purpose of </a:t>
            </a:r>
            <a:r>
              <a:rPr lang="en-US" b="1" i="1"/>
              <a:t>association rule learning</a:t>
            </a:r>
            <a:r>
              <a:rPr lang="en-US" b="1"/>
              <a:t> </a:t>
            </a:r>
            <a:r>
              <a:rPr lang="en-US"/>
              <a:t>is to discover interesting relationships between attributes of data instances</a:t>
            </a:r>
          </a:p>
          <a:p>
            <a:pPr lvl="1"/>
            <a:r>
              <a:rPr lang="en-US"/>
              <a:t>e.g., if you run a supermarket and you track what customers buy, then you might be able to use association rule learning to discover that people who buy BBQ sauce and potato chips also tend to buy steak</a:t>
            </a:r>
          </a:p>
        </p:txBody>
      </p:sp>
      <p:pic>
        <p:nvPicPr>
          <p:cNvPr id="4" name="Picture 3">
            <a:extLst>
              <a:ext uri="{FF2B5EF4-FFF2-40B4-BE49-F238E27FC236}">
                <a16:creationId xmlns:a16="http://schemas.microsoft.com/office/drawing/2014/main" id="{87674509-E67F-275A-268D-572E093B0FE8}"/>
              </a:ext>
            </a:extLst>
          </p:cNvPr>
          <p:cNvPicPr>
            <a:picLocks noChangeAspect="1"/>
          </p:cNvPicPr>
          <p:nvPr/>
        </p:nvPicPr>
        <p:blipFill>
          <a:blip r:embed="rId2"/>
          <a:stretch>
            <a:fillRect/>
          </a:stretch>
        </p:blipFill>
        <p:spPr>
          <a:xfrm>
            <a:off x="350196" y="2622899"/>
            <a:ext cx="5126476" cy="2110638"/>
          </a:xfrm>
          <a:prstGeom prst="rect">
            <a:avLst/>
          </a:prstGeom>
        </p:spPr>
      </p:pic>
      <p:sp>
        <p:nvSpPr>
          <p:cNvPr id="5" name="Slide Number Placeholder 4">
            <a:extLst>
              <a:ext uri="{FF2B5EF4-FFF2-40B4-BE49-F238E27FC236}">
                <a16:creationId xmlns:a16="http://schemas.microsoft.com/office/drawing/2014/main" id="{70FD7B21-05F5-CB6B-90BE-FE5047B1D4EB}"/>
              </a:ext>
            </a:extLst>
          </p:cNvPr>
          <p:cNvSpPr>
            <a:spLocks noGrp="1"/>
          </p:cNvSpPr>
          <p:nvPr>
            <p:ph type="sldNum" sz="quarter" idx="12"/>
          </p:nvPr>
        </p:nvSpPr>
        <p:spPr/>
        <p:txBody>
          <a:bodyPr/>
          <a:lstStyle/>
          <a:p>
            <a:fld id="{341FA899-3F13-1347-A29A-9E710CA89CC1}" type="slidenum">
              <a:rPr lang="en-GB"/>
              <a:t>23</a:t>
            </a:fld>
            <a:endParaRPr lang="en-GB"/>
          </a:p>
        </p:txBody>
      </p:sp>
    </p:spTree>
    <p:extLst>
      <p:ext uri="{BB962C8B-B14F-4D97-AF65-F5344CB8AC3E}">
        <p14:creationId xmlns:p14="http://schemas.microsoft.com/office/powerpoint/2010/main" val="62516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1BD4-F529-489E-3A13-0A646158240B}"/>
              </a:ext>
            </a:extLst>
          </p:cNvPr>
          <p:cNvSpPr>
            <a:spLocks noGrp="1"/>
          </p:cNvSpPr>
          <p:nvPr>
            <p:ph type="title"/>
          </p:nvPr>
        </p:nvSpPr>
        <p:spPr/>
        <p:txBody>
          <a:bodyPr/>
          <a:lstStyle/>
          <a:p>
            <a:r>
              <a:rPr lang="en-US"/>
              <a:t>Semi-supervised learning</a:t>
            </a:r>
          </a:p>
        </p:txBody>
      </p:sp>
      <p:sp>
        <p:nvSpPr>
          <p:cNvPr id="3" name="Content Placeholder 2">
            <a:extLst>
              <a:ext uri="{FF2B5EF4-FFF2-40B4-BE49-F238E27FC236}">
                <a16:creationId xmlns:a16="http://schemas.microsoft.com/office/drawing/2014/main" id="{315F7034-C0DF-4890-6EED-D23B497BBE76}"/>
              </a:ext>
            </a:extLst>
          </p:cNvPr>
          <p:cNvSpPr>
            <a:spLocks noGrp="1"/>
          </p:cNvSpPr>
          <p:nvPr>
            <p:ph idx="1"/>
          </p:nvPr>
        </p:nvSpPr>
        <p:spPr>
          <a:xfrm>
            <a:off x="5603132" y="1425203"/>
            <a:ext cx="5750668" cy="5013434"/>
          </a:xfrm>
        </p:spPr>
        <p:txBody>
          <a:bodyPr>
            <a:normAutofit fontScale="62500" lnSpcReduction="20000"/>
          </a:bodyPr>
          <a:lstStyle/>
          <a:p>
            <a:r>
              <a:rPr lang="en-US"/>
              <a:t>Labelling data typically takes a lot of time and/or effort</a:t>
            </a:r>
          </a:p>
          <a:p>
            <a:r>
              <a:rPr lang="en-US"/>
              <a:t>Often easy to get unlabelled data</a:t>
            </a:r>
          </a:p>
          <a:p>
            <a:r>
              <a:rPr lang="en-US"/>
              <a:t>Some algorithms can deal with data that is only partially labelled – these are called </a:t>
            </a:r>
            <a:r>
              <a:rPr lang="en-US" b="1" i="1"/>
              <a:t>semi-supervised learning algorithms</a:t>
            </a:r>
            <a:endParaRPr lang="en-US"/>
          </a:p>
          <a:p>
            <a:r>
              <a:rPr lang="en-US"/>
              <a:t>For example, if you upload a dataset of images to Google Photos, then it will recognize that the same person, A, appears in, say, photos 1, 5 and 11, while a different person, B, appears in photos 2, 5 and 7</a:t>
            </a:r>
          </a:p>
          <a:p>
            <a:r>
              <a:rPr lang="en-US"/>
              <a:t>You then just need to tell it </a:t>
            </a:r>
            <a:r>
              <a:rPr lang="en-US" b="1" i="1"/>
              <a:t>once</a:t>
            </a:r>
            <a:r>
              <a:rPr lang="en-US"/>
              <a:t> who the people, A and B, are and it will automatically label all the other photos that contain these people</a:t>
            </a:r>
          </a:p>
          <a:p>
            <a:r>
              <a:rPr lang="en-US"/>
              <a:t>Semi-supervised learning algorithms combine unsupervised and supervised learning, e.g.,</a:t>
            </a:r>
          </a:p>
          <a:p>
            <a:pPr lvl="1"/>
            <a:r>
              <a:rPr lang="en-US"/>
              <a:t>unsupervised clustering algorithm to divide the dataset up into classes where each class contains similar instances</a:t>
            </a:r>
          </a:p>
          <a:p>
            <a:pPr lvl="1"/>
            <a:r>
              <a:rPr lang="en-US"/>
              <a:t>assuming some instances are labelled, then all instances within a cluster can be given same label</a:t>
            </a:r>
          </a:p>
          <a:p>
            <a:pPr lvl="1"/>
            <a:r>
              <a:rPr lang="en-US"/>
              <a:t>once all instances are labelled, then supervised learning algorithm can be used to learn from the labelled data</a:t>
            </a:r>
          </a:p>
        </p:txBody>
      </p:sp>
      <p:pic>
        <p:nvPicPr>
          <p:cNvPr id="4" name="Picture 3">
            <a:extLst>
              <a:ext uri="{FF2B5EF4-FFF2-40B4-BE49-F238E27FC236}">
                <a16:creationId xmlns:a16="http://schemas.microsoft.com/office/drawing/2014/main" id="{0F68CD71-23ED-EB49-0F6E-031829D48A65}"/>
              </a:ext>
            </a:extLst>
          </p:cNvPr>
          <p:cNvPicPr>
            <a:picLocks noChangeAspect="1"/>
          </p:cNvPicPr>
          <p:nvPr/>
        </p:nvPicPr>
        <p:blipFill>
          <a:blip r:embed="rId2"/>
          <a:stretch>
            <a:fillRect/>
          </a:stretch>
        </p:blipFill>
        <p:spPr>
          <a:xfrm>
            <a:off x="290209" y="2341355"/>
            <a:ext cx="5312923" cy="2456364"/>
          </a:xfrm>
          <a:prstGeom prst="rect">
            <a:avLst/>
          </a:prstGeom>
        </p:spPr>
      </p:pic>
      <p:sp>
        <p:nvSpPr>
          <p:cNvPr id="5" name="Slide Number Placeholder 4">
            <a:extLst>
              <a:ext uri="{FF2B5EF4-FFF2-40B4-BE49-F238E27FC236}">
                <a16:creationId xmlns:a16="http://schemas.microsoft.com/office/drawing/2014/main" id="{C63F19FC-359F-5012-A196-914AF3CF1CE1}"/>
              </a:ext>
            </a:extLst>
          </p:cNvPr>
          <p:cNvSpPr>
            <a:spLocks noGrp="1"/>
          </p:cNvSpPr>
          <p:nvPr>
            <p:ph type="sldNum" sz="quarter" idx="12"/>
          </p:nvPr>
        </p:nvSpPr>
        <p:spPr/>
        <p:txBody>
          <a:bodyPr/>
          <a:lstStyle/>
          <a:p>
            <a:fld id="{341FA899-3F13-1347-A29A-9E710CA89CC1}" type="slidenum">
              <a:rPr lang="en-GB"/>
              <a:t>24</a:t>
            </a:fld>
            <a:endParaRPr lang="en-GB"/>
          </a:p>
        </p:txBody>
      </p:sp>
    </p:spTree>
    <p:extLst>
      <p:ext uri="{BB962C8B-B14F-4D97-AF65-F5344CB8AC3E}">
        <p14:creationId xmlns:p14="http://schemas.microsoft.com/office/powerpoint/2010/main" val="4163826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C8610-FE4B-9EB8-8341-E7814DCF44F2}"/>
              </a:ext>
            </a:extLst>
          </p:cNvPr>
          <p:cNvSpPr>
            <a:spLocks noGrp="1"/>
          </p:cNvSpPr>
          <p:nvPr>
            <p:ph type="title"/>
          </p:nvPr>
        </p:nvSpPr>
        <p:spPr/>
        <p:txBody>
          <a:bodyPr/>
          <a:lstStyle/>
          <a:p>
            <a:r>
              <a:rPr lang="en-US"/>
              <a:t>Self-supervised learning</a:t>
            </a:r>
          </a:p>
        </p:txBody>
      </p:sp>
      <p:sp>
        <p:nvSpPr>
          <p:cNvPr id="3" name="Content Placeholder 2">
            <a:extLst>
              <a:ext uri="{FF2B5EF4-FFF2-40B4-BE49-F238E27FC236}">
                <a16:creationId xmlns:a16="http://schemas.microsoft.com/office/drawing/2014/main" id="{7775E9AE-95CB-16BD-9D27-DD992D362F18}"/>
              </a:ext>
            </a:extLst>
          </p:cNvPr>
          <p:cNvSpPr>
            <a:spLocks noGrp="1"/>
          </p:cNvSpPr>
          <p:nvPr>
            <p:ph idx="1"/>
          </p:nvPr>
        </p:nvSpPr>
        <p:spPr>
          <a:xfrm>
            <a:off x="6222460" y="1556425"/>
            <a:ext cx="5538280" cy="4669176"/>
          </a:xfrm>
        </p:spPr>
        <p:txBody>
          <a:bodyPr>
            <a:normAutofit fontScale="62500" lnSpcReduction="20000"/>
          </a:bodyPr>
          <a:lstStyle/>
          <a:p>
            <a:r>
              <a:rPr lang="en-US" b="1" i="1"/>
              <a:t>Self-supervised learning</a:t>
            </a:r>
            <a:r>
              <a:rPr lang="en-US"/>
              <a:t> involves generating a fully labelled dataset from a fully unlabelled one</a:t>
            </a:r>
          </a:p>
          <a:p>
            <a:pPr lvl="1"/>
            <a:r>
              <a:rPr lang="en-US"/>
              <a:t>Once the dataset is labelled, it can be used to train a supervised learning algorithm</a:t>
            </a:r>
          </a:p>
          <a:p>
            <a:r>
              <a:rPr lang="en-US"/>
              <a:t>For example, if you have a dataset of images, then you can</a:t>
            </a:r>
          </a:p>
          <a:p>
            <a:pPr lvl="1"/>
            <a:r>
              <a:rPr lang="en-US"/>
              <a:t>generate a set of inputs by randomly masking parts of images in the data</a:t>
            </a:r>
          </a:p>
          <a:p>
            <a:pPr lvl="1"/>
            <a:r>
              <a:rPr lang="en-US"/>
              <a:t>use the original unmasked images as the targets (i.e., labels)</a:t>
            </a:r>
          </a:p>
          <a:p>
            <a:pPr lvl="1"/>
            <a:r>
              <a:rPr lang="en-US"/>
              <a:t>train a supervised learning algorithm to identify the original images from the masked images</a:t>
            </a:r>
          </a:p>
          <a:p>
            <a:r>
              <a:rPr lang="en-US"/>
              <a:t>Resulting model can be used, e.g., for repairing damaged images or erasing unwanted elements from images</a:t>
            </a:r>
          </a:p>
          <a:p>
            <a:r>
              <a:rPr lang="en-US"/>
              <a:t>Can also be tweaked to work as a classifier</a:t>
            </a:r>
          </a:p>
          <a:p>
            <a:pPr lvl="1"/>
            <a:r>
              <a:rPr lang="en-US"/>
              <a:t>e.g., a self-supervised model that successfully repairs images of animals could maybe be tweaked to detect the species of animal</a:t>
            </a:r>
          </a:p>
          <a:p>
            <a:pPr lvl="1"/>
            <a:r>
              <a:rPr lang="en-US"/>
              <a:t>This is an example of </a:t>
            </a:r>
            <a:r>
              <a:rPr lang="en-US" i="1"/>
              <a:t>transfer learning</a:t>
            </a:r>
            <a:r>
              <a:rPr lang="en-US"/>
              <a:t> – we apply the knowledge learnt on one task to another</a:t>
            </a:r>
          </a:p>
        </p:txBody>
      </p:sp>
      <p:pic>
        <p:nvPicPr>
          <p:cNvPr id="4" name="Picture 3">
            <a:extLst>
              <a:ext uri="{FF2B5EF4-FFF2-40B4-BE49-F238E27FC236}">
                <a16:creationId xmlns:a16="http://schemas.microsoft.com/office/drawing/2014/main" id="{47B180EB-B21A-73A2-7ADF-B45BB823AFE6}"/>
              </a:ext>
            </a:extLst>
          </p:cNvPr>
          <p:cNvPicPr>
            <a:picLocks noChangeAspect="1"/>
          </p:cNvPicPr>
          <p:nvPr/>
        </p:nvPicPr>
        <p:blipFill>
          <a:blip r:embed="rId2"/>
          <a:stretch>
            <a:fillRect/>
          </a:stretch>
        </p:blipFill>
        <p:spPr>
          <a:xfrm>
            <a:off x="229173" y="2548645"/>
            <a:ext cx="5866827" cy="2492443"/>
          </a:xfrm>
          <a:prstGeom prst="rect">
            <a:avLst/>
          </a:prstGeom>
        </p:spPr>
      </p:pic>
      <p:sp>
        <p:nvSpPr>
          <p:cNvPr id="5" name="Slide Number Placeholder 4">
            <a:extLst>
              <a:ext uri="{FF2B5EF4-FFF2-40B4-BE49-F238E27FC236}">
                <a16:creationId xmlns:a16="http://schemas.microsoft.com/office/drawing/2014/main" id="{17F0A540-1C87-1D98-8804-E66A8382CADD}"/>
              </a:ext>
            </a:extLst>
          </p:cNvPr>
          <p:cNvSpPr>
            <a:spLocks noGrp="1"/>
          </p:cNvSpPr>
          <p:nvPr>
            <p:ph type="sldNum" sz="quarter" idx="12"/>
          </p:nvPr>
        </p:nvSpPr>
        <p:spPr/>
        <p:txBody>
          <a:bodyPr/>
          <a:lstStyle/>
          <a:p>
            <a:fld id="{341FA899-3F13-1347-A29A-9E710CA89CC1}" type="slidenum">
              <a:rPr lang="en-GB"/>
              <a:t>25</a:t>
            </a:fld>
            <a:endParaRPr lang="en-GB"/>
          </a:p>
        </p:txBody>
      </p:sp>
    </p:spTree>
    <p:extLst>
      <p:ext uri="{BB962C8B-B14F-4D97-AF65-F5344CB8AC3E}">
        <p14:creationId xmlns:p14="http://schemas.microsoft.com/office/powerpoint/2010/main" val="2236276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C8D9-831C-44E1-772C-8C8DAB5B8471}"/>
              </a:ext>
            </a:extLst>
          </p:cNvPr>
          <p:cNvSpPr>
            <a:spLocks noGrp="1"/>
          </p:cNvSpPr>
          <p:nvPr>
            <p:ph type="title"/>
          </p:nvPr>
        </p:nvSpPr>
        <p:spPr/>
        <p:txBody>
          <a:bodyPr/>
          <a:lstStyle/>
          <a:p>
            <a:r>
              <a:rPr lang="en-US"/>
              <a:t>Reinforcement learning</a:t>
            </a:r>
          </a:p>
        </p:txBody>
      </p:sp>
      <p:sp>
        <p:nvSpPr>
          <p:cNvPr id="3" name="Content Placeholder 2">
            <a:extLst>
              <a:ext uri="{FF2B5EF4-FFF2-40B4-BE49-F238E27FC236}">
                <a16:creationId xmlns:a16="http://schemas.microsoft.com/office/drawing/2014/main" id="{6190A15C-FC0B-57F1-4DB8-834DCE5A7110}"/>
              </a:ext>
            </a:extLst>
          </p:cNvPr>
          <p:cNvSpPr>
            <a:spLocks noGrp="1"/>
          </p:cNvSpPr>
          <p:nvPr>
            <p:ph idx="1"/>
          </p:nvPr>
        </p:nvSpPr>
        <p:spPr>
          <a:xfrm>
            <a:off x="5894962" y="1545771"/>
            <a:ext cx="5858464" cy="4947104"/>
          </a:xfrm>
        </p:spPr>
        <p:txBody>
          <a:bodyPr>
            <a:normAutofit fontScale="85000" lnSpcReduction="20000"/>
          </a:bodyPr>
          <a:lstStyle/>
          <a:p>
            <a:r>
              <a:rPr lang="en-US" b="1" i="1"/>
              <a:t>Reinforcement learning</a:t>
            </a:r>
            <a:r>
              <a:rPr lang="en-US"/>
              <a:t> (RL) is often used in robotics</a:t>
            </a:r>
          </a:p>
          <a:p>
            <a:r>
              <a:rPr lang="en-US"/>
              <a:t>RL involves an </a:t>
            </a:r>
            <a:r>
              <a:rPr lang="en-US" i="1"/>
              <a:t>agent</a:t>
            </a:r>
            <a:r>
              <a:rPr lang="en-US"/>
              <a:t> that </a:t>
            </a:r>
          </a:p>
          <a:p>
            <a:pPr lvl="1"/>
            <a:r>
              <a:rPr lang="en-US"/>
              <a:t>observes its environment</a:t>
            </a:r>
          </a:p>
          <a:p>
            <a:pPr lvl="1"/>
            <a:r>
              <a:rPr lang="en-US"/>
              <a:t>then performs an </a:t>
            </a:r>
            <a:r>
              <a:rPr lang="en-US" i="1"/>
              <a:t>action</a:t>
            </a:r>
            <a:r>
              <a:rPr lang="en-US"/>
              <a:t> selected from a set of possible actions</a:t>
            </a:r>
          </a:p>
          <a:p>
            <a:pPr lvl="1"/>
            <a:r>
              <a:rPr lang="en-US"/>
              <a:t>then receives either a </a:t>
            </a:r>
            <a:r>
              <a:rPr lang="en-US" i="1"/>
              <a:t>reward</a:t>
            </a:r>
            <a:r>
              <a:rPr lang="en-US"/>
              <a:t> or a </a:t>
            </a:r>
            <a:r>
              <a:rPr lang="en-US" i="1"/>
              <a:t>penalty</a:t>
            </a:r>
            <a:r>
              <a:rPr lang="en-US"/>
              <a:t> for its action</a:t>
            </a:r>
          </a:p>
          <a:p>
            <a:r>
              <a:rPr lang="en-US"/>
              <a:t>An RL system learns a </a:t>
            </a:r>
            <a:r>
              <a:rPr lang="en-US" i="1"/>
              <a:t>policy</a:t>
            </a:r>
            <a:r>
              <a:rPr lang="en-US"/>
              <a:t> that determines how it behaves in any given situation in a changing environment and allows it to gain the most reward over time</a:t>
            </a:r>
          </a:p>
          <a:p>
            <a:r>
              <a:rPr lang="en-US"/>
              <a:t>RL has been successfully used to teach robots to walk and negotiate difficult territory</a:t>
            </a:r>
          </a:p>
          <a:p>
            <a:r>
              <a:rPr lang="en-US"/>
              <a:t>RL has also been used to train agents to play games, e.g., the AlphaGo system</a:t>
            </a:r>
          </a:p>
        </p:txBody>
      </p:sp>
      <p:pic>
        <p:nvPicPr>
          <p:cNvPr id="4" name="Picture 3">
            <a:extLst>
              <a:ext uri="{FF2B5EF4-FFF2-40B4-BE49-F238E27FC236}">
                <a16:creationId xmlns:a16="http://schemas.microsoft.com/office/drawing/2014/main" id="{CDE9A46A-D549-FD0A-9035-DBCE5C8C2CFD}"/>
              </a:ext>
            </a:extLst>
          </p:cNvPr>
          <p:cNvPicPr>
            <a:picLocks noChangeAspect="1"/>
          </p:cNvPicPr>
          <p:nvPr/>
        </p:nvPicPr>
        <p:blipFill>
          <a:blip r:embed="rId2"/>
          <a:stretch>
            <a:fillRect/>
          </a:stretch>
        </p:blipFill>
        <p:spPr>
          <a:xfrm>
            <a:off x="438574" y="1672397"/>
            <a:ext cx="5370459" cy="4522857"/>
          </a:xfrm>
          <a:prstGeom prst="rect">
            <a:avLst/>
          </a:prstGeom>
        </p:spPr>
      </p:pic>
      <p:sp>
        <p:nvSpPr>
          <p:cNvPr id="5" name="Slide Number Placeholder 4">
            <a:extLst>
              <a:ext uri="{FF2B5EF4-FFF2-40B4-BE49-F238E27FC236}">
                <a16:creationId xmlns:a16="http://schemas.microsoft.com/office/drawing/2014/main" id="{440C0849-B2DE-9BBB-E137-2DD5944BA57E}"/>
              </a:ext>
            </a:extLst>
          </p:cNvPr>
          <p:cNvSpPr>
            <a:spLocks noGrp="1"/>
          </p:cNvSpPr>
          <p:nvPr>
            <p:ph type="sldNum" sz="quarter" idx="12"/>
          </p:nvPr>
        </p:nvSpPr>
        <p:spPr/>
        <p:txBody>
          <a:bodyPr/>
          <a:lstStyle/>
          <a:p>
            <a:fld id="{341FA899-3F13-1347-A29A-9E710CA89CC1}" type="slidenum">
              <a:rPr lang="en-GB"/>
              <a:t>26</a:t>
            </a:fld>
            <a:endParaRPr lang="en-GB"/>
          </a:p>
        </p:txBody>
      </p:sp>
    </p:spTree>
    <p:extLst>
      <p:ext uri="{BB962C8B-B14F-4D97-AF65-F5344CB8AC3E}">
        <p14:creationId xmlns:p14="http://schemas.microsoft.com/office/powerpoint/2010/main" val="2907703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3A5E-489D-5A8C-3C86-5C85739E5997}"/>
              </a:ext>
            </a:extLst>
          </p:cNvPr>
          <p:cNvSpPr>
            <a:spLocks noGrp="1"/>
          </p:cNvSpPr>
          <p:nvPr>
            <p:ph type="title"/>
          </p:nvPr>
        </p:nvSpPr>
        <p:spPr>
          <a:xfrm>
            <a:off x="838200" y="365126"/>
            <a:ext cx="10515600" cy="315912"/>
          </a:xfrm>
        </p:spPr>
        <p:txBody>
          <a:bodyPr>
            <a:normAutofit fontScale="90000"/>
          </a:bodyPr>
          <a:lstStyle/>
          <a:p>
            <a:r>
              <a:rPr lang="en-US"/>
              <a:t>Batch learning vs. Online learning</a:t>
            </a:r>
          </a:p>
        </p:txBody>
      </p:sp>
      <p:sp>
        <p:nvSpPr>
          <p:cNvPr id="3" name="Content Placeholder 2">
            <a:extLst>
              <a:ext uri="{FF2B5EF4-FFF2-40B4-BE49-F238E27FC236}">
                <a16:creationId xmlns:a16="http://schemas.microsoft.com/office/drawing/2014/main" id="{3D6DBDB3-4D04-2736-9446-C04D3324B9A8}"/>
              </a:ext>
            </a:extLst>
          </p:cNvPr>
          <p:cNvSpPr>
            <a:spLocks noGrp="1"/>
          </p:cNvSpPr>
          <p:nvPr>
            <p:ph idx="1"/>
          </p:nvPr>
        </p:nvSpPr>
        <p:spPr>
          <a:xfrm>
            <a:off x="5797684" y="889437"/>
            <a:ext cx="5556115" cy="5287526"/>
          </a:xfrm>
        </p:spPr>
        <p:txBody>
          <a:bodyPr/>
          <a:lstStyle/>
          <a:p>
            <a:r>
              <a:rPr lang="en-US"/>
              <a:t>Another criterion used to categorise ML systems is whether the system continuously learns incrementally from incoming data (</a:t>
            </a:r>
            <a:r>
              <a:rPr lang="en-US" b="1" i="1"/>
              <a:t>online learning</a:t>
            </a:r>
            <a:r>
              <a:rPr lang="en-US"/>
              <a:t>) or does all its learning in a single phase (</a:t>
            </a:r>
            <a:r>
              <a:rPr lang="en-US" b="1" i="1"/>
              <a:t>batch learning</a:t>
            </a:r>
            <a:r>
              <a:rPr lang="en-US"/>
              <a:t>)</a:t>
            </a:r>
          </a:p>
        </p:txBody>
      </p:sp>
      <p:pic>
        <p:nvPicPr>
          <p:cNvPr id="4" name="Picture 3">
            <a:extLst>
              <a:ext uri="{FF2B5EF4-FFF2-40B4-BE49-F238E27FC236}">
                <a16:creationId xmlns:a16="http://schemas.microsoft.com/office/drawing/2014/main" id="{CF861FAE-A532-623B-C56A-6275951BC0B5}"/>
              </a:ext>
            </a:extLst>
          </p:cNvPr>
          <p:cNvPicPr>
            <a:picLocks noChangeAspect="1"/>
          </p:cNvPicPr>
          <p:nvPr/>
        </p:nvPicPr>
        <p:blipFill>
          <a:blip r:embed="rId2"/>
          <a:stretch>
            <a:fillRect/>
          </a:stretch>
        </p:blipFill>
        <p:spPr>
          <a:xfrm>
            <a:off x="272374" y="889437"/>
            <a:ext cx="5433445" cy="2723828"/>
          </a:xfrm>
          <a:prstGeom prst="rect">
            <a:avLst/>
          </a:prstGeom>
        </p:spPr>
      </p:pic>
      <p:pic>
        <p:nvPicPr>
          <p:cNvPr id="6" name="Picture 5">
            <a:extLst>
              <a:ext uri="{FF2B5EF4-FFF2-40B4-BE49-F238E27FC236}">
                <a16:creationId xmlns:a16="http://schemas.microsoft.com/office/drawing/2014/main" id="{691DB05B-CFFF-ABE4-EE41-BE1874F7F57D}"/>
              </a:ext>
            </a:extLst>
          </p:cNvPr>
          <p:cNvPicPr>
            <a:picLocks noChangeAspect="1"/>
          </p:cNvPicPr>
          <p:nvPr/>
        </p:nvPicPr>
        <p:blipFill>
          <a:blip r:embed="rId3"/>
          <a:stretch>
            <a:fillRect/>
          </a:stretch>
        </p:blipFill>
        <p:spPr>
          <a:xfrm>
            <a:off x="272374" y="3687924"/>
            <a:ext cx="5433445" cy="2929335"/>
          </a:xfrm>
          <a:prstGeom prst="rect">
            <a:avLst/>
          </a:prstGeom>
        </p:spPr>
      </p:pic>
      <p:sp>
        <p:nvSpPr>
          <p:cNvPr id="5" name="Slide Number Placeholder 4">
            <a:extLst>
              <a:ext uri="{FF2B5EF4-FFF2-40B4-BE49-F238E27FC236}">
                <a16:creationId xmlns:a16="http://schemas.microsoft.com/office/drawing/2014/main" id="{7769C309-7C99-5ACA-C0D7-F66AE87AAC64}"/>
              </a:ext>
            </a:extLst>
          </p:cNvPr>
          <p:cNvSpPr>
            <a:spLocks noGrp="1"/>
          </p:cNvSpPr>
          <p:nvPr>
            <p:ph type="sldNum" sz="quarter" idx="12"/>
          </p:nvPr>
        </p:nvSpPr>
        <p:spPr/>
        <p:txBody>
          <a:bodyPr/>
          <a:lstStyle/>
          <a:p>
            <a:fld id="{341FA899-3F13-1347-A29A-9E710CA89CC1}" type="slidenum">
              <a:rPr lang="en-GB"/>
              <a:t>27</a:t>
            </a:fld>
            <a:endParaRPr lang="en-GB"/>
          </a:p>
        </p:txBody>
      </p:sp>
    </p:spTree>
    <p:extLst>
      <p:ext uri="{BB962C8B-B14F-4D97-AF65-F5344CB8AC3E}">
        <p14:creationId xmlns:p14="http://schemas.microsoft.com/office/powerpoint/2010/main" val="2437698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616D-0EE4-D970-BD67-4862A71E893E}"/>
              </a:ext>
            </a:extLst>
          </p:cNvPr>
          <p:cNvSpPr>
            <a:spLocks noGrp="1"/>
          </p:cNvSpPr>
          <p:nvPr>
            <p:ph type="title"/>
          </p:nvPr>
        </p:nvSpPr>
        <p:spPr/>
        <p:txBody>
          <a:bodyPr/>
          <a:lstStyle/>
          <a:p>
            <a:r>
              <a:rPr lang="en-US"/>
              <a:t>Batch learning</a:t>
            </a:r>
          </a:p>
        </p:txBody>
      </p:sp>
      <p:sp>
        <p:nvSpPr>
          <p:cNvPr id="3" name="Content Placeholder 2">
            <a:extLst>
              <a:ext uri="{FF2B5EF4-FFF2-40B4-BE49-F238E27FC236}">
                <a16:creationId xmlns:a16="http://schemas.microsoft.com/office/drawing/2014/main" id="{21AC64ED-1658-F0E1-8FD4-043FF6EB23C2}"/>
              </a:ext>
            </a:extLst>
          </p:cNvPr>
          <p:cNvSpPr>
            <a:spLocks noGrp="1"/>
          </p:cNvSpPr>
          <p:nvPr>
            <p:ph idx="1"/>
          </p:nvPr>
        </p:nvSpPr>
        <p:spPr>
          <a:xfrm>
            <a:off x="5787957" y="472966"/>
            <a:ext cx="6004650" cy="6019909"/>
          </a:xfrm>
        </p:spPr>
        <p:txBody>
          <a:bodyPr>
            <a:normAutofit fontScale="85000" lnSpcReduction="20000"/>
          </a:bodyPr>
          <a:lstStyle/>
          <a:p>
            <a:r>
              <a:rPr lang="en-US"/>
              <a:t>In </a:t>
            </a:r>
            <a:r>
              <a:rPr lang="en-US" b="1" i="1"/>
              <a:t>batch learning</a:t>
            </a:r>
            <a:r>
              <a:rPr lang="en-US"/>
              <a:t>, the system is trained using a training set in a separate initial phase that is completed before it is applied to its task</a:t>
            </a:r>
          </a:p>
          <a:p>
            <a:pPr lvl="1"/>
            <a:r>
              <a:rPr lang="en-US"/>
              <a:t>This is also called </a:t>
            </a:r>
            <a:r>
              <a:rPr lang="en-US" b="1" i="1"/>
              <a:t>offline learning</a:t>
            </a:r>
            <a:endParaRPr lang="en-US"/>
          </a:p>
          <a:p>
            <a:r>
              <a:rPr lang="en-US"/>
              <a:t>Since environment within which the system performs its task will tend to change, one can expect the performance of an offline batch learning system to gradually worsen over time</a:t>
            </a:r>
          </a:p>
          <a:p>
            <a:pPr lvl="1"/>
            <a:r>
              <a:rPr lang="en-US"/>
              <a:t>This is known as </a:t>
            </a:r>
            <a:r>
              <a:rPr lang="en-US" b="1" i="1"/>
              <a:t>model rot</a:t>
            </a:r>
            <a:r>
              <a:rPr lang="en-US"/>
              <a:t> or </a:t>
            </a:r>
            <a:r>
              <a:rPr lang="en-US" b="1" i="1"/>
              <a:t>data drift</a:t>
            </a:r>
            <a:endParaRPr lang="en-US"/>
          </a:p>
          <a:p>
            <a:r>
              <a:rPr lang="en-US"/>
              <a:t>Batch learning systems should therefore typically be periodically retrained</a:t>
            </a:r>
          </a:p>
          <a:p>
            <a:pPr lvl="1"/>
            <a:r>
              <a:rPr lang="en-US"/>
              <a:t>Frequency of re-training required depends on task, e.g., a system that discriminates between cats and dogs will probably only very infrequently require retraining, but a system that does regression on stock-market data might need to be retrained much more frequently</a:t>
            </a:r>
          </a:p>
          <a:p>
            <a:r>
              <a:rPr lang="en-US"/>
              <a:t>Totally retraining a system often takes quite a lot of time (on the order of hours), so batch learning is not practical if the environment is changing very quickly</a:t>
            </a:r>
          </a:p>
        </p:txBody>
      </p:sp>
      <p:pic>
        <p:nvPicPr>
          <p:cNvPr id="4" name="Picture 3">
            <a:extLst>
              <a:ext uri="{FF2B5EF4-FFF2-40B4-BE49-F238E27FC236}">
                <a16:creationId xmlns:a16="http://schemas.microsoft.com/office/drawing/2014/main" id="{9F549596-AC9B-F00A-927B-9ADF15071129}"/>
              </a:ext>
            </a:extLst>
          </p:cNvPr>
          <p:cNvPicPr>
            <a:picLocks noChangeAspect="1"/>
          </p:cNvPicPr>
          <p:nvPr/>
        </p:nvPicPr>
        <p:blipFill>
          <a:blip r:embed="rId2"/>
          <a:stretch>
            <a:fillRect/>
          </a:stretch>
        </p:blipFill>
        <p:spPr>
          <a:xfrm>
            <a:off x="262646" y="2562594"/>
            <a:ext cx="5433445" cy="2723828"/>
          </a:xfrm>
          <a:prstGeom prst="rect">
            <a:avLst/>
          </a:prstGeom>
        </p:spPr>
      </p:pic>
      <p:sp>
        <p:nvSpPr>
          <p:cNvPr id="5" name="Slide Number Placeholder 4">
            <a:extLst>
              <a:ext uri="{FF2B5EF4-FFF2-40B4-BE49-F238E27FC236}">
                <a16:creationId xmlns:a16="http://schemas.microsoft.com/office/drawing/2014/main" id="{967336DD-0EBF-A7E6-D7FA-A1186BC88C53}"/>
              </a:ext>
            </a:extLst>
          </p:cNvPr>
          <p:cNvSpPr>
            <a:spLocks noGrp="1"/>
          </p:cNvSpPr>
          <p:nvPr>
            <p:ph type="sldNum" sz="quarter" idx="12"/>
          </p:nvPr>
        </p:nvSpPr>
        <p:spPr/>
        <p:txBody>
          <a:bodyPr/>
          <a:lstStyle/>
          <a:p>
            <a:fld id="{341FA899-3F13-1347-A29A-9E710CA89CC1}" type="slidenum">
              <a:rPr lang="en-GB"/>
              <a:t>28</a:t>
            </a:fld>
            <a:endParaRPr lang="en-GB"/>
          </a:p>
        </p:txBody>
      </p:sp>
    </p:spTree>
    <p:extLst>
      <p:ext uri="{BB962C8B-B14F-4D97-AF65-F5344CB8AC3E}">
        <p14:creationId xmlns:p14="http://schemas.microsoft.com/office/powerpoint/2010/main" val="1656799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5603-118B-2AE0-0AAE-36F0FE701381}"/>
              </a:ext>
            </a:extLst>
          </p:cNvPr>
          <p:cNvSpPr>
            <a:spLocks noGrp="1"/>
          </p:cNvSpPr>
          <p:nvPr>
            <p:ph type="title"/>
          </p:nvPr>
        </p:nvSpPr>
        <p:spPr>
          <a:xfrm>
            <a:off x="838200" y="365126"/>
            <a:ext cx="10515600" cy="315912"/>
          </a:xfrm>
        </p:spPr>
        <p:txBody>
          <a:bodyPr>
            <a:normAutofit fontScale="90000"/>
          </a:bodyPr>
          <a:lstStyle/>
          <a:p>
            <a:r>
              <a:rPr lang="en-US"/>
              <a:t>Online learning</a:t>
            </a:r>
          </a:p>
        </p:txBody>
      </p:sp>
      <p:sp>
        <p:nvSpPr>
          <p:cNvPr id="3" name="Content Placeholder 2">
            <a:extLst>
              <a:ext uri="{FF2B5EF4-FFF2-40B4-BE49-F238E27FC236}">
                <a16:creationId xmlns:a16="http://schemas.microsoft.com/office/drawing/2014/main" id="{E69AAD35-619D-2E25-E3AC-022BB1CF0E6C}"/>
              </a:ext>
            </a:extLst>
          </p:cNvPr>
          <p:cNvSpPr>
            <a:spLocks noGrp="1"/>
          </p:cNvSpPr>
          <p:nvPr>
            <p:ph idx="1"/>
          </p:nvPr>
        </p:nvSpPr>
        <p:spPr>
          <a:xfrm>
            <a:off x="5920354" y="856034"/>
            <a:ext cx="5433445" cy="5320929"/>
          </a:xfrm>
        </p:spPr>
        <p:txBody>
          <a:bodyPr>
            <a:normAutofit fontScale="92500" lnSpcReduction="20000"/>
          </a:bodyPr>
          <a:lstStyle/>
          <a:p>
            <a:r>
              <a:rPr lang="en-US"/>
              <a:t>In </a:t>
            </a:r>
            <a:r>
              <a:rPr lang="en-US" b="1" i="1"/>
              <a:t>online learning</a:t>
            </a:r>
            <a:r>
              <a:rPr lang="en-US"/>
              <a:t>, the system continuously, incrementally learns from the instances that it receives as input, either individually or in small batches called </a:t>
            </a:r>
            <a:r>
              <a:rPr lang="en-US" b="1" i="1"/>
              <a:t>mini-batches</a:t>
            </a:r>
            <a:endParaRPr lang="en-US"/>
          </a:p>
          <a:p>
            <a:r>
              <a:rPr lang="en-US"/>
              <a:t>Each learning step is short and cheap, so the system can learn from new data on the fly</a:t>
            </a:r>
          </a:p>
          <a:p>
            <a:r>
              <a:rPr lang="en-US"/>
              <a:t>Online learning is good for systems that need to be updated very frequently or for systems that have limited computing resources (e.g., mobile devices)</a:t>
            </a:r>
          </a:p>
          <a:p>
            <a:r>
              <a:rPr lang="en-US"/>
              <a:t>Online learning can also be used to train a model on huge datasets that cannot fit into computer memory (</a:t>
            </a:r>
            <a:r>
              <a:rPr lang="en-US" b="1" i="1"/>
              <a:t>out-of-core learning</a:t>
            </a:r>
            <a:r>
              <a:rPr lang="en-US"/>
              <a:t>)</a:t>
            </a:r>
          </a:p>
        </p:txBody>
      </p:sp>
      <p:pic>
        <p:nvPicPr>
          <p:cNvPr id="4" name="Picture 3">
            <a:extLst>
              <a:ext uri="{FF2B5EF4-FFF2-40B4-BE49-F238E27FC236}">
                <a16:creationId xmlns:a16="http://schemas.microsoft.com/office/drawing/2014/main" id="{0D99270D-0DDE-9A3A-6AFF-D8B3D4A25101}"/>
              </a:ext>
            </a:extLst>
          </p:cNvPr>
          <p:cNvPicPr>
            <a:picLocks noChangeAspect="1"/>
          </p:cNvPicPr>
          <p:nvPr/>
        </p:nvPicPr>
        <p:blipFill>
          <a:blip r:embed="rId2"/>
          <a:stretch>
            <a:fillRect/>
          </a:stretch>
        </p:blipFill>
        <p:spPr>
          <a:xfrm>
            <a:off x="321012" y="837717"/>
            <a:ext cx="5016091" cy="2704327"/>
          </a:xfrm>
          <a:prstGeom prst="rect">
            <a:avLst/>
          </a:prstGeom>
        </p:spPr>
      </p:pic>
      <p:pic>
        <p:nvPicPr>
          <p:cNvPr id="5" name="Picture 4">
            <a:extLst>
              <a:ext uri="{FF2B5EF4-FFF2-40B4-BE49-F238E27FC236}">
                <a16:creationId xmlns:a16="http://schemas.microsoft.com/office/drawing/2014/main" id="{72D92322-F242-A4EA-AB6C-B8ADEB5DAAA3}"/>
              </a:ext>
            </a:extLst>
          </p:cNvPr>
          <p:cNvPicPr>
            <a:picLocks noChangeAspect="1"/>
          </p:cNvPicPr>
          <p:nvPr/>
        </p:nvPicPr>
        <p:blipFill>
          <a:blip r:embed="rId3"/>
          <a:stretch>
            <a:fillRect/>
          </a:stretch>
        </p:blipFill>
        <p:spPr>
          <a:xfrm>
            <a:off x="321012" y="3630735"/>
            <a:ext cx="5016091" cy="3078349"/>
          </a:xfrm>
          <a:prstGeom prst="rect">
            <a:avLst/>
          </a:prstGeom>
        </p:spPr>
      </p:pic>
      <p:sp>
        <p:nvSpPr>
          <p:cNvPr id="6" name="Slide Number Placeholder 5">
            <a:extLst>
              <a:ext uri="{FF2B5EF4-FFF2-40B4-BE49-F238E27FC236}">
                <a16:creationId xmlns:a16="http://schemas.microsoft.com/office/drawing/2014/main" id="{F0C61598-C1BE-B327-615E-502011264B23}"/>
              </a:ext>
            </a:extLst>
          </p:cNvPr>
          <p:cNvSpPr>
            <a:spLocks noGrp="1"/>
          </p:cNvSpPr>
          <p:nvPr>
            <p:ph type="sldNum" sz="quarter" idx="12"/>
          </p:nvPr>
        </p:nvSpPr>
        <p:spPr/>
        <p:txBody>
          <a:bodyPr/>
          <a:lstStyle/>
          <a:p>
            <a:fld id="{341FA899-3F13-1347-A29A-9E710CA89CC1}" type="slidenum">
              <a:rPr lang="en-GB"/>
              <a:t>29</a:t>
            </a:fld>
            <a:endParaRPr lang="en-GB"/>
          </a:p>
        </p:txBody>
      </p:sp>
    </p:spTree>
    <p:extLst>
      <p:ext uri="{BB962C8B-B14F-4D97-AF65-F5344CB8AC3E}">
        <p14:creationId xmlns:p14="http://schemas.microsoft.com/office/powerpoint/2010/main" val="324233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26C8-D1DC-0C92-B28D-8D7722916E82}"/>
              </a:ext>
            </a:extLst>
          </p:cNvPr>
          <p:cNvSpPr>
            <a:spLocks noGrp="1"/>
          </p:cNvSpPr>
          <p:nvPr>
            <p:ph type="title"/>
          </p:nvPr>
        </p:nvSpPr>
        <p:spPr/>
        <p:txBody>
          <a:bodyPr/>
          <a:lstStyle/>
          <a:p>
            <a:r>
              <a:rPr lang="en-US"/>
              <a:t>The Machine Learning Tsunami</a:t>
            </a:r>
          </a:p>
        </p:txBody>
      </p:sp>
      <p:sp>
        <p:nvSpPr>
          <p:cNvPr id="3" name="Content Placeholder 2">
            <a:extLst>
              <a:ext uri="{FF2B5EF4-FFF2-40B4-BE49-F238E27FC236}">
                <a16:creationId xmlns:a16="http://schemas.microsoft.com/office/drawing/2014/main" id="{C936C183-3689-5238-4F79-74464934B6AC}"/>
              </a:ext>
            </a:extLst>
          </p:cNvPr>
          <p:cNvSpPr>
            <a:spLocks noGrp="1"/>
          </p:cNvSpPr>
          <p:nvPr>
            <p:ph idx="1"/>
          </p:nvPr>
        </p:nvSpPr>
        <p:spPr>
          <a:xfrm>
            <a:off x="5640636" y="1487277"/>
            <a:ext cx="5713164" cy="4689686"/>
          </a:xfrm>
        </p:spPr>
        <p:txBody>
          <a:bodyPr>
            <a:normAutofit fontScale="85000" lnSpcReduction="10000"/>
          </a:bodyPr>
          <a:lstStyle/>
          <a:p>
            <a:r>
              <a:rPr lang="en-US"/>
              <a:t>In 2006, Hinton, Osindero and Teh published a paper* describing how to train a deep neural network that could recognize handwritten digits with state-of-the-art accuracy (&gt;98% at the time)</a:t>
            </a:r>
          </a:p>
          <a:p>
            <a:r>
              <a:rPr lang="en-US"/>
              <a:t>They called this novel network training technique, </a:t>
            </a:r>
            <a:r>
              <a:rPr lang="en-US" i="1"/>
              <a:t>deep learning</a:t>
            </a:r>
            <a:endParaRPr lang="en-US"/>
          </a:p>
          <a:p>
            <a:r>
              <a:rPr lang="en-US"/>
              <a:t>A “deep” neural network (i.e., one with more than one layer) is a learning model inspired by the architecture of the cerebral cortex which has been shown to consist of a stack of layers of neurons, each one representing concepts that are more and more abstract</a:t>
            </a:r>
          </a:p>
          <a:p>
            <a:endParaRPr lang="en-US"/>
          </a:p>
        </p:txBody>
      </p:sp>
      <p:sp>
        <p:nvSpPr>
          <p:cNvPr id="4" name="TextBox 3">
            <a:extLst>
              <a:ext uri="{FF2B5EF4-FFF2-40B4-BE49-F238E27FC236}">
                <a16:creationId xmlns:a16="http://schemas.microsoft.com/office/drawing/2014/main" id="{3F57A206-EC10-FD87-3D98-C237EB8C54AD}"/>
              </a:ext>
            </a:extLst>
          </p:cNvPr>
          <p:cNvSpPr txBox="1"/>
          <p:nvPr/>
        </p:nvSpPr>
        <p:spPr>
          <a:xfrm>
            <a:off x="654830" y="6311900"/>
            <a:ext cx="5441170" cy="369332"/>
          </a:xfrm>
          <a:prstGeom prst="rect">
            <a:avLst/>
          </a:prstGeom>
          <a:noFill/>
        </p:spPr>
        <p:txBody>
          <a:bodyPr wrap="none" rtlCol="0">
            <a:spAutoFit/>
          </a:bodyPr>
          <a:lstStyle/>
          <a:p>
            <a:r>
              <a:rPr lang="en-US"/>
              <a:t>* </a:t>
            </a:r>
            <a:r>
              <a:rPr lang="en-US">
                <a:hlinkClick r:id="rId2"/>
              </a:rPr>
              <a:t>https://www.cs.toronto.edu/~hinton/absps/ncfast.pdf</a:t>
            </a:r>
            <a:r>
              <a:rPr lang="en-US"/>
              <a:t> </a:t>
            </a:r>
          </a:p>
        </p:txBody>
      </p:sp>
      <p:pic>
        <p:nvPicPr>
          <p:cNvPr id="5" name="Picture 4">
            <a:extLst>
              <a:ext uri="{FF2B5EF4-FFF2-40B4-BE49-F238E27FC236}">
                <a16:creationId xmlns:a16="http://schemas.microsoft.com/office/drawing/2014/main" id="{734831FC-4FD7-D191-15A7-56462D9AC7B2}"/>
              </a:ext>
            </a:extLst>
          </p:cNvPr>
          <p:cNvPicPr>
            <a:picLocks noChangeAspect="1"/>
          </p:cNvPicPr>
          <p:nvPr/>
        </p:nvPicPr>
        <p:blipFill>
          <a:blip r:embed="rId3"/>
          <a:stretch>
            <a:fillRect/>
          </a:stretch>
        </p:blipFill>
        <p:spPr>
          <a:xfrm>
            <a:off x="1188379" y="1487277"/>
            <a:ext cx="3731556" cy="3905602"/>
          </a:xfrm>
          <a:prstGeom prst="rect">
            <a:avLst/>
          </a:prstGeom>
        </p:spPr>
      </p:pic>
      <p:sp>
        <p:nvSpPr>
          <p:cNvPr id="6" name="TextBox 5">
            <a:extLst>
              <a:ext uri="{FF2B5EF4-FFF2-40B4-BE49-F238E27FC236}">
                <a16:creationId xmlns:a16="http://schemas.microsoft.com/office/drawing/2014/main" id="{2D0699E5-0460-C243-9E2E-58B75F64E729}"/>
              </a:ext>
            </a:extLst>
          </p:cNvPr>
          <p:cNvSpPr txBox="1"/>
          <p:nvPr/>
        </p:nvSpPr>
        <p:spPr>
          <a:xfrm>
            <a:off x="1377896" y="5667723"/>
            <a:ext cx="3352521" cy="369332"/>
          </a:xfrm>
          <a:prstGeom prst="rect">
            <a:avLst/>
          </a:prstGeom>
          <a:noFill/>
        </p:spPr>
        <p:txBody>
          <a:bodyPr wrap="none" rtlCol="0">
            <a:spAutoFit/>
          </a:bodyPr>
          <a:lstStyle/>
          <a:p>
            <a:r>
              <a:rPr lang="en-US"/>
              <a:t>From Hinton et al. (2006, p. 1542)</a:t>
            </a:r>
          </a:p>
        </p:txBody>
      </p:sp>
      <p:sp>
        <p:nvSpPr>
          <p:cNvPr id="7" name="Slide Number Placeholder 6">
            <a:extLst>
              <a:ext uri="{FF2B5EF4-FFF2-40B4-BE49-F238E27FC236}">
                <a16:creationId xmlns:a16="http://schemas.microsoft.com/office/drawing/2014/main" id="{8788E043-A604-8648-8DDD-AE3598225A0D}"/>
              </a:ext>
            </a:extLst>
          </p:cNvPr>
          <p:cNvSpPr>
            <a:spLocks noGrp="1"/>
          </p:cNvSpPr>
          <p:nvPr>
            <p:ph type="sldNum" sz="quarter" idx="12"/>
          </p:nvPr>
        </p:nvSpPr>
        <p:spPr/>
        <p:txBody>
          <a:bodyPr/>
          <a:lstStyle/>
          <a:p>
            <a:fld id="{341FA899-3F13-1347-A29A-9E710CA89CC1}" type="slidenum">
              <a:rPr lang="en-GB"/>
              <a:t>3</a:t>
            </a:fld>
            <a:endParaRPr lang="en-GB"/>
          </a:p>
        </p:txBody>
      </p:sp>
    </p:spTree>
    <p:extLst>
      <p:ext uri="{BB962C8B-B14F-4D97-AF65-F5344CB8AC3E}">
        <p14:creationId xmlns:p14="http://schemas.microsoft.com/office/powerpoint/2010/main" val="987153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DCFB-A7B1-2CB9-E661-0A28DD79E0BF}"/>
              </a:ext>
            </a:extLst>
          </p:cNvPr>
          <p:cNvSpPr>
            <a:spLocks noGrp="1"/>
          </p:cNvSpPr>
          <p:nvPr>
            <p:ph type="title"/>
          </p:nvPr>
        </p:nvSpPr>
        <p:spPr/>
        <p:txBody>
          <a:bodyPr/>
          <a:lstStyle/>
          <a:p>
            <a:r>
              <a:rPr lang="en-US"/>
              <a:t>Online learning – learning rate</a:t>
            </a:r>
          </a:p>
        </p:txBody>
      </p:sp>
      <p:sp>
        <p:nvSpPr>
          <p:cNvPr id="3" name="Content Placeholder 2">
            <a:extLst>
              <a:ext uri="{FF2B5EF4-FFF2-40B4-BE49-F238E27FC236}">
                <a16:creationId xmlns:a16="http://schemas.microsoft.com/office/drawing/2014/main" id="{41274723-8975-53CD-B182-5880F646D5B5}"/>
              </a:ext>
            </a:extLst>
          </p:cNvPr>
          <p:cNvSpPr>
            <a:spLocks noGrp="1"/>
          </p:cNvSpPr>
          <p:nvPr>
            <p:ph idx="1"/>
          </p:nvPr>
        </p:nvSpPr>
        <p:spPr>
          <a:xfrm>
            <a:off x="5642042" y="1825625"/>
            <a:ext cx="5711757" cy="4351338"/>
          </a:xfrm>
        </p:spPr>
        <p:txBody>
          <a:bodyPr>
            <a:normAutofit fontScale="70000" lnSpcReduction="20000"/>
          </a:bodyPr>
          <a:lstStyle/>
          <a:p>
            <a:r>
              <a:rPr lang="en-US"/>
              <a:t>An important parameter of online learning is the </a:t>
            </a:r>
            <a:r>
              <a:rPr lang="en-US" b="1" i="1"/>
              <a:t>learning rate</a:t>
            </a:r>
          </a:p>
          <a:p>
            <a:pPr lvl="1"/>
            <a:r>
              <a:rPr lang="en-US"/>
              <a:t>This determines the rate at which the system adapts to new data</a:t>
            </a:r>
          </a:p>
          <a:p>
            <a:r>
              <a:rPr lang="en-US"/>
              <a:t>A high learning rate causes your system to rapidly adapt to new data</a:t>
            </a:r>
          </a:p>
          <a:p>
            <a:pPr lvl="1"/>
            <a:r>
              <a:rPr lang="en-US"/>
              <a:t>But it also causes it to more rapidly forget what it learnt from older data</a:t>
            </a:r>
          </a:p>
          <a:p>
            <a:r>
              <a:rPr lang="en-US"/>
              <a:t>A low learning rate will cause your system to change more slowly in response to new data</a:t>
            </a:r>
          </a:p>
          <a:p>
            <a:pPr lvl="1"/>
            <a:r>
              <a:rPr lang="en-US"/>
              <a:t>But it will also be less sensitive to noise and outliers in the new data</a:t>
            </a:r>
          </a:p>
          <a:p>
            <a:r>
              <a:rPr lang="en-US"/>
              <a:t>Think of online learning as </a:t>
            </a:r>
            <a:r>
              <a:rPr lang="en-US" i="1"/>
              <a:t>incremental</a:t>
            </a:r>
            <a:r>
              <a:rPr lang="en-US"/>
              <a:t> learning</a:t>
            </a:r>
          </a:p>
          <a:p>
            <a:pPr lvl="1"/>
            <a:r>
              <a:rPr lang="en-US"/>
              <a:t>In online learning, what is already known is adjusted in the light of new data</a:t>
            </a:r>
          </a:p>
          <a:p>
            <a:pPr lvl="1"/>
            <a:r>
              <a:rPr lang="en-US"/>
              <a:t>In batch learning, the system builds an entirely new global knowledge base using all the data, including the new data</a:t>
            </a:r>
          </a:p>
        </p:txBody>
      </p:sp>
      <p:pic>
        <p:nvPicPr>
          <p:cNvPr id="4" name="Picture 3">
            <a:extLst>
              <a:ext uri="{FF2B5EF4-FFF2-40B4-BE49-F238E27FC236}">
                <a16:creationId xmlns:a16="http://schemas.microsoft.com/office/drawing/2014/main" id="{4468BC28-69C1-8770-2233-9DB1D149A8BF}"/>
              </a:ext>
            </a:extLst>
          </p:cNvPr>
          <p:cNvPicPr>
            <a:picLocks noChangeAspect="1"/>
          </p:cNvPicPr>
          <p:nvPr/>
        </p:nvPicPr>
        <p:blipFill>
          <a:blip r:embed="rId2"/>
          <a:stretch>
            <a:fillRect/>
          </a:stretch>
        </p:blipFill>
        <p:spPr>
          <a:xfrm>
            <a:off x="408561" y="2442781"/>
            <a:ext cx="5016091" cy="2704327"/>
          </a:xfrm>
          <a:prstGeom prst="rect">
            <a:avLst/>
          </a:prstGeom>
        </p:spPr>
      </p:pic>
      <p:sp>
        <p:nvSpPr>
          <p:cNvPr id="5" name="Slide Number Placeholder 4">
            <a:extLst>
              <a:ext uri="{FF2B5EF4-FFF2-40B4-BE49-F238E27FC236}">
                <a16:creationId xmlns:a16="http://schemas.microsoft.com/office/drawing/2014/main" id="{027EC20D-3FA3-A1D9-F1C1-871A159D793D}"/>
              </a:ext>
            </a:extLst>
          </p:cNvPr>
          <p:cNvSpPr>
            <a:spLocks noGrp="1"/>
          </p:cNvSpPr>
          <p:nvPr>
            <p:ph type="sldNum" sz="quarter" idx="12"/>
          </p:nvPr>
        </p:nvSpPr>
        <p:spPr/>
        <p:txBody>
          <a:bodyPr/>
          <a:lstStyle/>
          <a:p>
            <a:fld id="{341FA899-3F13-1347-A29A-9E710CA89CC1}" type="slidenum">
              <a:rPr lang="en-GB"/>
              <a:t>30</a:t>
            </a:fld>
            <a:endParaRPr lang="en-GB"/>
          </a:p>
        </p:txBody>
      </p:sp>
    </p:spTree>
    <p:extLst>
      <p:ext uri="{BB962C8B-B14F-4D97-AF65-F5344CB8AC3E}">
        <p14:creationId xmlns:p14="http://schemas.microsoft.com/office/powerpoint/2010/main" val="3412087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C910-A428-E6DD-9B0A-5DA7E9F48C4E}"/>
              </a:ext>
            </a:extLst>
          </p:cNvPr>
          <p:cNvSpPr>
            <a:spLocks noGrp="1"/>
          </p:cNvSpPr>
          <p:nvPr>
            <p:ph type="title"/>
          </p:nvPr>
        </p:nvSpPr>
        <p:spPr/>
        <p:txBody>
          <a:bodyPr/>
          <a:lstStyle/>
          <a:p>
            <a:r>
              <a:rPr lang="en-US"/>
              <a:t>Online learning – the challenge of bad data</a:t>
            </a:r>
          </a:p>
        </p:txBody>
      </p:sp>
      <p:sp>
        <p:nvSpPr>
          <p:cNvPr id="3" name="Content Placeholder 2">
            <a:extLst>
              <a:ext uri="{FF2B5EF4-FFF2-40B4-BE49-F238E27FC236}">
                <a16:creationId xmlns:a16="http://schemas.microsoft.com/office/drawing/2014/main" id="{63CE6547-D0CD-61A2-7329-6B66F9FB72FC}"/>
              </a:ext>
            </a:extLst>
          </p:cNvPr>
          <p:cNvSpPr>
            <a:spLocks noGrp="1"/>
          </p:cNvSpPr>
          <p:nvPr>
            <p:ph idx="1"/>
          </p:nvPr>
        </p:nvSpPr>
        <p:spPr>
          <a:xfrm>
            <a:off x="5525310" y="1825625"/>
            <a:ext cx="5828489" cy="4351338"/>
          </a:xfrm>
        </p:spPr>
        <p:txBody>
          <a:bodyPr>
            <a:normAutofit fontScale="85000" lnSpcReduction="20000"/>
          </a:bodyPr>
          <a:lstStyle/>
          <a:p>
            <a:r>
              <a:rPr lang="en-US"/>
              <a:t>If you feed an online learning system bad data, then its performance can decline at a rate that depends on its learning rate and the data quality</a:t>
            </a:r>
          </a:p>
          <a:p>
            <a:r>
              <a:rPr lang="en-US"/>
              <a:t>Bad data could come from, for example, a faulty sensor or someone intentionally trying to sabotage the system</a:t>
            </a:r>
          </a:p>
          <a:p>
            <a:r>
              <a:rPr lang="en-US"/>
              <a:t>You should therefore monitor such a system and promptly switch the learning off if you notice that performance is dropping</a:t>
            </a:r>
          </a:p>
          <a:p>
            <a:r>
              <a:rPr lang="en-US"/>
              <a:t>You could also perform such monitoring automatically using an anomaly detection algorithm</a:t>
            </a:r>
          </a:p>
        </p:txBody>
      </p:sp>
      <p:pic>
        <p:nvPicPr>
          <p:cNvPr id="4" name="Picture 3">
            <a:extLst>
              <a:ext uri="{FF2B5EF4-FFF2-40B4-BE49-F238E27FC236}">
                <a16:creationId xmlns:a16="http://schemas.microsoft.com/office/drawing/2014/main" id="{563479E8-70D3-5456-41F1-3152C2E3329A}"/>
              </a:ext>
            </a:extLst>
          </p:cNvPr>
          <p:cNvPicPr>
            <a:picLocks noChangeAspect="1"/>
          </p:cNvPicPr>
          <p:nvPr/>
        </p:nvPicPr>
        <p:blipFill>
          <a:blip r:embed="rId2"/>
          <a:stretch>
            <a:fillRect/>
          </a:stretch>
        </p:blipFill>
        <p:spPr>
          <a:xfrm>
            <a:off x="408561" y="2442781"/>
            <a:ext cx="5016091" cy="2704327"/>
          </a:xfrm>
          <a:prstGeom prst="rect">
            <a:avLst/>
          </a:prstGeom>
        </p:spPr>
      </p:pic>
      <p:sp>
        <p:nvSpPr>
          <p:cNvPr id="5" name="Slide Number Placeholder 4">
            <a:extLst>
              <a:ext uri="{FF2B5EF4-FFF2-40B4-BE49-F238E27FC236}">
                <a16:creationId xmlns:a16="http://schemas.microsoft.com/office/drawing/2014/main" id="{665AEEC3-8AF2-8F68-88A2-D8A1F75D14FF}"/>
              </a:ext>
            </a:extLst>
          </p:cNvPr>
          <p:cNvSpPr>
            <a:spLocks noGrp="1"/>
          </p:cNvSpPr>
          <p:nvPr>
            <p:ph type="sldNum" sz="quarter" idx="12"/>
          </p:nvPr>
        </p:nvSpPr>
        <p:spPr/>
        <p:txBody>
          <a:bodyPr/>
          <a:lstStyle/>
          <a:p>
            <a:fld id="{341FA899-3F13-1347-A29A-9E710CA89CC1}" type="slidenum">
              <a:rPr lang="en-GB"/>
              <a:t>31</a:t>
            </a:fld>
            <a:endParaRPr lang="en-GB"/>
          </a:p>
        </p:txBody>
      </p:sp>
    </p:spTree>
    <p:extLst>
      <p:ext uri="{BB962C8B-B14F-4D97-AF65-F5344CB8AC3E}">
        <p14:creationId xmlns:p14="http://schemas.microsoft.com/office/powerpoint/2010/main" val="2415493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AB62-7FAF-129D-AD09-19E05E1D4425}"/>
              </a:ext>
            </a:extLst>
          </p:cNvPr>
          <p:cNvSpPr>
            <a:spLocks noGrp="1"/>
          </p:cNvSpPr>
          <p:nvPr>
            <p:ph type="title"/>
          </p:nvPr>
        </p:nvSpPr>
        <p:spPr/>
        <p:txBody>
          <a:bodyPr/>
          <a:lstStyle/>
          <a:p>
            <a:r>
              <a:rPr lang="en-US"/>
              <a:t>Instance-based vs. model-based learning</a:t>
            </a:r>
          </a:p>
        </p:txBody>
      </p:sp>
      <p:sp>
        <p:nvSpPr>
          <p:cNvPr id="3" name="Content Placeholder 2">
            <a:extLst>
              <a:ext uri="{FF2B5EF4-FFF2-40B4-BE49-F238E27FC236}">
                <a16:creationId xmlns:a16="http://schemas.microsoft.com/office/drawing/2014/main" id="{87E4CB1D-2F04-1E58-40E7-F4EB4E4A28BC}"/>
              </a:ext>
            </a:extLst>
          </p:cNvPr>
          <p:cNvSpPr>
            <a:spLocks noGrp="1"/>
          </p:cNvSpPr>
          <p:nvPr>
            <p:ph idx="1"/>
          </p:nvPr>
        </p:nvSpPr>
        <p:spPr>
          <a:xfrm>
            <a:off x="5671226" y="1825625"/>
            <a:ext cx="5682574" cy="4351338"/>
          </a:xfrm>
        </p:spPr>
        <p:txBody>
          <a:bodyPr>
            <a:normAutofit fontScale="85000" lnSpcReduction="10000"/>
          </a:bodyPr>
          <a:lstStyle/>
          <a:p>
            <a:r>
              <a:rPr lang="en-US"/>
              <a:t>ML models make predictions about previously unseen inputs based on knowledge learnt from previous inputs (which might be labelled or not)</a:t>
            </a:r>
          </a:p>
          <a:p>
            <a:r>
              <a:rPr lang="en-US"/>
              <a:t>Making a prediction about an unseen input involves </a:t>
            </a:r>
            <a:r>
              <a:rPr lang="en-US" b="1" i="1"/>
              <a:t>generalizing</a:t>
            </a:r>
            <a:r>
              <a:rPr lang="en-US"/>
              <a:t> from previous inputs</a:t>
            </a:r>
          </a:p>
          <a:p>
            <a:r>
              <a:rPr lang="en-US"/>
              <a:t>ML models can be categorised according to the way in which they generalize from the data on which they are trained</a:t>
            </a:r>
          </a:p>
          <a:p>
            <a:r>
              <a:rPr lang="en-US"/>
              <a:t>There are two main categories of method for generalizing from data: </a:t>
            </a:r>
            <a:r>
              <a:rPr lang="en-US" b="1" i="1"/>
              <a:t>instance-based learning</a:t>
            </a:r>
            <a:r>
              <a:rPr lang="en-US"/>
              <a:t> and </a:t>
            </a:r>
            <a:r>
              <a:rPr lang="en-US" b="1" i="1"/>
              <a:t>model-based learning</a:t>
            </a:r>
            <a:endParaRPr lang="en-US"/>
          </a:p>
        </p:txBody>
      </p:sp>
      <p:pic>
        <p:nvPicPr>
          <p:cNvPr id="4" name="Picture 3">
            <a:extLst>
              <a:ext uri="{FF2B5EF4-FFF2-40B4-BE49-F238E27FC236}">
                <a16:creationId xmlns:a16="http://schemas.microsoft.com/office/drawing/2014/main" id="{011896B0-289B-8FBE-36F9-8354094F9DB2}"/>
              </a:ext>
            </a:extLst>
          </p:cNvPr>
          <p:cNvPicPr>
            <a:picLocks noChangeAspect="1"/>
          </p:cNvPicPr>
          <p:nvPr/>
        </p:nvPicPr>
        <p:blipFill>
          <a:blip r:embed="rId2"/>
          <a:stretch>
            <a:fillRect/>
          </a:stretch>
        </p:blipFill>
        <p:spPr>
          <a:xfrm>
            <a:off x="400456" y="1582617"/>
            <a:ext cx="5194374" cy="2196580"/>
          </a:xfrm>
          <a:prstGeom prst="rect">
            <a:avLst/>
          </a:prstGeom>
        </p:spPr>
      </p:pic>
      <p:pic>
        <p:nvPicPr>
          <p:cNvPr id="5" name="Picture 4">
            <a:extLst>
              <a:ext uri="{FF2B5EF4-FFF2-40B4-BE49-F238E27FC236}">
                <a16:creationId xmlns:a16="http://schemas.microsoft.com/office/drawing/2014/main" id="{58388053-D160-0506-41C8-39322FBF06EB}"/>
              </a:ext>
            </a:extLst>
          </p:cNvPr>
          <p:cNvPicPr>
            <a:picLocks noChangeAspect="1"/>
          </p:cNvPicPr>
          <p:nvPr/>
        </p:nvPicPr>
        <p:blipFill>
          <a:blip r:embed="rId3"/>
          <a:stretch>
            <a:fillRect/>
          </a:stretch>
        </p:blipFill>
        <p:spPr>
          <a:xfrm>
            <a:off x="400456" y="3852154"/>
            <a:ext cx="5194375" cy="2297078"/>
          </a:xfrm>
          <a:prstGeom prst="rect">
            <a:avLst/>
          </a:prstGeom>
        </p:spPr>
      </p:pic>
      <p:sp>
        <p:nvSpPr>
          <p:cNvPr id="6" name="Slide Number Placeholder 5">
            <a:extLst>
              <a:ext uri="{FF2B5EF4-FFF2-40B4-BE49-F238E27FC236}">
                <a16:creationId xmlns:a16="http://schemas.microsoft.com/office/drawing/2014/main" id="{796AC48F-295A-BF3E-63A3-7DDF1A82DF46}"/>
              </a:ext>
            </a:extLst>
          </p:cNvPr>
          <p:cNvSpPr>
            <a:spLocks noGrp="1"/>
          </p:cNvSpPr>
          <p:nvPr>
            <p:ph type="sldNum" sz="quarter" idx="12"/>
          </p:nvPr>
        </p:nvSpPr>
        <p:spPr/>
        <p:txBody>
          <a:bodyPr/>
          <a:lstStyle/>
          <a:p>
            <a:fld id="{341FA899-3F13-1347-A29A-9E710CA89CC1}" type="slidenum">
              <a:rPr lang="en-GB"/>
              <a:t>32</a:t>
            </a:fld>
            <a:endParaRPr lang="en-GB"/>
          </a:p>
        </p:txBody>
      </p:sp>
    </p:spTree>
    <p:extLst>
      <p:ext uri="{BB962C8B-B14F-4D97-AF65-F5344CB8AC3E}">
        <p14:creationId xmlns:p14="http://schemas.microsoft.com/office/powerpoint/2010/main" val="80492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B6B9A-26F3-9703-8987-21EC42ABDA35}"/>
              </a:ext>
            </a:extLst>
          </p:cNvPr>
          <p:cNvSpPr>
            <a:spLocks noGrp="1"/>
          </p:cNvSpPr>
          <p:nvPr>
            <p:ph type="title"/>
          </p:nvPr>
        </p:nvSpPr>
        <p:spPr/>
        <p:txBody>
          <a:bodyPr/>
          <a:lstStyle/>
          <a:p>
            <a:r>
              <a:rPr lang="en-US"/>
              <a:t>Instance-based learning</a:t>
            </a:r>
          </a:p>
        </p:txBody>
      </p:sp>
      <p:sp>
        <p:nvSpPr>
          <p:cNvPr id="3" name="Content Placeholder 2">
            <a:extLst>
              <a:ext uri="{FF2B5EF4-FFF2-40B4-BE49-F238E27FC236}">
                <a16:creationId xmlns:a16="http://schemas.microsoft.com/office/drawing/2014/main" id="{64DB0494-131F-4B88-AF2C-FFF70E156200}"/>
              </a:ext>
            </a:extLst>
          </p:cNvPr>
          <p:cNvSpPr>
            <a:spLocks noGrp="1"/>
          </p:cNvSpPr>
          <p:nvPr>
            <p:ph idx="1"/>
          </p:nvPr>
        </p:nvSpPr>
        <p:spPr>
          <a:xfrm>
            <a:off x="5487824" y="1825625"/>
            <a:ext cx="5865975" cy="4351338"/>
          </a:xfrm>
        </p:spPr>
        <p:txBody>
          <a:bodyPr>
            <a:normAutofit fontScale="77500" lnSpcReduction="20000"/>
          </a:bodyPr>
          <a:lstStyle/>
          <a:p>
            <a:r>
              <a:rPr lang="en-US"/>
              <a:t>In </a:t>
            </a:r>
            <a:r>
              <a:rPr lang="en-US" b="1" i="1"/>
              <a:t>instance-based</a:t>
            </a:r>
            <a:r>
              <a:rPr lang="en-US"/>
              <a:t> </a:t>
            </a:r>
            <a:r>
              <a:rPr lang="en-US" b="1" i="1"/>
              <a:t>learning</a:t>
            </a:r>
            <a:r>
              <a:rPr lang="en-US"/>
              <a:t>, the system knows the labels and maybe other properties about a fixed set of instances</a:t>
            </a:r>
          </a:p>
          <a:p>
            <a:r>
              <a:rPr lang="en-US"/>
              <a:t>When presented with a new unseen sample, the system </a:t>
            </a:r>
            <a:r>
              <a:rPr lang="en-US" b="1" i="1"/>
              <a:t>compares</a:t>
            </a:r>
            <a:r>
              <a:rPr lang="en-US"/>
              <a:t> it with each of its fixed set of instances and predicts that the target value of the new item will be the same as (or some average of) those known instances that are </a:t>
            </a:r>
            <a:r>
              <a:rPr lang="en-US" b="1" i="1"/>
              <a:t>most similar </a:t>
            </a:r>
            <a:r>
              <a:rPr lang="en-US"/>
              <a:t>to it</a:t>
            </a:r>
          </a:p>
          <a:p>
            <a:pPr lvl="1"/>
            <a:r>
              <a:rPr lang="en-US"/>
              <a:t>Essentially interpolation over the space defined by the training set</a:t>
            </a:r>
          </a:p>
          <a:p>
            <a:r>
              <a:rPr lang="en-US"/>
              <a:t>This requires that you define some </a:t>
            </a:r>
            <a:r>
              <a:rPr lang="en-US" b="1" i="1"/>
              <a:t>similarity measure</a:t>
            </a:r>
            <a:r>
              <a:rPr lang="en-US"/>
              <a:t> for comparing previously unseen items with already known items</a:t>
            </a:r>
          </a:p>
          <a:p>
            <a:r>
              <a:rPr lang="en-US"/>
              <a:t>An example of such a method is the </a:t>
            </a:r>
            <a:r>
              <a:rPr lang="en-US" b="1" i="1"/>
              <a:t>k-nearest neighbour algorithm</a:t>
            </a:r>
          </a:p>
        </p:txBody>
      </p:sp>
      <p:pic>
        <p:nvPicPr>
          <p:cNvPr id="4" name="Picture 3">
            <a:extLst>
              <a:ext uri="{FF2B5EF4-FFF2-40B4-BE49-F238E27FC236}">
                <a16:creationId xmlns:a16="http://schemas.microsoft.com/office/drawing/2014/main" id="{632CC587-1FB2-B9DD-00EB-5D304E367D72}"/>
              </a:ext>
            </a:extLst>
          </p:cNvPr>
          <p:cNvPicPr>
            <a:picLocks noChangeAspect="1"/>
          </p:cNvPicPr>
          <p:nvPr/>
        </p:nvPicPr>
        <p:blipFill>
          <a:blip r:embed="rId2"/>
          <a:stretch>
            <a:fillRect/>
          </a:stretch>
        </p:blipFill>
        <p:spPr>
          <a:xfrm>
            <a:off x="293451" y="2330710"/>
            <a:ext cx="5194374" cy="2196580"/>
          </a:xfrm>
          <a:prstGeom prst="rect">
            <a:avLst/>
          </a:prstGeom>
        </p:spPr>
      </p:pic>
      <p:sp>
        <p:nvSpPr>
          <p:cNvPr id="5" name="Slide Number Placeholder 4">
            <a:extLst>
              <a:ext uri="{FF2B5EF4-FFF2-40B4-BE49-F238E27FC236}">
                <a16:creationId xmlns:a16="http://schemas.microsoft.com/office/drawing/2014/main" id="{79821D80-1C6F-2154-FB27-5164D1060B1F}"/>
              </a:ext>
            </a:extLst>
          </p:cNvPr>
          <p:cNvSpPr>
            <a:spLocks noGrp="1"/>
          </p:cNvSpPr>
          <p:nvPr>
            <p:ph type="sldNum" sz="quarter" idx="12"/>
          </p:nvPr>
        </p:nvSpPr>
        <p:spPr/>
        <p:txBody>
          <a:bodyPr/>
          <a:lstStyle/>
          <a:p>
            <a:fld id="{341FA899-3F13-1347-A29A-9E710CA89CC1}" type="slidenum">
              <a:rPr lang="en-GB"/>
              <a:t>33</a:t>
            </a:fld>
            <a:endParaRPr lang="en-GB"/>
          </a:p>
        </p:txBody>
      </p:sp>
    </p:spTree>
    <p:extLst>
      <p:ext uri="{BB962C8B-B14F-4D97-AF65-F5344CB8AC3E}">
        <p14:creationId xmlns:p14="http://schemas.microsoft.com/office/powerpoint/2010/main" val="378396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3E4C-06F0-6632-72FB-83DD3316CAB6}"/>
              </a:ext>
            </a:extLst>
          </p:cNvPr>
          <p:cNvSpPr>
            <a:spLocks noGrp="1"/>
          </p:cNvSpPr>
          <p:nvPr>
            <p:ph type="title"/>
          </p:nvPr>
        </p:nvSpPr>
        <p:spPr/>
        <p:txBody>
          <a:bodyPr/>
          <a:lstStyle/>
          <a:p>
            <a:r>
              <a:rPr lang="en-US"/>
              <a:t>Model-based learning</a:t>
            </a:r>
          </a:p>
        </p:txBody>
      </p:sp>
      <p:sp>
        <p:nvSpPr>
          <p:cNvPr id="3" name="Content Placeholder 2">
            <a:extLst>
              <a:ext uri="{FF2B5EF4-FFF2-40B4-BE49-F238E27FC236}">
                <a16:creationId xmlns:a16="http://schemas.microsoft.com/office/drawing/2014/main" id="{DAC36C70-BA6C-95A2-17E2-5AB657B3366B}"/>
              </a:ext>
            </a:extLst>
          </p:cNvPr>
          <p:cNvSpPr>
            <a:spLocks noGrp="1"/>
          </p:cNvSpPr>
          <p:nvPr>
            <p:ph idx="1"/>
          </p:nvPr>
        </p:nvSpPr>
        <p:spPr>
          <a:xfrm>
            <a:off x="5758774" y="1825625"/>
            <a:ext cx="5595026" cy="4351338"/>
          </a:xfrm>
        </p:spPr>
        <p:txBody>
          <a:bodyPr>
            <a:normAutofit fontScale="85000" lnSpcReduction="20000"/>
          </a:bodyPr>
          <a:lstStyle/>
          <a:p>
            <a:r>
              <a:rPr lang="en-US"/>
              <a:t>The other main way of generalizing is to build a </a:t>
            </a:r>
            <a:r>
              <a:rPr lang="en-US" b="1" i="1"/>
              <a:t>model</a:t>
            </a:r>
            <a:r>
              <a:rPr lang="en-US"/>
              <a:t> of the training data and then use this model to predict properties of previously unseen instances</a:t>
            </a:r>
          </a:p>
          <a:p>
            <a:r>
              <a:rPr lang="en-US"/>
              <a:t>A model of some data is a compressed description of the data that attempts to identify regularities and structure in the data that can be used to predict properties of newly encountered instances</a:t>
            </a:r>
          </a:p>
          <a:p>
            <a:r>
              <a:rPr lang="en-US"/>
              <a:t>In the case on the left, the model is a definition of a boundary between two classes within a space defined by two features</a:t>
            </a:r>
          </a:p>
        </p:txBody>
      </p:sp>
      <p:pic>
        <p:nvPicPr>
          <p:cNvPr id="4" name="Picture 3">
            <a:extLst>
              <a:ext uri="{FF2B5EF4-FFF2-40B4-BE49-F238E27FC236}">
                <a16:creationId xmlns:a16="http://schemas.microsoft.com/office/drawing/2014/main" id="{980048DE-8646-9B86-F68D-067FA7F35896}"/>
              </a:ext>
            </a:extLst>
          </p:cNvPr>
          <p:cNvPicPr>
            <a:picLocks noChangeAspect="1"/>
          </p:cNvPicPr>
          <p:nvPr/>
        </p:nvPicPr>
        <p:blipFill>
          <a:blip r:embed="rId2"/>
          <a:stretch>
            <a:fillRect/>
          </a:stretch>
        </p:blipFill>
        <p:spPr>
          <a:xfrm>
            <a:off x="439367" y="2852755"/>
            <a:ext cx="5194375" cy="2297078"/>
          </a:xfrm>
          <a:prstGeom prst="rect">
            <a:avLst/>
          </a:prstGeom>
        </p:spPr>
      </p:pic>
      <p:sp>
        <p:nvSpPr>
          <p:cNvPr id="5" name="Slide Number Placeholder 4">
            <a:extLst>
              <a:ext uri="{FF2B5EF4-FFF2-40B4-BE49-F238E27FC236}">
                <a16:creationId xmlns:a16="http://schemas.microsoft.com/office/drawing/2014/main" id="{36E9E989-4C37-32CF-6E1A-465F87422778}"/>
              </a:ext>
            </a:extLst>
          </p:cNvPr>
          <p:cNvSpPr>
            <a:spLocks noGrp="1"/>
          </p:cNvSpPr>
          <p:nvPr>
            <p:ph type="sldNum" sz="quarter" idx="12"/>
          </p:nvPr>
        </p:nvSpPr>
        <p:spPr/>
        <p:txBody>
          <a:bodyPr/>
          <a:lstStyle/>
          <a:p>
            <a:fld id="{341FA899-3F13-1347-A29A-9E710CA89CC1}" type="slidenum">
              <a:rPr lang="en-GB"/>
              <a:t>34</a:t>
            </a:fld>
            <a:endParaRPr lang="en-GB"/>
          </a:p>
        </p:txBody>
      </p:sp>
    </p:spTree>
    <p:extLst>
      <p:ext uri="{BB962C8B-B14F-4D97-AF65-F5344CB8AC3E}">
        <p14:creationId xmlns:p14="http://schemas.microsoft.com/office/powerpoint/2010/main" val="3248338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51B6A-4FF0-D04F-0D25-48DABE8A67C9}"/>
              </a:ext>
            </a:extLst>
          </p:cNvPr>
          <p:cNvSpPr>
            <a:spLocks noGrp="1"/>
          </p:cNvSpPr>
          <p:nvPr>
            <p:ph type="title"/>
          </p:nvPr>
        </p:nvSpPr>
        <p:spPr/>
        <p:txBody>
          <a:bodyPr/>
          <a:lstStyle/>
          <a:p>
            <a:r>
              <a:rPr lang="en-US"/>
              <a:t>Model-based learning example</a:t>
            </a:r>
          </a:p>
        </p:txBody>
      </p:sp>
      <p:sp>
        <p:nvSpPr>
          <p:cNvPr id="3" name="Content Placeholder 2">
            <a:extLst>
              <a:ext uri="{FF2B5EF4-FFF2-40B4-BE49-F238E27FC236}">
                <a16:creationId xmlns:a16="http://schemas.microsoft.com/office/drawing/2014/main" id="{4B7390D5-DB04-C27F-476B-433E94D44CCA}"/>
              </a:ext>
            </a:extLst>
          </p:cNvPr>
          <p:cNvSpPr>
            <a:spLocks noGrp="1"/>
          </p:cNvSpPr>
          <p:nvPr>
            <p:ph idx="1"/>
          </p:nvPr>
        </p:nvSpPr>
        <p:spPr>
          <a:xfrm>
            <a:off x="5612860" y="1825625"/>
            <a:ext cx="5740940" cy="4351338"/>
          </a:xfrm>
        </p:spPr>
        <p:txBody>
          <a:bodyPr>
            <a:normAutofit fontScale="92500" lnSpcReduction="20000"/>
          </a:bodyPr>
          <a:lstStyle/>
          <a:p>
            <a:r>
              <a:rPr lang="en-US"/>
              <a:t>As an example of model-based learning we consider the question of whether money makes people happy</a:t>
            </a:r>
          </a:p>
          <a:p>
            <a:r>
              <a:rPr lang="en-US"/>
              <a:t>We can address this question as follows</a:t>
            </a:r>
          </a:p>
          <a:p>
            <a:pPr lvl="1"/>
            <a:r>
              <a:rPr lang="en-US"/>
              <a:t>Find measures of life satisfaction for different countries</a:t>
            </a:r>
          </a:p>
          <a:p>
            <a:pPr lvl="1"/>
            <a:r>
              <a:rPr lang="en-US"/>
              <a:t>Find the gross domestic product (GDP) per capita for each country</a:t>
            </a:r>
          </a:p>
          <a:p>
            <a:pPr lvl="1"/>
            <a:r>
              <a:rPr lang="en-US"/>
              <a:t>Explore whether there is any relationship between life satisfaction and GDP per capita, e.g., by seeing if there is a simple linear relationship</a:t>
            </a:r>
          </a:p>
          <a:p>
            <a:pPr lvl="1"/>
            <a:r>
              <a:rPr lang="en-US"/>
              <a:t>Try using any found relationship to predict the life satisfaction of a previously unseen country from its GDP per capita</a:t>
            </a:r>
          </a:p>
          <a:p>
            <a:endParaRPr lang="en-US"/>
          </a:p>
        </p:txBody>
      </p:sp>
      <p:pic>
        <p:nvPicPr>
          <p:cNvPr id="3074" name="Picture 2">
            <a:extLst>
              <a:ext uri="{FF2B5EF4-FFF2-40B4-BE49-F238E27FC236}">
                <a16:creationId xmlns:a16="http://schemas.microsoft.com/office/drawing/2014/main" id="{D595C061-8FFE-FB08-79E0-D70C3C962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46" y="1984983"/>
            <a:ext cx="4893824" cy="33060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A14435E-E628-DC7F-4C28-357C0DDF90F4}"/>
              </a:ext>
            </a:extLst>
          </p:cNvPr>
          <p:cNvSpPr>
            <a:spLocks noGrp="1"/>
          </p:cNvSpPr>
          <p:nvPr>
            <p:ph type="sldNum" sz="quarter" idx="12"/>
          </p:nvPr>
        </p:nvSpPr>
        <p:spPr/>
        <p:txBody>
          <a:bodyPr/>
          <a:lstStyle/>
          <a:p>
            <a:fld id="{341FA899-3F13-1347-A29A-9E710CA89CC1}" type="slidenum">
              <a:rPr lang="en-GB"/>
              <a:t>35</a:t>
            </a:fld>
            <a:endParaRPr lang="en-GB"/>
          </a:p>
        </p:txBody>
      </p:sp>
    </p:spTree>
    <p:extLst>
      <p:ext uri="{BB962C8B-B14F-4D97-AF65-F5344CB8AC3E}">
        <p14:creationId xmlns:p14="http://schemas.microsoft.com/office/powerpoint/2010/main" val="173277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1E37-B4CF-AD10-7A23-5F59DCBB1C0B}"/>
              </a:ext>
            </a:extLst>
          </p:cNvPr>
          <p:cNvSpPr>
            <a:spLocks noGrp="1"/>
          </p:cNvSpPr>
          <p:nvPr>
            <p:ph type="title"/>
          </p:nvPr>
        </p:nvSpPr>
        <p:spPr/>
        <p:txBody>
          <a:bodyPr/>
          <a:lstStyle/>
          <a:p>
            <a:r>
              <a:rPr lang="en-US"/>
              <a:t>Model-based learning example – obtaining and exploring the data</a:t>
            </a:r>
          </a:p>
        </p:txBody>
      </p:sp>
      <p:sp>
        <p:nvSpPr>
          <p:cNvPr id="3" name="Content Placeholder 2">
            <a:extLst>
              <a:ext uri="{FF2B5EF4-FFF2-40B4-BE49-F238E27FC236}">
                <a16:creationId xmlns:a16="http://schemas.microsoft.com/office/drawing/2014/main" id="{CD446AAC-FD79-B912-6C04-94403C99F4CB}"/>
              </a:ext>
            </a:extLst>
          </p:cNvPr>
          <p:cNvSpPr>
            <a:spLocks noGrp="1"/>
          </p:cNvSpPr>
          <p:nvPr>
            <p:ph idx="1"/>
          </p:nvPr>
        </p:nvSpPr>
        <p:spPr>
          <a:xfrm>
            <a:off x="5407742" y="1825625"/>
            <a:ext cx="5946057" cy="4351338"/>
          </a:xfrm>
        </p:spPr>
        <p:txBody>
          <a:bodyPr>
            <a:normAutofit lnSpcReduction="10000"/>
          </a:bodyPr>
          <a:lstStyle/>
          <a:p>
            <a:r>
              <a:rPr lang="en-US"/>
              <a:t>Download the Better Life Index data from OECD (</a:t>
            </a:r>
            <a:r>
              <a:rPr lang="en-US">
                <a:hlinkClick r:id="rId2"/>
              </a:rPr>
              <a:t>https://www.oecdbetterlifeindex.org</a:t>
            </a:r>
            <a:r>
              <a:rPr lang="en-US"/>
              <a:t>) and World Bank statistics (</a:t>
            </a:r>
            <a:r>
              <a:rPr lang="en-US">
                <a:hlinkClick r:id="rId3"/>
              </a:rPr>
              <a:t>https://ourworldindata.org</a:t>
            </a:r>
            <a:r>
              <a:rPr lang="en-US"/>
              <a:t>) about GDP per capita</a:t>
            </a:r>
          </a:p>
          <a:p>
            <a:r>
              <a:rPr lang="en-US"/>
              <a:t>Join the tables and plot the data for a subset of the countries</a:t>
            </a:r>
          </a:p>
          <a:p>
            <a:r>
              <a:rPr lang="en-US"/>
              <a:t>This graph suggests there might be a simple linear trend (although the data is clearly quite noisy)</a:t>
            </a:r>
          </a:p>
        </p:txBody>
      </p:sp>
      <p:pic>
        <p:nvPicPr>
          <p:cNvPr id="1026" name="Picture 2">
            <a:extLst>
              <a:ext uri="{FF2B5EF4-FFF2-40B4-BE49-F238E27FC236}">
                <a16:creationId xmlns:a16="http://schemas.microsoft.com/office/drawing/2014/main" id="{6AF38828-1256-9C00-D5C7-C8A95FCCD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562" y="3818194"/>
            <a:ext cx="4920791" cy="2887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CD1ABC-B1C8-CB40-EE37-32E7D8F8B5BD}"/>
              </a:ext>
            </a:extLst>
          </p:cNvPr>
          <p:cNvPicPr>
            <a:picLocks noChangeAspect="1"/>
          </p:cNvPicPr>
          <p:nvPr/>
        </p:nvPicPr>
        <p:blipFill>
          <a:blip r:embed="rId5"/>
          <a:stretch>
            <a:fillRect/>
          </a:stretch>
        </p:blipFill>
        <p:spPr>
          <a:xfrm>
            <a:off x="1076836" y="1797537"/>
            <a:ext cx="3785830" cy="1913808"/>
          </a:xfrm>
          <a:prstGeom prst="rect">
            <a:avLst/>
          </a:prstGeom>
        </p:spPr>
      </p:pic>
      <p:sp>
        <p:nvSpPr>
          <p:cNvPr id="5" name="Slide Number Placeholder 4">
            <a:extLst>
              <a:ext uri="{FF2B5EF4-FFF2-40B4-BE49-F238E27FC236}">
                <a16:creationId xmlns:a16="http://schemas.microsoft.com/office/drawing/2014/main" id="{BD9B16DB-B697-0F58-52E0-6B7053D02855}"/>
              </a:ext>
            </a:extLst>
          </p:cNvPr>
          <p:cNvSpPr>
            <a:spLocks noGrp="1"/>
          </p:cNvSpPr>
          <p:nvPr>
            <p:ph type="sldNum" sz="quarter" idx="12"/>
          </p:nvPr>
        </p:nvSpPr>
        <p:spPr/>
        <p:txBody>
          <a:bodyPr/>
          <a:lstStyle/>
          <a:p>
            <a:fld id="{341FA899-3F13-1347-A29A-9E710CA89CC1}" type="slidenum">
              <a:rPr lang="en-GB"/>
              <a:t>36</a:t>
            </a:fld>
            <a:endParaRPr lang="en-GB"/>
          </a:p>
        </p:txBody>
      </p:sp>
    </p:spTree>
    <p:extLst>
      <p:ext uri="{BB962C8B-B14F-4D97-AF65-F5344CB8AC3E}">
        <p14:creationId xmlns:p14="http://schemas.microsoft.com/office/powerpoint/2010/main" val="1967644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E6C0E-0DBD-5798-E8F5-DBC6B88EE9CA}"/>
              </a:ext>
            </a:extLst>
          </p:cNvPr>
          <p:cNvSpPr>
            <a:spLocks noGrp="1"/>
          </p:cNvSpPr>
          <p:nvPr>
            <p:ph type="title"/>
          </p:nvPr>
        </p:nvSpPr>
        <p:spPr/>
        <p:txBody>
          <a:bodyPr/>
          <a:lstStyle/>
          <a:p>
            <a:r>
              <a:rPr lang="en-US"/>
              <a:t>Model-based learning example </a:t>
            </a:r>
            <a:br>
              <a:rPr lang="en-US"/>
            </a:br>
            <a:r>
              <a:rPr lang="en-US"/>
              <a:t>- selecting a model </a:t>
            </a:r>
          </a:p>
        </p:txBody>
      </p:sp>
      <p:sp>
        <p:nvSpPr>
          <p:cNvPr id="3" name="Content Placeholder 2">
            <a:extLst>
              <a:ext uri="{FF2B5EF4-FFF2-40B4-BE49-F238E27FC236}">
                <a16:creationId xmlns:a16="http://schemas.microsoft.com/office/drawing/2014/main" id="{AA7FDF6F-6E59-805F-7AC9-4237AE1D2D53}"/>
              </a:ext>
            </a:extLst>
          </p:cNvPr>
          <p:cNvSpPr>
            <a:spLocks noGrp="1"/>
          </p:cNvSpPr>
          <p:nvPr>
            <p:ph idx="1"/>
          </p:nvPr>
        </p:nvSpPr>
        <p:spPr>
          <a:xfrm>
            <a:off x="5486399" y="1825625"/>
            <a:ext cx="6308213" cy="4351338"/>
          </a:xfrm>
        </p:spPr>
        <p:txBody>
          <a:bodyPr>
            <a:normAutofit fontScale="92500" lnSpcReduction="20000"/>
          </a:bodyPr>
          <a:lstStyle/>
          <a:p>
            <a:r>
              <a:rPr lang="en-US"/>
              <a:t>As it looks like there might be a linear relationship between GDP and life satisfaction, we decide to try to find the best-fit line that fits the data – this is called </a:t>
            </a:r>
            <a:r>
              <a:rPr lang="en-US" b="1" i="1"/>
              <a:t>linear regression</a:t>
            </a:r>
          </a:p>
          <a:p>
            <a:r>
              <a:rPr lang="en-US"/>
              <a:t>We need to find a line of the form</a:t>
            </a:r>
            <a:br>
              <a:rPr lang="en-US"/>
            </a:br>
            <a:r>
              <a:rPr lang="en-US" i="1"/>
              <a:t>life_satisfaction</a:t>
            </a:r>
            <a:r>
              <a:rPr lang="en-US"/>
              <a:t> = 𝜽</a:t>
            </a:r>
            <a:r>
              <a:rPr lang="en-US" i="1" baseline="-25000"/>
              <a:t>0</a:t>
            </a:r>
            <a:r>
              <a:rPr lang="en-US"/>
              <a:t> + 𝜽</a:t>
            </a:r>
            <a:r>
              <a:rPr lang="en-US" i="1" baseline="-25000"/>
              <a:t>1</a:t>
            </a:r>
            <a:r>
              <a:rPr lang="en-US"/>
              <a:t> x </a:t>
            </a:r>
            <a:r>
              <a:rPr lang="en-US" i="1"/>
              <a:t>GDP_per_capita</a:t>
            </a:r>
          </a:p>
          <a:p>
            <a:pPr lvl="1"/>
            <a:r>
              <a:rPr lang="en-US"/>
              <a:t>𝜽</a:t>
            </a:r>
            <a:r>
              <a:rPr lang="en-US" i="1" baseline="-25000"/>
              <a:t>1 </a:t>
            </a:r>
            <a:r>
              <a:rPr lang="en-US"/>
              <a:t>is the slope (gradient) of the line</a:t>
            </a:r>
          </a:p>
          <a:p>
            <a:pPr lvl="1"/>
            <a:r>
              <a:rPr lang="en-US"/>
              <a:t>𝜽</a:t>
            </a:r>
            <a:r>
              <a:rPr lang="en-US" i="1" baseline="-25000"/>
              <a:t>0</a:t>
            </a:r>
            <a:r>
              <a:rPr lang="en-US"/>
              <a:t> is the </a:t>
            </a:r>
            <a:r>
              <a:rPr lang="en-US" i="1"/>
              <a:t>life_satisfaction</a:t>
            </a:r>
            <a:r>
              <a:rPr lang="en-US"/>
              <a:t> value when </a:t>
            </a:r>
            <a:r>
              <a:rPr lang="en-US" i="1"/>
              <a:t>GDB_per_capita</a:t>
            </a:r>
            <a:r>
              <a:rPr lang="en-US"/>
              <a:t> = 0</a:t>
            </a:r>
          </a:p>
          <a:p>
            <a:r>
              <a:rPr lang="en-US"/>
              <a:t>The graph shows examples of the lines that correspond to particular choices of values for 𝜽</a:t>
            </a:r>
            <a:r>
              <a:rPr lang="en-US" i="1" baseline="-25000"/>
              <a:t>0</a:t>
            </a:r>
            <a:r>
              <a:rPr lang="en-US"/>
              <a:t> and 𝜽</a:t>
            </a:r>
            <a:r>
              <a:rPr lang="en-US" i="1" baseline="-25000"/>
              <a:t>1</a:t>
            </a:r>
            <a:r>
              <a:rPr lang="en-US"/>
              <a:t> </a:t>
            </a:r>
          </a:p>
          <a:p>
            <a:endParaRPr lang="en-US"/>
          </a:p>
        </p:txBody>
      </p:sp>
      <p:pic>
        <p:nvPicPr>
          <p:cNvPr id="2050" name="Picture 2">
            <a:extLst>
              <a:ext uri="{FF2B5EF4-FFF2-40B4-BE49-F238E27FC236}">
                <a16:creationId xmlns:a16="http://schemas.microsoft.com/office/drawing/2014/main" id="{EAAAA9B0-E1B9-3E57-D034-CDBD03ADF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87" y="2197894"/>
            <a:ext cx="4990690" cy="292842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35D3B35-36EB-EC91-C10F-C209563F5F4D}"/>
              </a:ext>
            </a:extLst>
          </p:cNvPr>
          <p:cNvSpPr>
            <a:spLocks noGrp="1"/>
          </p:cNvSpPr>
          <p:nvPr>
            <p:ph type="sldNum" sz="quarter" idx="12"/>
          </p:nvPr>
        </p:nvSpPr>
        <p:spPr/>
        <p:txBody>
          <a:bodyPr/>
          <a:lstStyle/>
          <a:p>
            <a:fld id="{341FA899-3F13-1347-A29A-9E710CA89CC1}" type="slidenum">
              <a:rPr lang="en-GB"/>
              <a:t>37</a:t>
            </a:fld>
            <a:endParaRPr lang="en-GB"/>
          </a:p>
        </p:txBody>
      </p:sp>
    </p:spTree>
    <p:extLst>
      <p:ext uri="{BB962C8B-B14F-4D97-AF65-F5344CB8AC3E}">
        <p14:creationId xmlns:p14="http://schemas.microsoft.com/office/powerpoint/2010/main" val="1661994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96DC-2545-1164-DF9A-2ECCAE11062A}"/>
              </a:ext>
            </a:extLst>
          </p:cNvPr>
          <p:cNvSpPr>
            <a:spLocks noGrp="1"/>
          </p:cNvSpPr>
          <p:nvPr>
            <p:ph type="title"/>
          </p:nvPr>
        </p:nvSpPr>
        <p:spPr>
          <a:xfrm>
            <a:off x="838200" y="365126"/>
            <a:ext cx="10515600" cy="402129"/>
          </a:xfrm>
        </p:spPr>
        <p:txBody>
          <a:bodyPr>
            <a:normAutofit fontScale="90000"/>
          </a:bodyPr>
          <a:lstStyle/>
          <a:p>
            <a:r>
              <a:rPr lang="en-US"/>
              <a:t>Model-based learning – selecting a model</a:t>
            </a:r>
          </a:p>
        </p:txBody>
      </p:sp>
      <p:sp>
        <p:nvSpPr>
          <p:cNvPr id="3" name="Content Placeholder 2">
            <a:extLst>
              <a:ext uri="{FF2B5EF4-FFF2-40B4-BE49-F238E27FC236}">
                <a16:creationId xmlns:a16="http://schemas.microsoft.com/office/drawing/2014/main" id="{4C56B9E2-FF94-B7F6-557F-08C809EA6528}"/>
              </a:ext>
            </a:extLst>
          </p:cNvPr>
          <p:cNvSpPr>
            <a:spLocks noGrp="1"/>
          </p:cNvSpPr>
          <p:nvPr>
            <p:ph idx="1"/>
          </p:nvPr>
        </p:nvSpPr>
        <p:spPr>
          <a:xfrm>
            <a:off x="5312717" y="1101215"/>
            <a:ext cx="6437849" cy="5391660"/>
          </a:xfrm>
        </p:spPr>
        <p:txBody>
          <a:bodyPr>
            <a:normAutofit fontScale="77500" lnSpcReduction="20000"/>
          </a:bodyPr>
          <a:lstStyle/>
          <a:p>
            <a:r>
              <a:rPr lang="en-US"/>
              <a:t>We need to try to find the parameter values that will give us the model that will perform best on unseen data</a:t>
            </a:r>
          </a:p>
          <a:p>
            <a:r>
              <a:rPr lang="en-US"/>
              <a:t>We generally try to find a set of model parameter values that either minimise some </a:t>
            </a:r>
            <a:r>
              <a:rPr lang="en-US" b="1" i="1"/>
              <a:t>cost function</a:t>
            </a:r>
            <a:r>
              <a:rPr lang="en-US" i="1"/>
              <a:t> </a:t>
            </a:r>
            <a:r>
              <a:rPr lang="en-US"/>
              <a:t>or maximise some </a:t>
            </a:r>
            <a:r>
              <a:rPr lang="en-US" b="1" i="1"/>
              <a:t>fitness function </a:t>
            </a:r>
            <a:r>
              <a:rPr lang="en-US"/>
              <a:t>(a.k.a. </a:t>
            </a:r>
            <a:r>
              <a:rPr lang="en-US" b="1" i="1"/>
              <a:t>utility function</a:t>
            </a:r>
            <a:r>
              <a:rPr lang="en-US"/>
              <a:t>)</a:t>
            </a:r>
          </a:p>
          <a:p>
            <a:r>
              <a:rPr lang="en-US"/>
              <a:t>In the case of linear regression, we usually define the cost function to be the difference between the model’s predictions and the training examples, and we aim to minimise this cost</a:t>
            </a:r>
          </a:p>
          <a:p>
            <a:r>
              <a:rPr lang="en-US"/>
              <a:t>We can use the linear regression algorithm (implemented in scikit-learn) to find the best-fit line for our training data – this step of determining the model parameters is called </a:t>
            </a:r>
            <a:r>
              <a:rPr lang="en-US" b="1" i="1"/>
              <a:t>training the model</a:t>
            </a:r>
          </a:p>
          <a:p>
            <a:r>
              <a:rPr lang="en-US"/>
              <a:t>For the data in our example, the model parameters turn out to be 𝜽</a:t>
            </a:r>
            <a:r>
              <a:rPr lang="en-US" i="1" baseline="-25000"/>
              <a:t>0</a:t>
            </a:r>
            <a:r>
              <a:rPr lang="en-US"/>
              <a:t> = 3.75 and 𝜽</a:t>
            </a:r>
            <a:r>
              <a:rPr lang="en-US" i="1" baseline="-25000"/>
              <a:t>1</a:t>
            </a:r>
            <a:r>
              <a:rPr lang="en-US"/>
              <a:t> = 6.78 x 10</a:t>
            </a:r>
            <a:r>
              <a:rPr lang="en-US" baseline="30000"/>
              <a:t>-5</a:t>
            </a:r>
          </a:p>
          <a:p>
            <a:r>
              <a:rPr lang="en-US"/>
              <a:t>These parameter values give the line shown on the left</a:t>
            </a:r>
          </a:p>
        </p:txBody>
      </p:sp>
      <p:pic>
        <p:nvPicPr>
          <p:cNvPr id="3074" name="Picture 2">
            <a:extLst>
              <a:ext uri="{FF2B5EF4-FFF2-40B4-BE49-F238E27FC236}">
                <a16:creationId xmlns:a16="http://schemas.microsoft.com/office/drawing/2014/main" id="{832A2A2C-22BB-215F-64A7-6EB8D6E72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74" y="1835688"/>
            <a:ext cx="4797343" cy="281497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1A5FC5B-0FF1-FD08-E49A-D94411895D94}"/>
              </a:ext>
            </a:extLst>
          </p:cNvPr>
          <p:cNvSpPr>
            <a:spLocks noGrp="1"/>
          </p:cNvSpPr>
          <p:nvPr>
            <p:ph type="sldNum" sz="quarter" idx="12"/>
          </p:nvPr>
        </p:nvSpPr>
        <p:spPr/>
        <p:txBody>
          <a:bodyPr/>
          <a:lstStyle/>
          <a:p>
            <a:fld id="{341FA899-3F13-1347-A29A-9E710CA89CC1}" type="slidenum">
              <a:rPr lang="en-GB"/>
              <a:t>38</a:t>
            </a:fld>
            <a:endParaRPr lang="en-GB"/>
          </a:p>
        </p:txBody>
      </p:sp>
    </p:spTree>
    <p:extLst>
      <p:ext uri="{BB962C8B-B14F-4D97-AF65-F5344CB8AC3E}">
        <p14:creationId xmlns:p14="http://schemas.microsoft.com/office/powerpoint/2010/main" val="647778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4850-FF67-4697-2F93-A61E1C4CF8D8}"/>
              </a:ext>
            </a:extLst>
          </p:cNvPr>
          <p:cNvSpPr>
            <a:spLocks noGrp="1"/>
          </p:cNvSpPr>
          <p:nvPr>
            <p:ph type="title"/>
          </p:nvPr>
        </p:nvSpPr>
        <p:spPr/>
        <p:txBody>
          <a:bodyPr/>
          <a:lstStyle/>
          <a:p>
            <a:r>
              <a:rPr lang="en-US"/>
              <a:t>Model-based learning – running the model</a:t>
            </a:r>
          </a:p>
        </p:txBody>
      </p:sp>
      <p:sp>
        <p:nvSpPr>
          <p:cNvPr id="3" name="Content Placeholder 2">
            <a:extLst>
              <a:ext uri="{FF2B5EF4-FFF2-40B4-BE49-F238E27FC236}">
                <a16:creationId xmlns:a16="http://schemas.microsoft.com/office/drawing/2014/main" id="{B6C84E02-DA51-382A-A56E-DF96260E62BD}"/>
              </a:ext>
            </a:extLst>
          </p:cNvPr>
          <p:cNvSpPr>
            <a:spLocks noGrp="1"/>
          </p:cNvSpPr>
          <p:nvPr>
            <p:ph idx="1"/>
          </p:nvPr>
        </p:nvSpPr>
        <p:spPr>
          <a:xfrm>
            <a:off x="5761702" y="1825625"/>
            <a:ext cx="5592097" cy="4351338"/>
          </a:xfrm>
        </p:spPr>
        <p:txBody>
          <a:bodyPr/>
          <a:lstStyle/>
          <a:p>
            <a:r>
              <a:rPr lang="en-US"/>
              <a:t>Now we have a model, we can use it to predict the life satisfaction of a country based on its GDP per capita</a:t>
            </a:r>
          </a:p>
          <a:p>
            <a:r>
              <a:rPr lang="en-US"/>
              <a:t>For example, Cyprus’ GDP per capita is $37655 and our model therefore predicts that its life satisfaction index should be 6.30</a:t>
            </a:r>
          </a:p>
        </p:txBody>
      </p:sp>
      <p:pic>
        <p:nvPicPr>
          <p:cNvPr id="4098" name="Picture 2">
            <a:extLst>
              <a:ext uri="{FF2B5EF4-FFF2-40B4-BE49-F238E27FC236}">
                <a16:creationId xmlns:a16="http://schemas.microsoft.com/office/drawing/2014/main" id="{3A559D32-10FB-6B15-DB9A-9FFCADEED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61" y="1825625"/>
            <a:ext cx="5011389" cy="338547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7BAE6D1-5231-4754-139C-C0779C0FD7E4}"/>
              </a:ext>
            </a:extLst>
          </p:cNvPr>
          <p:cNvSpPr>
            <a:spLocks noGrp="1"/>
          </p:cNvSpPr>
          <p:nvPr>
            <p:ph type="sldNum" sz="quarter" idx="12"/>
          </p:nvPr>
        </p:nvSpPr>
        <p:spPr/>
        <p:txBody>
          <a:bodyPr/>
          <a:lstStyle/>
          <a:p>
            <a:fld id="{341FA899-3F13-1347-A29A-9E710CA89CC1}" type="slidenum">
              <a:rPr lang="en-GB"/>
              <a:t>39</a:t>
            </a:fld>
            <a:endParaRPr lang="en-GB"/>
          </a:p>
        </p:txBody>
      </p:sp>
    </p:spTree>
    <p:extLst>
      <p:ext uri="{BB962C8B-B14F-4D97-AF65-F5344CB8AC3E}">
        <p14:creationId xmlns:p14="http://schemas.microsoft.com/office/powerpoint/2010/main" val="3211769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DD845-3BC8-A2CB-BE1F-CA69476584C0}"/>
              </a:ext>
            </a:extLst>
          </p:cNvPr>
          <p:cNvSpPr>
            <a:spLocks noGrp="1"/>
          </p:cNvSpPr>
          <p:nvPr>
            <p:ph type="title"/>
          </p:nvPr>
        </p:nvSpPr>
        <p:spPr>
          <a:xfrm>
            <a:off x="838200" y="365125"/>
            <a:ext cx="10515600" cy="483961"/>
          </a:xfrm>
        </p:spPr>
        <p:txBody>
          <a:bodyPr>
            <a:normAutofit fontScale="90000"/>
          </a:bodyPr>
          <a:lstStyle/>
          <a:p>
            <a:r>
              <a:rPr lang="en-US"/>
              <a:t>The Machine Learning Tsunami</a:t>
            </a:r>
          </a:p>
        </p:txBody>
      </p:sp>
      <p:sp>
        <p:nvSpPr>
          <p:cNvPr id="3" name="Content Placeholder 2">
            <a:extLst>
              <a:ext uri="{FF2B5EF4-FFF2-40B4-BE49-F238E27FC236}">
                <a16:creationId xmlns:a16="http://schemas.microsoft.com/office/drawing/2014/main" id="{70286B13-E8A0-BF97-B218-D1D63D299AF0}"/>
              </a:ext>
            </a:extLst>
          </p:cNvPr>
          <p:cNvSpPr>
            <a:spLocks noGrp="1"/>
          </p:cNvSpPr>
          <p:nvPr>
            <p:ph idx="1"/>
          </p:nvPr>
        </p:nvSpPr>
        <p:spPr>
          <a:xfrm>
            <a:off x="5772838" y="1410159"/>
            <a:ext cx="5580961" cy="5001658"/>
          </a:xfrm>
        </p:spPr>
        <p:txBody>
          <a:bodyPr>
            <a:normAutofit fontScale="92500" lnSpcReduction="20000"/>
          </a:bodyPr>
          <a:lstStyle/>
          <a:p>
            <a:r>
              <a:rPr lang="en-US"/>
              <a:t>Before Hinton et al.’s paper, it had been widely considered that training a deep neural network was impossible and most researchers had abandoned the idea</a:t>
            </a:r>
          </a:p>
          <a:p>
            <a:r>
              <a:rPr lang="en-US"/>
              <a:t>The success of Hinton et al.’s method revived interest in artificial neural networks and led to a tidal wave of projects that showed that deep learning could be used to achieve results well beyond the SOTA in many ML tasks (provided one had enough computing power and data...)</a:t>
            </a:r>
          </a:p>
          <a:p>
            <a:r>
              <a:rPr lang="en-US"/>
              <a:t>Since then, ML models have become ubiquitous, being present in a huge variety of products and services</a:t>
            </a:r>
          </a:p>
        </p:txBody>
      </p:sp>
      <p:pic>
        <p:nvPicPr>
          <p:cNvPr id="4" name="Picture 3">
            <a:extLst>
              <a:ext uri="{FF2B5EF4-FFF2-40B4-BE49-F238E27FC236}">
                <a16:creationId xmlns:a16="http://schemas.microsoft.com/office/drawing/2014/main" id="{F15FA6EB-8721-5949-26F3-4D010BAA1ECF}"/>
              </a:ext>
            </a:extLst>
          </p:cNvPr>
          <p:cNvPicPr>
            <a:picLocks noChangeAspect="1"/>
          </p:cNvPicPr>
          <p:nvPr/>
        </p:nvPicPr>
        <p:blipFill>
          <a:blip r:embed="rId2"/>
          <a:stretch>
            <a:fillRect/>
          </a:stretch>
        </p:blipFill>
        <p:spPr>
          <a:xfrm>
            <a:off x="838200" y="982731"/>
            <a:ext cx="4062691" cy="5856514"/>
          </a:xfrm>
          <a:prstGeom prst="rect">
            <a:avLst/>
          </a:prstGeom>
        </p:spPr>
      </p:pic>
      <p:sp>
        <p:nvSpPr>
          <p:cNvPr id="5" name="Slide Number Placeholder 4">
            <a:extLst>
              <a:ext uri="{FF2B5EF4-FFF2-40B4-BE49-F238E27FC236}">
                <a16:creationId xmlns:a16="http://schemas.microsoft.com/office/drawing/2014/main" id="{F07D286F-D4B5-8197-FBDE-5C256FCB67D2}"/>
              </a:ext>
            </a:extLst>
          </p:cNvPr>
          <p:cNvSpPr>
            <a:spLocks noGrp="1"/>
          </p:cNvSpPr>
          <p:nvPr>
            <p:ph type="sldNum" sz="quarter" idx="12"/>
          </p:nvPr>
        </p:nvSpPr>
        <p:spPr/>
        <p:txBody>
          <a:bodyPr/>
          <a:lstStyle/>
          <a:p>
            <a:fld id="{341FA899-3F13-1347-A29A-9E710CA89CC1}" type="slidenum">
              <a:rPr lang="en-GB"/>
              <a:t>4</a:t>
            </a:fld>
            <a:endParaRPr lang="en-GB"/>
          </a:p>
        </p:txBody>
      </p:sp>
    </p:spTree>
    <p:extLst>
      <p:ext uri="{BB962C8B-B14F-4D97-AF65-F5344CB8AC3E}">
        <p14:creationId xmlns:p14="http://schemas.microsoft.com/office/powerpoint/2010/main" val="410188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028C-26FD-C66C-5D34-7364B9A670B3}"/>
              </a:ext>
            </a:extLst>
          </p:cNvPr>
          <p:cNvSpPr>
            <a:spLocks noGrp="1"/>
          </p:cNvSpPr>
          <p:nvPr>
            <p:ph type="title"/>
          </p:nvPr>
        </p:nvSpPr>
        <p:spPr>
          <a:xfrm>
            <a:off x="6587612" y="365125"/>
            <a:ext cx="4766187" cy="1325563"/>
          </a:xfrm>
        </p:spPr>
        <p:txBody>
          <a:bodyPr/>
          <a:lstStyle/>
          <a:p>
            <a:r>
              <a:rPr lang="en-US"/>
              <a:t>Python code for this example</a:t>
            </a:r>
          </a:p>
        </p:txBody>
      </p:sp>
      <p:sp>
        <p:nvSpPr>
          <p:cNvPr id="3" name="Content Placeholder 2">
            <a:extLst>
              <a:ext uri="{FF2B5EF4-FFF2-40B4-BE49-F238E27FC236}">
                <a16:creationId xmlns:a16="http://schemas.microsoft.com/office/drawing/2014/main" id="{0E67EEF6-3513-1BC6-15FB-417E77FFDFF8}"/>
              </a:ext>
            </a:extLst>
          </p:cNvPr>
          <p:cNvSpPr>
            <a:spLocks noGrp="1"/>
          </p:cNvSpPr>
          <p:nvPr>
            <p:ph idx="1"/>
          </p:nvPr>
        </p:nvSpPr>
        <p:spPr>
          <a:xfrm>
            <a:off x="6587612" y="1825625"/>
            <a:ext cx="4766188" cy="4351338"/>
          </a:xfrm>
        </p:spPr>
        <p:txBody>
          <a:bodyPr/>
          <a:lstStyle/>
          <a:p>
            <a:r>
              <a:rPr lang="en-US"/>
              <a:t>The Python code on the left gets the raw data, prepares and visualizes it, selects a model, trains the model and then uses the model to make a prediction </a:t>
            </a:r>
          </a:p>
        </p:txBody>
      </p:sp>
      <p:pic>
        <p:nvPicPr>
          <p:cNvPr id="4" name="Picture 3">
            <a:extLst>
              <a:ext uri="{FF2B5EF4-FFF2-40B4-BE49-F238E27FC236}">
                <a16:creationId xmlns:a16="http://schemas.microsoft.com/office/drawing/2014/main" id="{CAE5CF49-C3C7-9389-CDFA-7A04CA52656A}"/>
              </a:ext>
            </a:extLst>
          </p:cNvPr>
          <p:cNvPicPr>
            <a:picLocks noChangeAspect="1"/>
          </p:cNvPicPr>
          <p:nvPr/>
        </p:nvPicPr>
        <p:blipFill>
          <a:blip r:embed="rId2"/>
          <a:stretch>
            <a:fillRect/>
          </a:stretch>
        </p:blipFill>
        <p:spPr>
          <a:xfrm>
            <a:off x="269161" y="285135"/>
            <a:ext cx="6318451" cy="6287729"/>
          </a:xfrm>
          <a:prstGeom prst="rect">
            <a:avLst/>
          </a:prstGeom>
        </p:spPr>
      </p:pic>
      <p:sp>
        <p:nvSpPr>
          <p:cNvPr id="5" name="Slide Number Placeholder 4">
            <a:extLst>
              <a:ext uri="{FF2B5EF4-FFF2-40B4-BE49-F238E27FC236}">
                <a16:creationId xmlns:a16="http://schemas.microsoft.com/office/drawing/2014/main" id="{5857835E-7761-827D-9267-D05300C69F2F}"/>
              </a:ext>
            </a:extLst>
          </p:cNvPr>
          <p:cNvSpPr>
            <a:spLocks noGrp="1"/>
          </p:cNvSpPr>
          <p:nvPr>
            <p:ph type="sldNum" sz="quarter" idx="12"/>
          </p:nvPr>
        </p:nvSpPr>
        <p:spPr/>
        <p:txBody>
          <a:bodyPr/>
          <a:lstStyle/>
          <a:p>
            <a:fld id="{341FA899-3F13-1347-A29A-9E710CA89CC1}" type="slidenum">
              <a:rPr lang="en-GB"/>
              <a:t>40</a:t>
            </a:fld>
            <a:endParaRPr lang="en-GB"/>
          </a:p>
        </p:txBody>
      </p:sp>
    </p:spTree>
    <p:extLst>
      <p:ext uri="{BB962C8B-B14F-4D97-AF65-F5344CB8AC3E}">
        <p14:creationId xmlns:p14="http://schemas.microsoft.com/office/powerpoint/2010/main" val="3887846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0D122-767C-9024-CED4-7219619D3E2A}"/>
              </a:ext>
            </a:extLst>
          </p:cNvPr>
          <p:cNvSpPr>
            <a:spLocks noGrp="1"/>
          </p:cNvSpPr>
          <p:nvPr>
            <p:ph type="title"/>
          </p:nvPr>
        </p:nvSpPr>
        <p:spPr>
          <a:xfrm>
            <a:off x="838200" y="365125"/>
            <a:ext cx="10515600" cy="561425"/>
          </a:xfrm>
        </p:spPr>
        <p:txBody>
          <a:bodyPr>
            <a:normAutofit fontScale="90000"/>
          </a:bodyPr>
          <a:lstStyle/>
          <a:p>
            <a:r>
              <a:rPr lang="en-US"/>
              <a:t>Using instance-based learning instead</a:t>
            </a:r>
          </a:p>
        </p:txBody>
      </p:sp>
      <p:sp>
        <p:nvSpPr>
          <p:cNvPr id="3" name="Content Placeholder 2">
            <a:extLst>
              <a:ext uri="{FF2B5EF4-FFF2-40B4-BE49-F238E27FC236}">
                <a16:creationId xmlns:a16="http://schemas.microsoft.com/office/drawing/2014/main" id="{07C98BF1-4EEF-BDBD-C9FF-593B7DDCDC54}"/>
              </a:ext>
            </a:extLst>
          </p:cNvPr>
          <p:cNvSpPr>
            <a:spLocks noGrp="1"/>
          </p:cNvSpPr>
          <p:nvPr>
            <p:ph idx="1"/>
          </p:nvPr>
        </p:nvSpPr>
        <p:spPr>
          <a:xfrm>
            <a:off x="5664179" y="926550"/>
            <a:ext cx="5977205" cy="5673947"/>
          </a:xfrm>
        </p:spPr>
        <p:txBody>
          <a:bodyPr>
            <a:normAutofit fontScale="92500" lnSpcReduction="20000"/>
          </a:bodyPr>
          <a:lstStyle/>
          <a:p>
            <a:r>
              <a:rPr lang="en-US"/>
              <a:t>One could also have selected an instance-based learning model, such as a </a:t>
            </a:r>
            <a:r>
              <a:rPr lang="en-US" b="1" i="1"/>
              <a:t>k-nearest neighbour regressor</a:t>
            </a:r>
          </a:p>
          <a:p>
            <a:r>
              <a:rPr lang="en-US"/>
              <a:t>A k-NN regressor would find the </a:t>
            </a:r>
            <a:r>
              <a:rPr lang="en-US" i="1"/>
              <a:t>k</a:t>
            </a:r>
            <a:r>
              <a:rPr lang="en-US"/>
              <a:t> countries with the most similar GDP per capita to Cyprus and then predict that Cyprus’ life satisfaction index would be the average of the indices for these </a:t>
            </a:r>
            <a:r>
              <a:rPr lang="en-US" i="1"/>
              <a:t>k</a:t>
            </a:r>
            <a:r>
              <a:rPr lang="en-US"/>
              <a:t> countries</a:t>
            </a:r>
          </a:p>
          <a:p>
            <a:r>
              <a:rPr lang="en-US"/>
              <a:t>For example, if </a:t>
            </a:r>
            <a:r>
              <a:rPr lang="en-US" i="1"/>
              <a:t>k </a:t>
            </a:r>
            <a:r>
              <a:rPr lang="en-US"/>
              <a:t>= 1, then such a model would predict that Cyprus’ index would be the same as Israel (7.2), while if </a:t>
            </a:r>
            <a:r>
              <a:rPr lang="en-US" i="1"/>
              <a:t>k</a:t>
            </a:r>
            <a:r>
              <a:rPr lang="en-US"/>
              <a:t> = 3, then the model would predict an index equal to the average of those of Israel, Lithuania and Slovenia (6.33)</a:t>
            </a:r>
          </a:p>
          <a:p>
            <a:r>
              <a:rPr lang="en-US"/>
              <a:t> To switch from a linear regression model to a </a:t>
            </a:r>
            <a:r>
              <a:rPr lang="en-US" i="1"/>
              <a:t>k</a:t>
            </a:r>
            <a:r>
              <a:rPr lang="en-US"/>
              <a:t>-nn regressor model, you only have to change two lines in the code (see left)</a:t>
            </a:r>
          </a:p>
        </p:txBody>
      </p:sp>
      <p:sp>
        <p:nvSpPr>
          <p:cNvPr id="4" name="TextBox 3">
            <a:extLst>
              <a:ext uri="{FF2B5EF4-FFF2-40B4-BE49-F238E27FC236}">
                <a16:creationId xmlns:a16="http://schemas.microsoft.com/office/drawing/2014/main" id="{DBAADB45-2C75-3533-E877-A3483E122A9F}"/>
              </a:ext>
            </a:extLst>
          </p:cNvPr>
          <p:cNvSpPr txBox="1"/>
          <p:nvPr/>
        </p:nvSpPr>
        <p:spPr>
          <a:xfrm>
            <a:off x="254044" y="2301280"/>
            <a:ext cx="5005345" cy="646331"/>
          </a:xfrm>
          <a:prstGeom prst="rect">
            <a:avLst/>
          </a:prstGeom>
          <a:noFill/>
          <a:ln>
            <a:solidFill>
              <a:schemeClr val="accent1"/>
            </a:solidFill>
          </a:ln>
        </p:spPr>
        <p:txBody>
          <a:bodyPr wrap="none" rtlCol="0">
            <a:spAutoFit/>
          </a:bodyPr>
          <a:lstStyle/>
          <a:p>
            <a:r>
              <a:rPr lang="en-US"/>
              <a:t>from sklearn.linear_model import LinearRegression</a:t>
            </a:r>
          </a:p>
          <a:p>
            <a:r>
              <a:rPr lang="en-US"/>
              <a:t>model = LinearRegression()</a:t>
            </a:r>
          </a:p>
        </p:txBody>
      </p:sp>
      <p:sp>
        <p:nvSpPr>
          <p:cNvPr id="7" name="TextBox 6">
            <a:extLst>
              <a:ext uri="{FF2B5EF4-FFF2-40B4-BE49-F238E27FC236}">
                <a16:creationId xmlns:a16="http://schemas.microsoft.com/office/drawing/2014/main" id="{0679E556-D5D8-54BA-DA51-B462E71884E3}"/>
              </a:ext>
            </a:extLst>
          </p:cNvPr>
          <p:cNvSpPr txBox="1"/>
          <p:nvPr/>
        </p:nvSpPr>
        <p:spPr>
          <a:xfrm>
            <a:off x="254044" y="4223487"/>
            <a:ext cx="5410135" cy="646331"/>
          </a:xfrm>
          <a:prstGeom prst="rect">
            <a:avLst/>
          </a:prstGeom>
          <a:noFill/>
          <a:ln>
            <a:solidFill>
              <a:schemeClr val="accent1"/>
            </a:solidFill>
          </a:ln>
        </p:spPr>
        <p:txBody>
          <a:bodyPr wrap="none" rtlCol="0">
            <a:spAutoFit/>
          </a:bodyPr>
          <a:lstStyle/>
          <a:p>
            <a:r>
              <a:rPr lang="en-US"/>
              <a:t>from sklearn.linear_model import KNeighborsRegressor</a:t>
            </a:r>
          </a:p>
          <a:p>
            <a:r>
              <a:rPr lang="en-US"/>
              <a:t>model = KNeighborsRegressor(n_neighbors=3)</a:t>
            </a:r>
          </a:p>
        </p:txBody>
      </p:sp>
      <p:sp>
        <p:nvSpPr>
          <p:cNvPr id="5" name="TextBox 4">
            <a:extLst>
              <a:ext uri="{FF2B5EF4-FFF2-40B4-BE49-F238E27FC236}">
                <a16:creationId xmlns:a16="http://schemas.microsoft.com/office/drawing/2014/main" id="{BE62CCC7-CCC4-CF07-3500-F57D7C23B828}"/>
              </a:ext>
            </a:extLst>
          </p:cNvPr>
          <p:cNvSpPr txBox="1"/>
          <p:nvPr/>
        </p:nvSpPr>
        <p:spPr>
          <a:xfrm>
            <a:off x="2012377" y="1370954"/>
            <a:ext cx="1488677" cy="584775"/>
          </a:xfrm>
          <a:prstGeom prst="rect">
            <a:avLst/>
          </a:prstGeom>
          <a:noFill/>
        </p:spPr>
        <p:txBody>
          <a:bodyPr wrap="none" rtlCol="0">
            <a:spAutoFit/>
          </a:bodyPr>
          <a:lstStyle/>
          <a:p>
            <a:r>
              <a:rPr lang="en-US" sz="3200">
                <a:solidFill>
                  <a:srgbClr val="FF0000"/>
                </a:solidFill>
              </a:rPr>
              <a:t>Replace</a:t>
            </a:r>
          </a:p>
        </p:txBody>
      </p:sp>
      <p:sp>
        <p:nvSpPr>
          <p:cNvPr id="8" name="TextBox 7">
            <a:extLst>
              <a:ext uri="{FF2B5EF4-FFF2-40B4-BE49-F238E27FC236}">
                <a16:creationId xmlns:a16="http://schemas.microsoft.com/office/drawing/2014/main" id="{0B26EF34-70BD-F9DF-961F-C0EF6B951F94}"/>
              </a:ext>
            </a:extLst>
          </p:cNvPr>
          <p:cNvSpPr txBox="1"/>
          <p:nvPr/>
        </p:nvSpPr>
        <p:spPr>
          <a:xfrm>
            <a:off x="2293286" y="3300230"/>
            <a:ext cx="926857" cy="584775"/>
          </a:xfrm>
          <a:prstGeom prst="rect">
            <a:avLst/>
          </a:prstGeom>
          <a:noFill/>
        </p:spPr>
        <p:txBody>
          <a:bodyPr wrap="none" rtlCol="0">
            <a:spAutoFit/>
          </a:bodyPr>
          <a:lstStyle/>
          <a:p>
            <a:r>
              <a:rPr lang="en-US" sz="3200">
                <a:solidFill>
                  <a:srgbClr val="FF0000"/>
                </a:solidFill>
              </a:rPr>
              <a:t>with</a:t>
            </a:r>
          </a:p>
        </p:txBody>
      </p:sp>
      <p:sp>
        <p:nvSpPr>
          <p:cNvPr id="9" name="Slide Number Placeholder 8">
            <a:extLst>
              <a:ext uri="{FF2B5EF4-FFF2-40B4-BE49-F238E27FC236}">
                <a16:creationId xmlns:a16="http://schemas.microsoft.com/office/drawing/2014/main" id="{52403822-05EE-556A-1FB0-FAB3F83253B4}"/>
              </a:ext>
            </a:extLst>
          </p:cNvPr>
          <p:cNvSpPr>
            <a:spLocks noGrp="1"/>
          </p:cNvSpPr>
          <p:nvPr>
            <p:ph type="sldNum" sz="quarter" idx="12"/>
          </p:nvPr>
        </p:nvSpPr>
        <p:spPr/>
        <p:txBody>
          <a:bodyPr/>
          <a:lstStyle/>
          <a:p>
            <a:fld id="{341FA899-3F13-1347-A29A-9E710CA89CC1}" type="slidenum">
              <a:rPr lang="en-GB"/>
              <a:t>41</a:t>
            </a:fld>
            <a:endParaRPr lang="en-GB"/>
          </a:p>
        </p:txBody>
      </p:sp>
    </p:spTree>
    <p:extLst>
      <p:ext uri="{BB962C8B-B14F-4D97-AF65-F5344CB8AC3E}">
        <p14:creationId xmlns:p14="http://schemas.microsoft.com/office/powerpoint/2010/main" val="2519116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7B27-7A27-A422-04BE-63BDB64C1DAA}"/>
              </a:ext>
            </a:extLst>
          </p:cNvPr>
          <p:cNvSpPr>
            <a:spLocks noGrp="1"/>
          </p:cNvSpPr>
          <p:nvPr>
            <p:ph type="title"/>
          </p:nvPr>
        </p:nvSpPr>
        <p:spPr/>
        <p:txBody>
          <a:bodyPr/>
          <a:lstStyle/>
          <a:p>
            <a:r>
              <a:rPr lang="en-US"/>
              <a:t>Model-based learning example</a:t>
            </a:r>
          </a:p>
        </p:txBody>
      </p:sp>
      <p:sp>
        <p:nvSpPr>
          <p:cNvPr id="3" name="Content Placeholder 2">
            <a:extLst>
              <a:ext uri="{FF2B5EF4-FFF2-40B4-BE49-F238E27FC236}">
                <a16:creationId xmlns:a16="http://schemas.microsoft.com/office/drawing/2014/main" id="{0FC1A6EE-1CA9-E62E-AF79-F6F8791A2F75}"/>
              </a:ext>
            </a:extLst>
          </p:cNvPr>
          <p:cNvSpPr>
            <a:spLocks noGrp="1"/>
          </p:cNvSpPr>
          <p:nvPr>
            <p:ph idx="1"/>
          </p:nvPr>
        </p:nvSpPr>
        <p:spPr>
          <a:xfrm>
            <a:off x="5742038" y="1825625"/>
            <a:ext cx="5611761" cy="4351338"/>
          </a:xfrm>
        </p:spPr>
        <p:txBody>
          <a:bodyPr>
            <a:normAutofit fontScale="85000" lnSpcReduction="20000"/>
          </a:bodyPr>
          <a:lstStyle/>
          <a:p>
            <a:r>
              <a:rPr lang="en-US"/>
              <a:t>If all goes well, then your model will make good predictions</a:t>
            </a:r>
          </a:p>
          <a:p>
            <a:r>
              <a:rPr lang="en-US"/>
              <a:t>If not, then you could</a:t>
            </a:r>
          </a:p>
          <a:p>
            <a:pPr lvl="1"/>
            <a:r>
              <a:rPr lang="en-US"/>
              <a:t>use more attributes (e.g., employment rate, health, air polution, ...)</a:t>
            </a:r>
          </a:p>
          <a:p>
            <a:pPr lvl="1"/>
            <a:r>
              <a:rPr lang="en-US"/>
              <a:t>get more or better data</a:t>
            </a:r>
          </a:p>
          <a:p>
            <a:pPr lvl="1"/>
            <a:r>
              <a:rPr lang="en-US"/>
              <a:t>select a more powerful model type (e.g., polynomial regression)</a:t>
            </a:r>
          </a:p>
          <a:p>
            <a:r>
              <a:rPr lang="en-US"/>
              <a:t>In sum, we</a:t>
            </a:r>
          </a:p>
          <a:p>
            <a:pPr lvl="1"/>
            <a:r>
              <a:rPr lang="en-US"/>
              <a:t>studied the data</a:t>
            </a:r>
          </a:p>
          <a:p>
            <a:pPr lvl="1"/>
            <a:r>
              <a:rPr lang="en-US"/>
              <a:t>selected a model</a:t>
            </a:r>
          </a:p>
          <a:p>
            <a:pPr lvl="1"/>
            <a:r>
              <a:rPr lang="en-US"/>
              <a:t>trained the model to obtain model parameter values</a:t>
            </a:r>
          </a:p>
          <a:p>
            <a:pPr lvl="1"/>
            <a:r>
              <a:rPr lang="en-US"/>
              <a:t>applied the model on a previously unseen instance</a:t>
            </a:r>
          </a:p>
        </p:txBody>
      </p:sp>
      <p:pic>
        <p:nvPicPr>
          <p:cNvPr id="4" name="Picture 2">
            <a:extLst>
              <a:ext uri="{FF2B5EF4-FFF2-40B4-BE49-F238E27FC236}">
                <a16:creationId xmlns:a16="http://schemas.microsoft.com/office/drawing/2014/main" id="{39B4FC2C-6BF9-C9A6-B6A1-9178E0580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61" y="1825625"/>
            <a:ext cx="5011389" cy="33854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A6C4249-C04F-E472-CAEB-A6F2F58FE290}"/>
              </a:ext>
            </a:extLst>
          </p:cNvPr>
          <p:cNvSpPr>
            <a:spLocks noGrp="1"/>
          </p:cNvSpPr>
          <p:nvPr>
            <p:ph type="sldNum" sz="quarter" idx="12"/>
          </p:nvPr>
        </p:nvSpPr>
        <p:spPr/>
        <p:txBody>
          <a:bodyPr/>
          <a:lstStyle/>
          <a:p>
            <a:fld id="{341FA899-3F13-1347-A29A-9E710CA89CC1}" type="slidenum">
              <a:rPr lang="en-GB"/>
              <a:t>42</a:t>
            </a:fld>
            <a:endParaRPr lang="en-GB"/>
          </a:p>
        </p:txBody>
      </p:sp>
    </p:spTree>
    <p:extLst>
      <p:ext uri="{BB962C8B-B14F-4D97-AF65-F5344CB8AC3E}">
        <p14:creationId xmlns:p14="http://schemas.microsoft.com/office/powerpoint/2010/main" val="385097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4C4E-FAA0-75CE-E692-FCC47EA2CF8D}"/>
              </a:ext>
            </a:extLst>
          </p:cNvPr>
          <p:cNvSpPr>
            <a:spLocks noGrp="1"/>
          </p:cNvSpPr>
          <p:nvPr>
            <p:ph type="title"/>
          </p:nvPr>
        </p:nvSpPr>
        <p:spPr/>
        <p:txBody>
          <a:bodyPr/>
          <a:lstStyle/>
          <a:p>
            <a:r>
              <a:rPr lang="en-US"/>
              <a:t>Main challenges of machine learning</a:t>
            </a:r>
          </a:p>
        </p:txBody>
      </p:sp>
      <p:sp>
        <p:nvSpPr>
          <p:cNvPr id="3" name="Content Placeholder 2">
            <a:extLst>
              <a:ext uri="{FF2B5EF4-FFF2-40B4-BE49-F238E27FC236}">
                <a16:creationId xmlns:a16="http://schemas.microsoft.com/office/drawing/2014/main" id="{E197A879-E2FB-6F38-D084-D735A707ACCD}"/>
              </a:ext>
            </a:extLst>
          </p:cNvPr>
          <p:cNvSpPr>
            <a:spLocks noGrp="1"/>
          </p:cNvSpPr>
          <p:nvPr>
            <p:ph idx="1"/>
          </p:nvPr>
        </p:nvSpPr>
        <p:spPr/>
        <p:txBody>
          <a:bodyPr/>
          <a:lstStyle/>
          <a:p>
            <a:r>
              <a:rPr lang="en-US"/>
              <a:t>Basically, the two things that can go wrong with a machine learning model are that one has either “</a:t>
            </a:r>
            <a:r>
              <a:rPr lang="en-US" b="1" i="1"/>
              <a:t>bad data</a:t>
            </a:r>
            <a:r>
              <a:rPr lang="en-US"/>
              <a:t>” or a “</a:t>
            </a:r>
            <a:r>
              <a:rPr lang="en-US" b="1" i="1"/>
              <a:t>bad model</a:t>
            </a:r>
            <a:r>
              <a:rPr lang="en-US"/>
              <a:t>”</a:t>
            </a:r>
          </a:p>
          <a:p>
            <a:r>
              <a:rPr lang="en-US"/>
              <a:t>Data can be “bad” for a number of reasons, such as</a:t>
            </a:r>
          </a:p>
          <a:p>
            <a:pPr lvl="1"/>
            <a:r>
              <a:rPr lang="en-US"/>
              <a:t>insufficient quantity</a:t>
            </a:r>
          </a:p>
          <a:p>
            <a:pPr lvl="1"/>
            <a:r>
              <a:rPr lang="en-US"/>
              <a:t>non-representative of the population of all instances</a:t>
            </a:r>
          </a:p>
          <a:p>
            <a:pPr lvl="1"/>
            <a:r>
              <a:rPr lang="en-US"/>
              <a:t>poor quality</a:t>
            </a:r>
          </a:p>
          <a:p>
            <a:pPr lvl="1"/>
            <a:r>
              <a:rPr lang="en-US"/>
              <a:t>irrelevant features</a:t>
            </a:r>
          </a:p>
          <a:p>
            <a:r>
              <a:rPr lang="en-US"/>
              <a:t>Models can be “bad” because they either</a:t>
            </a:r>
          </a:p>
          <a:p>
            <a:pPr lvl="1"/>
            <a:r>
              <a:rPr lang="en-US"/>
              <a:t>overfit the training data</a:t>
            </a:r>
          </a:p>
          <a:p>
            <a:pPr lvl="1"/>
            <a:r>
              <a:rPr lang="en-US"/>
              <a:t>underfit the training data</a:t>
            </a:r>
          </a:p>
        </p:txBody>
      </p:sp>
      <p:sp>
        <p:nvSpPr>
          <p:cNvPr id="4" name="Slide Number Placeholder 3">
            <a:extLst>
              <a:ext uri="{FF2B5EF4-FFF2-40B4-BE49-F238E27FC236}">
                <a16:creationId xmlns:a16="http://schemas.microsoft.com/office/drawing/2014/main" id="{BDC5200D-344B-6926-DDAA-47CC15491C53}"/>
              </a:ext>
            </a:extLst>
          </p:cNvPr>
          <p:cNvSpPr>
            <a:spLocks noGrp="1"/>
          </p:cNvSpPr>
          <p:nvPr>
            <p:ph type="sldNum" sz="quarter" idx="12"/>
          </p:nvPr>
        </p:nvSpPr>
        <p:spPr/>
        <p:txBody>
          <a:bodyPr/>
          <a:lstStyle/>
          <a:p>
            <a:fld id="{341FA899-3F13-1347-A29A-9E710CA89CC1}" type="slidenum">
              <a:rPr lang="en-GB"/>
              <a:t>43</a:t>
            </a:fld>
            <a:endParaRPr lang="en-GB"/>
          </a:p>
        </p:txBody>
      </p:sp>
    </p:spTree>
    <p:extLst>
      <p:ext uri="{BB962C8B-B14F-4D97-AF65-F5344CB8AC3E}">
        <p14:creationId xmlns:p14="http://schemas.microsoft.com/office/powerpoint/2010/main" val="3397388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65DB-2DD2-8EDB-6C97-D1AACF74D415}"/>
              </a:ext>
            </a:extLst>
          </p:cNvPr>
          <p:cNvSpPr>
            <a:spLocks noGrp="1"/>
          </p:cNvSpPr>
          <p:nvPr>
            <p:ph type="title"/>
          </p:nvPr>
        </p:nvSpPr>
        <p:spPr/>
        <p:txBody>
          <a:bodyPr/>
          <a:lstStyle/>
          <a:p>
            <a:r>
              <a:rPr lang="en-US"/>
              <a:t>Bad data: Insufficient quantity of training data</a:t>
            </a:r>
          </a:p>
        </p:txBody>
      </p:sp>
      <p:sp>
        <p:nvSpPr>
          <p:cNvPr id="3" name="Content Placeholder 2">
            <a:extLst>
              <a:ext uri="{FF2B5EF4-FFF2-40B4-BE49-F238E27FC236}">
                <a16:creationId xmlns:a16="http://schemas.microsoft.com/office/drawing/2014/main" id="{8DC8B5E7-DB3D-E880-5720-89963C659636}"/>
              </a:ext>
            </a:extLst>
          </p:cNvPr>
          <p:cNvSpPr>
            <a:spLocks noGrp="1"/>
          </p:cNvSpPr>
          <p:nvPr>
            <p:ph idx="1"/>
          </p:nvPr>
        </p:nvSpPr>
        <p:spPr/>
        <p:txBody>
          <a:bodyPr/>
          <a:lstStyle/>
          <a:p>
            <a:r>
              <a:rPr lang="en-US"/>
              <a:t>Very young children appear to be able to learn categories given an extraordinarily low number of positive examples</a:t>
            </a:r>
          </a:p>
          <a:p>
            <a:pPr lvl="1"/>
            <a:r>
              <a:rPr lang="en-US"/>
              <a:t>e.g., a young child will learn what an apple is and be able to recognize previously unseen instances of apples after having been shown only a few apples</a:t>
            </a:r>
          </a:p>
          <a:p>
            <a:r>
              <a:rPr lang="en-US"/>
              <a:t>Machine learning systems aren’t quite this good yet!</a:t>
            </a:r>
          </a:p>
          <a:p>
            <a:r>
              <a:rPr lang="en-US"/>
              <a:t>Machine learning models typically need</a:t>
            </a:r>
            <a:r>
              <a:rPr lang="en-US" b="1" i="1"/>
              <a:t> </a:t>
            </a:r>
            <a:r>
              <a:rPr lang="en-US" b="1" i="1" u="sng"/>
              <a:t>a lot</a:t>
            </a:r>
            <a:r>
              <a:rPr lang="en-US"/>
              <a:t> of data (thousands to millions of instances) to construct good models</a:t>
            </a:r>
          </a:p>
        </p:txBody>
      </p:sp>
      <p:sp>
        <p:nvSpPr>
          <p:cNvPr id="4" name="Slide Number Placeholder 3">
            <a:extLst>
              <a:ext uri="{FF2B5EF4-FFF2-40B4-BE49-F238E27FC236}">
                <a16:creationId xmlns:a16="http://schemas.microsoft.com/office/drawing/2014/main" id="{AB9C859B-06E8-0694-8B52-F8405F99D755}"/>
              </a:ext>
            </a:extLst>
          </p:cNvPr>
          <p:cNvSpPr>
            <a:spLocks noGrp="1"/>
          </p:cNvSpPr>
          <p:nvPr>
            <p:ph type="sldNum" sz="quarter" idx="12"/>
          </p:nvPr>
        </p:nvSpPr>
        <p:spPr/>
        <p:txBody>
          <a:bodyPr/>
          <a:lstStyle/>
          <a:p>
            <a:fld id="{341FA899-3F13-1347-A29A-9E710CA89CC1}" type="slidenum">
              <a:rPr lang="en-GB"/>
              <a:t>44</a:t>
            </a:fld>
            <a:endParaRPr lang="en-GB"/>
          </a:p>
        </p:txBody>
      </p:sp>
    </p:spTree>
    <p:extLst>
      <p:ext uri="{BB962C8B-B14F-4D97-AF65-F5344CB8AC3E}">
        <p14:creationId xmlns:p14="http://schemas.microsoft.com/office/powerpoint/2010/main" val="1550968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7713-20A8-DD95-F7AB-D6493795FC49}"/>
              </a:ext>
            </a:extLst>
          </p:cNvPr>
          <p:cNvSpPr>
            <a:spLocks noGrp="1"/>
          </p:cNvSpPr>
          <p:nvPr>
            <p:ph type="title"/>
          </p:nvPr>
        </p:nvSpPr>
        <p:spPr>
          <a:xfrm>
            <a:off x="838200" y="365125"/>
            <a:ext cx="10515600" cy="536023"/>
          </a:xfrm>
        </p:spPr>
        <p:txBody>
          <a:bodyPr>
            <a:normAutofit fontScale="90000"/>
          </a:bodyPr>
          <a:lstStyle/>
          <a:p>
            <a:r>
              <a:rPr lang="en-US"/>
              <a:t>Unreasonable effectiveness of data</a:t>
            </a:r>
          </a:p>
        </p:txBody>
      </p:sp>
      <p:sp>
        <p:nvSpPr>
          <p:cNvPr id="3" name="Content Placeholder 2">
            <a:extLst>
              <a:ext uri="{FF2B5EF4-FFF2-40B4-BE49-F238E27FC236}">
                <a16:creationId xmlns:a16="http://schemas.microsoft.com/office/drawing/2014/main" id="{D7B1C772-7366-35DB-362D-396B5B3C40AE}"/>
              </a:ext>
            </a:extLst>
          </p:cNvPr>
          <p:cNvSpPr>
            <a:spLocks noGrp="1"/>
          </p:cNvSpPr>
          <p:nvPr>
            <p:ph idx="1"/>
          </p:nvPr>
        </p:nvSpPr>
        <p:spPr>
          <a:xfrm>
            <a:off x="5108444" y="1411357"/>
            <a:ext cx="6839032" cy="4558748"/>
          </a:xfrm>
        </p:spPr>
        <p:txBody>
          <a:bodyPr>
            <a:normAutofit/>
          </a:bodyPr>
          <a:lstStyle/>
          <a:p>
            <a:r>
              <a:rPr lang="en-US" sz="2000"/>
              <a:t>On the other hand, if you have enough good data, then the specific type of model used becomes less important</a:t>
            </a:r>
          </a:p>
          <a:p>
            <a:r>
              <a:rPr lang="en-US" sz="2000"/>
              <a:t>Banko and Brill (</a:t>
            </a:r>
            <a:r>
              <a:rPr lang="en-US" sz="2000">
                <a:hlinkClick r:id="rId2"/>
              </a:rPr>
              <a:t>https://homl.info/6</a:t>
            </a:r>
            <a:r>
              <a:rPr lang="en-US" sz="2000"/>
              <a:t>) showed that very different machine learning algorithms all performed very similarly on a natural language disambiguation problem provided they were given enough data (see graph on left)</a:t>
            </a:r>
          </a:p>
          <a:p>
            <a:r>
              <a:rPr lang="en-US" sz="2000"/>
              <a:t>They suggested that more resources should be put into corpus development than algorithm development</a:t>
            </a:r>
          </a:p>
          <a:p>
            <a:r>
              <a:rPr lang="en-US" sz="2000"/>
              <a:t>Norvig et al. (</a:t>
            </a:r>
            <a:r>
              <a:rPr lang="en-US" sz="2000">
                <a:hlinkClick r:id="rId3"/>
              </a:rPr>
              <a:t>https://homl.info/7</a:t>
            </a:r>
            <a:r>
              <a:rPr lang="en-US" sz="2000"/>
              <a:t>) also proposed that data matters more than algorithms for complex problems</a:t>
            </a:r>
          </a:p>
          <a:p>
            <a:r>
              <a:rPr lang="en-US" sz="2000"/>
              <a:t>However, there are still many domains in which large, good quality datasets are almost impossible to get, and in such cases, it is still important to work on algorithms</a:t>
            </a:r>
          </a:p>
        </p:txBody>
      </p:sp>
      <p:pic>
        <p:nvPicPr>
          <p:cNvPr id="4" name="Picture 3">
            <a:extLst>
              <a:ext uri="{FF2B5EF4-FFF2-40B4-BE49-F238E27FC236}">
                <a16:creationId xmlns:a16="http://schemas.microsoft.com/office/drawing/2014/main" id="{7CBC7B2F-0D11-05E6-300F-8402C4E92273}"/>
              </a:ext>
            </a:extLst>
          </p:cNvPr>
          <p:cNvPicPr>
            <a:picLocks noChangeAspect="1"/>
          </p:cNvPicPr>
          <p:nvPr/>
        </p:nvPicPr>
        <p:blipFill>
          <a:blip r:embed="rId4"/>
          <a:stretch>
            <a:fillRect/>
          </a:stretch>
        </p:blipFill>
        <p:spPr>
          <a:xfrm>
            <a:off x="244524" y="1562147"/>
            <a:ext cx="4863920" cy="3884496"/>
          </a:xfrm>
          <a:prstGeom prst="rect">
            <a:avLst/>
          </a:prstGeom>
        </p:spPr>
      </p:pic>
      <p:sp>
        <p:nvSpPr>
          <p:cNvPr id="5" name="Slide Number Placeholder 4">
            <a:extLst>
              <a:ext uri="{FF2B5EF4-FFF2-40B4-BE49-F238E27FC236}">
                <a16:creationId xmlns:a16="http://schemas.microsoft.com/office/drawing/2014/main" id="{E3D440F7-27C3-91B3-0B85-46B661535BBB}"/>
              </a:ext>
            </a:extLst>
          </p:cNvPr>
          <p:cNvSpPr>
            <a:spLocks noGrp="1"/>
          </p:cNvSpPr>
          <p:nvPr>
            <p:ph type="sldNum" sz="quarter" idx="12"/>
          </p:nvPr>
        </p:nvSpPr>
        <p:spPr/>
        <p:txBody>
          <a:bodyPr/>
          <a:lstStyle/>
          <a:p>
            <a:fld id="{341FA899-3F13-1347-A29A-9E710CA89CC1}" type="slidenum">
              <a:rPr lang="en-GB"/>
              <a:t>45</a:t>
            </a:fld>
            <a:endParaRPr lang="en-GB"/>
          </a:p>
        </p:txBody>
      </p:sp>
    </p:spTree>
    <p:extLst>
      <p:ext uri="{BB962C8B-B14F-4D97-AF65-F5344CB8AC3E}">
        <p14:creationId xmlns:p14="http://schemas.microsoft.com/office/powerpoint/2010/main" val="1749472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748DB-AD3F-8251-FDFF-BEAAC2A88F6D}"/>
              </a:ext>
            </a:extLst>
          </p:cNvPr>
          <p:cNvSpPr>
            <a:spLocks noGrp="1"/>
          </p:cNvSpPr>
          <p:nvPr>
            <p:ph type="title"/>
          </p:nvPr>
        </p:nvSpPr>
        <p:spPr>
          <a:xfrm>
            <a:off x="838200" y="365125"/>
            <a:ext cx="10515600" cy="231223"/>
          </a:xfrm>
        </p:spPr>
        <p:txBody>
          <a:bodyPr>
            <a:normAutofit fontScale="90000"/>
          </a:bodyPr>
          <a:lstStyle/>
          <a:p>
            <a:r>
              <a:rPr lang="en-US"/>
              <a:t>Bad data: Non-representative training data</a:t>
            </a:r>
          </a:p>
        </p:txBody>
      </p:sp>
      <p:sp>
        <p:nvSpPr>
          <p:cNvPr id="3" name="Content Placeholder 2">
            <a:extLst>
              <a:ext uri="{FF2B5EF4-FFF2-40B4-BE49-F238E27FC236}">
                <a16:creationId xmlns:a16="http://schemas.microsoft.com/office/drawing/2014/main" id="{63121405-417F-79E4-F206-891BCF9F2D11}"/>
              </a:ext>
            </a:extLst>
          </p:cNvPr>
          <p:cNvSpPr>
            <a:spLocks noGrp="1"/>
          </p:cNvSpPr>
          <p:nvPr>
            <p:ph idx="1"/>
          </p:nvPr>
        </p:nvSpPr>
        <p:spPr>
          <a:xfrm>
            <a:off x="838200" y="2946400"/>
            <a:ext cx="10515600" cy="3697702"/>
          </a:xfrm>
        </p:spPr>
        <p:txBody>
          <a:bodyPr>
            <a:normAutofit fontScale="85000" lnSpcReduction="10000"/>
          </a:bodyPr>
          <a:lstStyle/>
          <a:p>
            <a:r>
              <a:rPr lang="en-US"/>
              <a:t>In order to generalize well, your model must be trained on data that is </a:t>
            </a:r>
            <a:r>
              <a:rPr lang="en-US" b="1" i="1"/>
              <a:t>representative</a:t>
            </a:r>
            <a:r>
              <a:rPr lang="en-US"/>
              <a:t> of the population of instances upon which it will be applied</a:t>
            </a:r>
          </a:p>
          <a:p>
            <a:r>
              <a:rPr lang="en-US"/>
              <a:t>For example, the set of countries used for training our GDP-per-capital model of life satisfaction did not contain any instances where the GDP per capita was less than $23500 or higher than $62500</a:t>
            </a:r>
          </a:p>
          <a:p>
            <a:r>
              <a:rPr lang="en-US"/>
              <a:t>The graph above shows what the data looks like when we include more countries</a:t>
            </a:r>
          </a:p>
          <a:p>
            <a:r>
              <a:rPr lang="en-US"/>
              <a:t>The black line is the best fit line for this larger dataset</a:t>
            </a:r>
          </a:p>
          <a:p>
            <a:pPr lvl="1"/>
            <a:r>
              <a:rPr lang="en-US"/>
              <a:t>adding a few extra countries has significantly changed the model</a:t>
            </a:r>
          </a:p>
          <a:p>
            <a:pPr lvl="1"/>
            <a:r>
              <a:rPr lang="en-US"/>
              <a:t>seems clear that a simple line is not going to be able to model this data well</a:t>
            </a:r>
          </a:p>
          <a:p>
            <a:pPr lvl="2"/>
            <a:r>
              <a:rPr lang="en-US"/>
              <a:t>very rich countries seem to be no happier than moderately rich countries and some poorer countries seem to be just as happy as many rich countries!</a:t>
            </a:r>
          </a:p>
        </p:txBody>
      </p:sp>
      <p:pic>
        <p:nvPicPr>
          <p:cNvPr id="2050" name="Picture 2">
            <a:extLst>
              <a:ext uri="{FF2B5EF4-FFF2-40B4-BE49-F238E27FC236}">
                <a16:creationId xmlns:a16="http://schemas.microsoft.com/office/drawing/2014/main" id="{5B674CFC-E32B-77DB-470F-79E8C1593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491" y="745756"/>
            <a:ext cx="6075017" cy="22006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885BEB2-70F6-52A4-4129-EED160F098CC}"/>
              </a:ext>
            </a:extLst>
          </p:cNvPr>
          <p:cNvSpPr>
            <a:spLocks noGrp="1"/>
          </p:cNvSpPr>
          <p:nvPr>
            <p:ph type="sldNum" sz="quarter" idx="12"/>
          </p:nvPr>
        </p:nvSpPr>
        <p:spPr/>
        <p:txBody>
          <a:bodyPr/>
          <a:lstStyle/>
          <a:p>
            <a:fld id="{341FA899-3F13-1347-A29A-9E710CA89CC1}" type="slidenum">
              <a:rPr lang="en-GB"/>
              <a:t>46</a:t>
            </a:fld>
            <a:endParaRPr lang="en-GB"/>
          </a:p>
        </p:txBody>
      </p:sp>
    </p:spTree>
    <p:extLst>
      <p:ext uri="{BB962C8B-B14F-4D97-AF65-F5344CB8AC3E}">
        <p14:creationId xmlns:p14="http://schemas.microsoft.com/office/powerpoint/2010/main" val="3169738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FCF1-5484-A255-5F23-60DE29B79BFA}"/>
              </a:ext>
            </a:extLst>
          </p:cNvPr>
          <p:cNvSpPr>
            <a:spLocks noGrp="1"/>
          </p:cNvSpPr>
          <p:nvPr>
            <p:ph type="title"/>
          </p:nvPr>
        </p:nvSpPr>
        <p:spPr/>
        <p:txBody>
          <a:bodyPr/>
          <a:lstStyle/>
          <a:p>
            <a:r>
              <a:rPr lang="en-US"/>
              <a:t>Bad data: Non-representative training data</a:t>
            </a:r>
          </a:p>
        </p:txBody>
      </p:sp>
      <p:sp>
        <p:nvSpPr>
          <p:cNvPr id="3" name="Content Placeholder 2">
            <a:extLst>
              <a:ext uri="{FF2B5EF4-FFF2-40B4-BE49-F238E27FC236}">
                <a16:creationId xmlns:a16="http://schemas.microsoft.com/office/drawing/2014/main" id="{7A092A5B-032A-0A50-EEB6-EA61AFC08013}"/>
              </a:ext>
            </a:extLst>
          </p:cNvPr>
          <p:cNvSpPr>
            <a:spLocks noGrp="1"/>
          </p:cNvSpPr>
          <p:nvPr>
            <p:ph idx="1"/>
          </p:nvPr>
        </p:nvSpPr>
        <p:spPr>
          <a:xfrm>
            <a:off x="838200" y="3687417"/>
            <a:ext cx="10515600" cy="2489545"/>
          </a:xfrm>
        </p:spPr>
        <p:txBody>
          <a:bodyPr/>
          <a:lstStyle/>
          <a:p>
            <a:r>
              <a:rPr lang="en-US"/>
              <a:t>If the training set is too small, then it is likely to be non-representative as a result of chance, leading to </a:t>
            </a:r>
            <a:r>
              <a:rPr lang="en-US" b="1" i="1"/>
              <a:t>sampling noise</a:t>
            </a:r>
            <a:endParaRPr lang="en-US"/>
          </a:p>
          <a:p>
            <a:r>
              <a:rPr lang="en-US"/>
              <a:t>Even very large samples can be non-representative if the sampling method is flawed – leading to </a:t>
            </a:r>
            <a:r>
              <a:rPr lang="en-US" b="1" i="1"/>
              <a:t>sampling bias</a:t>
            </a:r>
            <a:endParaRPr lang="en-US"/>
          </a:p>
        </p:txBody>
      </p:sp>
      <p:pic>
        <p:nvPicPr>
          <p:cNvPr id="3074" name="Picture 2">
            <a:extLst>
              <a:ext uri="{FF2B5EF4-FFF2-40B4-BE49-F238E27FC236}">
                <a16:creationId xmlns:a16="http://schemas.microsoft.com/office/drawing/2014/main" id="{7A0DAED4-1088-12D2-3605-5620BC78A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1486451"/>
            <a:ext cx="5359400" cy="19414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BE6B4CC-2749-1FA3-6B26-AF6842D55176}"/>
              </a:ext>
            </a:extLst>
          </p:cNvPr>
          <p:cNvSpPr>
            <a:spLocks noGrp="1"/>
          </p:cNvSpPr>
          <p:nvPr>
            <p:ph type="sldNum" sz="quarter" idx="12"/>
          </p:nvPr>
        </p:nvSpPr>
        <p:spPr/>
        <p:txBody>
          <a:bodyPr/>
          <a:lstStyle/>
          <a:p>
            <a:fld id="{341FA899-3F13-1347-A29A-9E710CA89CC1}" type="slidenum">
              <a:rPr lang="en-GB"/>
              <a:t>47</a:t>
            </a:fld>
            <a:endParaRPr lang="en-GB"/>
          </a:p>
        </p:txBody>
      </p:sp>
    </p:spTree>
    <p:extLst>
      <p:ext uri="{BB962C8B-B14F-4D97-AF65-F5344CB8AC3E}">
        <p14:creationId xmlns:p14="http://schemas.microsoft.com/office/powerpoint/2010/main" val="152042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193D-6189-6271-63D7-505071FA4AB8}"/>
              </a:ext>
            </a:extLst>
          </p:cNvPr>
          <p:cNvSpPr>
            <a:spLocks noGrp="1"/>
          </p:cNvSpPr>
          <p:nvPr>
            <p:ph type="title"/>
          </p:nvPr>
        </p:nvSpPr>
        <p:spPr>
          <a:xfrm>
            <a:off x="3211168" y="365125"/>
            <a:ext cx="8142631" cy="1325563"/>
          </a:xfrm>
        </p:spPr>
        <p:txBody>
          <a:bodyPr/>
          <a:lstStyle/>
          <a:p>
            <a:r>
              <a:rPr lang="en-US"/>
              <a:t>Bad data: Example of sampling bias</a:t>
            </a:r>
          </a:p>
        </p:txBody>
      </p:sp>
      <p:sp>
        <p:nvSpPr>
          <p:cNvPr id="3" name="Content Placeholder 2">
            <a:extLst>
              <a:ext uri="{FF2B5EF4-FFF2-40B4-BE49-F238E27FC236}">
                <a16:creationId xmlns:a16="http://schemas.microsoft.com/office/drawing/2014/main" id="{D4788856-258E-8F3D-56F7-C143E4D202C0}"/>
              </a:ext>
            </a:extLst>
          </p:cNvPr>
          <p:cNvSpPr>
            <a:spLocks noGrp="1"/>
          </p:cNvSpPr>
          <p:nvPr>
            <p:ph idx="1"/>
          </p:nvPr>
        </p:nvSpPr>
        <p:spPr>
          <a:xfrm>
            <a:off x="3211168" y="1470990"/>
            <a:ext cx="8142632" cy="5071097"/>
          </a:xfrm>
        </p:spPr>
        <p:txBody>
          <a:bodyPr>
            <a:normAutofit fontScale="85000" lnSpcReduction="10000"/>
          </a:bodyPr>
          <a:lstStyle/>
          <a:p>
            <a:r>
              <a:rPr lang="en-US"/>
              <a:t>In the US presidential election in 1936, Landon was competing against Roosevelt</a:t>
            </a:r>
          </a:p>
          <a:p>
            <a:r>
              <a:rPr lang="en-US"/>
              <a:t>The </a:t>
            </a:r>
            <a:r>
              <a:rPr lang="en-US" i="1"/>
              <a:t>Literary Digest</a:t>
            </a:r>
            <a:r>
              <a:rPr lang="en-US"/>
              <a:t> conducted a very large poll, sending out a mail to about 10 million people and getting 2.4 million responses</a:t>
            </a:r>
          </a:p>
          <a:p>
            <a:r>
              <a:rPr lang="en-US"/>
              <a:t>On the basis of this poll, the </a:t>
            </a:r>
            <a:r>
              <a:rPr lang="en-US" i="1"/>
              <a:t>Literary Digest</a:t>
            </a:r>
            <a:r>
              <a:rPr lang="en-US"/>
              <a:t> predicted confidently that Landon would win with 57% of the votes</a:t>
            </a:r>
          </a:p>
          <a:p>
            <a:r>
              <a:rPr lang="en-US"/>
              <a:t>In fact, Roosevelt won with 61% of the votes</a:t>
            </a:r>
          </a:p>
          <a:p>
            <a:r>
              <a:rPr lang="en-US"/>
              <a:t>The problem was with the </a:t>
            </a:r>
            <a:r>
              <a:rPr lang="en-US" i="1"/>
              <a:t>Literary Digest</a:t>
            </a:r>
            <a:r>
              <a:rPr lang="en-US"/>
              <a:t>’s sampling method:</a:t>
            </a:r>
          </a:p>
          <a:p>
            <a:pPr lvl="1"/>
            <a:r>
              <a:rPr lang="en-US"/>
              <a:t>They obtained their names and addresses from phone directories, lists of magazine subscribers, club membership lists etc, which favoured wealthier people who more likely to be Republicans (hence Landon)</a:t>
            </a:r>
          </a:p>
          <a:p>
            <a:pPr lvl="1"/>
            <a:r>
              <a:rPr lang="en-US"/>
              <a:t>Less than 25% of the people polled responded, introducing sampling bias by eliminating people who, e.g., didn’t care about politics or didn’t like the </a:t>
            </a:r>
            <a:r>
              <a:rPr lang="en-US" i="1"/>
              <a:t>Literary Digest – </a:t>
            </a:r>
            <a:r>
              <a:rPr lang="en-US"/>
              <a:t>this is called </a:t>
            </a:r>
            <a:r>
              <a:rPr lang="en-US" b="1" i="1"/>
              <a:t>nonresponse bias</a:t>
            </a:r>
            <a:endParaRPr lang="en-US"/>
          </a:p>
        </p:txBody>
      </p:sp>
      <p:pic>
        <p:nvPicPr>
          <p:cNvPr id="4" name="Picture 3">
            <a:extLst>
              <a:ext uri="{FF2B5EF4-FFF2-40B4-BE49-F238E27FC236}">
                <a16:creationId xmlns:a16="http://schemas.microsoft.com/office/drawing/2014/main" id="{E893DDC8-16DB-9F1B-52EE-192ABB350565}"/>
              </a:ext>
            </a:extLst>
          </p:cNvPr>
          <p:cNvPicPr>
            <a:picLocks noChangeAspect="1"/>
          </p:cNvPicPr>
          <p:nvPr/>
        </p:nvPicPr>
        <p:blipFill>
          <a:blip r:embed="rId2"/>
          <a:stretch>
            <a:fillRect/>
          </a:stretch>
        </p:blipFill>
        <p:spPr>
          <a:xfrm>
            <a:off x="368871" y="315912"/>
            <a:ext cx="2842298" cy="6176963"/>
          </a:xfrm>
          <a:prstGeom prst="rect">
            <a:avLst/>
          </a:prstGeom>
        </p:spPr>
      </p:pic>
      <p:sp>
        <p:nvSpPr>
          <p:cNvPr id="5" name="Slide Number Placeholder 4">
            <a:extLst>
              <a:ext uri="{FF2B5EF4-FFF2-40B4-BE49-F238E27FC236}">
                <a16:creationId xmlns:a16="http://schemas.microsoft.com/office/drawing/2014/main" id="{77B76D04-1BE6-72A8-84F2-066EA8F17159}"/>
              </a:ext>
            </a:extLst>
          </p:cNvPr>
          <p:cNvSpPr>
            <a:spLocks noGrp="1"/>
          </p:cNvSpPr>
          <p:nvPr>
            <p:ph type="sldNum" sz="quarter" idx="12"/>
          </p:nvPr>
        </p:nvSpPr>
        <p:spPr/>
        <p:txBody>
          <a:bodyPr/>
          <a:lstStyle/>
          <a:p>
            <a:fld id="{341FA899-3F13-1347-A29A-9E710CA89CC1}" type="slidenum">
              <a:rPr lang="en-GB"/>
              <a:t>48</a:t>
            </a:fld>
            <a:endParaRPr lang="en-GB"/>
          </a:p>
        </p:txBody>
      </p:sp>
    </p:spTree>
    <p:extLst>
      <p:ext uri="{BB962C8B-B14F-4D97-AF65-F5344CB8AC3E}">
        <p14:creationId xmlns:p14="http://schemas.microsoft.com/office/powerpoint/2010/main" val="307532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B771-9017-1AF3-4460-72722C562780}"/>
              </a:ext>
            </a:extLst>
          </p:cNvPr>
          <p:cNvSpPr>
            <a:spLocks noGrp="1"/>
          </p:cNvSpPr>
          <p:nvPr>
            <p:ph type="title"/>
          </p:nvPr>
        </p:nvSpPr>
        <p:spPr/>
        <p:txBody>
          <a:bodyPr/>
          <a:lstStyle/>
          <a:p>
            <a:r>
              <a:rPr lang="en-US"/>
              <a:t>Bad data: Poor-quality data</a:t>
            </a:r>
          </a:p>
        </p:txBody>
      </p:sp>
      <p:sp>
        <p:nvSpPr>
          <p:cNvPr id="3" name="Content Placeholder 2">
            <a:extLst>
              <a:ext uri="{FF2B5EF4-FFF2-40B4-BE49-F238E27FC236}">
                <a16:creationId xmlns:a16="http://schemas.microsoft.com/office/drawing/2014/main" id="{F63BCBB1-3A0A-7229-9D6E-1FAEA99B4465}"/>
              </a:ext>
            </a:extLst>
          </p:cNvPr>
          <p:cNvSpPr>
            <a:spLocks noGrp="1"/>
          </p:cNvSpPr>
          <p:nvPr>
            <p:ph idx="1"/>
          </p:nvPr>
        </p:nvSpPr>
        <p:spPr/>
        <p:txBody>
          <a:bodyPr>
            <a:normAutofit fontScale="92500" lnSpcReduction="20000"/>
          </a:bodyPr>
          <a:lstStyle/>
          <a:p>
            <a:r>
              <a:rPr lang="en-US"/>
              <a:t>It is harder for a learning algorithm to discover patterns and regularities in data that is full of errors, outliers or noise (e.g., due to poor-quality measurements)</a:t>
            </a:r>
          </a:p>
          <a:p>
            <a:r>
              <a:rPr lang="en-US"/>
              <a:t>Often worthwhile to clean up the data before training your model on it – data scientists typically invest a lot of time on doing this</a:t>
            </a:r>
          </a:p>
          <a:p>
            <a:r>
              <a:rPr lang="en-US"/>
              <a:t>Some cases where you might want to clean up your data include</a:t>
            </a:r>
          </a:p>
          <a:p>
            <a:pPr lvl="1"/>
            <a:r>
              <a:rPr lang="en-US"/>
              <a:t>if some instances are clearly </a:t>
            </a:r>
            <a:r>
              <a:rPr lang="en-US" b="1" i="1"/>
              <a:t>outliers</a:t>
            </a:r>
            <a:r>
              <a:rPr lang="en-US"/>
              <a:t> – you can either manually fix them or discard them</a:t>
            </a:r>
          </a:p>
          <a:p>
            <a:pPr lvl="1"/>
            <a:r>
              <a:rPr lang="en-US"/>
              <a:t>if some instances are </a:t>
            </a:r>
            <a:r>
              <a:rPr lang="en-US" b="1" i="1"/>
              <a:t>missing features or values </a:t>
            </a:r>
            <a:r>
              <a:rPr lang="en-US"/>
              <a:t>(e.g., 5% of your customers didn’t give their age), then you can</a:t>
            </a:r>
          </a:p>
          <a:p>
            <a:pPr lvl="2"/>
            <a:r>
              <a:rPr lang="en-US"/>
              <a:t>ignore the attribute altogether</a:t>
            </a:r>
          </a:p>
          <a:p>
            <a:pPr lvl="2"/>
            <a:r>
              <a:rPr lang="en-US"/>
              <a:t>ignore the instances with the missing features</a:t>
            </a:r>
          </a:p>
          <a:p>
            <a:pPr lvl="2"/>
            <a:r>
              <a:rPr lang="en-US"/>
              <a:t>fill in the missing values (e.g., with median or mean values)</a:t>
            </a:r>
          </a:p>
          <a:p>
            <a:pPr lvl="2"/>
            <a:r>
              <a:rPr lang="en-US"/>
              <a:t>train one model with the feature and one without</a:t>
            </a:r>
          </a:p>
        </p:txBody>
      </p:sp>
      <p:sp>
        <p:nvSpPr>
          <p:cNvPr id="4" name="Slide Number Placeholder 3">
            <a:extLst>
              <a:ext uri="{FF2B5EF4-FFF2-40B4-BE49-F238E27FC236}">
                <a16:creationId xmlns:a16="http://schemas.microsoft.com/office/drawing/2014/main" id="{45A3F047-8BA6-552F-1599-30B0E59A86CD}"/>
              </a:ext>
            </a:extLst>
          </p:cNvPr>
          <p:cNvSpPr>
            <a:spLocks noGrp="1"/>
          </p:cNvSpPr>
          <p:nvPr>
            <p:ph type="sldNum" sz="quarter" idx="12"/>
          </p:nvPr>
        </p:nvSpPr>
        <p:spPr/>
        <p:txBody>
          <a:bodyPr/>
          <a:lstStyle/>
          <a:p>
            <a:fld id="{341FA899-3F13-1347-A29A-9E710CA89CC1}" type="slidenum">
              <a:rPr lang="en-GB"/>
              <a:t>49</a:t>
            </a:fld>
            <a:endParaRPr lang="en-GB"/>
          </a:p>
        </p:txBody>
      </p:sp>
    </p:spTree>
    <p:extLst>
      <p:ext uri="{BB962C8B-B14F-4D97-AF65-F5344CB8AC3E}">
        <p14:creationId xmlns:p14="http://schemas.microsoft.com/office/powerpoint/2010/main" val="4070099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9EB6-D6B9-1A3B-50CB-1A281CBD5BE9}"/>
              </a:ext>
            </a:extLst>
          </p:cNvPr>
          <p:cNvSpPr>
            <a:spLocks noGrp="1"/>
          </p:cNvSpPr>
          <p:nvPr>
            <p:ph type="title"/>
          </p:nvPr>
        </p:nvSpPr>
        <p:spPr>
          <a:xfrm>
            <a:off x="6096000" y="84750"/>
            <a:ext cx="5636047" cy="1025595"/>
          </a:xfrm>
        </p:spPr>
        <p:txBody>
          <a:bodyPr/>
          <a:lstStyle/>
          <a:p>
            <a:r>
              <a:rPr lang="en-US"/>
              <a:t>Objective and approach</a:t>
            </a:r>
          </a:p>
        </p:txBody>
      </p:sp>
      <p:sp>
        <p:nvSpPr>
          <p:cNvPr id="3" name="Content Placeholder 2">
            <a:extLst>
              <a:ext uri="{FF2B5EF4-FFF2-40B4-BE49-F238E27FC236}">
                <a16:creationId xmlns:a16="http://schemas.microsoft.com/office/drawing/2014/main" id="{B18DCF47-CC6B-2549-FFC3-43253F3C87E9}"/>
              </a:ext>
            </a:extLst>
          </p:cNvPr>
          <p:cNvSpPr>
            <a:spLocks noGrp="1"/>
          </p:cNvSpPr>
          <p:nvPr>
            <p:ph idx="1"/>
          </p:nvPr>
        </p:nvSpPr>
        <p:spPr>
          <a:xfrm>
            <a:off x="5743113" y="1143001"/>
            <a:ext cx="6307372" cy="5471422"/>
          </a:xfrm>
        </p:spPr>
        <p:txBody>
          <a:bodyPr>
            <a:normAutofit fontScale="62500" lnSpcReduction="20000"/>
          </a:bodyPr>
          <a:lstStyle/>
          <a:p>
            <a:r>
              <a:rPr lang="en-US"/>
              <a:t>So naturally you are keen to incorporate machine learning into your projects, and this course aims to provide you with the knowledge and skills that will empower you to do so</a:t>
            </a:r>
          </a:p>
          <a:p>
            <a:r>
              <a:rPr lang="en-US"/>
              <a:t>We will assume you know next to nothing about machine learning</a:t>
            </a:r>
          </a:p>
          <a:p>
            <a:r>
              <a:rPr lang="en-US"/>
              <a:t>However, you should have a good basic familiarity with Python</a:t>
            </a:r>
          </a:p>
          <a:p>
            <a:pPr lvl="1"/>
            <a:r>
              <a:rPr lang="en-US"/>
              <a:t>e.g., by having completed The Python Tutorial (</a:t>
            </a:r>
            <a:r>
              <a:rPr lang="en-US">
                <a:hlinkClick r:id="rId2"/>
              </a:rPr>
              <a:t>https://docs.python.org/3/tutorial/index.html</a:t>
            </a:r>
            <a:r>
              <a:rPr lang="en-US"/>
              <a:t>) </a:t>
            </a:r>
          </a:p>
          <a:p>
            <a:pPr lvl="1"/>
            <a:r>
              <a:rPr lang="en-US"/>
              <a:t>You hopefully should get this from the Python workshops</a:t>
            </a:r>
          </a:p>
          <a:p>
            <a:r>
              <a:rPr lang="en-US"/>
              <a:t>We will cover a wide range of ML techniques, ranging from simple linear regression to deep learning networks</a:t>
            </a:r>
          </a:p>
          <a:p>
            <a:r>
              <a:rPr lang="en-US"/>
              <a:t>We will make extensive use of the following three Python ML frameworks:</a:t>
            </a:r>
          </a:p>
          <a:p>
            <a:pPr lvl="1"/>
            <a:r>
              <a:rPr lang="en-US" b="1"/>
              <a:t>Scikit-Learn </a:t>
            </a:r>
            <a:r>
              <a:rPr lang="en-US"/>
              <a:t>(</a:t>
            </a:r>
            <a:r>
              <a:rPr lang="en-US">
                <a:hlinkClick r:id="rId3"/>
              </a:rPr>
              <a:t>https://scikit-learn.org</a:t>
            </a:r>
            <a:r>
              <a:rPr lang="en-US"/>
              <a:t>) provides implementations of many ML algorithms through an easy-to-use API</a:t>
            </a:r>
          </a:p>
          <a:p>
            <a:pPr lvl="1"/>
            <a:r>
              <a:rPr lang="en-US" b="1"/>
              <a:t>TensorFlow</a:t>
            </a:r>
            <a:r>
              <a:rPr lang="en-US"/>
              <a:t> (</a:t>
            </a:r>
            <a:r>
              <a:rPr lang="en-US">
                <a:hlinkClick r:id="rId4"/>
              </a:rPr>
              <a:t>https://tensorflow.org</a:t>
            </a:r>
            <a:r>
              <a:rPr lang="en-US"/>
              <a:t>) is a library for distributed numerical computation that makes it possible to parallelise ML processes over many processors</a:t>
            </a:r>
          </a:p>
          <a:p>
            <a:pPr lvl="1"/>
            <a:r>
              <a:rPr lang="en-US" b="1"/>
              <a:t>Keras</a:t>
            </a:r>
            <a:r>
              <a:rPr lang="en-US"/>
              <a:t> (</a:t>
            </a:r>
            <a:r>
              <a:rPr lang="en-US">
                <a:hlinkClick r:id="rId5"/>
              </a:rPr>
              <a:t>https://keras.io</a:t>
            </a:r>
            <a:r>
              <a:rPr lang="en-US"/>
              <a:t>) is a high-level deep learning API that makes it very simple to train and run neural networks (Keras uses TensorFlow)</a:t>
            </a:r>
          </a:p>
        </p:txBody>
      </p:sp>
      <p:pic>
        <p:nvPicPr>
          <p:cNvPr id="4" name="Picture 3">
            <a:extLst>
              <a:ext uri="{FF2B5EF4-FFF2-40B4-BE49-F238E27FC236}">
                <a16:creationId xmlns:a16="http://schemas.microsoft.com/office/drawing/2014/main" id="{B66520F9-D213-5B16-0168-18A6692D6311}"/>
              </a:ext>
            </a:extLst>
          </p:cNvPr>
          <p:cNvPicPr>
            <a:picLocks noChangeAspect="1"/>
          </p:cNvPicPr>
          <p:nvPr/>
        </p:nvPicPr>
        <p:blipFill>
          <a:blip r:embed="rId6"/>
          <a:stretch>
            <a:fillRect/>
          </a:stretch>
        </p:blipFill>
        <p:spPr>
          <a:xfrm>
            <a:off x="359229" y="347378"/>
            <a:ext cx="5022859" cy="1232932"/>
          </a:xfrm>
          <a:prstGeom prst="rect">
            <a:avLst/>
          </a:prstGeom>
        </p:spPr>
      </p:pic>
      <p:pic>
        <p:nvPicPr>
          <p:cNvPr id="5" name="Picture 4">
            <a:extLst>
              <a:ext uri="{FF2B5EF4-FFF2-40B4-BE49-F238E27FC236}">
                <a16:creationId xmlns:a16="http://schemas.microsoft.com/office/drawing/2014/main" id="{FD455B9D-AFBB-47B3-50CA-9B2D0FA5BE66}"/>
              </a:ext>
            </a:extLst>
          </p:cNvPr>
          <p:cNvPicPr>
            <a:picLocks noChangeAspect="1"/>
          </p:cNvPicPr>
          <p:nvPr/>
        </p:nvPicPr>
        <p:blipFill>
          <a:blip r:embed="rId7"/>
          <a:stretch>
            <a:fillRect/>
          </a:stretch>
        </p:blipFill>
        <p:spPr>
          <a:xfrm>
            <a:off x="359229" y="1580310"/>
            <a:ext cx="4517571" cy="2766537"/>
          </a:xfrm>
          <a:prstGeom prst="rect">
            <a:avLst/>
          </a:prstGeom>
        </p:spPr>
      </p:pic>
      <p:pic>
        <p:nvPicPr>
          <p:cNvPr id="6" name="Picture 5">
            <a:extLst>
              <a:ext uri="{FF2B5EF4-FFF2-40B4-BE49-F238E27FC236}">
                <a16:creationId xmlns:a16="http://schemas.microsoft.com/office/drawing/2014/main" id="{D96853C1-72CC-CAF4-9883-465872B26079}"/>
              </a:ext>
            </a:extLst>
          </p:cNvPr>
          <p:cNvPicPr>
            <a:picLocks noChangeAspect="1"/>
          </p:cNvPicPr>
          <p:nvPr/>
        </p:nvPicPr>
        <p:blipFill>
          <a:blip r:embed="rId8"/>
          <a:stretch>
            <a:fillRect/>
          </a:stretch>
        </p:blipFill>
        <p:spPr>
          <a:xfrm>
            <a:off x="359228" y="4284538"/>
            <a:ext cx="4517571" cy="2329885"/>
          </a:xfrm>
          <a:prstGeom prst="rect">
            <a:avLst/>
          </a:prstGeom>
        </p:spPr>
      </p:pic>
      <p:pic>
        <p:nvPicPr>
          <p:cNvPr id="7" name="Picture 6">
            <a:extLst>
              <a:ext uri="{FF2B5EF4-FFF2-40B4-BE49-F238E27FC236}">
                <a16:creationId xmlns:a16="http://schemas.microsoft.com/office/drawing/2014/main" id="{ACB4C143-A820-EF82-4F7C-C3E85639B515}"/>
              </a:ext>
            </a:extLst>
          </p:cNvPr>
          <p:cNvPicPr>
            <a:picLocks noChangeAspect="1"/>
          </p:cNvPicPr>
          <p:nvPr/>
        </p:nvPicPr>
        <p:blipFill>
          <a:blip r:embed="rId9"/>
          <a:stretch>
            <a:fillRect/>
          </a:stretch>
        </p:blipFill>
        <p:spPr>
          <a:xfrm>
            <a:off x="2079163" y="3448635"/>
            <a:ext cx="3663950" cy="2032000"/>
          </a:xfrm>
          <a:prstGeom prst="rect">
            <a:avLst/>
          </a:prstGeom>
        </p:spPr>
      </p:pic>
      <p:sp>
        <p:nvSpPr>
          <p:cNvPr id="8" name="Slide Number Placeholder 7">
            <a:extLst>
              <a:ext uri="{FF2B5EF4-FFF2-40B4-BE49-F238E27FC236}">
                <a16:creationId xmlns:a16="http://schemas.microsoft.com/office/drawing/2014/main" id="{C6275833-0147-B8B8-DE9B-7F0D7CA89B66}"/>
              </a:ext>
            </a:extLst>
          </p:cNvPr>
          <p:cNvSpPr>
            <a:spLocks noGrp="1"/>
          </p:cNvSpPr>
          <p:nvPr>
            <p:ph type="sldNum" sz="quarter" idx="12"/>
          </p:nvPr>
        </p:nvSpPr>
        <p:spPr/>
        <p:txBody>
          <a:bodyPr/>
          <a:lstStyle/>
          <a:p>
            <a:fld id="{341FA899-3F13-1347-A29A-9E710CA89CC1}" type="slidenum">
              <a:rPr lang="en-GB"/>
              <a:t>5</a:t>
            </a:fld>
            <a:endParaRPr lang="en-GB"/>
          </a:p>
        </p:txBody>
      </p:sp>
    </p:spTree>
    <p:extLst>
      <p:ext uri="{BB962C8B-B14F-4D97-AF65-F5344CB8AC3E}">
        <p14:creationId xmlns:p14="http://schemas.microsoft.com/office/powerpoint/2010/main" val="1804516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ABFF-48FF-9495-740F-62BDD6B2D1D8}"/>
              </a:ext>
            </a:extLst>
          </p:cNvPr>
          <p:cNvSpPr>
            <a:spLocks noGrp="1"/>
          </p:cNvSpPr>
          <p:nvPr>
            <p:ph type="title"/>
          </p:nvPr>
        </p:nvSpPr>
        <p:spPr/>
        <p:txBody>
          <a:bodyPr/>
          <a:lstStyle/>
          <a:p>
            <a:r>
              <a:rPr lang="en-US"/>
              <a:t>Bad data: Irrelevant features</a:t>
            </a:r>
          </a:p>
        </p:txBody>
      </p:sp>
      <p:sp>
        <p:nvSpPr>
          <p:cNvPr id="3" name="Content Placeholder 2">
            <a:extLst>
              <a:ext uri="{FF2B5EF4-FFF2-40B4-BE49-F238E27FC236}">
                <a16:creationId xmlns:a16="http://schemas.microsoft.com/office/drawing/2014/main" id="{94DD566B-AC6F-470E-25C7-89ACB74C228E}"/>
              </a:ext>
            </a:extLst>
          </p:cNvPr>
          <p:cNvSpPr>
            <a:spLocks noGrp="1"/>
          </p:cNvSpPr>
          <p:nvPr>
            <p:ph idx="1"/>
          </p:nvPr>
        </p:nvSpPr>
        <p:spPr/>
        <p:txBody>
          <a:bodyPr/>
          <a:lstStyle/>
          <a:p>
            <a:r>
              <a:rPr lang="en-US"/>
              <a:t>An ML system will only learn effectively if the training data contains enough </a:t>
            </a:r>
            <a:r>
              <a:rPr lang="en-US" b="1" i="1"/>
              <a:t>relevant</a:t>
            </a:r>
            <a:r>
              <a:rPr lang="en-US"/>
              <a:t> features and not too many irrelevant ones</a:t>
            </a:r>
          </a:p>
          <a:p>
            <a:r>
              <a:rPr lang="en-US"/>
              <a:t>Important to come up with a good set of features to train on – this is called </a:t>
            </a:r>
            <a:r>
              <a:rPr lang="en-US" b="1" i="1"/>
              <a:t>feature engineering</a:t>
            </a:r>
            <a:r>
              <a:rPr lang="en-US"/>
              <a:t> and involves the following steps</a:t>
            </a:r>
          </a:p>
          <a:p>
            <a:pPr lvl="1"/>
            <a:r>
              <a:rPr lang="en-US" b="1" i="1"/>
              <a:t>Feature selection</a:t>
            </a:r>
            <a:r>
              <a:rPr lang="en-US"/>
              <a:t> – selecting the most useful features to train on</a:t>
            </a:r>
          </a:p>
          <a:p>
            <a:pPr lvl="1"/>
            <a:r>
              <a:rPr lang="en-US" b="1" i="1"/>
              <a:t>Feature extraction</a:t>
            </a:r>
            <a:r>
              <a:rPr lang="en-US"/>
              <a:t> – combining existing features to produce more useful ones (e.g., by using dimensionality reduction)</a:t>
            </a:r>
          </a:p>
          <a:p>
            <a:pPr lvl="1"/>
            <a:r>
              <a:rPr lang="en-US" b="1" i="1"/>
              <a:t>Creating new features by gathering new data</a:t>
            </a:r>
          </a:p>
        </p:txBody>
      </p:sp>
      <p:sp>
        <p:nvSpPr>
          <p:cNvPr id="4" name="Slide Number Placeholder 3">
            <a:extLst>
              <a:ext uri="{FF2B5EF4-FFF2-40B4-BE49-F238E27FC236}">
                <a16:creationId xmlns:a16="http://schemas.microsoft.com/office/drawing/2014/main" id="{C0DE041B-3155-BC9F-B1E9-B105CFD21014}"/>
              </a:ext>
            </a:extLst>
          </p:cNvPr>
          <p:cNvSpPr>
            <a:spLocks noGrp="1"/>
          </p:cNvSpPr>
          <p:nvPr>
            <p:ph type="sldNum" sz="quarter" idx="12"/>
          </p:nvPr>
        </p:nvSpPr>
        <p:spPr/>
        <p:txBody>
          <a:bodyPr/>
          <a:lstStyle/>
          <a:p>
            <a:fld id="{341FA899-3F13-1347-A29A-9E710CA89CC1}" type="slidenum">
              <a:rPr lang="en-GB"/>
              <a:t>50</a:t>
            </a:fld>
            <a:endParaRPr lang="en-GB"/>
          </a:p>
        </p:txBody>
      </p:sp>
    </p:spTree>
    <p:extLst>
      <p:ext uri="{BB962C8B-B14F-4D97-AF65-F5344CB8AC3E}">
        <p14:creationId xmlns:p14="http://schemas.microsoft.com/office/powerpoint/2010/main" val="565191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A0CC-935E-A170-A79C-F693E4123A29}"/>
              </a:ext>
            </a:extLst>
          </p:cNvPr>
          <p:cNvSpPr>
            <a:spLocks noGrp="1"/>
          </p:cNvSpPr>
          <p:nvPr>
            <p:ph type="title"/>
          </p:nvPr>
        </p:nvSpPr>
        <p:spPr>
          <a:xfrm>
            <a:off x="838200" y="365126"/>
            <a:ext cx="10515600" cy="221284"/>
          </a:xfrm>
        </p:spPr>
        <p:txBody>
          <a:bodyPr>
            <a:normAutofit fontScale="90000"/>
          </a:bodyPr>
          <a:lstStyle/>
          <a:p>
            <a:r>
              <a:rPr lang="en-US"/>
              <a:t>Bad model: Overfitting the training data</a:t>
            </a:r>
          </a:p>
        </p:txBody>
      </p:sp>
      <p:sp>
        <p:nvSpPr>
          <p:cNvPr id="3" name="Content Placeholder 2">
            <a:extLst>
              <a:ext uri="{FF2B5EF4-FFF2-40B4-BE49-F238E27FC236}">
                <a16:creationId xmlns:a16="http://schemas.microsoft.com/office/drawing/2014/main" id="{4D1552E3-692D-9DF6-C415-01648B76A7A0}"/>
              </a:ext>
            </a:extLst>
          </p:cNvPr>
          <p:cNvSpPr>
            <a:spLocks noGrp="1"/>
          </p:cNvSpPr>
          <p:nvPr>
            <p:ph idx="1"/>
          </p:nvPr>
        </p:nvSpPr>
        <p:spPr>
          <a:xfrm>
            <a:off x="838200" y="3194877"/>
            <a:ext cx="10515600" cy="3424584"/>
          </a:xfrm>
        </p:spPr>
        <p:txBody>
          <a:bodyPr>
            <a:normAutofit fontScale="92500" lnSpcReduction="20000"/>
          </a:bodyPr>
          <a:lstStyle/>
          <a:p>
            <a:r>
              <a:rPr lang="en-US"/>
              <a:t>A model might perform very well on the training data but perform badly when presented with previously unseen instances – this is called </a:t>
            </a:r>
            <a:r>
              <a:rPr lang="en-US" b="1" i="1"/>
              <a:t>overfitting</a:t>
            </a:r>
          </a:p>
          <a:p>
            <a:r>
              <a:rPr lang="en-US"/>
              <a:t>This typically happens when the model is too complex or the data is very small – it does not sufficiently compress the training data and fails to extract the regularities in it that can be used to make successful predictions on new instances</a:t>
            </a:r>
          </a:p>
          <a:p>
            <a:r>
              <a:rPr lang="en-US"/>
              <a:t>Graph shows a high-degree polynomial regression model of the life satisfaction data</a:t>
            </a:r>
          </a:p>
          <a:p>
            <a:pPr lvl="1"/>
            <a:r>
              <a:rPr lang="en-US"/>
              <a:t>it fits the data better than the simpler linear model, but what predictions will it make for a country with a GDP per capita of, say, 80000 USD?</a:t>
            </a:r>
          </a:p>
        </p:txBody>
      </p:sp>
      <p:pic>
        <p:nvPicPr>
          <p:cNvPr id="4098" name="Picture 2">
            <a:extLst>
              <a:ext uri="{FF2B5EF4-FFF2-40B4-BE49-F238E27FC236}">
                <a16:creationId xmlns:a16="http://schemas.microsoft.com/office/drawing/2014/main" id="{07B66AB2-929D-E30C-FA14-15732D676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530" y="753007"/>
            <a:ext cx="6740939" cy="24418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F9DAB1C-2AF4-6211-D15D-33186CD2F910}"/>
              </a:ext>
            </a:extLst>
          </p:cNvPr>
          <p:cNvSpPr>
            <a:spLocks noGrp="1"/>
          </p:cNvSpPr>
          <p:nvPr>
            <p:ph type="sldNum" sz="quarter" idx="12"/>
          </p:nvPr>
        </p:nvSpPr>
        <p:spPr/>
        <p:txBody>
          <a:bodyPr/>
          <a:lstStyle/>
          <a:p>
            <a:fld id="{341FA899-3F13-1347-A29A-9E710CA89CC1}" type="slidenum">
              <a:rPr lang="en-GB"/>
              <a:t>51</a:t>
            </a:fld>
            <a:endParaRPr lang="en-GB"/>
          </a:p>
        </p:txBody>
      </p:sp>
    </p:spTree>
    <p:extLst>
      <p:ext uri="{BB962C8B-B14F-4D97-AF65-F5344CB8AC3E}">
        <p14:creationId xmlns:p14="http://schemas.microsoft.com/office/powerpoint/2010/main" val="16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0F92-824B-1911-ADEE-A9E06C31BB05}"/>
              </a:ext>
            </a:extLst>
          </p:cNvPr>
          <p:cNvSpPr>
            <a:spLocks noGrp="1"/>
          </p:cNvSpPr>
          <p:nvPr>
            <p:ph type="title"/>
          </p:nvPr>
        </p:nvSpPr>
        <p:spPr>
          <a:xfrm>
            <a:off x="838200" y="365125"/>
            <a:ext cx="10515600" cy="479701"/>
          </a:xfrm>
        </p:spPr>
        <p:txBody>
          <a:bodyPr>
            <a:normAutofit fontScale="90000"/>
          </a:bodyPr>
          <a:lstStyle/>
          <a:p>
            <a:r>
              <a:rPr lang="en-US"/>
              <a:t>Bad model: Overfitting the training data</a:t>
            </a:r>
          </a:p>
        </p:txBody>
      </p:sp>
      <p:sp>
        <p:nvSpPr>
          <p:cNvPr id="3" name="Content Placeholder 2">
            <a:extLst>
              <a:ext uri="{FF2B5EF4-FFF2-40B4-BE49-F238E27FC236}">
                <a16:creationId xmlns:a16="http://schemas.microsoft.com/office/drawing/2014/main" id="{F206C447-5CB9-84C3-A5EC-1BFD21D76941}"/>
              </a:ext>
            </a:extLst>
          </p:cNvPr>
          <p:cNvSpPr>
            <a:spLocks noGrp="1"/>
          </p:cNvSpPr>
          <p:nvPr>
            <p:ph idx="1"/>
          </p:nvPr>
        </p:nvSpPr>
        <p:spPr>
          <a:xfrm>
            <a:off x="838200" y="2806423"/>
            <a:ext cx="10515600" cy="3370539"/>
          </a:xfrm>
        </p:spPr>
        <p:txBody>
          <a:bodyPr>
            <a:normAutofit fontScale="92500" lnSpcReduction="20000"/>
          </a:bodyPr>
          <a:lstStyle/>
          <a:p>
            <a:r>
              <a:rPr lang="en-US"/>
              <a:t>Bad data can also lead to overfitting</a:t>
            </a:r>
          </a:p>
          <a:p>
            <a:pPr lvl="1"/>
            <a:r>
              <a:rPr lang="en-US"/>
              <a:t>e.g., using the country’s name as a feature in the Life satisfaction data might lead the model to learn that countries with names that contain a “w” are more likely to have high life satisfaction!</a:t>
            </a:r>
          </a:p>
          <a:p>
            <a:r>
              <a:rPr lang="en-US"/>
              <a:t>Overfitting happens when the model is too complex relative to the amount and noisiness of the data</a:t>
            </a:r>
          </a:p>
          <a:p>
            <a:r>
              <a:rPr lang="en-US"/>
              <a:t>Solutions to overfitting include</a:t>
            </a:r>
          </a:p>
          <a:p>
            <a:pPr lvl="1"/>
            <a:r>
              <a:rPr lang="en-US"/>
              <a:t>Simplify the model by using one with fewer parameters or one that learns on fewer features</a:t>
            </a:r>
          </a:p>
          <a:p>
            <a:pPr lvl="1"/>
            <a:r>
              <a:rPr lang="en-US"/>
              <a:t>Gather more training data</a:t>
            </a:r>
          </a:p>
          <a:p>
            <a:pPr lvl="1"/>
            <a:r>
              <a:rPr lang="en-US"/>
              <a:t>Clean the data to remove noise</a:t>
            </a:r>
          </a:p>
        </p:txBody>
      </p:sp>
      <p:pic>
        <p:nvPicPr>
          <p:cNvPr id="5122" name="Picture 2">
            <a:extLst>
              <a:ext uri="{FF2B5EF4-FFF2-40B4-BE49-F238E27FC236}">
                <a16:creationId xmlns:a16="http://schemas.microsoft.com/office/drawing/2014/main" id="{2AF49546-AD7C-0300-F070-020D2B473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1" y="851317"/>
            <a:ext cx="5379278" cy="19486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A3B1085-0BCA-07CA-62CE-77895ADB636F}"/>
              </a:ext>
            </a:extLst>
          </p:cNvPr>
          <p:cNvSpPr>
            <a:spLocks noGrp="1"/>
          </p:cNvSpPr>
          <p:nvPr>
            <p:ph type="sldNum" sz="quarter" idx="12"/>
          </p:nvPr>
        </p:nvSpPr>
        <p:spPr/>
        <p:txBody>
          <a:bodyPr/>
          <a:lstStyle/>
          <a:p>
            <a:fld id="{341FA899-3F13-1347-A29A-9E710CA89CC1}" type="slidenum">
              <a:rPr lang="en-GB"/>
              <a:t>52</a:t>
            </a:fld>
            <a:endParaRPr lang="en-GB"/>
          </a:p>
        </p:txBody>
      </p:sp>
    </p:spTree>
    <p:extLst>
      <p:ext uri="{BB962C8B-B14F-4D97-AF65-F5344CB8AC3E}">
        <p14:creationId xmlns:p14="http://schemas.microsoft.com/office/powerpoint/2010/main" val="841322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CD272-0FDD-6FD1-5DAC-A43363E5339D}"/>
              </a:ext>
            </a:extLst>
          </p:cNvPr>
          <p:cNvSpPr>
            <a:spLocks noGrp="1"/>
          </p:cNvSpPr>
          <p:nvPr>
            <p:ph type="title"/>
          </p:nvPr>
        </p:nvSpPr>
        <p:spPr>
          <a:xfrm>
            <a:off x="838200" y="365126"/>
            <a:ext cx="10515600" cy="489640"/>
          </a:xfrm>
        </p:spPr>
        <p:txBody>
          <a:bodyPr>
            <a:normAutofit fontScale="90000"/>
          </a:bodyPr>
          <a:lstStyle/>
          <a:p>
            <a:r>
              <a:rPr lang="en-US"/>
              <a:t>Bad model: Overfitting the training data</a:t>
            </a:r>
          </a:p>
        </p:txBody>
      </p:sp>
      <p:sp>
        <p:nvSpPr>
          <p:cNvPr id="3" name="Content Placeholder 2">
            <a:extLst>
              <a:ext uri="{FF2B5EF4-FFF2-40B4-BE49-F238E27FC236}">
                <a16:creationId xmlns:a16="http://schemas.microsoft.com/office/drawing/2014/main" id="{2095BDD6-3849-5314-BCA3-3B47EB29C468}"/>
              </a:ext>
            </a:extLst>
          </p:cNvPr>
          <p:cNvSpPr>
            <a:spLocks noGrp="1"/>
          </p:cNvSpPr>
          <p:nvPr>
            <p:ph idx="1"/>
          </p:nvPr>
        </p:nvSpPr>
        <p:spPr>
          <a:xfrm>
            <a:off x="838200" y="3145419"/>
            <a:ext cx="10515600" cy="3347455"/>
          </a:xfrm>
        </p:spPr>
        <p:txBody>
          <a:bodyPr>
            <a:normAutofit fontScale="77500" lnSpcReduction="20000"/>
          </a:bodyPr>
          <a:lstStyle/>
          <a:p>
            <a:r>
              <a:rPr lang="en-US"/>
              <a:t>Constraining a model to make it simpler and thus reduce risk of overfitting is called </a:t>
            </a:r>
            <a:r>
              <a:rPr lang="en-US" b="1" i="1"/>
              <a:t>regularization</a:t>
            </a:r>
          </a:p>
          <a:p>
            <a:r>
              <a:rPr lang="en-US"/>
              <a:t>For example, a linear regression model has two parameters, 𝜽</a:t>
            </a:r>
            <a:r>
              <a:rPr lang="en-US" i="1" baseline="-25000"/>
              <a:t>0</a:t>
            </a:r>
            <a:r>
              <a:rPr lang="en-US"/>
              <a:t> + 𝜽</a:t>
            </a:r>
            <a:r>
              <a:rPr lang="en-US" i="1" baseline="-25000"/>
              <a:t>1</a:t>
            </a:r>
            <a:r>
              <a:rPr lang="en-US"/>
              <a:t>, which gives the model </a:t>
            </a:r>
            <a:r>
              <a:rPr lang="en-US" b="1" i="1"/>
              <a:t>two free variables</a:t>
            </a:r>
            <a:r>
              <a:rPr lang="en-US"/>
              <a:t> or </a:t>
            </a:r>
            <a:r>
              <a:rPr lang="en-US" b="1" i="1"/>
              <a:t>two degrees of freedom</a:t>
            </a:r>
          </a:p>
          <a:p>
            <a:r>
              <a:rPr lang="en-US"/>
              <a:t>If we force 𝜽</a:t>
            </a:r>
            <a:r>
              <a:rPr lang="en-US" i="1" baseline="-25000"/>
              <a:t>0</a:t>
            </a:r>
            <a:r>
              <a:rPr lang="en-US"/>
              <a:t> to be 0, so that we only consider lines that pass through the origin, then we only have 1 degree of freedom and we will not be able to find a model that fits the data as well as if we use both parameters</a:t>
            </a:r>
          </a:p>
          <a:p>
            <a:r>
              <a:rPr lang="en-US"/>
              <a:t>If we force 𝜽</a:t>
            </a:r>
            <a:r>
              <a:rPr lang="en-US" i="1" baseline="-25000"/>
              <a:t>0</a:t>
            </a:r>
            <a:r>
              <a:rPr lang="en-US"/>
              <a:t> to be within some interval, then the number of degrees of freedom is between 1 and 2</a:t>
            </a:r>
          </a:p>
          <a:p>
            <a:r>
              <a:rPr lang="en-US"/>
              <a:t>The aim is to find the simplest model that accounts for all the regularity in the data</a:t>
            </a:r>
          </a:p>
          <a:p>
            <a:pPr lvl="1"/>
            <a:r>
              <a:rPr lang="en-US"/>
              <a:t>The complexity of a model is usually modelled by how many free parameters it has</a:t>
            </a:r>
          </a:p>
        </p:txBody>
      </p:sp>
      <p:pic>
        <p:nvPicPr>
          <p:cNvPr id="6146" name="Picture 2">
            <a:extLst>
              <a:ext uri="{FF2B5EF4-FFF2-40B4-BE49-F238E27FC236}">
                <a16:creationId xmlns:a16="http://schemas.microsoft.com/office/drawing/2014/main" id="{4A6ECFF7-E816-5389-BDD4-B8B5A39D3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252" y="854766"/>
            <a:ext cx="6323496" cy="229065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5BC589E-6C5A-1645-E78A-6112A5C4A76A}"/>
              </a:ext>
            </a:extLst>
          </p:cNvPr>
          <p:cNvSpPr>
            <a:spLocks noGrp="1"/>
          </p:cNvSpPr>
          <p:nvPr>
            <p:ph type="sldNum" sz="quarter" idx="12"/>
          </p:nvPr>
        </p:nvSpPr>
        <p:spPr/>
        <p:txBody>
          <a:bodyPr/>
          <a:lstStyle/>
          <a:p>
            <a:fld id="{341FA899-3F13-1347-A29A-9E710CA89CC1}" type="slidenum">
              <a:rPr lang="en-GB"/>
              <a:t>53</a:t>
            </a:fld>
            <a:endParaRPr lang="en-GB"/>
          </a:p>
        </p:txBody>
      </p:sp>
    </p:spTree>
    <p:extLst>
      <p:ext uri="{BB962C8B-B14F-4D97-AF65-F5344CB8AC3E}">
        <p14:creationId xmlns:p14="http://schemas.microsoft.com/office/powerpoint/2010/main" val="213403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5569-4D12-8B67-163E-1B8963316F95}"/>
              </a:ext>
            </a:extLst>
          </p:cNvPr>
          <p:cNvSpPr>
            <a:spLocks noGrp="1"/>
          </p:cNvSpPr>
          <p:nvPr>
            <p:ph type="title"/>
          </p:nvPr>
        </p:nvSpPr>
        <p:spPr/>
        <p:txBody>
          <a:bodyPr/>
          <a:lstStyle/>
          <a:p>
            <a:r>
              <a:rPr lang="en-US"/>
              <a:t>Degrees of freedom: modelling an elephant</a:t>
            </a:r>
          </a:p>
        </p:txBody>
      </p:sp>
      <p:sp>
        <p:nvSpPr>
          <p:cNvPr id="3" name="Content Placeholder 2">
            <a:extLst>
              <a:ext uri="{FF2B5EF4-FFF2-40B4-BE49-F238E27FC236}">
                <a16:creationId xmlns:a16="http://schemas.microsoft.com/office/drawing/2014/main" id="{04128D87-21AF-3FE0-7FAD-268ABC98E73C}"/>
              </a:ext>
            </a:extLst>
          </p:cNvPr>
          <p:cNvSpPr>
            <a:spLocks noGrp="1"/>
          </p:cNvSpPr>
          <p:nvPr>
            <p:ph idx="1"/>
          </p:nvPr>
        </p:nvSpPr>
        <p:spPr>
          <a:xfrm>
            <a:off x="4929809" y="1587086"/>
            <a:ext cx="6423991" cy="4351338"/>
          </a:xfrm>
        </p:spPr>
        <p:txBody>
          <a:bodyPr>
            <a:normAutofit fontScale="92500" lnSpcReduction="10000"/>
          </a:bodyPr>
          <a:lstStyle/>
          <a:p>
            <a:r>
              <a:rPr lang="en-US"/>
              <a:t>According to the famous physicist, Enrico Fermi, the computing pioneer, John von Neumann joked that “with four free variables I can fit an elephant and with five I can make him wiggle his trunk” (Dyson, 2004)*</a:t>
            </a:r>
          </a:p>
          <a:p>
            <a:r>
              <a:rPr lang="en-US"/>
              <a:t>Deep networks typically have thousands or even millions of free variables, making them capable of modelling almost any data – and also making them prone to overfitting!</a:t>
            </a:r>
          </a:p>
          <a:p>
            <a:r>
              <a:rPr lang="en-US"/>
              <a:t>Actually you can indeed model an elephant with 4 free variables...**</a:t>
            </a:r>
          </a:p>
        </p:txBody>
      </p:sp>
      <p:sp>
        <p:nvSpPr>
          <p:cNvPr id="4" name="TextBox 3">
            <a:extLst>
              <a:ext uri="{FF2B5EF4-FFF2-40B4-BE49-F238E27FC236}">
                <a16:creationId xmlns:a16="http://schemas.microsoft.com/office/drawing/2014/main" id="{B4C05DAC-55B8-1E8D-B83D-274A75FA2BCC}"/>
              </a:ext>
            </a:extLst>
          </p:cNvPr>
          <p:cNvSpPr txBox="1"/>
          <p:nvPr/>
        </p:nvSpPr>
        <p:spPr>
          <a:xfrm>
            <a:off x="930840" y="6169709"/>
            <a:ext cx="9799478" cy="430887"/>
          </a:xfrm>
          <a:prstGeom prst="rect">
            <a:avLst/>
          </a:prstGeom>
          <a:noFill/>
        </p:spPr>
        <p:txBody>
          <a:bodyPr wrap="none" rtlCol="0">
            <a:spAutoFit/>
          </a:bodyPr>
          <a:lstStyle/>
          <a:p>
            <a:r>
              <a:rPr lang="en-GB" sz="1100">
                <a:effectLst/>
                <a:latin typeface="Calibri" panose="020F0502020204030204" pitchFamily="34" charset="0"/>
                <a:ea typeface="Calibri" panose="020F0502020204030204" pitchFamily="34" charset="0"/>
                <a:cs typeface="Times New Roman" panose="02020603050405020304" pitchFamily="18" charset="0"/>
              </a:rPr>
              <a:t>*Freeman Dyson. (2004). A meeting with Enrico Fermi. </a:t>
            </a:r>
            <a:r>
              <a:rPr lang="da-DK" sz="1100" i="1">
                <a:effectLst/>
                <a:latin typeface="Calibri" panose="020F0502020204030204" pitchFamily="34" charset="0"/>
                <a:ea typeface="Calibri" panose="020F0502020204030204" pitchFamily="34" charset="0"/>
                <a:cs typeface="Times New Roman" panose="02020603050405020304" pitchFamily="18" charset="0"/>
              </a:rPr>
              <a:t>Nature</a:t>
            </a:r>
            <a:r>
              <a:rPr lang="da-DK" sz="1100">
                <a:effectLst/>
                <a:latin typeface="Calibri" panose="020F0502020204030204" pitchFamily="34" charset="0"/>
                <a:ea typeface="Calibri" panose="020F0502020204030204" pitchFamily="34" charset="0"/>
                <a:cs typeface="Times New Roman" panose="02020603050405020304" pitchFamily="18" charset="0"/>
              </a:rPr>
              <a:t>, Vol. 427, p. 297. </a:t>
            </a:r>
            <a:r>
              <a:rPr lang="da-DK"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https://www.nature.com/articles/427297a.pdf</a:t>
            </a:r>
            <a:endParaRPr lang="da-DK"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100">
                <a:effectLst/>
                <a:latin typeface="Calibri" panose="020F0502020204030204" pitchFamily="34" charset="0"/>
                <a:ea typeface="Calibri" panose="020F0502020204030204" pitchFamily="34" charset="0"/>
                <a:cs typeface="Times New Roman" panose="02020603050405020304" pitchFamily="18" charset="0"/>
              </a:rPr>
              <a:t>** Jurgen Mayer, Khaled Khairy, and Jonathon Howard (2010). Drawing an elephant with four complex parameters. </a:t>
            </a:r>
            <a:r>
              <a:rPr lang="en-GB" sz="1100" i="1">
                <a:effectLst/>
                <a:latin typeface="Calibri" panose="020F0502020204030204" pitchFamily="34" charset="0"/>
                <a:ea typeface="Calibri" panose="020F0502020204030204" pitchFamily="34" charset="0"/>
                <a:cs typeface="Times New Roman" panose="02020603050405020304" pitchFamily="18" charset="0"/>
              </a:rPr>
              <a:t>Am. J. Phys.</a:t>
            </a:r>
            <a:r>
              <a:rPr lang="en-GB" sz="1100">
                <a:effectLst/>
                <a:latin typeface="Calibri" panose="020F0502020204030204" pitchFamily="34" charset="0"/>
                <a:ea typeface="Calibri" panose="020F0502020204030204" pitchFamily="34" charset="0"/>
                <a:cs typeface="Times New Roman" panose="02020603050405020304" pitchFamily="18" charset="0"/>
              </a:rPr>
              <a:t> Vol. 78, p.648. DOI:10.1119/1.3254017.</a:t>
            </a:r>
          </a:p>
        </p:txBody>
      </p:sp>
      <p:pic>
        <p:nvPicPr>
          <p:cNvPr id="1026" name="Picture 2">
            <a:extLst>
              <a:ext uri="{FF2B5EF4-FFF2-40B4-BE49-F238E27FC236}">
                <a16:creationId xmlns:a16="http://schemas.microsoft.com/office/drawing/2014/main" id="{CE854C58-51BC-753A-EFC8-A096A85BA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197" y="3532029"/>
            <a:ext cx="3493616" cy="2637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7F3CA8-D837-B281-9154-09FCBA56D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554" y="1690688"/>
            <a:ext cx="1518901" cy="198147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2676DA1-48DE-FA60-9569-8B8587C7A11C}"/>
              </a:ext>
            </a:extLst>
          </p:cNvPr>
          <p:cNvSpPr>
            <a:spLocks noGrp="1"/>
          </p:cNvSpPr>
          <p:nvPr>
            <p:ph type="sldNum" sz="quarter" idx="12"/>
          </p:nvPr>
        </p:nvSpPr>
        <p:spPr/>
        <p:txBody>
          <a:bodyPr/>
          <a:lstStyle/>
          <a:p>
            <a:fld id="{341FA899-3F13-1347-A29A-9E710CA89CC1}" type="slidenum">
              <a:rPr lang="en-GB"/>
              <a:t>54</a:t>
            </a:fld>
            <a:endParaRPr lang="en-GB"/>
          </a:p>
        </p:txBody>
      </p:sp>
    </p:spTree>
    <p:extLst>
      <p:ext uri="{BB962C8B-B14F-4D97-AF65-F5344CB8AC3E}">
        <p14:creationId xmlns:p14="http://schemas.microsoft.com/office/powerpoint/2010/main" val="988586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0FAE-91E1-E9F1-A27D-08941930191C}"/>
              </a:ext>
            </a:extLst>
          </p:cNvPr>
          <p:cNvSpPr>
            <a:spLocks noGrp="1"/>
          </p:cNvSpPr>
          <p:nvPr>
            <p:ph type="title"/>
          </p:nvPr>
        </p:nvSpPr>
        <p:spPr>
          <a:xfrm>
            <a:off x="838200" y="365126"/>
            <a:ext cx="10515600" cy="315912"/>
          </a:xfrm>
        </p:spPr>
        <p:txBody>
          <a:bodyPr>
            <a:normAutofit fontScale="90000"/>
          </a:bodyPr>
          <a:lstStyle/>
          <a:p>
            <a:r>
              <a:rPr lang="en-US"/>
              <a:t>Example of regularization</a:t>
            </a:r>
          </a:p>
        </p:txBody>
      </p:sp>
      <p:sp>
        <p:nvSpPr>
          <p:cNvPr id="3" name="Content Placeholder 2">
            <a:extLst>
              <a:ext uri="{FF2B5EF4-FFF2-40B4-BE49-F238E27FC236}">
                <a16:creationId xmlns:a16="http://schemas.microsoft.com/office/drawing/2014/main" id="{F776C30A-4C36-C3AE-C365-B4D30087504D}"/>
              </a:ext>
            </a:extLst>
          </p:cNvPr>
          <p:cNvSpPr>
            <a:spLocks noGrp="1"/>
          </p:cNvSpPr>
          <p:nvPr>
            <p:ph idx="1"/>
          </p:nvPr>
        </p:nvSpPr>
        <p:spPr>
          <a:xfrm>
            <a:off x="838200" y="3413538"/>
            <a:ext cx="10515600" cy="3145528"/>
          </a:xfrm>
        </p:spPr>
        <p:txBody>
          <a:bodyPr>
            <a:normAutofit fontScale="85000" lnSpcReduction="10000"/>
          </a:bodyPr>
          <a:lstStyle/>
          <a:p>
            <a:r>
              <a:rPr lang="en-US"/>
              <a:t>Above are 3 models</a:t>
            </a:r>
          </a:p>
          <a:p>
            <a:pPr lvl="1"/>
            <a:r>
              <a:rPr lang="en-US"/>
              <a:t>dotted line is original linear model trained on countries represented by circles</a:t>
            </a:r>
          </a:p>
          <a:p>
            <a:pPr lvl="1"/>
            <a:r>
              <a:rPr lang="en-US"/>
              <a:t>solid line is model trained on all countries (circles and squares)</a:t>
            </a:r>
          </a:p>
          <a:p>
            <a:pPr lvl="1"/>
            <a:r>
              <a:rPr lang="en-US"/>
              <a:t>dashed line is a model trained on the circles but with a regularization constraint – doesn’t fit circles as well, but generalizes better to all the data</a:t>
            </a:r>
          </a:p>
          <a:p>
            <a:r>
              <a:rPr lang="en-US"/>
              <a:t>Amount of regularization to apply is determined by a </a:t>
            </a:r>
            <a:r>
              <a:rPr lang="en-US" b="1" i="1"/>
              <a:t>hyperparameter</a:t>
            </a:r>
            <a:r>
              <a:rPr lang="en-US"/>
              <a:t> whose value is set before training starts and held constant throughout training</a:t>
            </a:r>
          </a:p>
          <a:p>
            <a:r>
              <a:rPr lang="en-US"/>
              <a:t>A hyperparameter is a parameter of the learning algorithm itself, not of a specific model generated by a learning algorithm</a:t>
            </a:r>
          </a:p>
        </p:txBody>
      </p:sp>
      <p:pic>
        <p:nvPicPr>
          <p:cNvPr id="7170" name="Picture 2">
            <a:extLst>
              <a:ext uri="{FF2B5EF4-FFF2-40B4-BE49-F238E27FC236}">
                <a16:creationId xmlns:a16="http://schemas.microsoft.com/office/drawing/2014/main" id="{660DF9DA-FBFF-62A3-BC9A-B17D7B070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648" y="787844"/>
            <a:ext cx="6452704" cy="233745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A4E82B5-95C4-08EC-115B-84ABA3CF9D76}"/>
              </a:ext>
            </a:extLst>
          </p:cNvPr>
          <p:cNvSpPr>
            <a:spLocks noGrp="1"/>
          </p:cNvSpPr>
          <p:nvPr>
            <p:ph type="sldNum" sz="quarter" idx="12"/>
          </p:nvPr>
        </p:nvSpPr>
        <p:spPr/>
        <p:txBody>
          <a:bodyPr/>
          <a:lstStyle/>
          <a:p>
            <a:fld id="{341FA899-3F13-1347-A29A-9E710CA89CC1}" type="slidenum">
              <a:rPr lang="en-GB"/>
              <a:t>55</a:t>
            </a:fld>
            <a:endParaRPr lang="en-GB"/>
          </a:p>
        </p:txBody>
      </p:sp>
    </p:spTree>
    <p:extLst>
      <p:ext uri="{BB962C8B-B14F-4D97-AF65-F5344CB8AC3E}">
        <p14:creationId xmlns:p14="http://schemas.microsoft.com/office/powerpoint/2010/main" val="3037266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5CFD-DFE0-BC15-D935-707BB314EF62}"/>
              </a:ext>
            </a:extLst>
          </p:cNvPr>
          <p:cNvSpPr>
            <a:spLocks noGrp="1"/>
          </p:cNvSpPr>
          <p:nvPr>
            <p:ph type="title"/>
          </p:nvPr>
        </p:nvSpPr>
        <p:spPr>
          <a:xfrm>
            <a:off x="838200" y="365125"/>
            <a:ext cx="10515600" cy="390249"/>
          </a:xfrm>
        </p:spPr>
        <p:txBody>
          <a:bodyPr>
            <a:normAutofit fontScale="90000"/>
          </a:bodyPr>
          <a:lstStyle/>
          <a:p>
            <a:r>
              <a:rPr lang="en-US"/>
              <a:t>Bad model: Underfitting the training data</a:t>
            </a:r>
          </a:p>
        </p:txBody>
      </p:sp>
      <p:sp>
        <p:nvSpPr>
          <p:cNvPr id="3" name="Content Placeholder 2">
            <a:extLst>
              <a:ext uri="{FF2B5EF4-FFF2-40B4-BE49-F238E27FC236}">
                <a16:creationId xmlns:a16="http://schemas.microsoft.com/office/drawing/2014/main" id="{AE964330-62ED-73E9-2717-9043C54B160B}"/>
              </a:ext>
            </a:extLst>
          </p:cNvPr>
          <p:cNvSpPr>
            <a:spLocks noGrp="1"/>
          </p:cNvSpPr>
          <p:nvPr>
            <p:ph idx="1"/>
          </p:nvPr>
        </p:nvSpPr>
        <p:spPr>
          <a:xfrm>
            <a:off x="838200" y="2822713"/>
            <a:ext cx="10515600" cy="3354250"/>
          </a:xfrm>
        </p:spPr>
        <p:txBody>
          <a:bodyPr>
            <a:normAutofit fontScale="85000" lnSpcReduction="10000"/>
          </a:bodyPr>
          <a:lstStyle/>
          <a:p>
            <a:r>
              <a:rPr lang="en-US"/>
              <a:t>Underfitting happens when the model learnt is too simple relative to the training data – the model fails to capture all the structure in the data</a:t>
            </a:r>
          </a:p>
          <a:p>
            <a:pPr lvl="1"/>
            <a:r>
              <a:rPr lang="en-US"/>
              <a:t>in effect, it throws away too much information in the data</a:t>
            </a:r>
          </a:p>
          <a:p>
            <a:r>
              <a:rPr lang="en-US"/>
              <a:t>For example, a linear model of life satisfaction underfits because it is too simple to capture all the factors that are involved in determining life satisfaction</a:t>
            </a:r>
          </a:p>
          <a:p>
            <a:r>
              <a:rPr lang="en-US"/>
              <a:t>Underfitting can be fixed by</a:t>
            </a:r>
          </a:p>
          <a:p>
            <a:pPr lvl="1"/>
            <a:r>
              <a:rPr lang="en-US"/>
              <a:t>selecting a more powerful type of model with more parameters (but remember von Neumann's elephant!!)</a:t>
            </a:r>
          </a:p>
          <a:p>
            <a:pPr lvl="1"/>
            <a:r>
              <a:rPr lang="en-US"/>
              <a:t>feed better features to the learning algorithm (feature engineering)</a:t>
            </a:r>
          </a:p>
          <a:p>
            <a:pPr lvl="1"/>
            <a:r>
              <a:rPr lang="en-US"/>
              <a:t>reducing constraints on the model (i.e., reducing the regularization constant hyperparameter)</a:t>
            </a:r>
          </a:p>
        </p:txBody>
      </p:sp>
      <p:pic>
        <p:nvPicPr>
          <p:cNvPr id="8194" name="Picture 2">
            <a:extLst>
              <a:ext uri="{FF2B5EF4-FFF2-40B4-BE49-F238E27FC236}">
                <a16:creationId xmlns:a16="http://schemas.microsoft.com/office/drawing/2014/main" id="{3991127F-F811-C728-1D2C-6E413F93A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478" y="903523"/>
            <a:ext cx="5091043" cy="184420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FF98609-A9B1-5993-83EA-FC657FE47CB1}"/>
              </a:ext>
            </a:extLst>
          </p:cNvPr>
          <p:cNvSpPr>
            <a:spLocks noGrp="1"/>
          </p:cNvSpPr>
          <p:nvPr>
            <p:ph type="sldNum" sz="quarter" idx="12"/>
          </p:nvPr>
        </p:nvSpPr>
        <p:spPr/>
        <p:txBody>
          <a:bodyPr/>
          <a:lstStyle/>
          <a:p>
            <a:fld id="{341FA899-3F13-1347-A29A-9E710CA89CC1}" type="slidenum">
              <a:rPr lang="en-GB"/>
              <a:t>56</a:t>
            </a:fld>
            <a:endParaRPr lang="en-GB"/>
          </a:p>
        </p:txBody>
      </p:sp>
    </p:spTree>
    <p:extLst>
      <p:ext uri="{BB962C8B-B14F-4D97-AF65-F5344CB8AC3E}">
        <p14:creationId xmlns:p14="http://schemas.microsoft.com/office/powerpoint/2010/main" val="3912039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B16E-C2DA-AF3E-C128-DE6ECA336F83}"/>
              </a:ext>
            </a:extLst>
          </p:cNvPr>
          <p:cNvSpPr>
            <a:spLocks noGrp="1"/>
          </p:cNvSpPr>
          <p:nvPr>
            <p:ph type="title"/>
          </p:nvPr>
        </p:nvSpPr>
        <p:spPr>
          <a:xfrm>
            <a:off x="838200" y="365126"/>
            <a:ext cx="10515600" cy="315912"/>
          </a:xfrm>
        </p:spPr>
        <p:txBody>
          <a:bodyPr>
            <a:normAutofit fontScale="90000"/>
          </a:bodyPr>
          <a:lstStyle/>
          <a:p>
            <a:r>
              <a:rPr lang="en-US"/>
              <a:t>The story so far</a:t>
            </a:r>
          </a:p>
        </p:txBody>
      </p:sp>
      <p:sp>
        <p:nvSpPr>
          <p:cNvPr id="3" name="Content Placeholder 2">
            <a:extLst>
              <a:ext uri="{FF2B5EF4-FFF2-40B4-BE49-F238E27FC236}">
                <a16:creationId xmlns:a16="http://schemas.microsoft.com/office/drawing/2014/main" id="{B3AE8B65-2E2A-93B9-E30E-18EB8B5641A4}"/>
              </a:ext>
            </a:extLst>
          </p:cNvPr>
          <p:cNvSpPr>
            <a:spLocks noGrp="1"/>
          </p:cNvSpPr>
          <p:nvPr>
            <p:ph idx="1"/>
          </p:nvPr>
        </p:nvSpPr>
        <p:spPr>
          <a:xfrm>
            <a:off x="838200" y="1046922"/>
            <a:ext cx="10515600" cy="5130041"/>
          </a:xfrm>
        </p:spPr>
        <p:txBody>
          <a:bodyPr>
            <a:normAutofit/>
          </a:bodyPr>
          <a:lstStyle/>
          <a:p>
            <a:r>
              <a:rPr lang="en-US"/>
              <a:t>Machine learning is about making machines improve at carrying out a task by getting them to learn from data instead of providing more "hand-crafted" rules</a:t>
            </a:r>
          </a:p>
          <a:p>
            <a:r>
              <a:rPr lang="en-US"/>
              <a:t>There are various different types of ML system, e.g.,</a:t>
            </a:r>
          </a:p>
          <a:p>
            <a:pPr lvl="1"/>
            <a:r>
              <a:rPr lang="en-US"/>
              <a:t>supervised or not</a:t>
            </a:r>
          </a:p>
          <a:p>
            <a:pPr lvl="1"/>
            <a:r>
              <a:rPr lang="en-US"/>
              <a:t>batch or online</a:t>
            </a:r>
          </a:p>
          <a:p>
            <a:pPr lvl="1"/>
            <a:r>
              <a:rPr lang="en-US"/>
              <a:t>instance-based or model-based</a:t>
            </a:r>
          </a:p>
          <a:p>
            <a:r>
              <a:rPr lang="en-US"/>
              <a:t>Systems do not perform well if</a:t>
            </a:r>
          </a:p>
          <a:p>
            <a:pPr lvl="1"/>
            <a:r>
              <a:rPr lang="en-US"/>
              <a:t>the data is too small, non-representative, noisy, full of irrelevant features</a:t>
            </a:r>
          </a:p>
          <a:p>
            <a:pPr lvl="1"/>
            <a:r>
              <a:rPr lang="en-US"/>
              <a:t>the model is too simple (in which case it will underfit)</a:t>
            </a:r>
          </a:p>
          <a:p>
            <a:pPr lvl="1"/>
            <a:r>
              <a:rPr lang="en-US"/>
              <a:t>the model is too complex (in which case it will overfit)</a:t>
            </a:r>
          </a:p>
        </p:txBody>
      </p:sp>
      <p:sp>
        <p:nvSpPr>
          <p:cNvPr id="4" name="Slide Number Placeholder 3">
            <a:extLst>
              <a:ext uri="{FF2B5EF4-FFF2-40B4-BE49-F238E27FC236}">
                <a16:creationId xmlns:a16="http://schemas.microsoft.com/office/drawing/2014/main" id="{97AFBC2C-07CE-E910-36E9-52E0A64B8DD0}"/>
              </a:ext>
            </a:extLst>
          </p:cNvPr>
          <p:cNvSpPr>
            <a:spLocks noGrp="1"/>
          </p:cNvSpPr>
          <p:nvPr>
            <p:ph type="sldNum" sz="quarter" idx="12"/>
          </p:nvPr>
        </p:nvSpPr>
        <p:spPr/>
        <p:txBody>
          <a:bodyPr/>
          <a:lstStyle/>
          <a:p>
            <a:fld id="{341FA899-3F13-1347-A29A-9E710CA89CC1}" type="slidenum">
              <a:rPr lang="en-GB"/>
              <a:t>57</a:t>
            </a:fld>
            <a:endParaRPr lang="en-GB"/>
          </a:p>
        </p:txBody>
      </p:sp>
    </p:spTree>
    <p:extLst>
      <p:ext uri="{BB962C8B-B14F-4D97-AF65-F5344CB8AC3E}">
        <p14:creationId xmlns:p14="http://schemas.microsoft.com/office/powerpoint/2010/main" val="401669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3D28-F952-FE92-42C3-15C471304D3E}"/>
              </a:ext>
            </a:extLst>
          </p:cNvPr>
          <p:cNvSpPr>
            <a:spLocks noGrp="1"/>
          </p:cNvSpPr>
          <p:nvPr>
            <p:ph type="title"/>
          </p:nvPr>
        </p:nvSpPr>
        <p:spPr>
          <a:xfrm>
            <a:off x="838200" y="365126"/>
            <a:ext cx="10515600" cy="315912"/>
          </a:xfrm>
        </p:spPr>
        <p:txBody>
          <a:bodyPr>
            <a:normAutofit fontScale="90000"/>
          </a:bodyPr>
          <a:lstStyle/>
          <a:p>
            <a:r>
              <a:rPr lang="en-US"/>
              <a:t>Testing and validating a model</a:t>
            </a:r>
          </a:p>
        </p:txBody>
      </p:sp>
      <p:sp>
        <p:nvSpPr>
          <p:cNvPr id="3" name="Content Placeholder 2">
            <a:extLst>
              <a:ext uri="{FF2B5EF4-FFF2-40B4-BE49-F238E27FC236}">
                <a16:creationId xmlns:a16="http://schemas.microsoft.com/office/drawing/2014/main" id="{E957E627-F917-572C-864A-AEF87E1F31F8}"/>
              </a:ext>
            </a:extLst>
          </p:cNvPr>
          <p:cNvSpPr>
            <a:spLocks noGrp="1"/>
          </p:cNvSpPr>
          <p:nvPr>
            <p:ph idx="1"/>
          </p:nvPr>
        </p:nvSpPr>
        <p:spPr>
          <a:xfrm>
            <a:off x="4128052" y="1091163"/>
            <a:ext cx="7759148" cy="5554802"/>
          </a:xfrm>
        </p:spPr>
        <p:txBody>
          <a:bodyPr>
            <a:normAutofit/>
          </a:bodyPr>
          <a:lstStyle/>
          <a:p>
            <a:r>
              <a:rPr lang="en-US" sz="2400"/>
              <a:t>To find out how well a model generalizes to previously unseen instances, we have to test it on such instances</a:t>
            </a:r>
          </a:p>
          <a:p>
            <a:r>
              <a:rPr lang="en-US" sz="2400"/>
              <a:t>We typically have some corpus of labelled data and we split this into two sets: the </a:t>
            </a:r>
            <a:r>
              <a:rPr lang="en-US" sz="2400" b="1" i="1"/>
              <a:t>training set</a:t>
            </a:r>
            <a:r>
              <a:rPr lang="en-US" sz="2400"/>
              <a:t> and the </a:t>
            </a:r>
            <a:r>
              <a:rPr lang="en-US" sz="2400" b="1" i="1"/>
              <a:t>test set</a:t>
            </a:r>
          </a:p>
          <a:p>
            <a:pPr lvl="1"/>
            <a:r>
              <a:rPr lang="en-US" sz="2000"/>
              <a:t>Typically one uses 80% of the corpus for training and 20% for testing</a:t>
            </a:r>
          </a:p>
          <a:p>
            <a:pPr lvl="1"/>
            <a:r>
              <a:rPr lang="en-US" sz="2000"/>
              <a:t>But this depends on how big your corpus is</a:t>
            </a:r>
          </a:p>
          <a:p>
            <a:r>
              <a:rPr lang="en-US" sz="2400"/>
              <a:t>The error rate on new cases is called the </a:t>
            </a:r>
            <a:r>
              <a:rPr lang="en-US" sz="2400" b="1" i="1"/>
              <a:t>generalization error </a:t>
            </a:r>
            <a:r>
              <a:rPr lang="en-US" sz="2400"/>
              <a:t>(or </a:t>
            </a:r>
            <a:r>
              <a:rPr lang="en-US" sz="2400" b="1" i="1"/>
              <a:t>out-of-sample error</a:t>
            </a:r>
            <a:r>
              <a:rPr lang="en-US" sz="2400"/>
              <a:t>)</a:t>
            </a:r>
          </a:p>
          <a:p>
            <a:r>
              <a:rPr lang="en-US" sz="2400"/>
              <a:t>We estimate the generalization error by testing the model on the test set</a:t>
            </a:r>
          </a:p>
          <a:p>
            <a:r>
              <a:rPr lang="en-US" sz="2400"/>
              <a:t>If your </a:t>
            </a:r>
            <a:r>
              <a:rPr lang="en-US" sz="2400" b="1"/>
              <a:t>training</a:t>
            </a:r>
            <a:r>
              <a:rPr lang="en-US" sz="2400"/>
              <a:t> error is </a:t>
            </a:r>
            <a:r>
              <a:rPr lang="en-US" sz="2400" b="1"/>
              <a:t>low</a:t>
            </a:r>
            <a:r>
              <a:rPr lang="en-US" sz="2400"/>
              <a:t> but your </a:t>
            </a:r>
            <a:r>
              <a:rPr lang="en-US" sz="2400" b="1"/>
              <a:t>generalization</a:t>
            </a:r>
            <a:r>
              <a:rPr lang="en-US" sz="2400"/>
              <a:t> error is </a:t>
            </a:r>
            <a:r>
              <a:rPr lang="en-US" sz="2400" b="1"/>
              <a:t>high</a:t>
            </a:r>
            <a:r>
              <a:rPr lang="en-US" sz="2400"/>
              <a:t>, then this means your model has </a:t>
            </a:r>
            <a:r>
              <a:rPr lang="en-US" sz="2400" b="1"/>
              <a:t>overfit</a:t>
            </a:r>
            <a:r>
              <a:rPr lang="en-US" sz="2400"/>
              <a:t> the training set</a:t>
            </a:r>
          </a:p>
        </p:txBody>
      </p:sp>
      <p:pic>
        <p:nvPicPr>
          <p:cNvPr id="4" name="Picture 3">
            <a:extLst>
              <a:ext uri="{FF2B5EF4-FFF2-40B4-BE49-F238E27FC236}">
                <a16:creationId xmlns:a16="http://schemas.microsoft.com/office/drawing/2014/main" id="{DF727EF8-66D8-4284-C97F-4C256E7958E4}"/>
              </a:ext>
            </a:extLst>
          </p:cNvPr>
          <p:cNvPicPr>
            <a:picLocks noChangeAspect="1"/>
          </p:cNvPicPr>
          <p:nvPr/>
        </p:nvPicPr>
        <p:blipFill>
          <a:blip r:embed="rId2"/>
          <a:stretch>
            <a:fillRect/>
          </a:stretch>
        </p:blipFill>
        <p:spPr>
          <a:xfrm>
            <a:off x="239245" y="2469202"/>
            <a:ext cx="3829174" cy="1919595"/>
          </a:xfrm>
          <a:prstGeom prst="rect">
            <a:avLst/>
          </a:prstGeom>
        </p:spPr>
      </p:pic>
      <p:sp>
        <p:nvSpPr>
          <p:cNvPr id="5" name="Slide Number Placeholder 4">
            <a:extLst>
              <a:ext uri="{FF2B5EF4-FFF2-40B4-BE49-F238E27FC236}">
                <a16:creationId xmlns:a16="http://schemas.microsoft.com/office/drawing/2014/main" id="{AE22971F-7C36-FCB6-DE6A-EC5E66BEABF5}"/>
              </a:ext>
            </a:extLst>
          </p:cNvPr>
          <p:cNvSpPr>
            <a:spLocks noGrp="1"/>
          </p:cNvSpPr>
          <p:nvPr>
            <p:ph type="sldNum" sz="quarter" idx="12"/>
          </p:nvPr>
        </p:nvSpPr>
        <p:spPr/>
        <p:txBody>
          <a:bodyPr/>
          <a:lstStyle/>
          <a:p>
            <a:fld id="{341FA899-3F13-1347-A29A-9E710CA89CC1}" type="slidenum">
              <a:rPr lang="en-GB"/>
              <a:t>58</a:t>
            </a:fld>
            <a:endParaRPr lang="en-GB"/>
          </a:p>
        </p:txBody>
      </p:sp>
    </p:spTree>
    <p:extLst>
      <p:ext uri="{BB962C8B-B14F-4D97-AF65-F5344CB8AC3E}">
        <p14:creationId xmlns:p14="http://schemas.microsoft.com/office/powerpoint/2010/main" val="1590421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0029-C0CF-7186-05DB-9A4BD8CBE723}"/>
              </a:ext>
            </a:extLst>
          </p:cNvPr>
          <p:cNvSpPr>
            <a:spLocks noGrp="1"/>
          </p:cNvSpPr>
          <p:nvPr>
            <p:ph type="title"/>
          </p:nvPr>
        </p:nvSpPr>
        <p:spPr>
          <a:xfrm>
            <a:off x="838200" y="365125"/>
            <a:ext cx="10515600" cy="370371"/>
          </a:xfrm>
        </p:spPr>
        <p:txBody>
          <a:bodyPr>
            <a:normAutofit fontScale="90000"/>
          </a:bodyPr>
          <a:lstStyle/>
          <a:p>
            <a:r>
              <a:rPr lang="en-US"/>
              <a:t>Hyperparameter tuning and model selection</a:t>
            </a:r>
          </a:p>
        </p:txBody>
      </p:sp>
      <p:sp>
        <p:nvSpPr>
          <p:cNvPr id="3" name="Content Placeholder 2">
            <a:extLst>
              <a:ext uri="{FF2B5EF4-FFF2-40B4-BE49-F238E27FC236}">
                <a16:creationId xmlns:a16="http://schemas.microsoft.com/office/drawing/2014/main" id="{23D51BAE-0CE3-B72F-6A86-5B843162821B}"/>
              </a:ext>
            </a:extLst>
          </p:cNvPr>
          <p:cNvSpPr>
            <a:spLocks noGrp="1"/>
          </p:cNvSpPr>
          <p:nvPr>
            <p:ph idx="1"/>
          </p:nvPr>
        </p:nvSpPr>
        <p:spPr>
          <a:xfrm>
            <a:off x="5548243" y="1040296"/>
            <a:ext cx="6126923" cy="5322198"/>
          </a:xfrm>
        </p:spPr>
        <p:txBody>
          <a:bodyPr>
            <a:normAutofit fontScale="85000" lnSpcReduction="10000"/>
          </a:bodyPr>
          <a:lstStyle/>
          <a:p>
            <a:r>
              <a:rPr lang="en-US"/>
              <a:t>Suppose we want to decide between two or more model types or we want to determine the best value for a hyperparameter</a:t>
            </a:r>
          </a:p>
          <a:p>
            <a:r>
              <a:rPr lang="en-US"/>
              <a:t>We choose a particular model and hyperparameter value and train it (i.e., determine the </a:t>
            </a:r>
            <a:r>
              <a:rPr lang="en-US" b="1" i="1"/>
              <a:t>model </a:t>
            </a:r>
            <a:r>
              <a:rPr lang="en-US"/>
              <a:t>parameters) using a training set and then test it on a test set</a:t>
            </a:r>
          </a:p>
          <a:p>
            <a:r>
              <a:rPr lang="en-US"/>
              <a:t>Suppose we do this for all the model types and hyperparameter values we’re interested in and we then pick the specific model that performs best – say it has a 5% error on the test set</a:t>
            </a:r>
          </a:p>
          <a:p>
            <a:r>
              <a:rPr lang="en-US"/>
              <a:t>We then run it on real world data and find that this model that performed best on the test data has a 15% error on real-world data</a:t>
            </a:r>
          </a:p>
          <a:p>
            <a:r>
              <a:rPr lang="en-US"/>
              <a:t>What happened?</a:t>
            </a:r>
          </a:p>
        </p:txBody>
      </p:sp>
      <p:pic>
        <p:nvPicPr>
          <p:cNvPr id="4" name="Picture 3">
            <a:extLst>
              <a:ext uri="{FF2B5EF4-FFF2-40B4-BE49-F238E27FC236}">
                <a16:creationId xmlns:a16="http://schemas.microsoft.com/office/drawing/2014/main" id="{1E20ECC4-C99E-DE3F-A262-C06C89E846D1}"/>
              </a:ext>
            </a:extLst>
          </p:cNvPr>
          <p:cNvPicPr>
            <a:picLocks noChangeAspect="1"/>
          </p:cNvPicPr>
          <p:nvPr/>
        </p:nvPicPr>
        <p:blipFill>
          <a:blip r:embed="rId2"/>
          <a:stretch>
            <a:fillRect/>
          </a:stretch>
        </p:blipFill>
        <p:spPr>
          <a:xfrm>
            <a:off x="428486" y="2076450"/>
            <a:ext cx="4927600" cy="2705100"/>
          </a:xfrm>
          <a:prstGeom prst="rect">
            <a:avLst/>
          </a:prstGeom>
        </p:spPr>
      </p:pic>
      <p:sp>
        <p:nvSpPr>
          <p:cNvPr id="5" name="Slide Number Placeholder 4">
            <a:extLst>
              <a:ext uri="{FF2B5EF4-FFF2-40B4-BE49-F238E27FC236}">
                <a16:creationId xmlns:a16="http://schemas.microsoft.com/office/drawing/2014/main" id="{2CFFFF1E-E47B-B785-FB25-2E9EF7F2964A}"/>
              </a:ext>
            </a:extLst>
          </p:cNvPr>
          <p:cNvSpPr>
            <a:spLocks noGrp="1"/>
          </p:cNvSpPr>
          <p:nvPr>
            <p:ph type="sldNum" sz="quarter" idx="12"/>
          </p:nvPr>
        </p:nvSpPr>
        <p:spPr/>
        <p:txBody>
          <a:bodyPr/>
          <a:lstStyle/>
          <a:p>
            <a:fld id="{341FA899-3F13-1347-A29A-9E710CA89CC1}" type="slidenum">
              <a:rPr lang="en-GB"/>
              <a:t>59</a:t>
            </a:fld>
            <a:endParaRPr lang="en-GB"/>
          </a:p>
        </p:txBody>
      </p:sp>
    </p:spTree>
    <p:extLst>
      <p:ext uri="{BB962C8B-B14F-4D97-AF65-F5344CB8AC3E}">
        <p14:creationId xmlns:p14="http://schemas.microsoft.com/office/powerpoint/2010/main" val="1815494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EAE3-43DA-114A-A4A3-988A0246AD57}"/>
              </a:ext>
            </a:extLst>
          </p:cNvPr>
          <p:cNvSpPr>
            <a:spLocks noGrp="1"/>
          </p:cNvSpPr>
          <p:nvPr>
            <p:ph type="title"/>
          </p:nvPr>
        </p:nvSpPr>
        <p:spPr>
          <a:xfrm>
            <a:off x="4953000" y="365125"/>
            <a:ext cx="6400800" cy="919389"/>
          </a:xfrm>
        </p:spPr>
        <p:txBody>
          <a:bodyPr>
            <a:normAutofit fontScale="90000"/>
          </a:bodyPr>
          <a:lstStyle/>
          <a:p>
            <a:r>
              <a:rPr lang="en-US"/>
              <a:t>Code examples and tutorials</a:t>
            </a:r>
          </a:p>
        </p:txBody>
      </p:sp>
      <p:sp>
        <p:nvSpPr>
          <p:cNvPr id="3" name="Content Placeholder 2">
            <a:extLst>
              <a:ext uri="{FF2B5EF4-FFF2-40B4-BE49-F238E27FC236}">
                <a16:creationId xmlns:a16="http://schemas.microsoft.com/office/drawing/2014/main" id="{C9C713C1-A60C-9CE3-C5E2-BDCDC1CADACF}"/>
              </a:ext>
            </a:extLst>
          </p:cNvPr>
          <p:cNvSpPr>
            <a:spLocks noGrp="1"/>
          </p:cNvSpPr>
          <p:nvPr>
            <p:ph idx="1"/>
          </p:nvPr>
        </p:nvSpPr>
        <p:spPr>
          <a:xfrm>
            <a:off x="5398265" y="1454227"/>
            <a:ext cx="6125377" cy="5038648"/>
          </a:xfrm>
        </p:spPr>
        <p:txBody>
          <a:bodyPr>
            <a:normAutofit fontScale="70000" lnSpcReduction="20000"/>
          </a:bodyPr>
          <a:lstStyle/>
          <a:p>
            <a:r>
              <a:rPr lang="en-US"/>
              <a:t>This course is heavily based on the following book:</a:t>
            </a:r>
          </a:p>
          <a:p>
            <a:pPr lvl="1"/>
            <a:r>
              <a:rPr lang="en-US"/>
              <a:t>Géron, A. (2023). </a:t>
            </a:r>
            <a:r>
              <a:rPr lang="en-US" i="1"/>
              <a:t>Hands-On Machine Learning with Scikit-Learn, Keras &amp; TensorFlow. </a:t>
            </a:r>
            <a:r>
              <a:rPr lang="en-US"/>
              <a:t>(Third edition).</a:t>
            </a:r>
            <a:r>
              <a:rPr lang="en-US" i="1"/>
              <a:t> </a:t>
            </a:r>
            <a:r>
              <a:rPr lang="en-US"/>
              <a:t>O’Reilly.</a:t>
            </a:r>
          </a:p>
          <a:p>
            <a:r>
              <a:rPr lang="en-US"/>
              <a:t>All code examples that we will use from this book are available as Jupyter notebooks at </a:t>
            </a:r>
            <a:r>
              <a:rPr lang="en-US">
                <a:hlinkClick r:id="rId2"/>
              </a:rPr>
              <a:t>https://homl.info</a:t>
            </a:r>
            <a:r>
              <a:rPr lang="en-US"/>
              <a:t> </a:t>
            </a:r>
          </a:p>
          <a:p>
            <a:r>
              <a:rPr lang="en-US"/>
              <a:t>There is a notebook for each chapter of the book, and each notebook contains a button, “Open in Colab”, which lets you open and run the notebook in Google Colab - you’ll need a Google account to do this</a:t>
            </a:r>
          </a:p>
          <a:p>
            <a:pPr lvl="1"/>
            <a:r>
              <a:rPr lang="en-US"/>
              <a:t>You can also run in, e.g., PyCharm, with the Jupyter Notebook package installed</a:t>
            </a:r>
          </a:p>
          <a:p>
            <a:r>
              <a:rPr lang="en-US"/>
              <a:t>You can also access these notebooks as well as tutorials on relevant Python frameworks and mathematical topics here:</a:t>
            </a:r>
          </a:p>
          <a:p>
            <a:pPr lvl="1"/>
            <a:r>
              <a:rPr lang="en-US">
                <a:hlinkClick r:id="rId3"/>
              </a:rPr>
              <a:t>https://colab.research.google.com/github/ageron/handson-ml3/blob/main/index.ipynb</a:t>
            </a:r>
            <a:r>
              <a:rPr lang="en-US"/>
              <a:t> </a:t>
            </a:r>
          </a:p>
          <a:p>
            <a:r>
              <a:rPr lang="en-US"/>
              <a:t>In the next Python workshop, we will work through the material covered in the tutorials on NumPy, Pandas and Matplotlib</a:t>
            </a:r>
          </a:p>
          <a:p>
            <a:pPr lvl="1"/>
            <a:endParaRPr lang="en-US"/>
          </a:p>
        </p:txBody>
      </p:sp>
      <p:pic>
        <p:nvPicPr>
          <p:cNvPr id="4" name="Picture 3">
            <a:extLst>
              <a:ext uri="{FF2B5EF4-FFF2-40B4-BE49-F238E27FC236}">
                <a16:creationId xmlns:a16="http://schemas.microsoft.com/office/drawing/2014/main" id="{05CB7A09-7E92-7872-034A-292B43E9C2A7}"/>
              </a:ext>
            </a:extLst>
          </p:cNvPr>
          <p:cNvPicPr>
            <a:picLocks noChangeAspect="1"/>
          </p:cNvPicPr>
          <p:nvPr/>
        </p:nvPicPr>
        <p:blipFill>
          <a:blip r:embed="rId4"/>
          <a:stretch>
            <a:fillRect/>
          </a:stretch>
        </p:blipFill>
        <p:spPr>
          <a:xfrm>
            <a:off x="292439" y="365125"/>
            <a:ext cx="3990550" cy="6237514"/>
          </a:xfrm>
          <a:prstGeom prst="rect">
            <a:avLst/>
          </a:prstGeom>
        </p:spPr>
      </p:pic>
      <p:sp>
        <p:nvSpPr>
          <p:cNvPr id="5" name="Slide Number Placeholder 4">
            <a:extLst>
              <a:ext uri="{FF2B5EF4-FFF2-40B4-BE49-F238E27FC236}">
                <a16:creationId xmlns:a16="http://schemas.microsoft.com/office/drawing/2014/main" id="{E0116BEC-79BC-737C-4AC1-145154EF65B3}"/>
              </a:ext>
            </a:extLst>
          </p:cNvPr>
          <p:cNvSpPr>
            <a:spLocks noGrp="1"/>
          </p:cNvSpPr>
          <p:nvPr>
            <p:ph type="sldNum" sz="quarter" idx="12"/>
          </p:nvPr>
        </p:nvSpPr>
        <p:spPr/>
        <p:txBody>
          <a:bodyPr/>
          <a:lstStyle/>
          <a:p>
            <a:fld id="{341FA899-3F13-1347-A29A-9E710CA89CC1}" type="slidenum">
              <a:rPr lang="en-GB"/>
              <a:t>6</a:t>
            </a:fld>
            <a:endParaRPr lang="en-GB"/>
          </a:p>
        </p:txBody>
      </p:sp>
    </p:spTree>
    <p:extLst>
      <p:ext uri="{BB962C8B-B14F-4D97-AF65-F5344CB8AC3E}">
        <p14:creationId xmlns:p14="http://schemas.microsoft.com/office/powerpoint/2010/main" val="1844309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E0D3-CFBA-C2D3-5336-805BB372E2AB}"/>
              </a:ext>
            </a:extLst>
          </p:cNvPr>
          <p:cNvSpPr>
            <a:spLocks noGrp="1"/>
          </p:cNvSpPr>
          <p:nvPr>
            <p:ph type="title"/>
          </p:nvPr>
        </p:nvSpPr>
        <p:spPr>
          <a:xfrm>
            <a:off x="838200" y="365126"/>
            <a:ext cx="10515600" cy="315912"/>
          </a:xfrm>
        </p:spPr>
        <p:txBody>
          <a:bodyPr>
            <a:normAutofit fontScale="90000"/>
          </a:bodyPr>
          <a:lstStyle/>
          <a:p>
            <a:r>
              <a:rPr lang="en-US"/>
              <a:t>Hyperparameter tuning and model selection</a:t>
            </a:r>
          </a:p>
        </p:txBody>
      </p:sp>
      <p:sp>
        <p:nvSpPr>
          <p:cNvPr id="3" name="Content Placeholder 2">
            <a:extLst>
              <a:ext uri="{FF2B5EF4-FFF2-40B4-BE49-F238E27FC236}">
                <a16:creationId xmlns:a16="http://schemas.microsoft.com/office/drawing/2014/main" id="{3F71D812-037F-AC48-2B22-23C3C102A8D7}"/>
              </a:ext>
            </a:extLst>
          </p:cNvPr>
          <p:cNvSpPr>
            <a:spLocks noGrp="1"/>
          </p:cNvSpPr>
          <p:nvPr>
            <p:ph idx="1"/>
          </p:nvPr>
        </p:nvSpPr>
        <p:spPr>
          <a:xfrm>
            <a:off x="5283199" y="924338"/>
            <a:ext cx="6610627" cy="5432011"/>
          </a:xfrm>
        </p:spPr>
        <p:txBody>
          <a:bodyPr>
            <a:normAutofit lnSpcReduction="10000"/>
          </a:bodyPr>
          <a:lstStyle/>
          <a:p>
            <a:r>
              <a:rPr lang="en-US" sz="2000"/>
              <a:t>What happened is that you effectively used the test set to “train”  the choice of model type and the hyperparameters and you never actually tested your final selected model</a:t>
            </a:r>
          </a:p>
          <a:p>
            <a:r>
              <a:rPr lang="en-US" sz="2000"/>
              <a:t>You therefore need to split your dataset into </a:t>
            </a:r>
            <a:r>
              <a:rPr lang="en-US" sz="2000" b="1" i="1"/>
              <a:t>three</a:t>
            </a:r>
            <a:r>
              <a:rPr lang="en-US" sz="2000"/>
              <a:t> subsets if you intend to try to find optimal hyperparameter values or evaluate different model types against each other</a:t>
            </a:r>
          </a:p>
          <a:p>
            <a:r>
              <a:rPr lang="en-US" sz="2000"/>
              <a:t>You need:</a:t>
            </a:r>
          </a:p>
          <a:p>
            <a:pPr lvl="1"/>
            <a:r>
              <a:rPr lang="en-US" sz="1800"/>
              <a:t>the </a:t>
            </a:r>
            <a:r>
              <a:rPr lang="en-US" sz="1800" b="1" i="1"/>
              <a:t>training set </a:t>
            </a:r>
            <a:r>
              <a:rPr lang="en-US" sz="1800"/>
              <a:t>for training the parameters of individual models</a:t>
            </a:r>
          </a:p>
          <a:p>
            <a:pPr lvl="1"/>
            <a:r>
              <a:rPr lang="en-US" sz="1800"/>
              <a:t>a </a:t>
            </a:r>
            <a:r>
              <a:rPr lang="en-US" sz="1800" b="1" i="1"/>
              <a:t>validation set</a:t>
            </a:r>
            <a:r>
              <a:rPr lang="en-US" sz="1800"/>
              <a:t> for determining (i.e., “training”) hyperparameters and deciding on model </a:t>
            </a:r>
            <a:r>
              <a:rPr lang="en-US" sz="1800" i="1"/>
              <a:t>types</a:t>
            </a:r>
          </a:p>
          <a:p>
            <a:pPr lvl="1"/>
            <a:r>
              <a:rPr lang="en-US" sz="1800"/>
              <a:t>a </a:t>
            </a:r>
            <a:r>
              <a:rPr lang="en-US" sz="1800" b="1" i="1"/>
              <a:t>test set</a:t>
            </a:r>
            <a:r>
              <a:rPr lang="en-US" sz="1800"/>
              <a:t> for testing the final selected model to see how it generalizes to unseen data</a:t>
            </a:r>
          </a:p>
          <a:p>
            <a:r>
              <a:rPr lang="en-US" sz="2000"/>
              <a:t>This is called </a:t>
            </a:r>
            <a:r>
              <a:rPr lang="en-US" sz="2000" b="1" i="1"/>
              <a:t>holdout validation</a:t>
            </a:r>
            <a:r>
              <a:rPr lang="en-US" sz="2000"/>
              <a:t> because you "hold out" an extra part of the dataset for </a:t>
            </a:r>
            <a:r>
              <a:rPr lang="en-US" sz="2000" i="1"/>
              <a:t>validation</a:t>
            </a:r>
          </a:p>
          <a:p>
            <a:r>
              <a:rPr lang="en-US" sz="2000"/>
              <a:t>The validation set is also known as the </a:t>
            </a:r>
            <a:r>
              <a:rPr lang="en-US" sz="2000" b="1" i="1"/>
              <a:t>development set</a:t>
            </a:r>
            <a:r>
              <a:rPr lang="en-US" sz="2000"/>
              <a:t> or </a:t>
            </a:r>
            <a:r>
              <a:rPr lang="en-US" sz="2000" b="1" i="1"/>
              <a:t>dev set</a:t>
            </a:r>
            <a:r>
              <a:rPr lang="en-US" sz="2000"/>
              <a:t>, because it is a "test" set that you use for developing your model</a:t>
            </a:r>
          </a:p>
        </p:txBody>
      </p:sp>
      <p:pic>
        <p:nvPicPr>
          <p:cNvPr id="4" name="Picture 3">
            <a:extLst>
              <a:ext uri="{FF2B5EF4-FFF2-40B4-BE49-F238E27FC236}">
                <a16:creationId xmlns:a16="http://schemas.microsoft.com/office/drawing/2014/main" id="{43852C8B-8A3F-4A63-889A-13067BFF5993}"/>
              </a:ext>
            </a:extLst>
          </p:cNvPr>
          <p:cNvPicPr>
            <a:picLocks noChangeAspect="1"/>
          </p:cNvPicPr>
          <p:nvPr/>
        </p:nvPicPr>
        <p:blipFill>
          <a:blip r:embed="rId2"/>
          <a:stretch>
            <a:fillRect/>
          </a:stretch>
        </p:blipFill>
        <p:spPr>
          <a:xfrm>
            <a:off x="355599" y="2076450"/>
            <a:ext cx="4927600" cy="2705100"/>
          </a:xfrm>
          <a:prstGeom prst="rect">
            <a:avLst/>
          </a:prstGeom>
        </p:spPr>
      </p:pic>
      <p:sp>
        <p:nvSpPr>
          <p:cNvPr id="5" name="Slide Number Placeholder 4">
            <a:extLst>
              <a:ext uri="{FF2B5EF4-FFF2-40B4-BE49-F238E27FC236}">
                <a16:creationId xmlns:a16="http://schemas.microsoft.com/office/drawing/2014/main" id="{146F9F4D-30B1-99A9-BFAA-FEB416C9E380}"/>
              </a:ext>
            </a:extLst>
          </p:cNvPr>
          <p:cNvSpPr>
            <a:spLocks noGrp="1"/>
          </p:cNvSpPr>
          <p:nvPr>
            <p:ph type="sldNum" sz="quarter" idx="12"/>
          </p:nvPr>
        </p:nvSpPr>
        <p:spPr/>
        <p:txBody>
          <a:bodyPr/>
          <a:lstStyle/>
          <a:p>
            <a:fld id="{341FA899-3F13-1347-A29A-9E710CA89CC1}" type="slidenum">
              <a:rPr lang="en-GB"/>
              <a:t>60</a:t>
            </a:fld>
            <a:endParaRPr lang="en-GB"/>
          </a:p>
        </p:txBody>
      </p:sp>
    </p:spTree>
    <p:extLst>
      <p:ext uri="{BB962C8B-B14F-4D97-AF65-F5344CB8AC3E}">
        <p14:creationId xmlns:p14="http://schemas.microsoft.com/office/powerpoint/2010/main" val="1428981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AC78E-BB34-AAA6-7A0D-2A291313375D}"/>
              </a:ext>
            </a:extLst>
          </p:cNvPr>
          <p:cNvSpPr>
            <a:spLocks noGrp="1"/>
          </p:cNvSpPr>
          <p:nvPr>
            <p:ph type="title"/>
          </p:nvPr>
        </p:nvSpPr>
        <p:spPr>
          <a:xfrm>
            <a:off x="838200" y="365125"/>
            <a:ext cx="10515600" cy="410127"/>
          </a:xfrm>
        </p:spPr>
        <p:txBody>
          <a:bodyPr>
            <a:normAutofit fontScale="90000"/>
          </a:bodyPr>
          <a:lstStyle/>
          <a:p>
            <a:r>
              <a:rPr lang="en-US"/>
              <a:t>Hyperparameter tuning and model selection</a:t>
            </a:r>
          </a:p>
        </p:txBody>
      </p:sp>
      <p:sp>
        <p:nvSpPr>
          <p:cNvPr id="3" name="Content Placeholder 2">
            <a:extLst>
              <a:ext uri="{FF2B5EF4-FFF2-40B4-BE49-F238E27FC236}">
                <a16:creationId xmlns:a16="http://schemas.microsoft.com/office/drawing/2014/main" id="{BC9FB6F3-E9AB-8A42-D1B2-6005C1894B02}"/>
              </a:ext>
            </a:extLst>
          </p:cNvPr>
          <p:cNvSpPr>
            <a:spLocks noGrp="1"/>
          </p:cNvSpPr>
          <p:nvPr>
            <p:ph idx="1"/>
          </p:nvPr>
        </p:nvSpPr>
        <p:spPr>
          <a:xfrm>
            <a:off x="5548243" y="964096"/>
            <a:ext cx="6239565" cy="5392254"/>
          </a:xfrm>
        </p:spPr>
        <p:txBody>
          <a:bodyPr>
            <a:normAutofit/>
          </a:bodyPr>
          <a:lstStyle/>
          <a:p>
            <a:r>
              <a:rPr lang="en-US" sz="2000"/>
              <a:t>The overall procedure is:</a:t>
            </a:r>
          </a:p>
          <a:p>
            <a:pPr lvl="1"/>
            <a:r>
              <a:rPr lang="en-US" sz="1800"/>
              <a:t>Train each specific model (which is of a particular type and has particular hyperparameter values) on the training set</a:t>
            </a:r>
          </a:p>
          <a:p>
            <a:pPr lvl="1"/>
            <a:r>
              <a:rPr lang="en-US" sz="1800"/>
              <a:t>Test each specific model on the validation set (dev set)</a:t>
            </a:r>
          </a:p>
          <a:p>
            <a:pPr lvl="1"/>
            <a:r>
              <a:rPr lang="en-US" sz="1800"/>
              <a:t>Select the specific model that performs best on the validation set </a:t>
            </a:r>
            <a:r>
              <a:rPr lang="en-US" sz="1800" b="1"/>
              <a:t>and train it on the union of the test set and the validation set</a:t>
            </a:r>
          </a:p>
          <a:p>
            <a:pPr lvl="1"/>
            <a:r>
              <a:rPr lang="en-US" sz="1800"/>
              <a:t>Test this newly trained model on the test set to estimate the generalization error</a:t>
            </a:r>
          </a:p>
          <a:p>
            <a:r>
              <a:rPr lang="en-US" sz="2000"/>
              <a:t>Usually works well, but potential problems are</a:t>
            </a:r>
          </a:p>
          <a:p>
            <a:pPr lvl="1"/>
            <a:r>
              <a:rPr lang="en-US" sz="1800"/>
              <a:t>if the validation set is too small, then model evaluations will be imprecise and you won’t necessarily find the optimal model – test set should be representative of the population</a:t>
            </a:r>
          </a:p>
          <a:p>
            <a:pPr lvl="1"/>
            <a:r>
              <a:rPr lang="en-US" sz="1800"/>
              <a:t>if the training set is too small (e.g., because the validation set is too large), then it is unlikely to be representative of the population and the models will not generalize well</a:t>
            </a:r>
          </a:p>
        </p:txBody>
      </p:sp>
      <p:pic>
        <p:nvPicPr>
          <p:cNvPr id="4" name="Picture 3">
            <a:extLst>
              <a:ext uri="{FF2B5EF4-FFF2-40B4-BE49-F238E27FC236}">
                <a16:creationId xmlns:a16="http://schemas.microsoft.com/office/drawing/2014/main" id="{FDF2EAE8-1FDC-FDD3-19C8-2E9097D9116F}"/>
              </a:ext>
            </a:extLst>
          </p:cNvPr>
          <p:cNvPicPr>
            <a:picLocks noChangeAspect="1"/>
          </p:cNvPicPr>
          <p:nvPr/>
        </p:nvPicPr>
        <p:blipFill>
          <a:blip r:embed="rId2"/>
          <a:stretch>
            <a:fillRect/>
          </a:stretch>
        </p:blipFill>
        <p:spPr>
          <a:xfrm>
            <a:off x="620643" y="2076450"/>
            <a:ext cx="4927600" cy="2705100"/>
          </a:xfrm>
          <a:prstGeom prst="rect">
            <a:avLst/>
          </a:prstGeom>
        </p:spPr>
      </p:pic>
      <p:sp>
        <p:nvSpPr>
          <p:cNvPr id="5" name="Slide Number Placeholder 4">
            <a:extLst>
              <a:ext uri="{FF2B5EF4-FFF2-40B4-BE49-F238E27FC236}">
                <a16:creationId xmlns:a16="http://schemas.microsoft.com/office/drawing/2014/main" id="{0B138472-4158-0519-7C50-0475B5C2DE49}"/>
              </a:ext>
            </a:extLst>
          </p:cNvPr>
          <p:cNvSpPr>
            <a:spLocks noGrp="1"/>
          </p:cNvSpPr>
          <p:nvPr>
            <p:ph type="sldNum" sz="quarter" idx="12"/>
          </p:nvPr>
        </p:nvSpPr>
        <p:spPr/>
        <p:txBody>
          <a:bodyPr/>
          <a:lstStyle/>
          <a:p>
            <a:fld id="{341FA899-3F13-1347-A29A-9E710CA89CC1}" type="slidenum">
              <a:rPr lang="en-GB"/>
              <a:t>61</a:t>
            </a:fld>
            <a:endParaRPr lang="en-GB"/>
          </a:p>
        </p:txBody>
      </p:sp>
    </p:spTree>
    <p:extLst>
      <p:ext uri="{BB962C8B-B14F-4D97-AF65-F5344CB8AC3E}">
        <p14:creationId xmlns:p14="http://schemas.microsoft.com/office/powerpoint/2010/main" val="4063852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DE67-B0BC-7D79-45C5-85CE4A8814EA}"/>
              </a:ext>
            </a:extLst>
          </p:cNvPr>
          <p:cNvSpPr>
            <a:spLocks noGrp="1"/>
          </p:cNvSpPr>
          <p:nvPr>
            <p:ph type="title"/>
          </p:nvPr>
        </p:nvSpPr>
        <p:spPr>
          <a:xfrm>
            <a:off x="443946" y="278298"/>
            <a:ext cx="10515600" cy="536712"/>
          </a:xfrm>
        </p:spPr>
        <p:txBody>
          <a:bodyPr>
            <a:normAutofit fontScale="90000"/>
          </a:bodyPr>
          <a:lstStyle/>
          <a:p>
            <a:r>
              <a:rPr lang="en-US"/>
              <a:t>(</a:t>
            </a:r>
            <a:r>
              <a:rPr lang="en-US" i="1"/>
              <a:t>k-</a:t>
            </a:r>
            <a:r>
              <a:rPr lang="en-US"/>
              <a:t>fold) cross-validation</a:t>
            </a:r>
          </a:p>
        </p:txBody>
      </p:sp>
      <p:sp>
        <p:nvSpPr>
          <p:cNvPr id="3" name="Content Placeholder 2">
            <a:extLst>
              <a:ext uri="{FF2B5EF4-FFF2-40B4-BE49-F238E27FC236}">
                <a16:creationId xmlns:a16="http://schemas.microsoft.com/office/drawing/2014/main" id="{D4C1E0E3-6496-049D-1D94-AB2531D928F4}"/>
              </a:ext>
            </a:extLst>
          </p:cNvPr>
          <p:cNvSpPr>
            <a:spLocks noGrp="1"/>
          </p:cNvSpPr>
          <p:nvPr>
            <p:ph idx="1"/>
          </p:nvPr>
        </p:nvSpPr>
        <p:spPr>
          <a:xfrm>
            <a:off x="6049618" y="1337521"/>
            <a:ext cx="5715001" cy="4182958"/>
          </a:xfrm>
        </p:spPr>
        <p:txBody>
          <a:bodyPr>
            <a:normAutofit fontScale="77500" lnSpcReduction="20000"/>
          </a:bodyPr>
          <a:lstStyle/>
          <a:p>
            <a:r>
              <a:rPr lang="en-US"/>
              <a:t>Problems of validation set size can be mitigated by </a:t>
            </a:r>
            <a:r>
              <a:rPr lang="en-US" b="1" i="1"/>
              <a:t>cross-validation</a:t>
            </a:r>
          </a:p>
          <a:p>
            <a:r>
              <a:rPr lang="en-US"/>
              <a:t>You split the union of the training set and the validation set into </a:t>
            </a:r>
            <a:r>
              <a:rPr lang="en-US" i="1"/>
              <a:t>k</a:t>
            </a:r>
            <a:r>
              <a:rPr lang="en-US"/>
              <a:t> “folds” (typically 5 or 10)</a:t>
            </a:r>
          </a:p>
          <a:p>
            <a:r>
              <a:rPr lang="en-US"/>
              <a:t>You validate each model </a:t>
            </a:r>
            <a:r>
              <a:rPr lang="en-US" i="1"/>
              <a:t>k</a:t>
            </a:r>
            <a:r>
              <a:rPr lang="en-US"/>
              <a:t> times</a:t>
            </a:r>
          </a:p>
          <a:p>
            <a:r>
              <a:rPr lang="en-US"/>
              <a:t>You partition the union of the training set and the validation set into </a:t>
            </a:r>
            <a:r>
              <a:rPr lang="en-US" i="1"/>
              <a:t>k</a:t>
            </a:r>
            <a:r>
              <a:rPr lang="en-US"/>
              <a:t> equally-sized subsets</a:t>
            </a:r>
          </a:p>
          <a:p>
            <a:r>
              <a:rPr lang="en-US"/>
              <a:t>On each iteration, you validate the model with a different one of these subsets as the validation set and the rest as the training set </a:t>
            </a:r>
          </a:p>
          <a:p>
            <a:r>
              <a:rPr lang="en-US"/>
              <a:t>You find the mean performance over all </a:t>
            </a:r>
            <a:r>
              <a:rPr lang="en-US" i="1"/>
              <a:t>k </a:t>
            </a:r>
            <a:r>
              <a:rPr lang="en-US"/>
              <a:t>"folds"</a:t>
            </a:r>
          </a:p>
          <a:p>
            <a:r>
              <a:rPr lang="en-US"/>
              <a:t>Main drawback is that testing the models takes </a:t>
            </a:r>
            <a:r>
              <a:rPr lang="en-US" i="1"/>
              <a:t>k</a:t>
            </a:r>
            <a:r>
              <a:rPr lang="en-US"/>
              <a:t> times as long</a:t>
            </a:r>
          </a:p>
        </p:txBody>
      </p:sp>
      <p:pic>
        <p:nvPicPr>
          <p:cNvPr id="9220" name="Picture 4" descr="undefined">
            <a:extLst>
              <a:ext uri="{FF2B5EF4-FFF2-40B4-BE49-F238E27FC236}">
                <a16:creationId xmlns:a16="http://schemas.microsoft.com/office/drawing/2014/main" id="{C4B5C5DF-F43E-352B-CCDC-0858148F3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1" y="2333419"/>
            <a:ext cx="5373757" cy="265119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7A83986-17A1-C70F-6A58-F0BD6E5FC9A9}"/>
              </a:ext>
            </a:extLst>
          </p:cNvPr>
          <p:cNvSpPr>
            <a:spLocks noGrp="1"/>
          </p:cNvSpPr>
          <p:nvPr>
            <p:ph type="sldNum" sz="quarter" idx="12"/>
          </p:nvPr>
        </p:nvSpPr>
        <p:spPr/>
        <p:txBody>
          <a:bodyPr/>
          <a:lstStyle/>
          <a:p>
            <a:fld id="{341FA899-3F13-1347-A29A-9E710CA89CC1}" type="slidenum">
              <a:rPr lang="en-GB"/>
              <a:t>62</a:t>
            </a:fld>
            <a:endParaRPr lang="en-GB"/>
          </a:p>
        </p:txBody>
      </p:sp>
      <p:sp>
        <p:nvSpPr>
          <p:cNvPr id="5" name="TextBox 4">
            <a:extLst>
              <a:ext uri="{FF2B5EF4-FFF2-40B4-BE49-F238E27FC236}">
                <a16:creationId xmlns:a16="http://schemas.microsoft.com/office/drawing/2014/main" id="{BD84A42C-8541-03DE-DF9E-373973D5E9EE}"/>
              </a:ext>
            </a:extLst>
          </p:cNvPr>
          <p:cNvSpPr txBox="1"/>
          <p:nvPr/>
        </p:nvSpPr>
        <p:spPr>
          <a:xfrm>
            <a:off x="331308" y="5002701"/>
            <a:ext cx="4237122" cy="276999"/>
          </a:xfrm>
          <a:prstGeom prst="rect">
            <a:avLst/>
          </a:prstGeom>
          <a:noFill/>
        </p:spPr>
        <p:txBody>
          <a:bodyPr wrap="none" rtlCol="0">
            <a:spAutoFit/>
          </a:bodyPr>
          <a:lstStyle/>
          <a:p>
            <a:r>
              <a:rPr lang="en-US" sz="1200"/>
              <a:t>(from </a:t>
            </a:r>
            <a:r>
              <a:rPr lang="en-US" sz="1200">
                <a:hlinkClick r:id="rId3"/>
              </a:rPr>
              <a:t>https://en.wikipedia.org/wiki/Cross-validation_(statistics)</a:t>
            </a:r>
            <a:r>
              <a:rPr lang="en-US" sz="1200"/>
              <a:t> )</a:t>
            </a:r>
          </a:p>
        </p:txBody>
      </p:sp>
    </p:spTree>
    <p:extLst>
      <p:ext uri="{BB962C8B-B14F-4D97-AF65-F5344CB8AC3E}">
        <p14:creationId xmlns:p14="http://schemas.microsoft.com/office/powerpoint/2010/main" val="1353503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C1B2-C010-A8AE-CF63-E4453053E080}"/>
              </a:ext>
            </a:extLst>
          </p:cNvPr>
          <p:cNvSpPr>
            <a:spLocks noGrp="1"/>
          </p:cNvSpPr>
          <p:nvPr>
            <p:ph type="title"/>
          </p:nvPr>
        </p:nvSpPr>
        <p:spPr/>
        <p:txBody>
          <a:bodyPr/>
          <a:lstStyle/>
          <a:p>
            <a:r>
              <a:rPr lang="en-US"/>
              <a:t>Data mismatch</a:t>
            </a:r>
          </a:p>
        </p:txBody>
      </p:sp>
      <p:sp>
        <p:nvSpPr>
          <p:cNvPr id="3" name="Content Placeholder 2">
            <a:extLst>
              <a:ext uri="{FF2B5EF4-FFF2-40B4-BE49-F238E27FC236}">
                <a16:creationId xmlns:a16="http://schemas.microsoft.com/office/drawing/2014/main" id="{FB0611F5-9009-6BA5-23F9-33907BC37F80}"/>
              </a:ext>
            </a:extLst>
          </p:cNvPr>
          <p:cNvSpPr>
            <a:spLocks noGrp="1"/>
          </p:cNvSpPr>
          <p:nvPr>
            <p:ph idx="1"/>
          </p:nvPr>
        </p:nvSpPr>
        <p:spPr>
          <a:xfrm>
            <a:off x="347870" y="3518451"/>
            <a:ext cx="11300790" cy="2837899"/>
          </a:xfrm>
        </p:spPr>
        <p:txBody>
          <a:bodyPr>
            <a:normAutofit fontScale="55000" lnSpcReduction="20000"/>
          </a:bodyPr>
          <a:lstStyle/>
          <a:p>
            <a:r>
              <a:rPr lang="en-US"/>
              <a:t>Suppose you want to build a mobile app for a specific mobile OS for identifying flowers from pictures taken with the specific device</a:t>
            </a:r>
          </a:p>
          <a:p>
            <a:r>
              <a:rPr lang="en-US"/>
              <a:t>Suppose you have only 1000 pictures of flowers taken with the same type of device (let’s call these </a:t>
            </a:r>
            <a:r>
              <a:rPr lang="en-US" i="1"/>
              <a:t>device pictures</a:t>
            </a:r>
            <a:r>
              <a:rPr lang="en-US"/>
              <a:t>) </a:t>
            </a:r>
          </a:p>
          <a:p>
            <a:r>
              <a:rPr lang="en-US"/>
              <a:t>But you have access to millions of pictures of flowers on the web taken with lots of different devices (we’ll call these </a:t>
            </a:r>
            <a:r>
              <a:rPr lang="en-US" i="1"/>
              <a:t>web pictures</a:t>
            </a:r>
            <a:r>
              <a:rPr lang="en-US"/>
              <a:t>)</a:t>
            </a:r>
          </a:p>
          <a:p>
            <a:r>
              <a:rPr lang="en-US"/>
              <a:t>Ideally you want all the validation and test instances to be device pictures</a:t>
            </a:r>
          </a:p>
          <a:p>
            <a:r>
              <a:rPr lang="en-US"/>
              <a:t>So you decide to </a:t>
            </a:r>
          </a:p>
          <a:p>
            <a:pPr lvl="1"/>
            <a:r>
              <a:rPr lang="en-US"/>
              <a:t>train your candidate models on a large set of web pictures</a:t>
            </a:r>
          </a:p>
          <a:p>
            <a:pPr lvl="1"/>
            <a:r>
              <a:rPr lang="en-US"/>
              <a:t>validate your models on a smaller set of device pictures</a:t>
            </a:r>
          </a:p>
          <a:p>
            <a:pPr lvl="1"/>
            <a:r>
              <a:rPr lang="en-US"/>
              <a:t>test the best performing model after validation on a test set of device pictures</a:t>
            </a:r>
          </a:p>
          <a:p>
            <a:r>
              <a:rPr lang="en-US"/>
              <a:t>You find that none of the models perform very well on the validation set</a:t>
            </a:r>
          </a:p>
          <a:p>
            <a:r>
              <a:rPr lang="en-US"/>
              <a:t>Is this because the models have overfit to the training set, or is it because there is a </a:t>
            </a:r>
            <a:r>
              <a:rPr lang="en-US" b="1" i="1"/>
              <a:t>data mismatch</a:t>
            </a:r>
            <a:r>
              <a:rPr lang="en-US"/>
              <a:t> between the web pictures and device pictures?</a:t>
            </a:r>
          </a:p>
        </p:txBody>
      </p:sp>
      <p:pic>
        <p:nvPicPr>
          <p:cNvPr id="4" name="Picture 3">
            <a:extLst>
              <a:ext uri="{FF2B5EF4-FFF2-40B4-BE49-F238E27FC236}">
                <a16:creationId xmlns:a16="http://schemas.microsoft.com/office/drawing/2014/main" id="{D92EED81-C0BD-527C-8204-A0296264EAE7}"/>
              </a:ext>
            </a:extLst>
          </p:cNvPr>
          <p:cNvPicPr>
            <a:picLocks noChangeAspect="1"/>
          </p:cNvPicPr>
          <p:nvPr/>
        </p:nvPicPr>
        <p:blipFill>
          <a:blip r:embed="rId2"/>
          <a:stretch>
            <a:fillRect/>
          </a:stretch>
        </p:blipFill>
        <p:spPr>
          <a:xfrm>
            <a:off x="4929807" y="365125"/>
            <a:ext cx="6718853" cy="2869464"/>
          </a:xfrm>
          <a:prstGeom prst="rect">
            <a:avLst/>
          </a:prstGeom>
        </p:spPr>
      </p:pic>
      <p:sp>
        <p:nvSpPr>
          <p:cNvPr id="5" name="Slide Number Placeholder 4">
            <a:extLst>
              <a:ext uri="{FF2B5EF4-FFF2-40B4-BE49-F238E27FC236}">
                <a16:creationId xmlns:a16="http://schemas.microsoft.com/office/drawing/2014/main" id="{2C4193AB-89C7-8A38-6AD9-ED877C65784B}"/>
              </a:ext>
            </a:extLst>
          </p:cNvPr>
          <p:cNvSpPr>
            <a:spLocks noGrp="1"/>
          </p:cNvSpPr>
          <p:nvPr>
            <p:ph type="sldNum" sz="quarter" idx="12"/>
          </p:nvPr>
        </p:nvSpPr>
        <p:spPr/>
        <p:txBody>
          <a:bodyPr/>
          <a:lstStyle/>
          <a:p>
            <a:fld id="{341FA899-3F13-1347-A29A-9E710CA89CC1}" type="slidenum">
              <a:rPr lang="en-GB"/>
              <a:t>63</a:t>
            </a:fld>
            <a:endParaRPr lang="en-GB"/>
          </a:p>
        </p:txBody>
      </p:sp>
    </p:spTree>
    <p:extLst>
      <p:ext uri="{BB962C8B-B14F-4D97-AF65-F5344CB8AC3E}">
        <p14:creationId xmlns:p14="http://schemas.microsoft.com/office/powerpoint/2010/main" val="3705711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7D1B-BBD6-4C96-A218-ACC1437B8974}"/>
              </a:ext>
            </a:extLst>
          </p:cNvPr>
          <p:cNvSpPr>
            <a:spLocks noGrp="1"/>
          </p:cNvSpPr>
          <p:nvPr>
            <p:ph type="title"/>
          </p:nvPr>
        </p:nvSpPr>
        <p:spPr/>
        <p:txBody>
          <a:bodyPr/>
          <a:lstStyle/>
          <a:p>
            <a:r>
              <a:rPr lang="en-US"/>
              <a:t>Determining data mismatch with a train-dev set</a:t>
            </a:r>
          </a:p>
        </p:txBody>
      </p:sp>
      <p:sp>
        <p:nvSpPr>
          <p:cNvPr id="3" name="Content Placeholder 2">
            <a:extLst>
              <a:ext uri="{FF2B5EF4-FFF2-40B4-BE49-F238E27FC236}">
                <a16:creationId xmlns:a16="http://schemas.microsoft.com/office/drawing/2014/main" id="{8E67FE3F-2CDE-F35D-AE0B-7F2D3D835B64}"/>
              </a:ext>
            </a:extLst>
          </p:cNvPr>
          <p:cNvSpPr>
            <a:spLocks noGrp="1"/>
          </p:cNvSpPr>
          <p:nvPr>
            <p:ph idx="1"/>
          </p:nvPr>
        </p:nvSpPr>
        <p:spPr>
          <a:xfrm>
            <a:off x="838200" y="4347333"/>
            <a:ext cx="10515600" cy="2314070"/>
          </a:xfrm>
        </p:spPr>
        <p:txBody>
          <a:bodyPr>
            <a:normAutofit fontScale="85000" lnSpcReduction="20000"/>
          </a:bodyPr>
          <a:lstStyle/>
          <a:p>
            <a:r>
              <a:rPr lang="en-US"/>
              <a:t>One solution, due to Andrew Ng, is to split your dataset into </a:t>
            </a:r>
            <a:r>
              <a:rPr lang="en-US" b="1" i="1"/>
              <a:t>4</a:t>
            </a:r>
            <a:r>
              <a:rPr lang="en-US"/>
              <a:t> sets as follows:</a:t>
            </a:r>
          </a:p>
          <a:p>
            <a:pPr lvl="1"/>
            <a:r>
              <a:rPr lang="en-US"/>
              <a:t>training set of web pictures</a:t>
            </a:r>
          </a:p>
          <a:p>
            <a:pPr lvl="1"/>
            <a:r>
              <a:rPr lang="en-US"/>
              <a:t>train-dev set of web pictures</a:t>
            </a:r>
          </a:p>
          <a:p>
            <a:pPr lvl="1"/>
            <a:r>
              <a:rPr lang="en-US"/>
              <a:t>dev set of device pictures</a:t>
            </a:r>
          </a:p>
          <a:p>
            <a:pPr lvl="1"/>
            <a:r>
              <a:rPr lang="en-US"/>
              <a:t>test set of device pictures</a:t>
            </a:r>
          </a:p>
          <a:p>
            <a:r>
              <a:rPr lang="en-US"/>
              <a:t>In other words,we “hold out” a portion of the original training set of web pictures as a “train-dev set”</a:t>
            </a:r>
          </a:p>
        </p:txBody>
      </p:sp>
      <p:pic>
        <p:nvPicPr>
          <p:cNvPr id="4" name="Picture 3">
            <a:extLst>
              <a:ext uri="{FF2B5EF4-FFF2-40B4-BE49-F238E27FC236}">
                <a16:creationId xmlns:a16="http://schemas.microsoft.com/office/drawing/2014/main" id="{8B32A8D3-5CFD-BB38-F8A6-E51318AE15FC}"/>
              </a:ext>
            </a:extLst>
          </p:cNvPr>
          <p:cNvPicPr>
            <a:picLocks noChangeAspect="1"/>
          </p:cNvPicPr>
          <p:nvPr/>
        </p:nvPicPr>
        <p:blipFill>
          <a:blip r:embed="rId2"/>
          <a:stretch>
            <a:fillRect/>
          </a:stretch>
        </p:blipFill>
        <p:spPr>
          <a:xfrm>
            <a:off x="2736573" y="1309342"/>
            <a:ext cx="6718853" cy="2869464"/>
          </a:xfrm>
          <a:prstGeom prst="rect">
            <a:avLst/>
          </a:prstGeom>
        </p:spPr>
      </p:pic>
      <p:sp>
        <p:nvSpPr>
          <p:cNvPr id="5" name="Slide Number Placeholder 4">
            <a:extLst>
              <a:ext uri="{FF2B5EF4-FFF2-40B4-BE49-F238E27FC236}">
                <a16:creationId xmlns:a16="http://schemas.microsoft.com/office/drawing/2014/main" id="{B7E45A9B-2FA0-647A-4234-4601DC099027}"/>
              </a:ext>
            </a:extLst>
          </p:cNvPr>
          <p:cNvSpPr>
            <a:spLocks noGrp="1"/>
          </p:cNvSpPr>
          <p:nvPr>
            <p:ph type="sldNum" sz="quarter" idx="12"/>
          </p:nvPr>
        </p:nvSpPr>
        <p:spPr/>
        <p:txBody>
          <a:bodyPr/>
          <a:lstStyle/>
          <a:p>
            <a:fld id="{341FA899-3F13-1347-A29A-9E710CA89CC1}" type="slidenum">
              <a:rPr lang="en-GB"/>
              <a:t>64</a:t>
            </a:fld>
            <a:endParaRPr lang="en-GB"/>
          </a:p>
        </p:txBody>
      </p:sp>
    </p:spTree>
    <p:extLst>
      <p:ext uri="{BB962C8B-B14F-4D97-AF65-F5344CB8AC3E}">
        <p14:creationId xmlns:p14="http://schemas.microsoft.com/office/powerpoint/2010/main" val="36526621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E593-134C-B1B3-771E-F6B5E7C4D5EF}"/>
              </a:ext>
            </a:extLst>
          </p:cNvPr>
          <p:cNvSpPr>
            <a:spLocks noGrp="1"/>
          </p:cNvSpPr>
          <p:nvPr>
            <p:ph type="title"/>
          </p:nvPr>
        </p:nvSpPr>
        <p:spPr/>
        <p:txBody>
          <a:bodyPr/>
          <a:lstStyle/>
          <a:p>
            <a:r>
              <a:rPr lang="en-US"/>
              <a:t>Determining data mismatch with a train-dev set</a:t>
            </a:r>
          </a:p>
        </p:txBody>
      </p:sp>
      <p:sp>
        <p:nvSpPr>
          <p:cNvPr id="3" name="Content Placeholder 2">
            <a:extLst>
              <a:ext uri="{FF2B5EF4-FFF2-40B4-BE49-F238E27FC236}">
                <a16:creationId xmlns:a16="http://schemas.microsoft.com/office/drawing/2014/main" id="{3AD44B41-30C6-07BC-481A-CEFD0A0876B6}"/>
              </a:ext>
            </a:extLst>
          </p:cNvPr>
          <p:cNvSpPr>
            <a:spLocks noGrp="1"/>
          </p:cNvSpPr>
          <p:nvPr>
            <p:ph idx="1"/>
          </p:nvPr>
        </p:nvSpPr>
        <p:spPr>
          <a:xfrm>
            <a:off x="838200" y="2995335"/>
            <a:ext cx="10515600" cy="3630406"/>
          </a:xfrm>
        </p:spPr>
        <p:txBody>
          <a:bodyPr>
            <a:normAutofit fontScale="92500" lnSpcReduction="20000"/>
          </a:bodyPr>
          <a:lstStyle/>
          <a:p>
            <a:r>
              <a:rPr lang="en-US"/>
              <a:t>We then proceed as follows</a:t>
            </a:r>
          </a:p>
          <a:p>
            <a:pPr lvl="1"/>
            <a:r>
              <a:rPr lang="en-US"/>
              <a:t>We train all the candidate models on the (new, smaller) training set of web pictures</a:t>
            </a:r>
          </a:p>
          <a:p>
            <a:pPr lvl="1"/>
            <a:r>
              <a:rPr lang="en-US"/>
              <a:t>We evaluate the models on the train-dev set of web pictures</a:t>
            </a:r>
          </a:p>
          <a:p>
            <a:pPr lvl="2"/>
            <a:r>
              <a:rPr lang="en-US"/>
              <a:t>If a model performs poorly on the train-dev set, then it must have overfit the training set</a:t>
            </a:r>
          </a:p>
          <a:p>
            <a:pPr lvl="2"/>
            <a:r>
              <a:rPr lang="en-US"/>
              <a:t>So you need to simplify the model, regularize it, get more training data, clean up the data etc.</a:t>
            </a:r>
          </a:p>
          <a:p>
            <a:pPr lvl="1"/>
            <a:r>
              <a:rPr lang="en-US"/>
              <a:t>If a model performs well on the train-dev set, then we can evaluate it on the dev set</a:t>
            </a:r>
          </a:p>
          <a:p>
            <a:pPr lvl="2"/>
            <a:r>
              <a:rPr lang="en-US"/>
              <a:t>If it performs poorly on the dev set, then there must be a data mismatch between the web pictures and the device pictures</a:t>
            </a:r>
          </a:p>
          <a:p>
            <a:pPr lvl="2"/>
            <a:r>
              <a:rPr lang="en-US"/>
              <a:t>You can attempt to address this problem by pre-processing the web pictures in some way so that they are more similar to device pictures, and then retraining and testing with the training and train-dev sets, respectively</a:t>
            </a:r>
          </a:p>
          <a:p>
            <a:pPr lvl="1"/>
            <a:r>
              <a:rPr lang="en-US"/>
              <a:t>Once you have a model that works well on both the train-dev set and the dev set, then you test it on the test set</a:t>
            </a:r>
          </a:p>
          <a:p>
            <a:endParaRPr lang="en-US"/>
          </a:p>
        </p:txBody>
      </p:sp>
      <p:pic>
        <p:nvPicPr>
          <p:cNvPr id="4" name="Picture 3">
            <a:extLst>
              <a:ext uri="{FF2B5EF4-FFF2-40B4-BE49-F238E27FC236}">
                <a16:creationId xmlns:a16="http://schemas.microsoft.com/office/drawing/2014/main" id="{A45482F5-E9D2-4243-6A26-95F4AC9C7478}"/>
              </a:ext>
            </a:extLst>
          </p:cNvPr>
          <p:cNvPicPr>
            <a:picLocks noChangeAspect="1"/>
          </p:cNvPicPr>
          <p:nvPr/>
        </p:nvPicPr>
        <p:blipFill>
          <a:blip r:embed="rId2"/>
          <a:stretch>
            <a:fillRect/>
          </a:stretch>
        </p:blipFill>
        <p:spPr>
          <a:xfrm>
            <a:off x="4126403" y="1180133"/>
            <a:ext cx="3939194" cy="1682337"/>
          </a:xfrm>
          <a:prstGeom prst="rect">
            <a:avLst/>
          </a:prstGeom>
        </p:spPr>
      </p:pic>
      <p:sp>
        <p:nvSpPr>
          <p:cNvPr id="5" name="Slide Number Placeholder 4">
            <a:extLst>
              <a:ext uri="{FF2B5EF4-FFF2-40B4-BE49-F238E27FC236}">
                <a16:creationId xmlns:a16="http://schemas.microsoft.com/office/drawing/2014/main" id="{41E886AC-21F2-F13C-ACB1-7696AE67CFB9}"/>
              </a:ext>
            </a:extLst>
          </p:cNvPr>
          <p:cNvSpPr>
            <a:spLocks noGrp="1"/>
          </p:cNvSpPr>
          <p:nvPr>
            <p:ph type="sldNum" sz="quarter" idx="12"/>
          </p:nvPr>
        </p:nvSpPr>
        <p:spPr/>
        <p:txBody>
          <a:bodyPr/>
          <a:lstStyle/>
          <a:p>
            <a:fld id="{341FA899-3F13-1347-A29A-9E710CA89CC1}" type="slidenum">
              <a:rPr lang="en-GB"/>
              <a:t>65</a:t>
            </a:fld>
            <a:endParaRPr lang="en-GB"/>
          </a:p>
        </p:txBody>
      </p:sp>
    </p:spTree>
    <p:extLst>
      <p:ext uri="{BB962C8B-B14F-4D97-AF65-F5344CB8AC3E}">
        <p14:creationId xmlns:p14="http://schemas.microsoft.com/office/powerpoint/2010/main" val="634087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1634-956C-E2AA-2972-FDBE3EF5C817}"/>
              </a:ext>
            </a:extLst>
          </p:cNvPr>
          <p:cNvSpPr>
            <a:spLocks noGrp="1"/>
          </p:cNvSpPr>
          <p:nvPr>
            <p:ph type="title"/>
          </p:nvPr>
        </p:nvSpPr>
        <p:spPr/>
        <p:txBody>
          <a:bodyPr/>
          <a:lstStyle/>
          <a:p>
            <a:r>
              <a:rPr lang="en-US"/>
              <a:t>No free lunch theorem</a:t>
            </a:r>
          </a:p>
        </p:txBody>
      </p:sp>
      <p:sp>
        <p:nvSpPr>
          <p:cNvPr id="3" name="Content Placeholder 2">
            <a:extLst>
              <a:ext uri="{FF2B5EF4-FFF2-40B4-BE49-F238E27FC236}">
                <a16:creationId xmlns:a16="http://schemas.microsoft.com/office/drawing/2014/main" id="{BFA8CCCB-78BA-B862-5D63-0850D0D95A93}"/>
              </a:ext>
            </a:extLst>
          </p:cNvPr>
          <p:cNvSpPr>
            <a:spLocks noGrp="1"/>
          </p:cNvSpPr>
          <p:nvPr>
            <p:ph idx="1"/>
          </p:nvPr>
        </p:nvSpPr>
        <p:spPr/>
        <p:txBody>
          <a:bodyPr>
            <a:normAutofit fontScale="92500" lnSpcReduction="10000"/>
          </a:bodyPr>
          <a:lstStyle/>
          <a:p>
            <a:r>
              <a:rPr lang="en-US"/>
              <a:t>A model should be a compressed description of the training data that distinguishes meaningful regularity from noise</a:t>
            </a:r>
          </a:p>
          <a:p>
            <a:r>
              <a:rPr lang="en-US"/>
              <a:t>When you choose a specific type of model (e.g., a linear regression model), you are making an assumption about what kind of regularity exists in the data</a:t>
            </a:r>
          </a:p>
          <a:p>
            <a:r>
              <a:rPr lang="en-US"/>
              <a:t>David Wolpert (1996) showed that there is no way of knowing for sure in advance (a priori) which type of model will work best with some given data (</a:t>
            </a:r>
            <a:r>
              <a:rPr lang="en-US">
                <a:hlinkClick r:id="rId2"/>
              </a:rPr>
              <a:t>https://homl.info/8</a:t>
            </a:r>
            <a:r>
              <a:rPr lang="en-US"/>
              <a:t>)</a:t>
            </a:r>
          </a:p>
          <a:p>
            <a:r>
              <a:rPr lang="en-US"/>
              <a:t>This is called the “No Free Lunch Theorem”</a:t>
            </a:r>
          </a:p>
          <a:p>
            <a:r>
              <a:rPr lang="en-US"/>
              <a:t>In practice, you therefore try to make some reasonable assumptions about what types of model will work best</a:t>
            </a:r>
          </a:p>
        </p:txBody>
      </p:sp>
      <p:sp>
        <p:nvSpPr>
          <p:cNvPr id="4" name="Slide Number Placeholder 3">
            <a:extLst>
              <a:ext uri="{FF2B5EF4-FFF2-40B4-BE49-F238E27FC236}">
                <a16:creationId xmlns:a16="http://schemas.microsoft.com/office/drawing/2014/main" id="{FC3A14AE-E996-2C07-155E-A9B5F5A41034}"/>
              </a:ext>
            </a:extLst>
          </p:cNvPr>
          <p:cNvSpPr>
            <a:spLocks noGrp="1"/>
          </p:cNvSpPr>
          <p:nvPr>
            <p:ph type="sldNum" sz="quarter" idx="12"/>
          </p:nvPr>
        </p:nvSpPr>
        <p:spPr/>
        <p:txBody>
          <a:bodyPr/>
          <a:lstStyle/>
          <a:p>
            <a:fld id="{341FA899-3F13-1347-A29A-9E710CA89CC1}" type="slidenum">
              <a:rPr lang="en-GB"/>
              <a:t>66</a:t>
            </a:fld>
            <a:endParaRPr lang="en-GB"/>
          </a:p>
        </p:txBody>
      </p:sp>
    </p:spTree>
    <p:extLst>
      <p:ext uri="{BB962C8B-B14F-4D97-AF65-F5344CB8AC3E}">
        <p14:creationId xmlns:p14="http://schemas.microsoft.com/office/powerpoint/2010/main" val="228221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F1CD-AEA6-4848-39CC-F1BE7B75A3CF}"/>
              </a:ext>
            </a:extLst>
          </p:cNvPr>
          <p:cNvSpPr>
            <a:spLocks noGrp="1"/>
          </p:cNvSpPr>
          <p:nvPr>
            <p:ph type="title"/>
          </p:nvPr>
        </p:nvSpPr>
        <p:spPr>
          <a:xfrm>
            <a:off x="838200" y="365126"/>
            <a:ext cx="10515600" cy="658132"/>
          </a:xfrm>
        </p:spPr>
        <p:txBody>
          <a:bodyPr>
            <a:normAutofit fontScale="90000"/>
          </a:bodyPr>
          <a:lstStyle/>
          <a:p>
            <a:r>
              <a:rPr lang="en-US"/>
              <a:t>Overview of course</a:t>
            </a:r>
          </a:p>
        </p:txBody>
      </p:sp>
      <p:sp>
        <p:nvSpPr>
          <p:cNvPr id="3" name="Content Placeholder 2">
            <a:extLst>
              <a:ext uri="{FF2B5EF4-FFF2-40B4-BE49-F238E27FC236}">
                <a16:creationId xmlns:a16="http://schemas.microsoft.com/office/drawing/2014/main" id="{1A051ADC-DC28-7F03-DB7C-C15091DDAA23}"/>
              </a:ext>
            </a:extLst>
          </p:cNvPr>
          <p:cNvSpPr>
            <a:spLocks noGrp="1"/>
          </p:cNvSpPr>
          <p:nvPr>
            <p:ph idx="1"/>
          </p:nvPr>
        </p:nvSpPr>
        <p:spPr>
          <a:xfrm>
            <a:off x="5148942" y="1454227"/>
            <a:ext cx="6651171" cy="5038648"/>
          </a:xfrm>
        </p:spPr>
        <p:txBody>
          <a:bodyPr>
            <a:normAutofit fontScale="92500" lnSpcReduction="20000"/>
          </a:bodyPr>
          <a:lstStyle/>
          <a:p>
            <a:r>
              <a:rPr lang="en-US"/>
              <a:t>Course will consist of 12 lecture sessions</a:t>
            </a:r>
          </a:p>
          <a:p>
            <a:pPr lvl="1"/>
            <a:r>
              <a:rPr lang="en-US"/>
              <a:t>Each session will consist of	</a:t>
            </a:r>
          </a:p>
          <a:p>
            <a:pPr lvl="2"/>
            <a:r>
              <a:rPr lang="en-US"/>
              <a:t>45 minute lecture</a:t>
            </a:r>
          </a:p>
          <a:p>
            <a:pPr lvl="2"/>
            <a:r>
              <a:rPr lang="en-US"/>
              <a:t>15 minute break</a:t>
            </a:r>
          </a:p>
          <a:p>
            <a:pPr lvl="2"/>
            <a:r>
              <a:rPr lang="en-US"/>
              <a:t>45 minute lecture</a:t>
            </a:r>
          </a:p>
          <a:p>
            <a:pPr lvl="2"/>
            <a:r>
              <a:rPr lang="en-US"/>
              <a:t>2 hours exercise session (supervised)</a:t>
            </a:r>
          </a:p>
          <a:p>
            <a:r>
              <a:rPr lang="en-US"/>
              <a:t>You need to devote this scheduled time to the course – </a:t>
            </a:r>
            <a:r>
              <a:rPr lang="en-US" b="1"/>
              <a:t>do not use the exercise sessions to work on other tasks such as the semester project!</a:t>
            </a:r>
          </a:p>
          <a:p>
            <a:r>
              <a:rPr lang="en-US"/>
              <a:t>You will need to carry out an </a:t>
            </a:r>
            <a:r>
              <a:rPr lang="en-US" b="1"/>
              <a:t>individual</a:t>
            </a:r>
            <a:r>
              <a:rPr lang="en-US"/>
              <a:t> miniproject (ca. 2 ECTS), which will be assigned to you by the course lecturer</a:t>
            </a:r>
          </a:p>
          <a:p>
            <a:r>
              <a:rPr lang="en-US"/>
              <a:t>The exam will be an oral examination in which you will be asked questions about your mini-project and the course material in general</a:t>
            </a:r>
          </a:p>
        </p:txBody>
      </p:sp>
      <p:pic>
        <p:nvPicPr>
          <p:cNvPr id="4" name="Picture 3">
            <a:extLst>
              <a:ext uri="{FF2B5EF4-FFF2-40B4-BE49-F238E27FC236}">
                <a16:creationId xmlns:a16="http://schemas.microsoft.com/office/drawing/2014/main" id="{2B42CCD7-0133-FBF8-EBD2-A71226F95D52}"/>
              </a:ext>
            </a:extLst>
          </p:cNvPr>
          <p:cNvPicPr>
            <a:picLocks noChangeAspect="1"/>
          </p:cNvPicPr>
          <p:nvPr/>
        </p:nvPicPr>
        <p:blipFill>
          <a:blip r:embed="rId2"/>
          <a:stretch>
            <a:fillRect/>
          </a:stretch>
        </p:blipFill>
        <p:spPr>
          <a:xfrm>
            <a:off x="391887" y="1253293"/>
            <a:ext cx="4560652" cy="5038649"/>
          </a:xfrm>
          <a:prstGeom prst="rect">
            <a:avLst/>
          </a:prstGeom>
        </p:spPr>
      </p:pic>
      <p:sp>
        <p:nvSpPr>
          <p:cNvPr id="5" name="Slide Number Placeholder 4">
            <a:extLst>
              <a:ext uri="{FF2B5EF4-FFF2-40B4-BE49-F238E27FC236}">
                <a16:creationId xmlns:a16="http://schemas.microsoft.com/office/drawing/2014/main" id="{1CBB3958-CCC9-4594-0B06-DD6FCEAB0AA0}"/>
              </a:ext>
            </a:extLst>
          </p:cNvPr>
          <p:cNvSpPr>
            <a:spLocks noGrp="1"/>
          </p:cNvSpPr>
          <p:nvPr>
            <p:ph type="sldNum" sz="quarter" idx="12"/>
          </p:nvPr>
        </p:nvSpPr>
        <p:spPr/>
        <p:txBody>
          <a:bodyPr/>
          <a:lstStyle/>
          <a:p>
            <a:fld id="{341FA899-3F13-1347-A29A-9E710CA89CC1}" type="slidenum">
              <a:rPr lang="en-GB"/>
              <a:t>7</a:t>
            </a:fld>
            <a:endParaRPr lang="en-GB"/>
          </a:p>
        </p:txBody>
      </p:sp>
    </p:spTree>
    <p:extLst>
      <p:ext uri="{BB962C8B-B14F-4D97-AF65-F5344CB8AC3E}">
        <p14:creationId xmlns:p14="http://schemas.microsoft.com/office/powerpoint/2010/main" val="302351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B0A6-B124-D371-982B-28CD59D78026}"/>
              </a:ext>
            </a:extLst>
          </p:cNvPr>
          <p:cNvSpPr>
            <a:spLocks noGrp="1"/>
          </p:cNvSpPr>
          <p:nvPr>
            <p:ph type="title"/>
          </p:nvPr>
        </p:nvSpPr>
        <p:spPr>
          <a:xfrm>
            <a:off x="7249886" y="201839"/>
            <a:ext cx="4648200" cy="614589"/>
          </a:xfrm>
        </p:spPr>
        <p:txBody>
          <a:bodyPr>
            <a:normAutofit fontScale="90000"/>
          </a:bodyPr>
          <a:lstStyle/>
          <a:p>
            <a:r>
              <a:rPr lang="en-US"/>
              <a:t>Overview of course</a:t>
            </a:r>
          </a:p>
        </p:txBody>
      </p:sp>
      <p:sp>
        <p:nvSpPr>
          <p:cNvPr id="3" name="Content Placeholder 2">
            <a:extLst>
              <a:ext uri="{FF2B5EF4-FFF2-40B4-BE49-F238E27FC236}">
                <a16:creationId xmlns:a16="http://schemas.microsoft.com/office/drawing/2014/main" id="{2B6B610A-AC37-CEA7-6035-70BE618671FA}"/>
              </a:ext>
            </a:extLst>
          </p:cNvPr>
          <p:cNvSpPr>
            <a:spLocks noGrp="1"/>
          </p:cNvSpPr>
          <p:nvPr>
            <p:ph idx="1"/>
          </p:nvPr>
        </p:nvSpPr>
        <p:spPr>
          <a:xfrm>
            <a:off x="5890447" y="1073139"/>
            <a:ext cx="6007639" cy="5583021"/>
          </a:xfrm>
        </p:spPr>
        <p:txBody>
          <a:bodyPr>
            <a:normAutofit fontScale="62500" lnSpcReduction="20000"/>
          </a:bodyPr>
          <a:lstStyle/>
          <a:p>
            <a:r>
              <a:rPr lang="en-US"/>
              <a:t>The topics covered in the course will include the following:</a:t>
            </a:r>
          </a:p>
          <a:p>
            <a:pPr marL="914400" lvl="1" indent="-457200">
              <a:buFont typeface="+mj-lt"/>
              <a:buAutoNum type="arabicPeriod"/>
            </a:pPr>
            <a:r>
              <a:rPr lang="en-US"/>
              <a:t>What machine learning is, what kinds of problem it can be used to solve, the main categories and basic concepts of ML</a:t>
            </a:r>
          </a:p>
          <a:p>
            <a:pPr marL="914400" lvl="1" indent="-457200">
              <a:buFont typeface="+mj-lt"/>
              <a:buAutoNum type="arabicPeriod"/>
            </a:pPr>
            <a:r>
              <a:rPr lang="en-US"/>
              <a:t>The steps involved in carrying out a machine learning project</a:t>
            </a:r>
          </a:p>
          <a:p>
            <a:pPr marL="914400" lvl="1" indent="-457200">
              <a:buFont typeface="+mj-lt"/>
              <a:buAutoNum type="arabicPeriod"/>
            </a:pPr>
            <a:r>
              <a:rPr lang="en-US"/>
              <a:t>Learning by fitting a model to some data</a:t>
            </a:r>
          </a:p>
          <a:p>
            <a:pPr marL="914400" lvl="1" indent="-457200">
              <a:buFont typeface="+mj-lt"/>
              <a:buAutoNum type="arabicPeriod"/>
            </a:pPr>
            <a:r>
              <a:rPr lang="en-US"/>
              <a:t>Optimizing a cost function</a:t>
            </a:r>
          </a:p>
          <a:p>
            <a:pPr marL="914400" lvl="1" indent="-457200">
              <a:buFont typeface="+mj-lt"/>
              <a:buAutoNum type="arabicPeriod"/>
            </a:pPr>
            <a:r>
              <a:rPr lang="en-US"/>
              <a:t>Handling, cleaning and preparing data</a:t>
            </a:r>
          </a:p>
          <a:p>
            <a:pPr marL="914400" lvl="1" indent="-457200">
              <a:buFont typeface="+mj-lt"/>
              <a:buAutoNum type="arabicPeriod"/>
            </a:pPr>
            <a:r>
              <a:rPr lang="en-US"/>
              <a:t>Selecting and engineering features</a:t>
            </a:r>
          </a:p>
          <a:p>
            <a:pPr marL="914400" lvl="1" indent="-457200">
              <a:buFont typeface="+mj-lt"/>
              <a:buAutoNum type="arabicPeriod"/>
            </a:pPr>
            <a:r>
              <a:rPr lang="en-US"/>
              <a:t>Selecting a model and tuning hyperparameters using cross-validation</a:t>
            </a:r>
          </a:p>
          <a:p>
            <a:pPr marL="914400" lvl="1" indent="-457200">
              <a:buFont typeface="+mj-lt"/>
              <a:buAutoNum type="arabicPeriod"/>
            </a:pPr>
            <a:r>
              <a:rPr lang="en-US"/>
              <a:t>The problems of underfitting and overfitting</a:t>
            </a:r>
          </a:p>
          <a:p>
            <a:pPr marL="914400" lvl="1" indent="-457200">
              <a:buFont typeface="+mj-lt"/>
              <a:buAutoNum type="arabicPeriod"/>
            </a:pPr>
            <a:r>
              <a:rPr lang="en-US"/>
              <a:t>The most common learning algorithms: linear and polynomial regression, logistic regression, </a:t>
            </a:r>
            <a:r>
              <a:rPr lang="en-US" i="1"/>
              <a:t>k-</a:t>
            </a:r>
            <a:r>
              <a:rPr lang="en-US"/>
              <a:t>nearest neighbours, support vector machines, decision trees, random forests and ensemble methods</a:t>
            </a:r>
          </a:p>
          <a:p>
            <a:pPr marL="914400" lvl="1" indent="-457200">
              <a:buFont typeface="+mj-lt"/>
              <a:buAutoNum type="arabicPeriod"/>
            </a:pPr>
            <a:r>
              <a:rPr lang="en-US"/>
              <a:t>Dimensionality reduction</a:t>
            </a:r>
          </a:p>
          <a:p>
            <a:pPr marL="914400" lvl="1" indent="-457200">
              <a:buFont typeface="+mj-lt"/>
              <a:buAutoNum type="arabicPeriod"/>
            </a:pPr>
            <a:r>
              <a:rPr lang="en-US"/>
              <a:t>Unsupervised learning techniques, including clustering, density estimation and anomaly detection</a:t>
            </a:r>
          </a:p>
          <a:p>
            <a:pPr marL="914400" lvl="1" indent="-457200">
              <a:buFont typeface="+mj-lt"/>
              <a:buAutoNum type="arabicPeriod"/>
            </a:pPr>
            <a:r>
              <a:rPr lang="en-US"/>
              <a:t>What neural nets are and what they’re good for</a:t>
            </a:r>
          </a:p>
          <a:p>
            <a:pPr marL="914400" lvl="1" indent="-457200">
              <a:buFont typeface="+mj-lt"/>
              <a:buAutoNum type="arabicPeriod"/>
            </a:pPr>
            <a:r>
              <a:rPr lang="en-US"/>
              <a:t>Building and training (deep) neural nets using TensorFlow and Keras</a:t>
            </a:r>
          </a:p>
          <a:p>
            <a:r>
              <a:rPr lang="en-US"/>
              <a:t>Topics 1-11 will involve us mostly using Scikit-Learn</a:t>
            </a:r>
          </a:p>
          <a:p>
            <a:r>
              <a:rPr lang="en-US"/>
              <a:t>Topics 12-13 will involve us using TensorFlow and Keras</a:t>
            </a:r>
          </a:p>
        </p:txBody>
      </p:sp>
      <p:pic>
        <p:nvPicPr>
          <p:cNvPr id="4" name="Picture 3">
            <a:extLst>
              <a:ext uri="{FF2B5EF4-FFF2-40B4-BE49-F238E27FC236}">
                <a16:creationId xmlns:a16="http://schemas.microsoft.com/office/drawing/2014/main" id="{F48F092C-8282-52F3-D0DA-EF939B3E2B37}"/>
              </a:ext>
            </a:extLst>
          </p:cNvPr>
          <p:cNvPicPr>
            <a:picLocks noChangeAspect="1"/>
          </p:cNvPicPr>
          <p:nvPr/>
        </p:nvPicPr>
        <p:blipFill>
          <a:blip r:embed="rId2"/>
          <a:stretch>
            <a:fillRect/>
          </a:stretch>
        </p:blipFill>
        <p:spPr>
          <a:xfrm>
            <a:off x="175691" y="272143"/>
            <a:ext cx="5714756" cy="6313714"/>
          </a:xfrm>
          <a:prstGeom prst="rect">
            <a:avLst/>
          </a:prstGeom>
        </p:spPr>
      </p:pic>
      <p:sp>
        <p:nvSpPr>
          <p:cNvPr id="5" name="Slide Number Placeholder 4">
            <a:extLst>
              <a:ext uri="{FF2B5EF4-FFF2-40B4-BE49-F238E27FC236}">
                <a16:creationId xmlns:a16="http://schemas.microsoft.com/office/drawing/2014/main" id="{1409FD60-A6B2-C2C2-A212-AE28320ACD9D}"/>
              </a:ext>
            </a:extLst>
          </p:cNvPr>
          <p:cNvSpPr>
            <a:spLocks noGrp="1"/>
          </p:cNvSpPr>
          <p:nvPr>
            <p:ph type="sldNum" sz="quarter" idx="12"/>
          </p:nvPr>
        </p:nvSpPr>
        <p:spPr/>
        <p:txBody>
          <a:bodyPr/>
          <a:lstStyle/>
          <a:p>
            <a:fld id="{341FA899-3F13-1347-A29A-9E710CA89CC1}" type="slidenum">
              <a:rPr lang="en-GB"/>
              <a:t>8</a:t>
            </a:fld>
            <a:endParaRPr lang="en-GB"/>
          </a:p>
        </p:txBody>
      </p:sp>
    </p:spTree>
    <p:extLst>
      <p:ext uri="{BB962C8B-B14F-4D97-AF65-F5344CB8AC3E}">
        <p14:creationId xmlns:p14="http://schemas.microsoft.com/office/powerpoint/2010/main" val="169246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43F4-A905-4B16-D73E-428A93BCC3DF}"/>
              </a:ext>
            </a:extLst>
          </p:cNvPr>
          <p:cNvSpPr>
            <a:spLocks noGrp="1"/>
          </p:cNvSpPr>
          <p:nvPr>
            <p:ph type="title"/>
          </p:nvPr>
        </p:nvSpPr>
        <p:spPr/>
        <p:txBody>
          <a:bodyPr/>
          <a:lstStyle/>
          <a:p>
            <a:r>
              <a:rPr lang="en-US"/>
              <a:t>The Machine Learning Landscape</a:t>
            </a:r>
          </a:p>
        </p:txBody>
      </p:sp>
      <p:sp>
        <p:nvSpPr>
          <p:cNvPr id="3" name="Content Placeholder 2">
            <a:extLst>
              <a:ext uri="{FF2B5EF4-FFF2-40B4-BE49-F238E27FC236}">
                <a16:creationId xmlns:a16="http://schemas.microsoft.com/office/drawing/2014/main" id="{856F8BBF-1A43-2C03-0684-3F4187D24B05}"/>
              </a:ext>
            </a:extLst>
          </p:cNvPr>
          <p:cNvSpPr>
            <a:spLocks noGrp="1"/>
          </p:cNvSpPr>
          <p:nvPr>
            <p:ph idx="1"/>
          </p:nvPr>
        </p:nvSpPr>
        <p:spPr>
          <a:xfrm>
            <a:off x="5355771" y="1575411"/>
            <a:ext cx="6366175" cy="4917463"/>
          </a:xfrm>
        </p:spPr>
        <p:txBody>
          <a:bodyPr>
            <a:normAutofit fontScale="62500" lnSpcReduction="20000"/>
          </a:bodyPr>
          <a:lstStyle/>
          <a:p>
            <a:r>
              <a:rPr lang="en-US"/>
              <a:t>Machine learning has been around for a long time, in the form of systems for, e.g., optical character recognition or spam filtering, which have been in use since the 1990s</a:t>
            </a:r>
          </a:p>
          <a:p>
            <a:r>
              <a:rPr lang="en-US"/>
              <a:t>Today thousands of products and services use ML in some form to make them capable of “learning from experience”, examples include</a:t>
            </a:r>
          </a:p>
          <a:p>
            <a:pPr lvl="1"/>
            <a:r>
              <a:rPr lang="en-US"/>
              <a:t>voice prompts, automatic translation, computer vision, image recognition and retrieval, product recommendation, information retrieval</a:t>
            </a:r>
          </a:p>
          <a:p>
            <a:r>
              <a:rPr lang="en-US"/>
              <a:t>In this lecture we address the following questions</a:t>
            </a:r>
          </a:p>
          <a:p>
            <a:pPr lvl="1"/>
            <a:r>
              <a:rPr lang="en-US"/>
              <a:t>What does it mean for a machine to </a:t>
            </a:r>
            <a:r>
              <a:rPr lang="en-US" i="1"/>
              <a:t>learn</a:t>
            </a:r>
            <a:r>
              <a:rPr lang="en-US"/>
              <a:t>?</a:t>
            </a:r>
          </a:p>
          <a:p>
            <a:pPr lvl="2"/>
            <a:r>
              <a:rPr lang="en-US"/>
              <a:t>If you download a copy of Wikipedia to your hard-drive, that doesn’t mean that your machine now knows and understands everything about everything!</a:t>
            </a:r>
          </a:p>
          <a:p>
            <a:pPr lvl="1"/>
            <a:r>
              <a:rPr lang="en-US"/>
              <a:t>What are the different main categories of machine learning system?</a:t>
            </a:r>
          </a:p>
          <a:p>
            <a:pPr lvl="2"/>
            <a:r>
              <a:rPr lang="en-US"/>
              <a:t>supervised vs. unsupervised</a:t>
            </a:r>
          </a:p>
          <a:p>
            <a:pPr lvl="2"/>
            <a:r>
              <a:rPr lang="en-US"/>
              <a:t>online vs. batch learning</a:t>
            </a:r>
          </a:p>
          <a:p>
            <a:pPr lvl="2"/>
            <a:r>
              <a:rPr lang="en-US"/>
              <a:t>instance-based vs. model-based learning</a:t>
            </a:r>
          </a:p>
          <a:p>
            <a:pPr lvl="1"/>
            <a:r>
              <a:rPr lang="en-US"/>
              <a:t>What are the steps involved in a typical machine learning project and what are the main challenges that are faced along the way?</a:t>
            </a:r>
          </a:p>
          <a:p>
            <a:pPr lvl="2"/>
            <a:r>
              <a:rPr lang="en-US"/>
              <a:t>How do we evaluate and fine-tune a machine learning model?</a:t>
            </a:r>
          </a:p>
          <a:p>
            <a:pPr lvl="1"/>
            <a:endParaRPr lang="en-US"/>
          </a:p>
          <a:p>
            <a:endParaRPr lang="en-US"/>
          </a:p>
        </p:txBody>
      </p:sp>
      <p:pic>
        <p:nvPicPr>
          <p:cNvPr id="5" name="Picture 4">
            <a:extLst>
              <a:ext uri="{FF2B5EF4-FFF2-40B4-BE49-F238E27FC236}">
                <a16:creationId xmlns:a16="http://schemas.microsoft.com/office/drawing/2014/main" id="{10435D7B-D0F4-3ABB-9D6F-4AA5DC743894}"/>
              </a:ext>
            </a:extLst>
          </p:cNvPr>
          <p:cNvPicPr>
            <a:picLocks noChangeAspect="1"/>
          </p:cNvPicPr>
          <p:nvPr/>
        </p:nvPicPr>
        <p:blipFill>
          <a:blip r:embed="rId2"/>
          <a:stretch>
            <a:fillRect/>
          </a:stretch>
        </p:blipFill>
        <p:spPr>
          <a:xfrm>
            <a:off x="470054" y="2208637"/>
            <a:ext cx="4086695" cy="2440725"/>
          </a:xfrm>
          <a:prstGeom prst="rect">
            <a:avLst/>
          </a:prstGeom>
        </p:spPr>
      </p:pic>
      <p:pic>
        <p:nvPicPr>
          <p:cNvPr id="1028" name="Picture 4">
            <a:extLst>
              <a:ext uri="{FF2B5EF4-FFF2-40B4-BE49-F238E27FC236}">
                <a16:creationId xmlns:a16="http://schemas.microsoft.com/office/drawing/2014/main" id="{CFF71A72-62FC-CE0C-7603-BDBA327F0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627" y="1690688"/>
            <a:ext cx="27940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9CE8FD6-B316-BD69-F487-0BBE8774D691}"/>
              </a:ext>
            </a:extLst>
          </p:cNvPr>
          <p:cNvPicPr>
            <a:picLocks noChangeAspect="1"/>
          </p:cNvPicPr>
          <p:nvPr/>
        </p:nvPicPr>
        <p:blipFill>
          <a:blip r:embed="rId4"/>
          <a:stretch>
            <a:fillRect/>
          </a:stretch>
        </p:blipFill>
        <p:spPr>
          <a:xfrm>
            <a:off x="219396" y="4527551"/>
            <a:ext cx="4047803" cy="2181316"/>
          </a:xfrm>
          <a:prstGeom prst="rect">
            <a:avLst/>
          </a:prstGeom>
        </p:spPr>
      </p:pic>
      <p:pic>
        <p:nvPicPr>
          <p:cNvPr id="6" name="Picture 5">
            <a:extLst>
              <a:ext uri="{FF2B5EF4-FFF2-40B4-BE49-F238E27FC236}">
                <a16:creationId xmlns:a16="http://schemas.microsoft.com/office/drawing/2014/main" id="{92886928-D6DB-8606-E1E9-D99E7A54C04A}"/>
              </a:ext>
            </a:extLst>
          </p:cNvPr>
          <p:cNvPicPr>
            <a:picLocks noChangeAspect="1"/>
          </p:cNvPicPr>
          <p:nvPr/>
        </p:nvPicPr>
        <p:blipFill>
          <a:blip r:embed="rId5"/>
          <a:stretch>
            <a:fillRect/>
          </a:stretch>
        </p:blipFill>
        <p:spPr>
          <a:xfrm>
            <a:off x="2341223" y="3895194"/>
            <a:ext cx="2553986" cy="2200806"/>
          </a:xfrm>
          <a:prstGeom prst="rect">
            <a:avLst/>
          </a:prstGeom>
        </p:spPr>
      </p:pic>
      <p:sp>
        <p:nvSpPr>
          <p:cNvPr id="4" name="Slide Number Placeholder 3">
            <a:extLst>
              <a:ext uri="{FF2B5EF4-FFF2-40B4-BE49-F238E27FC236}">
                <a16:creationId xmlns:a16="http://schemas.microsoft.com/office/drawing/2014/main" id="{AFBE6889-C738-37A6-EA10-35D682FF84CA}"/>
              </a:ext>
            </a:extLst>
          </p:cNvPr>
          <p:cNvSpPr>
            <a:spLocks noGrp="1"/>
          </p:cNvSpPr>
          <p:nvPr>
            <p:ph type="sldNum" sz="quarter" idx="12"/>
          </p:nvPr>
        </p:nvSpPr>
        <p:spPr/>
        <p:txBody>
          <a:bodyPr/>
          <a:lstStyle/>
          <a:p>
            <a:fld id="{341FA899-3F13-1347-A29A-9E710CA89CC1}" type="slidenum">
              <a:rPr lang="en-GB"/>
              <a:t>9</a:t>
            </a:fld>
            <a:endParaRPr lang="en-GB"/>
          </a:p>
        </p:txBody>
      </p:sp>
    </p:spTree>
    <p:extLst>
      <p:ext uri="{BB962C8B-B14F-4D97-AF65-F5344CB8AC3E}">
        <p14:creationId xmlns:p14="http://schemas.microsoft.com/office/powerpoint/2010/main" val="35386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2591</TotalTime>
  <Words>8228</Words>
  <Application>Microsoft Macintosh PowerPoint</Application>
  <PresentationFormat>Widescreen</PresentationFormat>
  <Paragraphs>592</Paragraphs>
  <Slides>66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Calibri</vt:lpstr>
      <vt:lpstr>Calibri Light</vt:lpstr>
      <vt:lpstr>Office Theme</vt:lpstr>
      <vt:lpstr>The Machine Learning Landscape</vt:lpstr>
      <vt:lpstr>Sources for this lecture</vt:lpstr>
      <vt:lpstr>The Machine Learning Tsunami</vt:lpstr>
      <vt:lpstr>The Machine Learning Tsunami</vt:lpstr>
      <vt:lpstr>Objective and approach</vt:lpstr>
      <vt:lpstr>Code examples and tutorials</vt:lpstr>
      <vt:lpstr>Overview of course</vt:lpstr>
      <vt:lpstr>Overview of course</vt:lpstr>
      <vt:lpstr>The Machine Learning Landscape</vt:lpstr>
      <vt:lpstr>What is machine learning?</vt:lpstr>
      <vt:lpstr>Why use machine learning?</vt:lpstr>
      <vt:lpstr>Why use machine learning?</vt:lpstr>
      <vt:lpstr>Why use machine learning?</vt:lpstr>
      <vt:lpstr>Why use machine learning?</vt:lpstr>
      <vt:lpstr>Why use machine learning?</vt:lpstr>
      <vt:lpstr>Examples of applications</vt:lpstr>
      <vt:lpstr>Types of machine learning systems</vt:lpstr>
      <vt:lpstr>Training supervision</vt:lpstr>
      <vt:lpstr>Supervised learning</vt:lpstr>
      <vt:lpstr>Unsupervised learning - clustering</vt:lpstr>
      <vt:lpstr>Unsupervised learning and compression</vt:lpstr>
      <vt:lpstr>Unsupervised learning – visualization and dimensionality reduction</vt:lpstr>
      <vt:lpstr>Unsupervised learning – anomaly and novelty detection</vt:lpstr>
      <vt:lpstr>Semi-supervised learning</vt:lpstr>
      <vt:lpstr>Self-supervised learning</vt:lpstr>
      <vt:lpstr>Reinforcement learning</vt:lpstr>
      <vt:lpstr>Batch learning vs. Online learning</vt:lpstr>
      <vt:lpstr>Batch learning</vt:lpstr>
      <vt:lpstr>Online learning</vt:lpstr>
      <vt:lpstr>Online learning – learning rate</vt:lpstr>
      <vt:lpstr>Online learning – the challenge of bad data</vt:lpstr>
      <vt:lpstr>Instance-based vs. model-based learning</vt:lpstr>
      <vt:lpstr>Instance-based learning</vt:lpstr>
      <vt:lpstr>Model-based learning</vt:lpstr>
      <vt:lpstr>Model-based learning example</vt:lpstr>
      <vt:lpstr>Model-based learning example – obtaining and exploring the data</vt:lpstr>
      <vt:lpstr>Model-based learning example  - selecting a model </vt:lpstr>
      <vt:lpstr>Model-based learning – selecting a model</vt:lpstr>
      <vt:lpstr>Model-based learning – running the model</vt:lpstr>
      <vt:lpstr>Python code for this example</vt:lpstr>
      <vt:lpstr>Using instance-based learning instead</vt:lpstr>
      <vt:lpstr>Model-based learning example</vt:lpstr>
      <vt:lpstr>Main challenges of machine learning</vt:lpstr>
      <vt:lpstr>Bad data: Insufficient quantity of training data</vt:lpstr>
      <vt:lpstr>Unreasonable effectiveness of data</vt:lpstr>
      <vt:lpstr>Bad data: Non-representative training data</vt:lpstr>
      <vt:lpstr>Bad data: Non-representative training data</vt:lpstr>
      <vt:lpstr>Bad data: Example of sampling bias</vt:lpstr>
      <vt:lpstr>Bad data: Poor-quality data</vt:lpstr>
      <vt:lpstr>Bad data: Irrelevant features</vt:lpstr>
      <vt:lpstr>Bad model: Overfitting the training data</vt:lpstr>
      <vt:lpstr>Bad model: Overfitting the training data</vt:lpstr>
      <vt:lpstr>Bad model: Overfitting the training data</vt:lpstr>
      <vt:lpstr>Degrees of freedom: modelling an elephant</vt:lpstr>
      <vt:lpstr>Example of regularization</vt:lpstr>
      <vt:lpstr>Bad model: Underfitting the training data</vt:lpstr>
      <vt:lpstr>The story so far</vt:lpstr>
      <vt:lpstr>Testing and validating a model</vt:lpstr>
      <vt:lpstr>Hyperparameter tuning and model selection</vt:lpstr>
      <vt:lpstr>Hyperparameter tuning and model selection</vt:lpstr>
      <vt:lpstr>Hyperparameter tuning and model selection</vt:lpstr>
      <vt:lpstr>(k-fold) cross-validation</vt:lpstr>
      <vt:lpstr>Data mismatch</vt:lpstr>
      <vt:lpstr>Determining data mismatch with a train-dev set</vt:lpstr>
      <vt:lpstr>Determining data mismatch with a train-dev set</vt:lpstr>
      <vt:lpstr>No free lunch theorem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Machine Learning Landscape  Lecture 1 of Machine Learning for Media Experiences (Med7, Aalborg)</dc:title>
  <dc:creator>David Meredith</dc:creator>
  <cp:lastModifiedBy>David Meredith</cp:lastModifiedBy>
  <cp:revision>135</cp:revision>
  <dcterms:created xsi:type="dcterms:W3CDTF">2023-08-23T10:54:09Z</dcterms:created>
  <dcterms:modified xsi:type="dcterms:W3CDTF">2024-09-12T10:05:01Z</dcterms:modified>
</cp:coreProperties>
</file>