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7" r:id="rId6"/>
    <p:sldId id="262" r:id="rId7"/>
    <p:sldId id="263" r:id="rId8"/>
    <p:sldId id="265" r:id="rId9"/>
    <p:sldId id="264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04" y="-10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59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18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0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063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810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83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50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27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806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46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FFD05-2426-604F-B57A-ED5CED1D9E5C}" type="datetimeFigureOut">
              <a:rPr lang="en-US" smtClean="0"/>
              <a:t>18/02/2012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631F2-5779-2843-B958-B5BBCC21D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294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de.compartmental.net/tools/mini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Minim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David Meredith</a:t>
            </a:r>
          </a:p>
          <a:p>
            <a:r>
              <a:rPr lang="en-GB" dirty="0" err="1" smtClean="0"/>
              <a:t>dave@create.aau.dk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65" y="378276"/>
            <a:ext cx="2775627" cy="1752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670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UserDefinedSignal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Shows how you can make your own signal (in this case </a:t>
            </a:r>
            <a:r>
              <a:rPr lang="en-GB" dirty="0" err="1" smtClean="0"/>
              <a:t>MouseSaw</a:t>
            </a:r>
            <a:r>
              <a:rPr lang="en-GB" dirty="0" smtClean="0"/>
              <a:t>) by implementing the </a:t>
            </a:r>
            <a:r>
              <a:rPr lang="en-GB" dirty="0" err="1" smtClean="0"/>
              <a:t>AudioSignal</a:t>
            </a:r>
            <a:r>
              <a:rPr lang="en-GB" dirty="0" smtClean="0"/>
              <a:t> interface</a:t>
            </a:r>
          </a:p>
          <a:p>
            <a:r>
              <a:rPr lang="en-GB" dirty="0" smtClean="0"/>
              <a:t>Need to override (i.e., write your own version of) two methods:</a:t>
            </a:r>
          </a:p>
          <a:p>
            <a:pPr lvl="1"/>
            <a:r>
              <a:rPr lang="en-GB" dirty="0" smtClean="0"/>
              <a:t>generate(float[] </a:t>
            </a:r>
            <a:r>
              <a:rPr lang="en-GB" dirty="0" err="1" smtClean="0"/>
              <a:t>samp</a:t>
            </a:r>
            <a:r>
              <a:rPr lang="en-GB" dirty="0" smtClean="0"/>
              <a:t>) which is for a mono signal</a:t>
            </a:r>
          </a:p>
          <a:p>
            <a:pPr lvl="1"/>
            <a:r>
              <a:rPr lang="en-GB" dirty="0" smtClean="0"/>
              <a:t>generate(</a:t>
            </a:r>
            <a:r>
              <a:rPr lang="en-GB" dirty="0"/>
              <a:t>float[] </a:t>
            </a:r>
            <a:r>
              <a:rPr lang="en-GB" dirty="0" smtClean="0"/>
              <a:t>left, </a:t>
            </a:r>
            <a:r>
              <a:rPr lang="en-GB" dirty="0"/>
              <a:t>float[] </a:t>
            </a:r>
            <a:r>
              <a:rPr lang="en-GB" dirty="0" smtClean="0"/>
              <a:t>right), which is for a stereo signal</a:t>
            </a:r>
          </a:p>
          <a:p>
            <a:r>
              <a:rPr lang="en-GB" dirty="0" smtClean="0"/>
              <a:t>Which version of generate is actually called depends on whether the signal is added to a stereo or mono </a:t>
            </a:r>
            <a:r>
              <a:rPr lang="en-GB" dirty="0" err="1" smtClean="0"/>
              <a:t>AudioOutput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8761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Scrubbing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Plays a file and provides three buttons: play/pause, fast-forward, rewind</a:t>
            </a:r>
          </a:p>
          <a:p>
            <a:r>
              <a:rPr lang="en-GB" dirty="0" smtClean="0"/>
              <a:t>Shows use of inheritance and abstract classes</a:t>
            </a:r>
          </a:p>
          <a:p>
            <a:pPr lvl="1"/>
            <a:r>
              <a:rPr lang="en-GB" dirty="0" smtClean="0"/>
              <a:t>Play, Rewind and Forward are subclasses of the abstract class, Button</a:t>
            </a:r>
          </a:p>
          <a:p>
            <a:pPr lvl="1"/>
            <a:r>
              <a:rPr lang="en-GB" dirty="0" smtClean="0"/>
              <a:t>Means they have to implement the abstract methods in Button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828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DrumMachine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Uses ControlP5 </a:t>
            </a:r>
            <a:r>
              <a:rPr lang="en-GB" dirty="0" err="1" smtClean="0"/>
              <a:t>gui</a:t>
            </a:r>
            <a:r>
              <a:rPr lang="en-GB" dirty="0" smtClean="0"/>
              <a:t> library to draw lots of </a:t>
            </a:r>
            <a:r>
              <a:rPr lang="en-GB" dirty="0" err="1" smtClean="0"/>
              <a:t>boolean</a:t>
            </a:r>
            <a:r>
              <a:rPr lang="en-GB" dirty="0" smtClean="0"/>
              <a:t> toggle switches corresponding to beats</a:t>
            </a:r>
          </a:p>
          <a:p>
            <a:r>
              <a:rPr lang="en-GB" dirty="0" smtClean="0"/>
              <a:t>Uses </a:t>
            </a:r>
            <a:r>
              <a:rPr lang="en-GB" dirty="0" err="1" smtClean="0"/>
              <a:t>millis</a:t>
            </a:r>
            <a:r>
              <a:rPr lang="en-GB" dirty="0" smtClean="0"/>
              <a:t>() to determine if it is time to move to the next beat</a:t>
            </a:r>
          </a:p>
          <a:p>
            <a:r>
              <a:rPr lang="en-GB" dirty="0" smtClean="0"/>
              <a:t>Uses </a:t>
            </a:r>
            <a:r>
              <a:rPr lang="en-GB" dirty="0" err="1" smtClean="0"/>
              <a:t>loadSample</a:t>
            </a:r>
            <a:r>
              <a:rPr lang="en-GB" dirty="0" smtClean="0"/>
              <a:t>() to load a sample wav file for each drum sound and then the trigger() method to trigger each sample when it is required</a:t>
            </a:r>
          </a:p>
          <a:p>
            <a:r>
              <a:rPr lang="en-GB" dirty="0" smtClean="0"/>
              <a:t>Implements </a:t>
            </a:r>
            <a:r>
              <a:rPr lang="en-GB" dirty="0" err="1" smtClean="0"/>
              <a:t>controlEvent</a:t>
            </a:r>
            <a:r>
              <a:rPr lang="en-GB" dirty="0" smtClean="0"/>
              <a:t> </a:t>
            </a:r>
            <a:r>
              <a:rPr lang="en-GB" dirty="0" err="1" smtClean="0"/>
              <a:t>callback</a:t>
            </a:r>
            <a:r>
              <a:rPr lang="en-GB" dirty="0" smtClean="0"/>
              <a:t> which is run whenever a ControlP5 action has been made</a:t>
            </a:r>
          </a:p>
          <a:p>
            <a:pPr lvl="1"/>
            <a:r>
              <a:rPr lang="en-GB" dirty="0" smtClean="0"/>
              <a:t>Uses id of controller to identify which controller has been clicked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377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ForwardFFT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14768"/>
            <a:ext cx="8229600" cy="3111395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Can use FFT object to carry out a fast Fourier transform on a sound</a:t>
            </a:r>
          </a:p>
          <a:p>
            <a:r>
              <a:rPr lang="en-GB" dirty="0" smtClean="0"/>
              <a:t>Must specify size of FFT time-domain buffer and sample rate when construct it</a:t>
            </a:r>
          </a:p>
          <a:p>
            <a:pPr lvl="1"/>
            <a:r>
              <a:rPr lang="en-GB" dirty="0" smtClean="0"/>
              <a:t>Make these the same as the </a:t>
            </a:r>
            <a:r>
              <a:rPr lang="en-GB" dirty="0" err="1" smtClean="0"/>
              <a:t>AudioPlayer’s</a:t>
            </a:r>
            <a:r>
              <a:rPr lang="en-GB" dirty="0" smtClean="0"/>
              <a:t> buffer size and sample rate</a:t>
            </a:r>
          </a:p>
          <a:p>
            <a:r>
              <a:rPr lang="en-GB" dirty="0" smtClean="0"/>
              <a:t>Run forward() method to run FFT</a:t>
            </a:r>
          </a:p>
          <a:p>
            <a:r>
              <a:rPr lang="en-GB" dirty="0" smtClean="0"/>
              <a:t>Use </a:t>
            </a:r>
            <a:r>
              <a:rPr lang="en-GB" dirty="0" err="1" smtClean="0"/>
              <a:t>specSize</a:t>
            </a:r>
            <a:r>
              <a:rPr lang="en-GB" dirty="0" smtClean="0"/>
              <a:t>() method to iterate through FFT to draw lines for frequency bands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8661" y="1363905"/>
            <a:ext cx="3832093" cy="1650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802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Music Programming with Minim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Use </a:t>
            </a:r>
            <a:r>
              <a:rPr lang="en-GB" dirty="0" err="1" smtClean="0"/>
              <a:t>UGens</a:t>
            </a:r>
            <a:r>
              <a:rPr lang="en-GB" dirty="0" smtClean="0"/>
              <a:t> (Unit Generators)</a:t>
            </a:r>
          </a:p>
          <a:p>
            <a:pPr lvl="1"/>
            <a:r>
              <a:rPr lang="en-GB" dirty="0" smtClean="0"/>
              <a:t>An object that does only one thing</a:t>
            </a:r>
          </a:p>
          <a:p>
            <a:pPr lvl="2"/>
            <a:r>
              <a:rPr lang="en-GB" dirty="0" smtClean="0"/>
              <a:t>e.g., generate a tone, filter audio, create an amplitude envelope....</a:t>
            </a:r>
          </a:p>
          <a:p>
            <a:r>
              <a:rPr lang="en-GB" dirty="0" smtClean="0"/>
              <a:t>Chain </a:t>
            </a:r>
            <a:r>
              <a:rPr lang="en-GB" dirty="0" err="1" smtClean="0"/>
              <a:t>UGens</a:t>
            </a:r>
            <a:r>
              <a:rPr lang="en-GB" dirty="0" smtClean="0"/>
              <a:t> together into a </a:t>
            </a:r>
            <a:r>
              <a:rPr lang="en-GB" i="1" dirty="0" smtClean="0"/>
              <a:t>synthesis chain</a:t>
            </a:r>
          </a:p>
          <a:p>
            <a:pPr lvl="1"/>
            <a:r>
              <a:rPr lang="en-GB" dirty="0" smtClean="0"/>
              <a:t>This is called </a:t>
            </a:r>
            <a:r>
              <a:rPr lang="en-GB" i="1" dirty="0" smtClean="0"/>
              <a:t>patching</a:t>
            </a:r>
          </a:p>
          <a:p>
            <a:pPr lvl="1"/>
            <a:r>
              <a:rPr lang="en-GB" dirty="0" smtClean="0"/>
              <a:t>e.g.</a:t>
            </a:r>
          </a:p>
          <a:p>
            <a:pPr lvl="2"/>
            <a:r>
              <a:rPr lang="en-GB" dirty="0" smtClean="0"/>
              <a:t>oscillator -&gt; output</a:t>
            </a:r>
          </a:p>
          <a:p>
            <a:pPr lvl="2"/>
            <a:r>
              <a:rPr lang="en-GB" dirty="0" smtClean="0"/>
              <a:t>oscillator -&gt; filter -&gt; delay -&gt; output</a:t>
            </a:r>
          </a:p>
          <a:p>
            <a:pPr lvl="3"/>
            <a:r>
              <a:rPr lang="en-GB" dirty="0" smtClean="0"/>
              <a:t>In Minim: </a:t>
            </a:r>
            <a:r>
              <a:rPr lang="en-GB" dirty="0" err="1" smtClean="0"/>
              <a:t>oscil.patch</a:t>
            </a:r>
            <a:r>
              <a:rPr lang="en-GB" dirty="0" smtClean="0"/>
              <a:t>(filter).patch(delay).patch(output);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4193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Synthesis algorithms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Synthesis algorithm can be made of one or more synthesis chains connected together</a:t>
            </a:r>
          </a:p>
          <a:p>
            <a:r>
              <a:rPr lang="en-GB" dirty="0" smtClean="0"/>
              <a:t>Consider a </a:t>
            </a:r>
            <a:r>
              <a:rPr lang="en-GB" i="1" dirty="0" smtClean="0"/>
              <a:t>summer</a:t>
            </a:r>
            <a:r>
              <a:rPr lang="en-GB" dirty="0" smtClean="0"/>
              <a:t> </a:t>
            </a:r>
            <a:r>
              <a:rPr lang="en-GB" dirty="0" err="1" smtClean="0"/>
              <a:t>UGen</a:t>
            </a:r>
            <a:endParaRPr lang="en-GB" dirty="0" smtClean="0"/>
          </a:p>
          <a:p>
            <a:pPr lvl="1"/>
            <a:r>
              <a:rPr lang="en-GB" dirty="0" smtClean="0"/>
              <a:t>adds together everything that is patched to it</a:t>
            </a:r>
          </a:p>
          <a:p>
            <a:r>
              <a:rPr lang="en-GB" dirty="0" smtClean="0"/>
              <a:t>e.g.</a:t>
            </a:r>
          </a:p>
          <a:p>
            <a:pPr lvl="1"/>
            <a:r>
              <a:rPr lang="en-GB" dirty="0" smtClean="0"/>
              <a:t>noise -&gt; filter1 -&gt; summer</a:t>
            </a:r>
            <a:br>
              <a:rPr lang="en-GB" dirty="0" smtClean="0"/>
            </a:br>
            <a:r>
              <a:rPr lang="en-GB" dirty="0" err="1" smtClean="0"/>
              <a:t>oscil</a:t>
            </a:r>
            <a:r>
              <a:rPr lang="en-GB" dirty="0" smtClean="0"/>
              <a:t> -&gt; filter2 -&gt; summer</a:t>
            </a:r>
            <a:br>
              <a:rPr lang="en-GB" dirty="0" smtClean="0"/>
            </a:br>
            <a:r>
              <a:rPr lang="en-GB" dirty="0" smtClean="0"/>
              <a:t>summer -&gt; delay -&gt; output</a:t>
            </a:r>
          </a:p>
          <a:p>
            <a:r>
              <a:rPr lang="en-GB" dirty="0" smtClean="0"/>
              <a:t>in Minim:</a:t>
            </a:r>
          </a:p>
          <a:p>
            <a:pPr lvl="1"/>
            <a:r>
              <a:rPr lang="en-GB" dirty="0" err="1" smtClean="0"/>
              <a:t>noise.patch</a:t>
            </a:r>
            <a:r>
              <a:rPr lang="en-GB" dirty="0" smtClean="0"/>
              <a:t>(filter1).patch(summer);</a:t>
            </a:r>
            <a:br>
              <a:rPr lang="en-GB" dirty="0" smtClean="0"/>
            </a:br>
            <a:r>
              <a:rPr lang="en-GB" dirty="0" err="1" smtClean="0"/>
              <a:t>oscil.patch</a:t>
            </a:r>
            <a:r>
              <a:rPr lang="en-GB" dirty="0" smtClean="0"/>
              <a:t>(filter2).patch(summer);</a:t>
            </a:r>
            <a:br>
              <a:rPr lang="en-GB" dirty="0" smtClean="0"/>
            </a:br>
            <a:r>
              <a:rPr lang="en-GB" dirty="0" err="1" smtClean="0"/>
              <a:t>summer.patch</a:t>
            </a:r>
            <a:r>
              <a:rPr lang="en-GB" dirty="0" smtClean="0"/>
              <a:t>(delay).patch(output);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7256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UGens</a:t>
            </a:r>
            <a:r>
              <a:rPr lang="en-GB" dirty="0" smtClean="0"/>
              <a:t> have inputs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Oscil</a:t>
            </a:r>
            <a:r>
              <a:rPr lang="en-GB" dirty="0" smtClean="0"/>
              <a:t> </a:t>
            </a:r>
            <a:r>
              <a:rPr lang="en-GB" dirty="0" err="1" smtClean="0"/>
              <a:t>UGen</a:t>
            </a:r>
            <a:r>
              <a:rPr lang="en-GB" dirty="0" smtClean="0"/>
              <a:t> has amplitude, frequency and phase input (parameters)</a:t>
            </a:r>
          </a:p>
          <a:p>
            <a:r>
              <a:rPr lang="en-GB" dirty="0" smtClean="0"/>
              <a:t>e.g.</a:t>
            </a:r>
          </a:p>
          <a:p>
            <a:pPr lvl="1"/>
            <a:r>
              <a:rPr lang="en-GB" dirty="0" err="1" smtClean="0"/>
              <a:t>lfo</a:t>
            </a:r>
            <a:r>
              <a:rPr lang="en-GB" dirty="0" smtClean="0"/>
              <a:t> -&gt; </a:t>
            </a:r>
            <a:r>
              <a:rPr lang="en-GB" dirty="0" err="1" smtClean="0"/>
              <a:t>oscillator.amplitude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oscillator -&gt; output</a:t>
            </a:r>
          </a:p>
          <a:p>
            <a:pPr lvl="1"/>
            <a:r>
              <a:rPr lang="en-GB" dirty="0" smtClean="0"/>
              <a:t>Here </a:t>
            </a:r>
            <a:r>
              <a:rPr lang="en-GB" dirty="0" err="1" smtClean="0"/>
              <a:t>lfo</a:t>
            </a:r>
            <a:r>
              <a:rPr lang="en-GB" dirty="0" smtClean="0"/>
              <a:t> (low frequency oscillator) provides values for oscillator’s amplitude</a:t>
            </a:r>
          </a:p>
          <a:p>
            <a:pPr lvl="1"/>
            <a:r>
              <a:rPr lang="en-GB" dirty="0" smtClean="0"/>
              <a:t>In Minim:</a:t>
            </a:r>
          </a:p>
          <a:p>
            <a:pPr lvl="2"/>
            <a:r>
              <a:rPr lang="en-GB" dirty="0" err="1" smtClean="0"/>
              <a:t>lfo.patch</a:t>
            </a:r>
            <a:r>
              <a:rPr lang="en-GB" dirty="0" smtClean="0"/>
              <a:t>(</a:t>
            </a:r>
            <a:r>
              <a:rPr lang="en-GB" dirty="0" err="1" smtClean="0"/>
              <a:t>oscillator.amplitude</a:t>
            </a:r>
            <a:r>
              <a:rPr lang="en-GB" dirty="0" smtClean="0"/>
              <a:t>);</a:t>
            </a:r>
            <a:br>
              <a:rPr lang="en-GB" dirty="0" smtClean="0"/>
            </a:br>
            <a:r>
              <a:rPr lang="en-GB" dirty="0" err="1" smtClean="0"/>
              <a:t>oscillator.patch</a:t>
            </a:r>
            <a:r>
              <a:rPr lang="en-GB" dirty="0" smtClean="0"/>
              <a:t>(output);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990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Instruments and notes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Synthesis algorithm must be encapsulated inside an instrument if you want to be able to play notes rather than just have sound lasting as long as the program runs</a:t>
            </a:r>
          </a:p>
          <a:p>
            <a:r>
              <a:rPr lang="en-GB" dirty="0" smtClean="0"/>
              <a:t>A </a:t>
            </a:r>
            <a:r>
              <a:rPr lang="en-GB" i="1" dirty="0" smtClean="0"/>
              <a:t>note</a:t>
            </a:r>
            <a:r>
              <a:rPr lang="en-GB" dirty="0" smtClean="0"/>
              <a:t> (in Minim) is a sound that has a beginning and an end</a:t>
            </a:r>
          </a:p>
          <a:p>
            <a:r>
              <a:rPr lang="en-GB" dirty="0" smtClean="0"/>
              <a:t>When create an Instrument, must specify what happens when instrument’s </a:t>
            </a:r>
            <a:r>
              <a:rPr lang="en-GB" dirty="0" err="1" smtClean="0"/>
              <a:t>noteOn</a:t>
            </a:r>
            <a:r>
              <a:rPr lang="en-GB" dirty="0" smtClean="0"/>
              <a:t>() and </a:t>
            </a:r>
            <a:r>
              <a:rPr lang="en-GB" dirty="0" err="1" smtClean="0"/>
              <a:t>noteOff</a:t>
            </a:r>
            <a:r>
              <a:rPr lang="en-GB" dirty="0" smtClean="0"/>
              <a:t>() methods are called</a:t>
            </a:r>
          </a:p>
          <a:p>
            <a:pPr lvl="1"/>
            <a:r>
              <a:rPr lang="en-GB" dirty="0" smtClean="0"/>
              <a:t>e.g., </a:t>
            </a:r>
            <a:r>
              <a:rPr lang="en-GB" dirty="0" err="1" smtClean="0"/>
              <a:t>noteOn</a:t>
            </a:r>
            <a:r>
              <a:rPr lang="en-GB" dirty="0" smtClean="0"/>
              <a:t>() might start attack segment of an amplitude envelope; </a:t>
            </a:r>
            <a:r>
              <a:rPr lang="en-GB" dirty="0" err="1" smtClean="0"/>
              <a:t>noteOff</a:t>
            </a:r>
            <a:r>
              <a:rPr lang="en-GB" dirty="0" smtClean="0"/>
              <a:t>() might just end an amplitude envelope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39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Playing notes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To play a note, use the </a:t>
            </a:r>
            <a:r>
              <a:rPr lang="en-GB" dirty="0" err="1" smtClean="0"/>
              <a:t>AudioOutput’s</a:t>
            </a:r>
            <a:r>
              <a:rPr lang="en-GB" dirty="0" smtClean="0"/>
              <a:t> </a:t>
            </a:r>
            <a:r>
              <a:rPr lang="en-GB" dirty="0" err="1" smtClean="0"/>
              <a:t>playNote</a:t>
            </a:r>
            <a:r>
              <a:rPr lang="en-GB" dirty="0" smtClean="0"/>
              <a:t>() method</a:t>
            </a:r>
          </a:p>
          <a:p>
            <a:r>
              <a:rPr lang="en-GB" dirty="0" smtClean="0"/>
              <a:t>Minim defines a default instrument, so you could just use the following code to play a few notes</a:t>
            </a:r>
          </a:p>
          <a:p>
            <a:pPr lvl="1"/>
            <a:r>
              <a:rPr lang="en-GB" dirty="0" err="1" smtClean="0"/>
              <a:t>out.playNote</a:t>
            </a:r>
            <a:r>
              <a:rPr lang="en-GB" dirty="0" smtClean="0"/>
              <a:t>(1.0, 2.9, “C3”);</a:t>
            </a:r>
            <a:br>
              <a:rPr lang="en-GB" dirty="0" smtClean="0"/>
            </a:br>
            <a:r>
              <a:rPr lang="en-GB" dirty="0" err="1" smtClean="0"/>
              <a:t>out.playNote</a:t>
            </a:r>
            <a:r>
              <a:rPr lang="en-GB" dirty="0" smtClean="0"/>
              <a:t>(2.0, 1.9, “E3”);</a:t>
            </a:r>
            <a:br>
              <a:rPr lang="en-GB" dirty="0" smtClean="0"/>
            </a:br>
            <a:r>
              <a:rPr lang="en-GB" dirty="0" err="1" smtClean="0"/>
              <a:t>out.playNote</a:t>
            </a:r>
            <a:r>
              <a:rPr lang="en-GB" dirty="0" smtClean="0"/>
              <a:t>(3.0, 0.9, “G3”);</a:t>
            </a:r>
          </a:p>
          <a:p>
            <a:r>
              <a:rPr lang="en-GB" dirty="0" smtClean="0"/>
              <a:t>First argument is onset time, second is duration, third is pitch</a:t>
            </a:r>
          </a:p>
        </p:txBody>
      </p:sp>
    </p:spTree>
    <p:extLst>
      <p:ext uri="{BB962C8B-B14F-4D97-AF65-F5344CB8AC3E}">
        <p14:creationId xmlns:p14="http://schemas.microsoft.com/office/powerpoint/2010/main" val="909877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Simple synthesis example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135" y="2123089"/>
            <a:ext cx="8041665" cy="422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38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Minim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Minim is an easy-to-use Processing library for integrating audio into your sketches</a:t>
            </a:r>
          </a:p>
          <a:p>
            <a:r>
              <a:rPr lang="en-GB" dirty="0" smtClean="0"/>
              <a:t>The most recent version (2.1.0 Beta) includes a music programming framework based on “unit generators” (</a:t>
            </a:r>
            <a:r>
              <a:rPr lang="en-GB" dirty="0" err="1" smtClean="0"/>
              <a:t>UGen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 </a:t>
            </a:r>
            <a:r>
              <a:rPr lang="en-GB" dirty="0" err="1" smtClean="0"/>
              <a:t>UGen</a:t>
            </a:r>
            <a:r>
              <a:rPr lang="en-GB" dirty="0" smtClean="0"/>
              <a:t> is an audio processing object that does a “single” thing</a:t>
            </a:r>
          </a:p>
          <a:p>
            <a:pPr lvl="1"/>
            <a:r>
              <a:rPr lang="en-GB" dirty="0" err="1" smtClean="0"/>
              <a:t>UGens</a:t>
            </a:r>
            <a:r>
              <a:rPr lang="en-GB" dirty="0" smtClean="0"/>
              <a:t> can be patched together to produce “synthesis chains” that perform complex transformations on the sound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8441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Playing some notes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8229600" cy="455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775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filterExample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Shows how to use </a:t>
            </a:r>
            <a:r>
              <a:rPr lang="en-GB" dirty="0" err="1" smtClean="0"/>
              <a:t>UGens</a:t>
            </a:r>
            <a:r>
              <a:rPr lang="en-GB" dirty="0" smtClean="0"/>
              <a:t> to create an oscillator, send its signal through a filter with an oscillating </a:t>
            </a:r>
            <a:r>
              <a:rPr lang="en-GB" dirty="0" err="1" smtClean="0"/>
              <a:t>cutoff</a:t>
            </a:r>
            <a:r>
              <a:rPr lang="en-GB" dirty="0" smtClean="0"/>
              <a:t> frequency and then to the output</a:t>
            </a:r>
          </a:p>
          <a:p>
            <a:r>
              <a:rPr lang="en-GB" dirty="0" smtClean="0"/>
              <a:t>Uses the Constant </a:t>
            </a:r>
            <a:r>
              <a:rPr lang="en-GB" dirty="0" err="1" smtClean="0"/>
              <a:t>UGen</a:t>
            </a:r>
            <a:r>
              <a:rPr lang="en-GB" dirty="0" smtClean="0"/>
              <a:t> to output a constant value which is added by a Summer </a:t>
            </a:r>
            <a:r>
              <a:rPr lang="en-GB" dirty="0" err="1" smtClean="0"/>
              <a:t>UGen</a:t>
            </a:r>
            <a:r>
              <a:rPr lang="en-GB" dirty="0" smtClean="0"/>
              <a:t> to a sine wave</a:t>
            </a:r>
          </a:p>
          <a:p>
            <a:r>
              <a:rPr lang="en-GB" dirty="0" smtClean="0"/>
              <a:t>The output of the summer is sent to the </a:t>
            </a:r>
            <a:r>
              <a:rPr lang="en-GB" dirty="0" err="1" smtClean="0"/>
              <a:t>cutoff</a:t>
            </a:r>
            <a:r>
              <a:rPr lang="en-GB" dirty="0" smtClean="0"/>
              <a:t> parameter of the filter</a:t>
            </a:r>
          </a:p>
          <a:p>
            <a:r>
              <a:rPr lang="en-GB" dirty="0" smtClean="0"/>
              <a:t>A </a:t>
            </a:r>
            <a:r>
              <a:rPr lang="en-GB" dirty="0" err="1" smtClean="0"/>
              <a:t>sawtooth</a:t>
            </a:r>
            <a:r>
              <a:rPr lang="en-GB" dirty="0" smtClean="0"/>
              <a:t> oscillator is patched to the filter which is then patched to the </a:t>
            </a:r>
            <a:r>
              <a:rPr lang="en-GB" dirty="0" err="1" smtClean="0"/>
              <a:t>AudioOutput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6728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Installing Minim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5083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Download the Minim 2.1.0 BETA library zip file from </a:t>
            </a:r>
            <a:r>
              <a:rPr lang="en-GB" dirty="0" smtClean="0">
                <a:hlinkClick r:id="rId2"/>
              </a:rPr>
              <a:t>http://code.compartmental.net/tools/minim/</a:t>
            </a:r>
            <a:endParaRPr lang="en-GB" dirty="0" smtClean="0"/>
          </a:p>
          <a:p>
            <a:r>
              <a:rPr lang="en-GB" dirty="0" smtClean="0"/>
              <a:t>Unzip the library into the libraries folder inside your Processing sketchbook folder</a:t>
            </a:r>
          </a:p>
          <a:p>
            <a:pPr lvl="1"/>
            <a:r>
              <a:rPr lang="en-GB" dirty="0" smtClean="0"/>
              <a:t>See the Libraries lecture to remind yourself how to find out where your sketchbook folder is</a:t>
            </a:r>
          </a:p>
          <a:p>
            <a:r>
              <a:rPr lang="en-GB" dirty="0" smtClean="0"/>
              <a:t>You then need to remove the version of Minim that is included with Processing</a:t>
            </a:r>
          </a:p>
          <a:p>
            <a:pPr lvl="1"/>
            <a:r>
              <a:rPr lang="en-GB" dirty="0" smtClean="0"/>
              <a:t>On OS X: Find </a:t>
            </a:r>
            <a:r>
              <a:rPr lang="en-GB" dirty="0" err="1" smtClean="0"/>
              <a:t>Processing.app</a:t>
            </a:r>
            <a:r>
              <a:rPr lang="en-GB" dirty="0" smtClean="0"/>
              <a:t>, right click, choose “Show Package Contents”, go to Contents/Resources/Java/modes/java/libraries and delete the minim folder in there</a:t>
            </a:r>
          </a:p>
          <a:p>
            <a:pPr lvl="1"/>
            <a:r>
              <a:rPr lang="en-GB" dirty="0" smtClean="0"/>
              <a:t>On Windows: Find the directory that contains </a:t>
            </a:r>
            <a:r>
              <a:rPr lang="en-GB" dirty="0" err="1" smtClean="0"/>
              <a:t>Processing.exe</a:t>
            </a:r>
            <a:r>
              <a:rPr lang="en-GB" dirty="0" smtClean="0"/>
              <a:t>, and go to modes/java/libraries and delete the minim folder there</a:t>
            </a:r>
          </a:p>
          <a:p>
            <a:r>
              <a:rPr lang="en-GB" dirty="0" smtClean="0"/>
              <a:t>Restart Processing</a:t>
            </a:r>
          </a:p>
          <a:p>
            <a:r>
              <a:rPr lang="en-GB" dirty="0" smtClean="0"/>
              <a:t>You should see the Minim library under the “Sketch&gt;Import library...” menu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95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601" y="0"/>
            <a:ext cx="7086177" cy="6858000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3667708" y="142691"/>
            <a:ext cx="2368950" cy="399530"/>
          </a:xfrm>
          <a:prstGeom prst="wedgeRoundRectCallout">
            <a:avLst>
              <a:gd name="adj1" fmla="val -87700"/>
              <a:gd name="adj2" fmla="val 25766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Import Minim library</a:t>
            </a:r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2668634" y="599296"/>
            <a:ext cx="2368950" cy="898941"/>
          </a:xfrm>
          <a:prstGeom prst="wedgeRoundRectCallout">
            <a:avLst>
              <a:gd name="adj1" fmla="val -85893"/>
              <a:gd name="adj2" fmla="val -835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Declare Minim and </a:t>
            </a:r>
            <a:r>
              <a:rPr lang="en-GB" dirty="0" err="1" smtClean="0"/>
              <a:t>AudioPlayer</a:t>
            </a:r>
            <a:r>
              <a:rPr lang="en-GB" dirty="0" smtClean="0"/>
              <a:t> object</a:t>
            </a:r>
            <a:endParaRPr lang="en-GB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5208832" y="1248531"/>
            <a:ext cx="1912284" cy="585025"/>
          </a:xfrm>
          <a:prstGeom prst="wedgeRoundRectCallout">
            <a:avLst>
              <a:gd name="adj1" fmla="val -143968"/>
              <a:gd name="adj2" fmla="val 60061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Construct Minim object</a:t>
            </a:r>
            <a:endParaRPr lang="en-GB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3467797" y="2661154"/>
            <a:ext cx="3482070" cy="556488"/>
          </a:xfrm>
          <a:prstGeom prst="wedgeRoundRectCallout">
            <a:avLst>
              <a:gd name="adj1" fmla="val -44797"/>
              <a:gd name="adj2" fmla="val -13301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Load mp3 file into </a:t>
            </a:r>
            <a:r>
              <a:rPr lang="en-GB" dirty="0" err="1" smtClean="0"/>
              <a:t>AudioPlayer</a:t>
            </a:r>
            <a:r>
              <a:rPr lang="en-GB" dirty="0" smtClean="0"/>
              <a:t> object (file must be in data library)</a:t>
            </a:r>
            <a:endParaRPr lang="en-GB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2411760" y="2361506"/>
            <a:ext cx="1056037" cy="599295"/>
          </a:xfrm>
          <a:prstGeom prst="wedgeRoundRectCallout">
            <a:avLst>
              <a:gd name="adj1" fmla="val -88400"/>
              <a:gd name="adj2" fmla="val -4464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Loop mp3 file</a:t>
            </a:r>
            <a:endParaRPr lang="en-GB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7121116" y="3217642"/>
            <a:ext cx="1898015" cy="677773"/>
          </a:xfrm>
          <a:prstGeom prst="wedgeRoundRectCallout">
            <a:avLst>
              <a:gd name="adj1" fmla="val -108803"/>
              <a:gd name="adj2" fmla="val 22500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Map buffer size to window width</a:t>
            </a:r>
            <a:endParaRPr lang="en-GB" dirty="0"/>
          </a:p>
        </p:txBody>
      </p:sp>
      <p:sp>
        <p:nvSpPr>
          <p:cNvPr id="12" name="Rounded Rectangular Callout 11"/>
          <p:cNvSpPr/>
          <p:nvPr/>
        </p:nvSpPr>
        <p:spPr>
          <a:xfrm>
            <a:off x="6293411" y="5065467"/>
            <a:ext cx="2583011" cy="670639"/>
          </a:xfrm>
          <a:prstGeom prst="wedgeRoundRectCallout">
            <a:avLst>
              <a:gd name="adj1" fmla="val -90999"/>
              <a:gd name="adj2" fmla="val -85000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Map sample value to graph height</a:t>
            </a:r>
            <a:endParaRPr lang="en-GB" dirty="0"/>
          </a:p>
        </p:txBody>
      </p:sp>
      <p:sp>
        <p:nvSpPr>
          <p:cNvPr id="13" name="Rounded Rectangular Callout 12"/>
          <p:cNvSpPr/>
          <p:nvPr/>
        </p:nvSpPr>
        <p:spPr>
          <a:xfrm>
            <a:off x="1434210" y="5293770"/>
            <a:ext cx="2468847" cy="442336"/>
          </a:xfrm>
          <a:prstGeom prst="wedgeRoundRectCallout">
            <a:avLst>
              <a:gd name="adj1" fmla="val -59561"/>
              <a:gd name="adj2" fmla="val 72177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Override stop() method</a:t>
            </a:r>
            <a:endParaRPr lang="en-GB" dirty="0"/>
          </a:p>
        </p:txBody>
      </p:sp>
      <p:sp>
        <p:nvSpPr>
          <p:cNvPr id="14" name="Rounded Rectangular Callout 13"/>
          <p:cNvSpPr/>
          <p:nvPr/>
        </p:nvSpPr>
        <p:spPr>
          <a:xfrm>
            <a:off x="3995936" y="5589240"/>
            <a:ext cx="2197700" cy="470873"/>
          </a:xfrm>
          <a:prstGeom prst="wedgeRoundRectCallout">
            <a:avLst>
              <a:gd name="adj1" fmla="val -116936"/>
              <a:gd name="adj2" fmla="val 65530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Close </a:t>
            </a:r>
            <a:r>
              <a:rPr lang="en-GB" dirty="0" err="1" smtClean="0"/>
              <a:t>AudioPlayer</a:t>
            </a:r>
            <a:endParaRPr lang="en-GB" dirty="0"/>
          </a:p>
        </p:txBody>
      </p:sp>
      <p:sp>
        <p:nvSpPr>
          <p:cNvPr id="15" name="Rounded Rectangular Callout 14"/>
          <p:cNvSpPr/>
          <p:nvPr/>
        </p:nvSpPr>
        <p:spPr>
          <a:xfrm>
            <a:off x="6293411" y="5917423"/>
            <a:ext cx="2283326" cy="446515"/>
          </a:xfrm>
          <a:prstGeom prst="wedgeRoundRectCallout">
            <a:avLst>
              <a:gd name="adj1" fmla="val -222708"/>
              <a:gd name="adj2" fmla="val 46522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Stop minim object</a:t>
            </a:r>
            <a:endParaRPr lang="en-GB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5037584" y="6421014"/>
            <a:ext cx="3539153" cy="370993"/>
          </a:xfrm>
          <a:prstGeom prst="wedgeRoundRectCallout">
            <a:avLst>
              <a:gd name="adj1" fmla="val -125672"/>
              <a:gd name="adj2" fmla="val -18269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Call the superclass’s stop method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778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PlayInternetRadio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know the URL for an internet radio station, then you can just load this like a local audio file and listen to 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4963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5378"/>
            <a:ext cx="9137764" cy="5975722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4966231" y="3324658"/>
            <a:ext cx="3482070" cy="613563"/>
          </a:xfrm>
          <a:prstGeom prst="wedgeRoundRectCallout">
            <a:avLst>
              <a:gd name="adj1" fmla="val 22421"/>
              <a:gd name="adj2" fmla="val 10393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Use level method to give RMS value of instantaneous amplitude  </a:t>
            </a:r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5622686" y="5022660"/>
            <a:ext cx="2954051" cy="1412623"/>
          </a:xfrm>
          <a:prstGeom prst="wedgeRoundRectCallout">
            <a:avLst>
              <a:gd name="adj1" fmla="val -81703"/>
              <a:gd name="adj2" fmla="val -12247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Remember to close the </a:t>
            </a:r>
            <a:r>
              <a:rPr lang="en-GB" dirty="0" err="1" smtClean="0"/>
              <a:t>AudioPlayer</a:t>
            </a:r>
            <a:r>
              <a:rPr lang="en-GB" dirty="0" smtClean="0"/>
              <a:t> object and the Minim object before calling the superclass’s (</a:t>
            </a:r>
            <a:r>
              <a:rPr lang="en-GB" dirty="0" err="1" smtClean="0"/>
              <a:t>PApplet’s</a:t>
            </a:r>
            <a:r>
              <a:rPr lang="en-GB" dirty="0" smtClean="0"/>
              <a:t>) stop() method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456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456366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6366" y="-1"/>
            <a:ext cx="4687634" cy="5226919"/>
          </a:xfrm>
          <a:prstGeom prst="rect">
            <a:avLst/>
          </a:prstGeom>
        </p:spPr>
      </p:pic>
      <p:sp>
        <p:nvSpPr>
          <p:cNvPr id="2" name="Rounded Rectangular Callout 1"/>
          <p:cNvSpPr/>
          <p:nvPr/>
        </p:nvSpPr>
        <p:spPr>
          <a:xfrm>
            <a:off x="2126346" y="1398354"/>
            <a:ext cx="1669681" cy="370992"/>
          </a:xfrm>
          <a:prstGeom prst="wedgeRoundRectCallout">
            <a:avLst>
              <a:gd name="adj1" fmla="val -18269"/>
              <a:gd name="adj2" fmla="val 28942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44.1kHz, 16-bit </a:t>
            </a:r>
            <a:endParaRPr lang="en-GB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2868426" y="2068993"/>
            <a:ext cx="1698222" cy="385261"/>
          </a:xfrm>
          <a:prstGeom prst="wedgeRoundRectCallout">
            <a:avLst>
              <a:gd name="adj1" fmla="val -2346"/>
              <a:gd name="adj2" fmla="val 106945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Buffer length</a:t>
            </a:r>
            <a:endParaRPr lang="en-GB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1412807" y="3624306"/>
            <a:ext cx="2383220" cy="399530"/>
          </a:xfrm>
          <a:prstGeom prst="wedgeRoundRectCallout">
            <a:avLst>
              <a:gd name="adj1" fmla="val 34856"/>
              <a:gd name="adj2" fmla="val -126785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Defines file format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3353632" y="4023836"/>
            <a:ext cx="1102734" cy="542219"/>
          </a:xfrm>
          <a:prstGeom prst="wedgeRoundRectCallout">
            <a:avLst>
              <a:gd name="adj1" fmla="val 12814"/>
              <a:gd name="adj2" fmla="val -176975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Buffered recorder</a:t>
            </a:r>
            <a:endParaRPr lang="en-GB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7477887" y="1112976"/>
            <a:ext cx="1498431" cy="656370"/>
          </a:xfrm>
          <a:prstGeom prst="wedgeRoundRectCallout">
            <a:avLst>
              <a:gd name="adj1" fmla="val -97024"/>
              <a:gd name="adj2" fmla="val 3805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Appends to buffer</a:t>
            </a:r>
            <a:endParaRPr lang="en-GB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7106847" y="1897766"/>
            <a:ext cx="1869471" cy="556488"/>
          </a:xfrm>
          <a:prstGeom prst="wedgeRoundRectCallout">
            <a:avLst>
              <a:gd name="adj1" fmla="val -78848"/>
              <a:gd name="adj2" fmla="val 41987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Writes buffer to disk</a:t>
            </a:r>
            <a:endParaRPr lang="en-GB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7106847" y="3510154"/>
            <a:ext cx="1769576" cy="1716764"/>
          </a:xfrm>
          <a:prstGeom prst="wedgeRoundRectCallout">
            <a:avLst>
              <a:gd name="adj1" fmla="val -70833"/>
              <a:gd name="adj2" fmla="val 164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Remember to close player, stop minim object and call the </a:t>
            </a:r>
            <a:r>
              <a:rPr lang="en-GB" dirty="0" err="1" smtClean="0"/>
              <a:t>PApplet’s</a:t>
            </a:r>
            <a:r>
              <a:rPr lang="en-GB" dirty="0" smtClean="0"/>
              <a:t> stop() method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152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SquareWaveSignal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Shows how to send a square wave signal to an </a:t>
            </a:r>
            <a:r>
              <a:rPr lang="en-GB" dirty="0" err="1" smtClean="0"/>
              <a:t>AudioOutput</a:t>
            </a:r>
            <a:endParaRPr lang="en-GB" dirty="0" smtClean="0"/>
          </a:p>
          <a:p>
            <a:r>
              <a:rPr lang="en-GB" dirty="0" smtClean="0"/>
              <a:t>get the </a:t>
            </a:r>
            <a:r>
              <a:rPr lang="en-GB" dirty="0" err="1" smtClean="0"/>
              <a:t>AudioOutput</a:t>
            </a:r>
            <a:r>
              <a:rPr lang="en-GB" dirty="0" smtClean="0"/>
              <a:t> from a Minim object using </a:t>
            </a:r>
            <a:r>
              <a:rPr lang="en-GB" dirty="0" err="1" smtClean="0"/>
              <a:t>Minim.getLineOut</a:t>
            </a:r>
            <a:r>
              <a:rPr lang="en-GB" dirty="0" smtClean="0"/>
              <a:t>();</a:t>
            </a:r>
          </a:p>
          <a:p>
            <a:r>
              <a:rPr lang="en-GB" dirty="0" smtClean="0"/>
              <a:t>Set the </a:t>
            </a:r>
            <a:r>
              <a:rPr lang="en-GB" dirty="0" err="1" smtClean="0"/>
              <a:t>portamento</a:t>
            </a:r>
            <a:r>
              <a:rPr lang="en-GB" dirty="0" smtClean="0"/>
              <a:t> which controls how long it takes the signal to change smoothly in frequency</a:t>
            </a:r>
          </a:p>
          <a:p>
            <a:r>
              <a:rPr lang="en-GB" dirty="0" smtClean="0"/>
              <a:t>Use </a:t>
            </a:r>
            <a:r>
              <a:rPr lang="en-GB" dirty="0" err="1" smtClean="0"/>
              <a:t>addSignal</a:t>
            </a:r>
            <a:r>
              <a:rPr lang="en-GB" dirty="0" smtClean="0"/>
              <a:t>() to add the signal to the </a:t>
            </a:r>
            <a:r>
              <a:rPr lang="en-GB" dirty="0" err="1" smtClean="0"/>
              <a:t>AudioOutput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898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Polyphony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Shows how to take two signals (a triangle wave and a sine wave) and send both to the same </a:t>
            </a:r>
            <a:r>
              <a:rPr lang="en-GB" dirty="0" err="1" smtClean="0"/>
              <a:t>AudioOutput</a:t>
            </a:r>
            <a:endParaRPr lang="en-GB" dirty="0" smtClean="0"/>
          </a:p>
          <a:p>
            <a:r>
              <a:rPr lang="en-GB" dirty="0" smtClean="0"/>
              <a:t>Uses ControlP5 library to add some knobs that allow you to change frequency, amplitude and pan of the two signals</a:t>
            </a:r>
          </a:p>
          <a:p>
            <a:r>
              <a:rPr lang="en-GB" dirty="0" smtClean="0"/>
              <a:t>See Polyphony sketch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3961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1108</Words>
  <Application>Microsoft Macintosh PowerPoint</Application>
  <PresentationFormat>On-screen Show (4:3)</PresentationFormat>
  <Paragraphs>113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Minim</vt:lpstr>
      <vt:lpstr>Minim</vt:lpstr>
      <vt:lpstr>Installing Minim</vt:lpstr>
      <vt:lpstr>PowerPoint Presentation</vt:lpstr>
      <vt:lpstr>PlayInternetRadio</vt:lpstr>
      <vt:lpstr>PowerPoint Presentation</vt:lpstr>
      <vt:lpstr>PowerPoint Presentation</vt:lpstr>
      <vt:lpstr>SquareWaveSignal</vt:lpstr>
      <vt:lpstr>Polyphony</vt:lpstr>
      <vt:lpstr>UserDefinedSignal</vt:lpstr>
      <vt:lpstr>Scrubbing</vt:lpstr>
      <vt:lpstr>DrumMachine</vt:lpstr>
      <vt:lpstr>ForwardFFT</vt:lpstr>
      <vt:lpstr>Music Programming with Minim</vt:lpstr>
      <vt:lpstr>Synthesis algorithms</vt:lpstr>
      <vt:lpstr>UGens have inputs</vt:lpstr>
      <vt:lpstr>Instruments and notes</vt:lpstr>
      <vt:lpstr>Playing notes</vt:lpstr>
      <vt:lpstr>Simple synthesis example</vt:lpstr>
      <vt:lpstr>Playing some notes</vt:lpstr>
      <vt:lpstr>filterExample</vt:lpstr>
    </vt:vector>
  </TitlesOfParts>
  <Company>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Sound</dc:title>
  <dc:creator>David Meredith</dc:creator>
  <cp:lastModifiedBy>David Meredith</cp:lastModifiedBy>
  <cp:revision>45</cp:revision>
  <dcterms:created xsi:type="dcterms:W3CDTF">2012-02-17T19:24:31Z</dcterms:created>
  <dcterms:modified xsi:type="dcterms:W3CDTF">2012-02-18T22:26:33Z</dcterms:modified>
</cp:coreProperties>
</file>