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419-DF25-1643-9CE1-0FEAB416AD78}" type="datetimeFigureOut">
              <a:rPr lang="en-US" smtClean="0"/>
              <a:t>12/02/2012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0DB1-63F5-ED46-8E0B-643B9959D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71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419-DF25-1643-9CE1-0FEAB416AD78}" type="datetimeFigureOut">
              <a:rPr lang="en-US" smtClean="0"/>
              <a:t>12/02/2012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0DB1-63F5-ED46-8E0B-643B9959D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1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419-DF25-1643-9CE1-0FEAB416AD78}" type="datetimeFigureOut">
              <a:rPr lang="en-US" smtClean="0"/>
              <a:t>12/02/2012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0DB1-63F5-ED46-8E0B-643B9959D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69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419-DF25-1643-9CE1-0FEAB416AD78}" type="datetimeFigureOut">
              <a:rPr lang="en-US" smtClean="0"/>
              <a:t>12/02/2012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0DB1-63F5-ED46-8E0B-643B9959D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48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419-DF25-1643-9CE1-0FEAB416AD78}" type="datetimeFigureOut">
              <a:rPr lang="en-US" smtClean="0"/>
              <a:t>12/02/2012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0DB1-63F5-ED46-8E0B-643B9959D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7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419-DF25-1643-9CE1-0FEAB416AD78}" type="datetimeFigureOut">
              <a:rPr lang="en-US" smtClean="0"/>
              <a:t>12/02/2012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0DB1-63F5-ED46-8E0B-643B9959D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419-DF25-1643-9CE1-0FEAB416AD78}" type="datetimeFigureOut">
              <a:rPr lang="en-US" smtClean="0"/>
              <a:t>12/02/2012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0DB1-63F5-ED46-8E0B-643B9959D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2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419-DF25-1643-9CE1-0FEAB416AD78}" type="datetimeFigureOut">
              <a:rPr lang="en-US" smtClean="0"/>
              <a:t>12/02/2012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0DB1-63F5-ED46-8E0B-643B9959D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9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419-DF25-1643-9CE1-0FEAB416AD78}" type="datetimeFigureOut">
              <a:rPr lang="en-US" smtClean="0"/>
              <a:t>12/02/2012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0DB1-63F5-ED46-8E0B-643B9959D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3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419-DF25-1643-9CE1-0FEAB416AD78}" type="datetimeFigureOut">
              <a:rPr lang="en-US" smtClean="0"/>
              <a:t>12/02/2012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0DB1-63F5-ED46-8E0B-643B9959D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98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419-DF25-1643-9CE1-0FEAB416AD78}" type="datetimeFigureOut">
              <a:rPr lang="en-US" smtClean="0"/>
              <a:t>12/02/2012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0DB1-63F5-ED46-8E0B-643B9959D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3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CE419-DF25-1643-9CE1-0FEAB416AD78}" type="datetimeFigureOut">
              <a:rPr lang="en-US" smtClean="0"/>
              <a:t>12/02/2012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0DB1-63F5-ED46-8E0B-643B9959D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43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au.dk" TargetMode="Externa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2845"/>
            <a:ext cx="7772400" cy="957605"/>
          </a:xfrm>
        </p:spPr>
        <p:txBody>
          <a:bodyPr/>
          <a:lstStyle/>
          <a:p>
            <a:r>
              <a:rPr lang="en-GB" dirty="0" smtClean="0"/>
              <a:t>Data Streams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Meredith</a:t>
            </a:r>
          </a:p>
          <a:p>
            <a:r>
              <a:rPr lang="en-GB" dirty="0" err="1" smtClean="0"/>
              <a:t>dave@create.aau.dk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295" y="233439"/>
            <a:ext cx="2119086" cy="2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4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Broadcasting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We’ve seen how information can be sent between a client and a server in the form of Strings</a:t>
            </a:r>
          </a:p>
          <a:p>
            <a:r>
              <a:rPr lang="en-GB" dirty="0" smtClean="0"/>
              <a:t>What if we want to send numeric data?	</a:t>
            </a:r>
          </a:p>
          <a:p>
            <a:pPr lvl="1"/>
            <a:r>
              <a:rPr lang="en-GB" dirty="0" smtClean="0"/>
              <a:t>e.g., continuously broadcast the temperature outside your house or the amount of motion of a camera</a:t>
            </a:r>
          </a:p>
          <a:p>
            <a:r>
              <a:rPr lang="en-GB" dirty="0" smtClean="0"/>
              <a:t>Have a server program running that broadcasts this number</a:t>
            </a:r>
          </a:p>
          <a:p>
            <a:r>
              <a:rPr lang="en-GB" dirty="0" smtClean="0"/>
              <a:t>Clients can then connect to this server program and read the information it broadcasts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12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Broadcasting numeric data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37" y="1088571"/>
            <a:ext cx="8423521" cy="553175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596190" y="3398762"/>
            <a:ext cx="1499810" cy="749905"/>
          </a:xfrm>
          <a:prstGeom prst="wedgeRoundRectCallout">
            <a:avLst>
              <a:gd name="adj1" fmla="val -44220"/>
              <a:gd name="adj2" fmla="val -7621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Reads one byte of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66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Multi-user communication: The Server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In the previous example, the server broadcast information to multiple clients</a:t>
            </a:r>
          </a:p>
          <a:p>
            <a:r>
              <a:rPr lang="en-GB" dirty="0" smtClean="0"/>
              <a:t>What if we want information from a client to be broadcast to all other clients?</a:t>
            </a:r>
          </a:p>
          <a:p>
            <a:r>
              <a:rPr lang="en-GB" dirty="0" smtClean="0"/>
              <a:t>For example, could have a shared “whiteboard” that five or more clients all draw on and all see</a:t>
            </a:r>
          </a:p>
          <a:p>
            <a:r>
              <a:rPr lang="en-GB" dirty="0" smtClean="0"/>
              <a:t>If a client draws something on the blackboard, information is sent to the server which then re-broadcasts it to all the clients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5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Formatting the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Suppose we need to send multiple data, e.g. current x and y co-ordinates of the mouse position</a:t>
            </a:r>
          </a:p>
          <a:p>
            <a:r>
              <a:rPr lang="en-GB" dirty="0" smtClean="0"/>
              <a:t>Can send the data as a String, but first need to encode it in a way that can be understood at the other end</a:t>
            </a:r>
          </a:p>
          <a:p>
            <a:r>
              <a:rPr lang="en-GB" dirty="0" smtClean="0"/>
              <a:t>For example, can have a format as follows:</a:t>
            </a:r>
          </a:p>
          <a:p>
            <a:pPr marL="457200" lvl="1" indent="0">
              <a:buNone/>
            </a:pPr>
            <a:r>
              <a:rPr lang="en-GB" dirty="0" smtClean="0"/>
              <a:t>&lt;x </a:t>
            </a:r>
            <a:r>
              <a:rPr lang="en-GB" dirty="0" err="1" smtClean="0"/>
              <a:t>coord</a:t>
            </a:r>
            <a:r>
              <a:rPr lang="en-GB" dirty="0" smtClean="0"/>
              <a:t>&gt;,&lt;y </a:t>
            </a:r>
            <a:r>
              <a:rPr lang="en-GB" dirty="0" err="1" smtClean="0"/>
              <a:t>coord</a:t>
            </a:r>
            <a:r>
              <a:rPr lang="en-GB" dirty="0" smtClean="0"/>
              <a:t>&gt;*</a:t>
            </a:r>
          </a:p>
          <a:p>
            <a:pPr marL="457200" lvl="1" indent="0">
              <a:buNone/>
            </a:pPr>
            <a:r>
              <a:rPr lang="en-GB" dirty="0" smtClean="0"/>
              <a:t>e.g. “125,200*”, “50,150*”</a:t>
            </a:r>
          </a:p>
          <a:p>
            <a:pPr marL="457200" lvl="1" indent="0">
              <a:buNone/>
            </a:pPr>
            <a:r>
              <a:rPr lang="en-GB" dirty="0" smtClean="0"/>
              <a:t>String data = </a:t>
            </a:r>
            <a:r>
              <a:rPr lang="en-GB" dirty="0" err="1" smtClean="0"/>
              <a:t>mouseX</a:t>
            </a:r>
            <a:r>
              <a:rPr lang="en-GB" dirty="0" smtClean="0"/>
              <a:t> + “,” + </a:t>
            </a:r>
            <a:r>
              <a:rPr lang="en-GB" dirty="0" err="1" smtClean="0"/>
              <a:t>mouseY</a:t>
            </a:r>
            <a:r>
              <a:rPr lang="en-GB" dirty="0" smtClean="0"/>
              <a:t> + “*”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77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619" y="274638"/>
            <a:ext cx="8227181" cy="777647"/>
          </a:xfrm>
        </p:spPr>
        <p:txBody>
          <a:bodyPr/>
          <a:lstStyle/>
          <a:p>
            <a:r>
              <a:rPr lang="en-GB" dirty="0" smtClean="0"/>
              <a:t>Multi-User Communication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49" y="1052285"/>
            <a:ext cx="5598861" cy="58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7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Chapter 19 of</a:t>
            </a:r>
          </a:p>
          <a:p>
            <a:pPr lvl="1"/>
            <a:r>
              <a:rPr lang="en-GB" dirty="0" err="1" smtClean="0"/>
              <a:t>Shiffman</a:t>
            </a:r>
            <a:r>
              <a:rPr lang="en-GB" dirty="0" smtClean="0"/>
              <a:t>, D. (2008). </a:t>
            </a:r>
            <a:r>
              <a:rPr lang="en-GB" i="1" dirty="0" smtClean="0"/>
              <a:t>Learning Processing</a:t>
            </a:r>
            <a:r>
              <a:rPr lang="en-GB" dirty="0" smtClean="0"/>
              <a:t>. Morgan Kaufmann, Burlington, MA. ISBN: 978-0-12-373602-4.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42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information from the web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3" y="1417638"/>
            <a:ext cx="8978900" cy="2781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920" y="4663259"/>
            <a:ext cx="6484668" cy="32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1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information from the web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XMLWeather</a:t>
            </a:r>
            <a:r>
              <a:rPr lang="en-GB" dirty="0" smtClean="0"/>
              <a:t> program sometimes takes some time to get the information it needs to print its output</a:t>
            </a:r>
          </a:p>
          <a:p>
            <a:r>
              <a:rPr lang="en-GB" dirty="0" smtClean="0"/>
              <a:t>It needs to have a “conversation” with a machine somewhere else in the world (a </a:t>
            </a:r>
            <a:r>
              <a:rPr lang="en-GB" i="1" dirty="0" smtClean="0"/>
              <a:t>server</a:t>
            </a:r>
            <a:r>
              <a:rPr lang="en-GB" dirty="0" smtClean="0"/>
              <a:t>)</a:t>
            </a:r>
          </a:p>
          <a:p>
            <a:r>
              <a:rPr lang="en-GB" dirty="0" smtClean="0"/>
              <a:t>This conversation is called an </a:t>
            </a:r>
            <a:r>
              <a:rPr lang="en-GB" i="1" dirty="0" smtClean="0"/>
              <a:t>HTTP Request</a:t>
            </a:r>
          </a:p>
          <a:p>
            <a:r>
              <a:rPr lang="en-GB" i="1" dirty="0" smtClean="0"/>
              <a:t>HTTP</a:t>
            </a:r>
            <a:r>
              <a:rPr lang="en-GB" dirty="0" smtClean="0"/>
              <a:t> stands for “Hyper-text transfer protocol”</a:t>
            </a:r>
          </a:p>
          <a:p>
            <a:r>
              <a:rPr lang="en-GB" dirty="0" smtClean="0"/>
              <a:t>HTTP is a “request/response” protocol used for transferring information around on the internet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01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 Request/Response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846" y="1600200"/>
            <a:ext cx="5079954" cy="4997593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Suppose you start a web browser and type in the URL, </a:t>
            </a:r>
            <a:r>
              <a:rPr lang="en-GB" dirty="0" smtClean="0">
                <a:hlinkClick r:id="rId2"/>
              </a:rPr>
              <a:t>http://www.aau.dk</a:t>
            </a:r>
            <a:endParaRPr lang="en-GB" dirty="0" smtClean="0"/>
          </a:p>
          <a:p>
            <a:r>
              <a:rPr lang="en-GB" dirty="0" smtClean="0"/>
              <a:t>The web browser (</a:t>
            </a:r>
            <a:r>
              <a:rPr lang="en-GB" i="1" dirty="0" smtClean="0"/>
              <a:t>client</a:t>
            </a:r>
            <a:r>
              <a:rPr lang="en-GB" dirty="0" smtClean="0"/>
              <a:t>) sends an HTTP Request to a server computer called </a:t>
            </a:r>
            <a:r>
              <a:rPr lang="en-GB" dirty="0" smtClean="0">
                <a:hlinkClick r:id="rId2"/>
              </a:rPr>
              <a:t>www.aau.dk</a:t>
            </a:r>
            <a:r>
              <a:rPr lang="en-GB" dirty="0" smtClean="0"/>
              <a:t> to ask for the server to send its default home page</a:t>
            </a:r>
          </a:p>
          <a:p>
            <a:r>
              <a:rPr lang="en-GB" dirty="0" smtClean="0"/>
              <a:t>Lots of other clients might also be asking the server to send information, so we may have to wait a little</a:t>
            </a:r>
          </a:p>
          <a:p>
            <a:r>
              <a:rPr lang="en-GB" dirty="0" smtClean="0"/>
              <a:t>Then, after a while, the server computer sends back an HTTP Response that includes all the byte data for your browser to display the home page</a:t>
            </a:r>
          </a:p>
          <a:p>
            <a:r>
              <a:rPr lang="en-GB" dirty="0" smtClean="0"/>
              <a:t>The client sends another message to the server telling it that it has </a:t>
            </a:r>
            <a:r>
              <a:rPr lang="en-GB" dirty="0" err="1" smtClean="0"/>
              <a:t>recieved</a:t>
            </a:r>
            <a:r>
              <a:rPr lang="en-GB" dirty="0" smtClean="0"/>
              <a:t> the data</a:t>
            </a:r>
          </a:p>
          <a:p>
            <a:r>
              <a:rPr lang="en-GB" dirty="0" smtClean="0"/>
              <a:t>The connection between the server and the client is then stopped</a:t>
            </a:r>
          </a:p>
          <a:p>
            <a:r>
              <a:rPr lang="en-GB" dirty="0" smtClean="0"/>
              <a:t>This is </a:t>
            </a:r>
            <a:r>
              <a:rPr lang="en-GB" b="1" dirty="0" smtClean="0"/>
              <a:t>bi-directional, asynchronous communication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3149646" cy="358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5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Synchronous, socket connection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5162" y="1600200"/>
            <a:ext cx="4811637" cy="499759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Asynchronous connection is fine for the web</a:t>
            </a:r>
          </a:p>
          <a:p>
            <a:r>
              <a:rPr lang="en-GB" dirty="0" smtClean="0"/>
              <a:t>But time lags would be disastrous in, e.g., a multi-player game, internet chat or a real-time performance application</a:t>
            </a:r>
          </a:p>
          <a:p>
            <a:r>
              <a:rPr lang="en-GB" dirty="0" smtClean="0"/>
              <a:t>For this we use a </a:t>
            </a:r>
            <a:r>
              <a:rPr lang="en-GB" b="1" dirty="0" smtClean="0"/>
              <a:t>synchronous, socket connection</a:t>
            </a:r>
          </a:p>
          <a:p>
            <a:r>
              <a:rPr lang="en-GB" dirty="0" smtClean="0"/>
              <a:t>Continuous connection between two computers via a </a:t>
            </a:r>
            <a:r>
              <a:rPr lang="en-GB" b="1" dirty="0" smtClean="0"/>
              <a:t>socket</a:t>
            </a:r>
            <a:r>
              <a:rPr lang="en-GB" dirty="0" smtClean="0"/>
              <a:t> on each computer</a:t>
            </a:r>
          </a:p>
          <a:p>
            <a:r>
              <a:rPr lang="en-GB" dirty="0" smtClean="0"/>
              <a:t>A </a:t>
            </a:r>
            <a:r>
              <a:rPr lang="en-GB" b="1" dirty="0" smtClean="0"/>
              <a:t>socket</a:t>
            </a:r>
            <a:r>
              <a:rPr lang="en-GB" dirty="0" smtClean="0"/>
              <a:t> has an </a:t>
            </a:r>
            <a:r>
              <a:rPr lang="en-GB" i="1" dirty="0" smtClean="0"/>
              <a:t>IP number</a:t>
            </a:r>
            <a:r>
              <a:rPr lang="en-GB" dirty="0" smtClean="0"/>
              <a:t>, identifying the machine and a </a:t>
            </a:r>
            <a:r>
              <a:rPr lang="en-GB" i="1" dirty="0" smtClean="0"/>
              <a:t>port number</a:t>
            </a:r>
            <a:r>
              <a:rPr lang="en-GB" dirty="0" smtClean="0"/>
              <a:t> identifying the program on the machine that the information is being sent to/from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417963" cy="424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70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Server programs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 </a:t>
            </a:r>
            <a:r>
              <a:rPr lang="en-GB" b="1" dirty="0" smtClean="0"/>
              <a:t>server</a:t>
            </a:r>
            <a:r>
              <a:rPr lang="en-GB" dirty="0" smtClean="0"/>
              <a:t> (in this context) is a </a:t>
            </a:r>
            <a:r>
              <a:rPr lang="en-GB" i="1" dirty="0" smtClean="0"/>
              <a:t>program</a:t>
            </a:r>
            <a:r>
              <a:rPr lang="en-GB" dirty="0" smtClean="0"/>
              <a:t> running on a “server” computer</a:t>
            </a:r>
          </a:p>
          <a:p>
            <a:pPr lvl="1"/>
            <a:r>
              <a:rPr lang="en-GB" dirty="0" smtClean="0"/>
              <a:t>Note that the word is used to refer to both machines </a:t>
            </a:r>
            <a:r>
              <a:rPr lang="en-GB" i="1" dirty="0" smtClean="0"/>
              <a:t>and programs</a:t>
            </a:r>
          </a:p>
          <a:p>
            <a:r>
              <a:rPr lang="en-GB" dirty="0" smtClean="0"/>
              <a:t>The server program accepts requests for connections from other programs called </a:t>
            </a:r>
            <a:r>
              <a:rPr lang="en-GB" i="1" dirty="0" smtClean="0"/>
              <a:t>clients</a:t>
            </a:r>
            <a:endParaRPr lang="en-GB" dirty="0" smtClean="0"/>
          </a:p>
          <a:p>
            <a:r>
              <a:rPr lang="en-GB" dirty="0" smtClean="0"/>
              <a:t>The server program is identified by a 16-bit number called a </a:t>
            </a:r>
            <a:r>
              <a:rPr lang="en-GB" i="1" dirty="0" smtClean="0"/>
              <a:t>port number</a:t>
            </a:r>
            <a:endParaRPr lang="en-GB" dirty="0" smtClean="0"/>
          </a:p>
          <a:p>
            <a:pPr lvl="1"/>
            <a:r>
              <a:rPr lang="en-GB" dirty="0" smtClean="0"/>
              <a:t>A port number is between 0 and 65535</a:t>
            </a:r>
          </a:p>
          <a:p>
            <a:pPr lvl="1"/>
            <a:r>
              <a:rPr lang="en-GB" dirty="0" smtClean="0"/>
              <a:t>Avoid port numbers less than 1025 – these are used for common services (e.g., FTP, HTTP, SMTP)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95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41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Creating a server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95048"/>
            <a:ext cx="6376723" cy="562428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104190" y="1016000"/>
            <a:ext cx="2648858" cy="320523"/>
          </a:xfrm>
          <a:prstGeom prst="wedgeRoundRectCallout">
            <a:avLst>
              <a:gd name="adj1" fmla="val -65971"/>
              <a:gd name="adj2" fmla="val 12590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Import the network library</a:t>
            </a:r>
            <a:endParaRPr lang="en-GB" sz="1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156176" y="1412776"/>
            <a:ext cx="2781906" cy="308429"/>
          </a:xfrm>
          <a:prstGeom prst="wedgeRoundRectCallout">
            <a:avLst>
              <a:gd name="adj1" fmla="val -123274"/>
              <a:gd name="adj2" fmla="val 10723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Declare a Server object</a:t>
            </a:r>
            <a:endParaRPr lang="en-GB" sz="1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168570" y="1772816"/>
            <a:ext cx="2781905" cy="648072"/>
          </a:xfrm>
          <a:prstGeom prst="wedgeRoundRectCallout">
            <a:avLst>
              <a:gd name="adj1" fmla="val -80885"/>
              <a:gd name="adj2" fmla="val 6468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Create a Server object and set it to wait for incoming connections on port 5204</a:t>
            </a:r>
            <a:endParaRPr lang="en-GB" sz="1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987143" y="2492896"/>
            <a:ext cx="2963332" cy="648071"/>
          </a:xfrm>
          <a:prstGeom prst="wedgeRoundRectCallout">
            <a:avLst>
              <a:gd name="adj1" fmla="val -67772"/>
              <a:gd name="adj2" fmla="val 4756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Checks if message available from client. If so, returns Client, if not, returns null</a:t>
            </a:r>
            <a:endParaRPr lang="en-GB" sz="1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012160" y="3212977"/>
            <a:ext cx="2925922" cy="432048"/>
          </a:xfrm>
          <a:prstGeom prst="wedgeRoundRectCallout">
            <a:avLst>
              <a:gd name="adj1" fmla="val -57975"/>
              <a:gd name="adj2" fmla="val -367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Read and trim the message from the client</a:t>
            </a:r>
            <a:endParaRPr lang="en-GB" sz="1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804248" y="3717032"/>
            <a:ext cx="2104159" cy="459619"/>
          </a:xfrm>
          <a:prstGeom prst="wedgeRoundRectCallout">
            <a:avLst>
              <a:gd name="adj1" fmla="val -54748"/>
              <a:gd name="adj2" fmla="val -3486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Server sends a message back to client</a:t>
            </a:r>
            <a:endParaRPr lang="en-GB" sz="1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434668" y="4221088"/>
            <a:ext cx="2473740" cy="617006"/>
          </a:xfrm>
          <a:prstGeom prst="wedgeRoundRectCallout">
            <a:avLst>
              <a:gd name="adj1" fmla="val -58971"/>
              <a:gd name="adj2" fmla="val -3159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serverEvent</a:t>
            </a:r>
            <a:r>
              <a:rPr lang="en-GB" sz="1400" dirty="0" smtClean="0"/>
              <a:t>() </a:t>
            </a:r>
            <a:r>
              <a:rPr lang="en-GB" sz="1400" dirty="0" err="1" smtClean="0"/>
              <a:t>callback</a:t>
            </a:r>
            <a:r>
              <a:rPr lang="en-GB" sz="1400" dirty="0" smtClean="0"/>
              <a:t> function called when a new client connects</a:t>
            </a:r>
            <a:endParaRPr lang="en-GB" sz="1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708952" y="4946952"/>
            <a:ext cx="1850572" cy="459619"/>
          </a:xfrm>
          <a:prstGeom prst="wedgeRoundRectCallout">
            <a:avLst>
              <a:gd name="adj1" fmla="val -53513"/>
              <a:gd name="adj2" fmla="val -12434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Get the IP address of the client</a:t>
            </a:r>
            <a:endParaRPr lang="en-GB" sz="14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56381" y="2769810"/>
            <a:ext cx="2032000" cy="1209523"/>
          </a:xfrm>
          <a:prstGeom prst="wedgeRoundRectCallout">
            <a:avLst>
              <a:gd name="adj1" fmla="val 7143"/>
              <a:gd name="adj2" fmla="val 1225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use telnet or putty to connect to the server program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9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952"/>
            <a:ext cx="8229600" cy="45961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Creating a client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76" y="712320"/>
            <a:ext cx="7405913" cy="614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9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737</Words>
  <Application>Microsoft Macintosh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Data Streams</vt:lpstr>
      <vt:lpstr>Source</vt:lpstr>
      <vt:lpstr>Getting information from the web</vt:lpstr>
      <vt:lpstr>Getting information from the web</vt:lpstr>
      <vt:lpstr>HTTP Request/Response</vt:lpstr>
      <vt:lpstr>Synchronous, socket connection</vt:lpstr>
      <vt:lpstr>Server programs</vt:lpstr>
      <vt:lpstr>Creating a server</vt:lpstr>
      <vt:lpstr>Creating a client</vt:lpstr>
      <vt:lpstr>Broadcasting</vt:lpstr>
      <vt:lpstr>Broadcasting numeric data</vt:lpstr>
      <vt:lpstr>Multi-user communication: The Server</vt:lpstr>
      <vt:lpstr>Formatting the data</vt:lpstr>
      <vt:lpstr>Multi-User Communication</vt:lpstr>
    </vt:vector>
  </TitlesOfParts>
  <Company>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Streams</dc:title>
  <dc:creator>David Meredith</dc:creator>
  <cp:lastModifiedBy>David Meredith</cp:lastModifiedBy>
  <cp:revision>24</cp:revision>
  <dcterms:created xsi:type="dcterms:W3CDTF">2012-02-12T13:16:57Z</dcterms:created>
  <dcterms:modified xsi:type="dcterms:W3CDTF">2012-02-12T18:03:51Z</dcterms:modified>
</cp:coreProperties>
</file>