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96" y="-3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AAB34E-B00E-BC4C-8DF0-D2F83643AA63}" type="datetimeFigureOut">
              <a:rPr lang="en-US" smtClean="0"/>
              <a:t>24/02/2012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414648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Date Placeholder 3"/>
          <p:cNvSpPr>
            <a:spLocks noGrp="1"/>
          </p:cNvSpPr>
          <p:nvPr>
            <p:ph type="dt" sz="half" idx="10"/>
          </p:nvPr>
        </p:nvSpPr>
        <p:spPr/>
        <p:txBody>
          <a:bodyPr/>
          <a:lstStyle/>
          <a:p>
            <a:fld id="{4CAAB34E-B00E-BC4C-8DF0-D2F83643AA63}" type="datetimeFigureOut">
              <a:rPr lang="en-US" smtClean="0"/>
              <a:t>24/02/2012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261833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Date Placeholder 3"/>
          <p:cNvSpPr>
            <a:spLocks noGrp="1"/>
          </p:cNvSpPr>
          <p:nvPr>
            <p:ph type="dt" sz="half" idx="10"/>
          </p:nvPr>
        </p:nvSpPr>
        <p:spPr/>
        <p:txBody>
          <a:bodyPr/>
          <a:lstStyle/>
          <a:p>
            <a:fld id="{4CAAB34E-B00E-BC4C-8DF0-D2F83643AA63}" type="datetimeFigureOut">
              <a:rPr lang="en-US" smtClean="0"/>
              <a:t>24/02/2012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269530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C728B9-EA91-0340-9267-AE0736FBDC2F}" type="slidenum">
              <a:rPr lang="en-US"/>
              <a:pPr>
                <a:defRPr/>
              </a:pPr>
              <a:t>‹#›</a:t>
            </a:fld>
            <a:endParaRPr lang="en-US"/>
          </a:p>
        </p:txBody>
      </p:sp>
    </p:spTree>
    <p:extLst>
      <p:ext uri="{BB962C8B-B14F-4D97-AF65-F5344CB8AC3E}">
        <p14:creationId xmlns:p14="http://schemas.microsoft.com/office/powerpoint/2010/main" val="210214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Date Placeholder 3"/>
          <p:cNvSpPr>
            <a:spLocks noGrp="1"/>
          </p:cNvSpPr>
          <p:nvPr>
            <p:ph type="dt" sz="half" idx="10"/>
          </p:nvPr>
        </p:nvSpPr>
        <p:spPr/>
        <p:txBody>
          <a:bodyPr/>
          <a:lstStyle/>
          <a:p>
            <a:fld id="{4CAAB34E-B00E-BC4C-8DF0-D2F83643AA63}" type="datetimeFigureOut">
              <a:rPr lang="en-US" smtClean="0"/>
              <a:t>24/02/2012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105013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4CAAB34E-B00E-BC4C-8DF0-D2F83643AA63}" type="datetimeFigureOut">
              <a:rPr lang="en-US" smtClean="0"/>
              <a:t>24/02/2012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286932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5" name="Date Placeholder 4"/>
          <p:cNvSpPr>
            <a:spLocks noGrp="1"/>
          </p:cNvSpPr>
          <p:nvPr>
            <p:ph type="dt" sz="half" idx="10"/>
          </p:nvPr>
        </p:nvSpPr>
        <p:spPr/>
        <p:txBody>
          <a:bodyPr/>
          <a:lstStyle/>
          <a:p>
            <a:fld id="{4CAAB34E-B00E-BC4C-8DF0-D2F83643AA63}" type="datetimeFigureOut">
              <a:rPr lang="en-US" smtClean="0"/>
              <a:t>24/02/2012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80609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7" name="Date Placeholder 6"/>
          <p:cNvSpPr>
            <a:spLocks noGrp="1"/>
          </p:cNvSpPr>
          <p:nvPr>
            <p:ph type="dt" sz="half" idx="10"/>
          </p:nvPr>
        </p:nvSpPr>
        <p:spPr/>
        <p:txBody>
          <a:bodyPr/>
          <a:lstStyle/>
          <a:p>
            <a:fld id="{4CAAB34E-B00E-BC4C-8DF0-D2F83643AA63}" type="datetimeFigureOut">
              <a:rPr lang="en-US" smtClean="0"/>
              <a:t>24/02/2012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100625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Date Placeholder 2"/>
          <p:cNvSpPr>
            <a:spLocks noGrp="1"/>
          </p:cNvSpPr>
          <p:nvPr>
            <p:ph type="dt" sz="half" idx="10"/>
          </p:nvPr>
        </p:nvSpPr>
        <p:spPr/>
        <p:txBody>
          <a:bodyPr/>
          <a:lstStyle/>
          <a:p>
            <a:fld id="{4CAAB34E-B00E-BC4C-8DF0-D2F83643AA63}" type="datetimeFigureOut">
              <a:rPr lang="en-US" smtClean="0"/>
              <a:t>24/02/2012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792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AB34E-B00E-BC4C-8DF0-D2F83643AA63}" type="datetimeFigureOut">
              <a:rPr lang="en-US" smtClean="0"/>
              <a:t>24/02/2012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366479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4CAAB34E-B00E-BC4C-8DF0-D2F83643AA63}" type="datetimeFigureOut">
              <a:rPr lang="en-US" smtClean="0"/>
              <a:t>24/02/2012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2040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4CAAB34E-B00E-BC4C-8DF0-D2F83643AA63}" type="datetimeFigureOut">
              <a:rPr lang="en-US" smtClean="0"/>
              <a:t>24/02/2012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E5CF6-FDE4-FE4A-838B-2CD8B8B77562}" type="slidenum">
              <a:rPr lang="en-GB" smtClean="0"/>
              <a:t>‹#›</a:t>
            </a:fld>
            <a:endParaRPr lang="en-GB"/>
          </a:p>
        </p:txBody>
      </p:sp>
    </p:spTree>
    <p:extLst>
      <p:ext uri="{BB962C8B-B14F-4D97-AF65-F5344CB8AC3E}">
        <p14:creationId xmlns:p14="http://schemas.microsoft.com/office/powerpoint/2010/main" val="2038825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AB34E-B00E-BC4C-8DF0-D2F83643AA63}" type="datetimeFigureOut">
              <a:rPr lang="en-US" smtClean="0"/>
              <a:t>24/02/2012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E5CF6-FDE4-FE4A-838B-2CD8B8B77562}" type="slidenum">
              <a:rPr lang="en-GB" smtClean="0"/>
              <a:t>‹#›</a:t>
            </a:fld>
            <a:endParaRPr lang="en-GB"/>
          </a:p>
        </p:txBody>
      </p:sp>
    </p:spTree>
    <p:extLst>
      <p:ext uri="{BB962C8B-B14F-4D97-AF65-F5344CB8AC3E}">
        <p14:creationId xmlns:p14="http://schemas.microsoft.com/office/powerpoint/2010/main" val="49218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7311"/>
            <a:ext cx="7772400" cy="1470025"/>
          </a:xfrm>
        </p:spPr>
        <p:txBody>
          <a:bodyPr/>
          <a:lstStyle/>
          <a:p>
            <a:r>
              <a:rPr lang="en-GB" dirty="0" smtClean="0"/>
              <a:t>Advanced Object-Oriented Programming</a:t>
            </a:r>
            <a:endParaRPr lang="en-GB" dirty="0"/>
          </a:p>
        </p:txBody>
      </p:sp>
      <p:sp>
        <p:nvSpPr>
          <p:cNvPr id="3" name="Subtitle 2"/>
          <p:cNvSpPr>
            <a:spLocks noGrp="1"/>
          </p:cNvSpPr>
          <p:nvPr>
            <p:ph type="subTitle" idx="1"/>
          </p:nvPr>
        </p:nvSpPr>
        <p:spPr>
          <a:xfrm>
            <a:off x="1371600" y="4232912"/>
            <a:ext cx="6400800" cy="1405888"/>
          </a:xfrm>
        </p:spPr>
        <p:txBody>
          <a:bodyPr/>
          <a:lstStyle/>
          <a:p>
            <a:r>
              <a:rPr lang="en-GB" dirty="0" smtClean="0"/>
              <a:t>David Meredith</a:t>
            </a:r>
          </a:p>
          <a:p>
            <a:r>
              <a:rPr lang="en-GB" dirty="0" err="1" smtClean="0"/>
              <a:t>dave@create.aau.dk</a:t>
            </a:r>
            <a:endParaRPr lang="en-GB" dirty="0"/>
          </a:p>
        </p:txBody>
      </p:sp>
      <p:pic>
        <p:nvPicPr>
          <p:cNvPr id="4" name="Picture 3"/>
          <p:cNvPicPr>
            <a:picLocks noChangeAspect="1"/>
          </p:cNvPicPr>
          <p:nvPr/>
        </p:nvPicPr>
        <p:blipFill>
          <a:blip r:embed="rId2"/>
          <a:stretch>
            <a:fillRect/>
          </a:stretch>
        </p:blipFill>
        <p:spPr>
          <a:xfrm>
            <a:off x="3554601" y="267140"/>
            <a:ext cx="2016804" cy="2003359"/>
          </a:xfrm>
          <a:prstGeom prst="rect">
            <a:avLst/>
          </a:prstGeom>
        </p:spPr>
      </p:pic>
    </p:spTree>
    <p:extLst>
      <p:ext uri="{BB962C8B-B14F-4D97-AF65-F5344CB8AC3E}">
        <p14:creationId xmlns:p14="http://schemas.microsoft.com/office/powerpoint/2010/main" val="426764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p:txBody>
          <a:bodyPr/>
          <a:lstStyle/>
          <a:p>
            <a:pPr eaLnBrk="1" hangingPunct="1"/>
            <a:r>
              <a:rPr lang="en-GB">
                <a:latin typeface="Arial" charset="0"/>
                <a:ea typeface="ＭＳ Ｐゴシック" charset="0"/>
                <a:cs typeface="ＭＳ Ｐゴシック" charset="0"/>
              </a:rPr>
              <a:t>Inheritance</a:t>
            </a:r>
            <a:endParaRPr lang="en-US">
              <a:latin typeface="Arial" charset="0"/>
              <a:ea typeface="ＭＳ Ｐゴシック" charset="0"/>
              <a:cs typeface="ＭＳ Ｐゴシック" charset="0"/>
            </a:endParaRPr>
          </a:p>
        </p:txBody>
      </p:sp>
      <p:sp>
        <p:nvSpPr>
          <p:cNvPr id="32770" name="Text Box 9"/>
          <p:cNvSpPr txBox="1">
            <a:spLocks noChangeArrowheads="1"/>
          </p:cNvSpPr>
          <p:nvPr/>
        </p:nvSpPr>
        <p:spPr bwMode="auto">
          <a:xfrm>
            <a:off x="414338" y="4889500"/>
            <a:ext cx="82899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GB" sz="1800"/>
              <a:t> Building a simulation of a zoo in which each type of animal is represented by an object</a:t>
            </a:r>
          </a:p>
          <a:p>
            <a:pPr eaLnBrk="1" hangingPunct="1">
              <a:buFontTx/>
              <a:buChar char="•"/>
            </a:pPr>
            <a:r>
              <a:rPr lang="en-GB" sz="1800"/>
              <a:t> Set of attributes depends on type of animal</a:t>
            </a:r>
          </a:p>
          <a:p>
            <a:pPr eaLnBrk="1" hangingPunct="1">
              <a:buFontTx/>
              <a:buChar char="•"/>
            </a:pPr>
            <a:r>
              <a:rPr lang="en-GB" sz="1800"/>
              <a:t> If define independent class for each type of animal then break “write once” principle</a:t>
            </a:r>
            <a:endParaRPr lang="en-US" sz="1800"/>
          </a:p>
        </p:txBody>
      </p:sp>
      <p:graphicFrame>
        <p:nvGraphicFramePr>
          <p:cNvPr id="32771" name="Object 2"/>
          <p:cNvGraphicFramePr>
            <a:graphicFrameLocks noChangeAspect="1"/>
          </p:cNvGraphicFramePr>
          <p:nvPr>
            <p:ph idx="1"/>
          </p:nvPr>
        </p:nvGraphicFramePr>
        <p:xfrm>
          <a:off x="547688" y="1484313"/>
          <a:ext cx="7985125" cy="2916237"/>
        </p:xfrm>
        <a:graphic>
          <a:graphicData uri="http://schemas.openxmlformats.org/presentationml/2006/ole">
            <mc:AlternateContent xmlns:mc="http://schemas.openxmlformats.org/markup-compatibility/2006">
              <mc:Choice xmlns:v="urn:schemas-microsoft-com:vml" Requires="v">
                <p:oleObj spid="_x0000_s1048" name="UML Diagram" r:id="rId3" imgW="4531057" imgH="1746913" progId="Pacestar.Diagram">
                  <p:embed/>
                </p:oleObj>
              </mc:Choice>
              <mc:Fallback>
                <p:oleObj name="UML Diagram" r:id="rId3" imgW="4531057" imgH="1746913" progId="Pacestar.Diagram">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484313"/>
                        <a:ext cx="7985125" cy="2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185110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a:latin typeface="Arial" charset="0"/>
                <a:ea typeface="ＭＳ Ｐゴシック" charset="0"/>
                <a:cs typeface="ＭＳ Ｐゴシック" charset="0"/>
              </a:rPr>
              <a:t>Inheritance</a:t>
            </a:r>
            <a:endParaRPr lang="en-US">
              <a:latin typeface="Arial" charset="0"/>
              <a:ea typeface="ＭＳ Ｐゴシック" charset="0"/>
              <a:cs typeface="ＭＳ Ｐゴシック" charset="0"/>
            </a:endParaRPr>
          </a:p>
        </p:txBody>
      </p:sp>
      <p:sp>
        <p:nvSpPr>
          <p:cNvPr id="33794" name="Rectangle 48"/>
          <p:cNvSpPr>
            <a:spLocks noGrp="1" noChangeArrowheads="1"/>
          </p:cNvSpPr>
          <p:nvPr>
            <p:ph type="body" sz="half" idx="2"/>
          </p:nvPr>
        </p:nvSpPr>
        <p:spPr>
          <a:xfrm>
            <a:off x="4648200" y="1998663"/>
            <a:ext cx="4038600" cy="4525962"/>
          </a:xfrm>
        </p:spPr>
        <p:txBody>
          <a:bodyPr>
            <a:normAutofit lnSpcReduction="10000"/>
          </a:bodyPr>
          <a:lstStyle/>
          <a:p>
            <a:pPr eaLnBrk="1" hangingPunct="1">
              <a:lnSpc>
                <a:spcPct val="80000"/>
              </a:lnSpc>
            </a:pPr>
            <a:r>
              <a:rPr lang="en-GB" sz="1400">
                <a:latin typeface="Arial" charset="0"/>
                <a:ea typeface="ＭＳ Ｐゴシック" charset="0"/>
                <a:cs typeface="ＭＳ Ｐゴシック" charset="0"/>
              </a:rPr>
              <a:t>Define class Animal which contains attributes common to all animals</a:t>
            </a:r>
          </a:p>
          <a:p>
            <a:pPr eaLnBrk="1" hangingPunct="1">
              <a:lnSpc>
                <a:spcPct val="80000"/>
              </a:lnSpc>
            </a:pPr>
            <a:r>
              <a:rPr lang="en-GB" sz="1400">
                <a:latin typeface="Arial" charset="0"/>
                <a:ea typeface="ＭＳ Ｐゴシック" charset="0"/>
                <a:cs typeface="ＭＳ Ｐゴシック" charset="0"/>
              </a:rPr>
              <a:t>Define Bird to contain everything in Animal plus wingSpan</a:t>
            </a:r>
          </a:p>
          <a:p>
            <a:pPr eaLnBrk="1" hangingPunct="1">
              <a:lnSpc>
                <a:spcPct val="80000"/>
              </a:lnSpc>
            </a:pPr>
            <a:r>
              <a:rPr lang="en-GB" sz="1400">
                <a:latin typeface="Arial" charset="0"/>
                <a:ea typeface="ＭＳ Ｐゴシック" charset="0"/>
                <a:cs typeface="ＭＳ Ｐゴシック" charset="0"/>
              </a:rPr>
              <a:t>Define Parrot to contain everything in Bird</a:t>
            </a:r>
          </a:p>
          <a:p>
            <a:pPr eaLnBrk="1" hangingPunct="1">
              <a:lnSpc>
                <a:spcPct val="80000"/>
              </a:lnSpc>
            </a:pPr>
            <a:r>
              <a:rPr lang="en-GB" sz="1400">
                <a:latin typeface="Arial" charset="0"/>
                <a:ea typeface="ＭＳ Ｐゴシック" charset="0"/>
                <a:cs typeface="ＭＳ Ｐゴシック" charset="0"/>
              </a:rPr>
              <a:t>Define Quadruped to contain everything in Animal plus height, foreLegLength and hindLegLength</a:t>
            </a:r>
          </a:p>
          <a:p>
            <a:pPr eaLnBrk="1" hangingPunct="1">
              <a:lnSpc>
                <a:spcPct val="80000"/>
              </a:lnSpc>
            </a:pPr>
            <a:r>
              <a:rPr lang="en-GB" sz="1400">
                <a:latin typeface="Arial" charset="0"/>
                <a:ea typeface="ＭＳ Ｐゴシック" charset="0"/>
                <a:cs typeface="ＭＳ Ｐゴシック" charset="0"/>
              </a:rPr>
              <a:t>Define Elephant to contain everything in Quadruped plus trunkLength and tuskLength</a:t>
            </a:r>
          </a:p>
          <a:p>
            <a:pPr eaLnBrk="1" hangingPunct="1">
              <a:lnSpc>
                <a:spcPct val="80000"/>
              </a:lnSpc>
            </a:pPr>
            <a:r>
              <a:rPr lang="en-GB" sz="1400">
                <a:latin typeface="Arial" charset="0"/>
                <a:ea typeface="ＭＳ Ｐゴシック" charset="0"/>
                <a:cs typeface="ＭＳ Ｐゴシック" charset="0"/>
              </a:rPr>
              <a:t>Here only write each distinct attribute once</a:t>
            </a:r>
          </a:p>
          <a:p>
            <a:pPr eaLnBrk="1" hangingPunct="1">
              <a:lnSpc>
                <a:spcPct val="80000"/>
              </a:lnSpc>
            </a:pPr>
            <a:r>
              <a:rPr lang="en-GB" sz="1400">
                <a:latin typeface="Arial" charset="0"/>
                <a:ea typeface="ＭＳ Ｐゴシック" charset="0"/>
                <a:cs typeface="ＭＳ Ｐゴシック" charset="0"/>
              </a:rPr>
              <a:t>Elephant </a:t>
            </a:r>
            <a:r>
              <a:rPr lang="en-GB" sz="1400" i="1">
                <a:latin typeface="Arial" charset="0"/>
                <a:ea typeface="ＭＳ Ｐゴシック" charset="0"/>
                <a:cs typeface="ＭＳ Ｐゴシック" charset="0"/>
              </a:rPr>
              <a:t>inherits</a:t>
            </a:r>
            <a:r>
              <a:rPr lang="en-GB" sz="1400">
                <a:latin typeface="Arial" charset="0"/>
                <a:ea typeface="ＭＳ Ｐゴシック" charset="0"/>
                <a:cs typeface="ＭＳ Ｐゴシック" charset="0"/>
              </a:rPr>
              <a:t> from Quadruped which </a:t>
            </a:r>
            <a:r>
              <a:rPr lang="en-GB" sz="1400" i="1">
                <a:latin typeface="Arial" charset="0"/>
                <a:ea typeface="ＭＳ Ｐゴシック" charset="0"/>
                <a:cs typeface="ＭＳ Ｐゴシック" charset="0"/>
              </a:rPr>
              <a:t>inherits</a:t>
            </a:r>
            <a:r>
              <a:rPr lang="en-GB" sz="1400">
                <a:latin typeface="Arial" charset="0"/>
                <a:ea typeface="ＭＳ Ｐゴシック" charset="0"/>
                <a:cs typeface="ＭＳ Ｐゴシック" charset="0"/>
              </a:rPr>
              <a:t> from Animal</a:t>
            </a:r>
          </a:p>
          <a:p>
            <a:pPr eaLnBrk="1" hangingPunct="1">
              <a:lnSpc>
                <a:spcPct val="80000"/>
              </a:lnSpc>
            </a:pPr>
            <a:r>
              <a:rPr lang="en-GB" sz="1400">
                <a:latin typeface="Arial" charset="0"/>
                <a:ea typeface="ＭＳ Ｐゴシック" charset="0"/>
                <a:cs typeface="ＭＳ Ｐゴシック" charset="0"/>
              </a:rPr>
              <a:t>Bird </a:t>
            </a:r>
            <a:r>
              <a:rPr lang="en-GB" sz="1400" i="1">
                <a:latin typeface="Arial" charset="0"/>
                <a:ea typeface="ＭＳ Ｐゴシック" charset="0"/>
                <a:cs typeface="ＭＳ Ｐゴシック" charset="0"/>
              </a:rPr>
              <a:t>inherits</a:t>
            </a:r>
            <a:r>
              <a:rPr lang="en-GB" sz="1400">
                <a:latin typeface="Arial" charset="0"/>
                <a:ea typeface="ＭＳ Ｐゴシック" charset="0"/>
                <a:cs typeface="ＭＳ Ｐゴシック" charset="0"/>
              </a:rPr>
              <a:t> from Animal</a:t>
            </a:r>
          </a:p>
          <a:p>
            <a:pPr eaLnBrk="1" hangingPunct="1">
              <a:lnSpc>
                <a:spcPct val="80000"/>
              </a:lnSpc>
            </a:pPr>
            <a:r>
              <a:rPr lang="en-GB" sz="1400">
                <a:latin typeface="Arial" charset="0"/>
                <a:ea typeface="ＭＳ Ｐゴシック" charset="0"/>
                <a:cs typeface="ＭＳ Ｐゴシック" charset="0"/>
              </a:rPr>
              <a:t>Quadruped is a </a:t>
            </a:r>
            <a:r>
              <a:rPr lang="en-GB" sz="1400" i="1">
                <a:latin typeface="Arial" charset="0"/>
                <a:ea typeface="ＭＳ Ｐゴシック" charset="0"/>
                <a:cs typeface="ＭＳ Ｐゴシック" charset="0"/>
              </a:rPr>
              <a:t>subclass</a:t>
            </a:r>
            <a:r>
              <a:rPr lang="en-GB" sz="1400">
                <a:latin typeface="Arial" charset="0"/>
                <a:ea typeface="ＭＳ Ｐゴシック" charset="0"/>
                <a:cs typeface="ＭＳ Ｐゴシック" charset="0"/>
              </a:rPr>
              <a:t> (or </a:t>
            </a:r>
            <a:r>
              <a:rPr lang="en-GB" sz="1400" i="1">
                <a:latin typeface="Arial" charset="0"/>
                <a:ea typeface="ＭＳ Ｐゴシック" charset="0"/>
                <a:cs typeface="ＭＳ Ｐゴシック" charset="0"/>
              </a:rPr>
              <a:t>derived class</a:t>
            </a:r>
            <a:r>
              <a:rPr lang="en-GB" sz="1400">
                <a:latin typeface="Arial" charset="0"/>
                <a:ea typeface="ＭＳ Ｐゴシック" charset="0"/>
                <a:cs typeface="ＭＳ Ｐゴシック" charset="0"/>
              </a:rPr>
              <a:t>) of Animal</a:t>
            </a:r>
          </a:p>
          <a:p>
            <a:pPr eaLnBrk="1" hangingPunct="1">
              <a:lnSpc>
                <a:spcPct val="80000"/>
              </a:lnSpc>
            </a:pPr>
            <a:r>
              <a:rPr lang="en-GB" sz="1400">
                <a:latin typeface="Arial" charset="0"/>
                <a:ea typeface="ＭＳ Ｐゴシック" charset="0"/>
                <a:cs typeface="ＭＳ Ｐゴシック" charset="0"/>
              </a:rPr>
              <a:t>Quadruped is a </a:t>
            </a:r>
            <a:r>
              <a:rPr lang="en-GB" sz="1400" i="1">
                <a:latin typeface="Arial" charset="0"/>
                <a:ea typeface="ＭＳ Ｐゴシック" charset="0"/>
                <a:cs typeface="ＭＳ Ｐゴシック" charset="0"/>
              </a:rPr>
              <a:t>superclass</a:t>
            </a:r>
            <a:r>
              <a:rPr lang="en-GB" sz="1400">
                <a:latin typeface="Arial" charset="0"/>
                <a:ea typeface="ＭＳ Ｐゴシック" charset="0"/>
                <a:cs typeface="ＭＳ Ｐゴシック" charset="0"/>
              </a:rPr>
              <a:t> (or </a:t>
            </a:r>
            <a:r>
              <a:rPr lang="en-GB" sz="1400" i="1">
                <a:latin typeface="Arial" charset="0"/>
                <a:ea typeface="ＭＳ Ｐゴシック" charset="0"/>
                <a:cs typeface="ＭＳ Ｐゴシック" charset="0"/>
              </a:rPr>
              <a:t>base class</a:t>
            </a:r>
            <a:r>
              <a:rPr lang="en-GB" sz="1400">
                <a:latin typeface="Arial" charset="0"/>
                <a:ea typeface="ＭＳ Ｐゴシック" charset="0"/>
                <a:cs typeface="ＭＳ Ｐゴシック" charset="0"/>
              </a:rPr>
              <a:t>) of Elephant</a:t>
            </a:r>
          </a:p>
          <a:p>
            <a:pPr eaLnBrk="1" hangingPunct="1">
              <a:lnSpc>
                <a:spcPct val="80000"/>
              </a:lnSpc>
            </a:pPr>
            <a:r>
              <a:rPr lang="en-GB" sz="1400">
                <a:latin typeface="Arial" charset="0"/>
                <a:ea typeface="ＭＳ Ｐゴシック" charset="0"/>
                <a:cs typeface="ＭＳ Ｐゴシック" charset="0"/>
              </a:rPr>
              <a:t>Quadruped is a </a:t>
            </a:r>
            <a:r>
              <a:rPr lang="en-GB" sz="1400" i="1">
                <a:latin typeface="Arial" charset="0"/>
                <a:ea typeface="ＭＳ Ｐゴシック" charset="0"/>
                <a:cs typeface="ＭＳ Ｐゴシック" charset="0"/>
              </a:rPr>
              <a:t>specialization</a:t>
            </a:r>
            <a:r>
              <a:rPr lang="en-GB" sz="1400">
                <a:latin typeface="Arial" charset="0"/>
                <a:ea typeface="ＭＳ Ｐゴシック" charset="0"/>
                <a:cs typeface="ＭＳ Ｐゴシック" charset="0"/>
              </a:rPr>
              <a:t> of Animal</a:t>
            </a:r>
          </a:p>
          <a:p>
            <a:pPr eaLnBrk="1" hangingPunct="1">
              <a:lnSpc>
                <a:spcPct val="80000"/>
              </a:lnSpc>
            </a:pPr>
            <a:r>
              <a:rPr lang="en-GB" sz="1400">
                <a:latin typeface="Arial" charset="0"/>
                <a:ea typeface="ＭＳ Ｐゴシック" charset="0"/>
                <a:cs typeface="ＭＳ Ｐゴシック" charset="0"/>
              </a:rPr>
              <a:t>Animal is a </a:t>
            </a:r>
            <a:r>
              <a:rPr lang="en-GB" sz="1400" i="1">
                <a:latin typeface="Arial" charset="0"/>
                <a:ea typeface="ＭＳ Ｐゴシック" charset="0"/>
                <a:cs typeface="ＭＳ Ｐゴシック" charset="0"/>
              </a:rPr>
              <a:t>generalization</a:t>
            </a:r>
            <a:r>
              <a:rPr lang="en-GB" sz="1400">
                <a:latin typeface="Arial" charset="0"/>
                <a:ea typeface="ＭＳ Ｐゴシック" charset="0"/>
                <a:cs typeface="ＭＳ Ｐゴシック" charset="0"/>
              </a:rPr>
              <a:t> of Quadruped</a:t>
            </a:r>
          </a:p>
          <a:p>
            <a:pPr eaLnBrk="1" hangingPunct="1">
              <a:lnSpc>
                <a:spcPct val="80000"/>
              </a:lnSpc>
            </a:pPr>
            <a:r>
              <a:rPr lang="en-GB" sz="1400">
                <a:latin typeface="Arial" charset="0"/>
                <a:ea typeface="ＭＳ Ｐゴシック" charset="0"/>
                <a:cs typeface="ＭＳ Ｐゴシック" charset="0"/>
              </a:rPr>
              <a:t>An Elephant </a:t>
            </a:r>
            <a:r>
              <a:rPr lang="en-GB" sz="1400" i="1">
                <a:latin typeface="Arial" charset="0"/>
                <a:ea typeface="ＭＳ Ｐゴシック" charset="0"/>
                <a:cs typeface="ＭＳ Ｐゴシック" charset="0"/>
              </a:rPr>
              <a:t>is a</a:t>
            </a:r>
            <a:r>
              <a:rPr lang="en-GB" sz="1400">
                <a:latin typeface="Arial" charset="0"/>
                <a:ea typeface="ＭＳ Ｐゴシック" charset="0"/>
                <a:cs typeface="ＭＳ Ｐゴシック" charset="0"/>
              </a:rPr>
              <a:t> Quadruped</a:t>
            </a:r>
          </a:p>
          <a:p>
            <a:pPr eaLnBrk="1" hangingPunct="1">
              <a:lnSpc>
                <a:spcPct val="80000"/>
              </a:lnSpc>
            </a:pPr>
            <a:r>
              <a:rPr lang="en-GB" sz="1400">
                <a:latin typeface="Arial" charset="0"/>
                <a:ea typeface="ＭＳ Ｐゴシック" charset="0"/>
                <a:cs typeface="ＭＳ Ｐゴシック" charset="0"/>
              </a:rPr>
              <a:t>An Elephant </a:t>
            </a:r>
            <a:r>
              <a:rPr lang="en-GB" sz="1400" i="1">
                <a:latin typeface="Arial" charset="0"/>
                <a:ea typeface="ＭＳ Ｐゴシック" charset="0"/>
                <a:cs typeface="ＭＳ Ｐゴシック" charset="0"/>
              </a:rPr>
              <a:t>is an</a:t>
            </a:r>
            <a:r>
              <a:rPr lang="en-GB" sz="1400">
                <a:latin typeface="Arial" charset="0"/>
                <a:ea typeface="ＭＳ Ｐゴシック" charset="0"/>
                <a:cs typeface="ＭＳ Ｐゴシック" charset="0"/>
              </a:rPr>
              <a:t> Animal</a:t>
            </a:r>
            <a:endParaRPr lang="en-US" sz="1400">
              <a:latin typeface="Arial" charset="0"/>
              <a:ea typeface="ＭＳ Ｐゴシック" charset="0"/>
              <a:cs typeface="ＭＳ Ｐゴシック" charset="0"/>
            </a:endParaRPr>
          </a:p>
        </p:txBody>
      </p:sp>
      <p:sp>
        <p:nvSpPr>
          <p:cNvPr id="33795" name="Text Box 45"/>
          <p:cNvSpPr txBox="1">
            <a:spLocks noChangeArrowheads="1"/>
          </p:cNvSpPr>
          <p:nvPr/>
        </p:nvSpPr>
        <p:spPr bwMode="auto">
          <a:xfrm>
            <a:off x="250825" y="1268413"/>
            <a:ext cx="864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a:t>Inheritance is the process by which a class contains all the attributes and operations of its superclasses</a:t>
            </a:r>
            <a:endParaRPr lang="en-US" sz="1800"/>
          </a:p>
        </p:txBody>
      </p:sp>
      <p:sp>
        <p:nvSpPr>
          <p:cNvPr id="33796" name="Text Box 46"/>
          <p:cNvSpPr txBox="1">
            <a:spLocks noChangeArrowheads="1"/>
          </p:cNvSpPr>
          <p:nvPr/>
        </p:nvSpPr>
        <p:spPr bwMode="auto">
          <a:xfrm>
            <a:off x="4643438" y="1341438"/>
            <a:ext cx="4249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endParaRPr lang="en-GB" sz="1800"/>
          </a:p>
        </p:txBody>
      </p:sp>
      <p:sp>
        <p:nvSpPr>
          <p:cNvPr id="33797" name="Rectangle 49"/>
          <p:cNvSpPr>
            <a:spLocks noChangeArrowheads="1"/>
          </p:cNvSpPr>
          <p:nvPr/>
        </p:nvSpPr>
        <p:spPr bwMode="auto">
          <a:xfrm>
            <a:off x="250825" y="1268413"/>
            <a:ext cx="8642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endParaRPr lang="en-GB" sz="1400"/>
          </a:p>
        </p:txBody>
      </p:sp>
      <p:graphicFrame>
        <p:nvGraphicFramePr>
          <p:cNvPr id="33798" name="Object 2"/>
          <p:cNvGraphicFramePr>
            <a:graphicFrameLocks noChangeAspect="1"/>
          </p:cNvGraphicFramePr>
          <p:nvPr>
            <p:ph sz="half" idx="1"/>
          </p:nvPr>
        </p:nvGraphicFramePr>
        <p:xfrm>
          <a:off x="679450" y="1855788"/>
          <a:ext cx="3594100" cy="4525962"/>
        </p:xfrm>
        <a:graphic>
          <a:graphicData uri="http://schemas.openxmlformats.org/presentationml/2006/ole">
            <mc:AlternateContent xmlns:mc="http://schemas.openxmlformats.org/markup-compatibility/2006">
              <mc:Choice xmlns:v="urn:schemas-microsoft-com:vml" Requires="v">
                <p:oleObj spid="_x0000_s3095" name="UML Diagram" r:id="rId3" imgW="4232564" imgH="5292436" progId="Pacestar.Diagram">
                  <p:embed/>
                </p:oleObj>
              </mc:Choice>
              <mc:Fallback>
                <p:oleObj name="UML Diagram" r:id="rId3" imgW="4232564" imgH="5292436" progId="Pacestar.Diagram">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1855788"/>
                        <a:ext cx="35941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35051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Inheritance in Processing</a:t>
            </a:r>
            <a:endParaRPr lang="en-GB" dirty="0"/>
          </a:p>
        </p:txBody>
      </p:sp>
      <p:sp>
        <p:nvSpPr>
          <p:cNvPr id="4" name="Text Placeholder 3"/>
          <p:cNvSpPr>
            <a:spLocks noGrp="1"/>
          </p:cNvSpPr>
          <p:nvPr>
            <p:ph type="body" sz="half" idx="2"/>
          </p:nvPr>
        </p:nvSpPr>
        <p:spPr>
          <a:xfrm>
            <a:off x="5981050" y="1417638"/>
            <a:ext cx="2860694" cy="5212932"/>
          </a:xfrm>
        </p:spPr>
        <p:txBody>
          <a:bodyPr>
            <a:normAutofit fontScale="92500"/>
          </a:bodyPr>
          <a:lstStyle/>
          <a:p>
            <a:r>
              <a:rPr lang="en-GB" dirty="0" smtClean="0"/>
              <a:t>We could define Dog and Cat class independently</a:t>
            </a:r>
          </a:p>
          <a:p>
            <a:r>
              <a:rPr lang="en-GB" dirty="0" smtClean="0"/>
              <a:t>But we’d then have to repeat code</a:t>
            </a:r>
          </a:p>
          <a:p>
            <a:pPr lvl="1"/>
            <a:r>
              <a:rPr lang="en-GB" dirty="0" smtClean="0"/>
              <a:t>Define same variables and methods in each class</a:t>
            </a:r>
            <a:endParaRPr lang="en-GB" dirty="0"/>
          </a:p>
        </p:txBody>
      </p:sp>
      <p:pic>
        <p:nvPicPr>
          <p:cNvPr id="6" name="Picture 5"/>
          <p:cNvPicPr>
            <a:picLocks noChangeAspect="1"/>
          </p:cNvPicPr>
          <p:nvPr/>
        </p:nvPicPr>
        <p:blipFill>
          <a:blip r:embed="rId2"/>
          <a:stretch>
            <a:fillRect/>
          </a:stretch>
        </p:blipFill>
        <p:spPr>
          <a:xfrm>
            <a:off x="457200" y="1417638"/>
            <a:ext cx="5523851" cy="3130862"/>
          </a:xfrm>
          <a:prstGeom prst="rect">
            <a:avLst/>
          </a:prstGeom>
        </p:spPr>
      </p:pic>
      <p:pic>
        <p:nvPicPr>
          <p:cNvPr id="5" name="Picture 4"/>
          <p:cNvPicPr>
            <a:picLocks noChangeAspect="1"/>
          </p:cNvPicPr>
          <p:nvPr/>
        </p:nvPicPr>
        <p:blipFill>
          <a:blip r:embed="rId3"/>
          <a:stretch>
            <a:fillRect/>
          </a:stretch>
        </p:blipFill>
        <p:spPr>
          <a:xfrm>
            <a:off x="3143918" y="2613713"/>
            <a:ext cx="2560110" cy="3052749"/>
          </a:xfrm>
          <a:prstGeom prst="rect">
            <a:avLst/>
          </a:prstGeom>
        </p:spPr>
      </p:pic>
    </p:spTree>
    <p:extLst>
      <p:ext uri="{BB962C8B-B14F-4D97-AF65-F5344CB8AC3E}">
        <p14:creationId xmlns:p14="http://schemas.microsoft.com/office/powerpoint/2010/main" val="320165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extends and super()</a:t>
            </a:r>
            <a:endParaRPr lang="en-GB" dirty="0"/>
          </a:p>
        </p:txBody>
      </p:sp>
      <p:pic>
        <p:nvPicPr>
          <p:cNvPr id="7" name="Picture 6"/>
          <p:cNvPicPr>
            <a:picLocks noChangeAspect="1"/>
          </p:cNvPicPr>
          <p:nvPr/>
        </p:nvPicPr>
        <p:blipFill>
          <a:blip r:embed="rId2"/>
          <a:stretch>
            <a:fillRect/>
          </a:stretch>
        </p:blipFill>
        <p:spPr>
          <a:xfrm>
            <a:off x="457200" y="1417638"/>
            <a:ext cx="6730620" cy="4616720"/>
          </a:xfrm>
          <a:prstGeom prst="rect">
            <a:avLst/>
          </a:prstGeom>
        </p:spPr>
      </p:pic>
      <p:pic>
        <p:nvPicPr>
          <p:cNvPr id="8" name="Picture 7"/>
          <p:cNvPicPr>
            <a:picLocks noChangeAspect="1"/>
          </p:cNvPicPr>
          <p:nvPr/>
        </p:nvPicPr>
        <p:blipFill>
          <a:blip r:embed="rId3"/>
          <a:stretch>
            <a:fillRect/>
          </a:stretch>
        </p:blipFill>
        <p:spPr>
          <a:xfrm>
            <a:off x="2634815" y="5121244"/>
            <a:ext cx="6509185" cy="1736756"/>
          </a:xfrm>
          <a:prstGeom prst="rect">
            <a:avLst/>
          </a:prstGeom>
        </p:spPr>
      </p:pic>
      <p:sp>
        <p:nvSpPr>
          <p:cNvPr id="9" name="Rounded Rectangular Callout 8"/>
          <p:cNvSpPr/>
          <p:nvPr/>
        </p:nvSpPr>
        <p:spPr>
          <a:xfrm>
            <a:off x="3504946" y="4505857"/>
            <a:ext cx="5181854" cy="615387"/>
          </a:xfrm>
          <a:prstGeom prst="wedgeRoundRectCallout">
            <a:avLst>
              <a:gd name="adj1" fmla="val -42515"/>
              <a:gd name="adj2" fmla="val 129965"/>
              <a:gd name="adj3" fmla="val 16667"/>
            </a:avLst>
          </a:prstGeom>
          <a:solidFill>
            <a:schemeClr val="accent2">
              <a:lumMod val="40000"/>
              <a:lumOff val="60000"/>
              <a:alpha val="3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When calling superclass’ constructor using super(), this must be the first line in the subclass’ constructor</a:t>
            </a:r>
            <a:endParaRPr lang="en-GB" dirty="0">
              <a:solidFill>
                <a:schemeClr val="tx1"/>
              </a:solidFill>
            </a:endParaRPr>
          </a:p>
        </p:txBody>
      </p:sp>
    </p:spTree>
    <p:extLst>
      <p:ext uri="{BB962C8B-B14F-4D97-AF65-F5344CB8AC3E}">
        <p14:creationId xmlns:p14="http://schemas.microsoft.com/office/powerpoint/2010/main" val="142941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new variables to subclasses</a:t>
            </a:r>
            <a:endParaRPr lang="en-GB" dirty="0"/>
          </a:p>
        </p:txBody>
      </p:sp>
      <p:pic>
        <p:nvPicPr>
          <p:cNvPr id="4" name="Picture 3"/>
          <p:cNvPicPr>
            <a:picLocks noChangeAspect="1"/>
          </p:cNvPicPr>
          <p:nvPr/>
        </p:nvPicPr>
        <p:blipFill>
          <a:blip r:embed="rId2"/>
          <a:stretch>
            <a:fillRect/>
          </a:stretch>
        </p:blipFill>
        <p:spPr>
          <a:xfrm>
            <a:off x="0" y="1506927"/>
            <a:ext cx="9144000" cy="2789888"/>
          </a:xfrm>
          <a:prstGeom prst="rect">
            <a:avLst/>
          </a:prstGeom>
        </p:spPr>
      </p:pic>
      <p:sp>
        <p:nvSpPr>
          <p:cNvPr id="3" name="Content Placeholder 2"/>
          <p:cNvSpPr>
            <a:spLocks noGrp="1"/>
          </p:cNvSpPr>
          <p:nvPr>
            <p:ph idx="1"/>
          </p:nvPr>
        </p:nvSpPr>
        <p:spPr>
          <a:xfrm>
            <a:off x="4152200" y="2503254"/>
            <a:ext cx="4534600" cy="3622909"/>
          </a:xfrm>
        </p:spPr>
        <p:txBody>
          <a:bodyPr/>
          <a:lstStyle/>
          <a:p>
            <a:r>
              <a:rPr lang="en-GB" dirty="0" smtClean="0"/>
              <a:t>You can add new variables as well as new methods to subclasses</a:t>
            </a:r>
          </a:p>
          <a:p>
            <a:r>
              <a:rPr lang="en-GB" dirty="0" smtClean="0"/>
              <a:t>Here we add a variable, </a:t>
            </a:r>
            <a:r>
              <a:rPr lang="en-GB" dirty="0" err="1" smtClean="0"/>
              <a:t>haircolor</a:t>
            </a:r>
            <a:r>
              <a:rPr lang="en-GB" dirty="0" smtClean="0"/>
              <a:t>, and randomly set it in the Dog’s constructor</a:t>
            </a:r>
            <a:endParaRPr lang="en-GB" dirty="0"/>
          </a:p>
        </p:txBody>
      </p:sp>
    </p:spTree>
    <p:extLst>
      <p:ext uri="{BB962C8B-B14F-4D97-AF65-F5344CB8AC3E}">
        <p14:creationId xmlns:p14="http://schemas.microsoft.com/office/powerpoint/2010/main" val="239696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overriding</a:t>
            </a:r>
            <a:endParaRPr lang="en-GB" dirty="0"/>
          </a:p>
        </p:txBody>
      </p:sp>
      <p:pic>
        <p:nvPicPr>
          <p:cNvPr id="5" name="Picture 4"/>
          <p:cNvPicPr>
            <a:picLocks noChangeAspect="1"/>
          </p:cNvPicPr>
          <p:nvPr/>
        </p:nvPicPr>
        <p:blipFill>
          <a:blip r:embed="rId2"/>
          <a:stretch>
            <a:fillRect/>
          </a:stretch>
        </p:blipFill>
        <p:spPr>
          <a:xfrm>
            <a:off x="0" y="3037944"/>
            <a:ext cx="9144000" cy="3690277"/>
          </a:xfrm>
          <a:prstGeom prst="rect">
            <a:avLst/>
          </a:prstGeom>
        </p:spPr>
      </p:pic>
      <p:sp>
        <p:nvSpPr>
          <p:cNvPr id="3" name="Content Placeholder 2"/>
          <p:cNvSpPr>
            <a:spLocks noGrp="1"/>
          </p:cNvSpPr>
          <p:nvPr>
            <p:ph idx="1"/>
          </p:nvPr>
        </p:nvSpPr>
        <p:spPr>
          <a:xfrm>
            <a:off x="4225475" y="1417638"/>
            <a:ext cx="4278140" cy="3369072"/>
          </a:xfrm>
        </p:spPr>
        <p:txBody>
          <a:bodyPr>
            <a:normAutofit lnSpcReduction="10000"/>
          </a:bodyPr>
          <a:lstStyle/>
          <a:p>
            <a:r>
              <a:rPr lang="en-GB" dirty="0" smtClean="0"/>
              <a:t>You can also </a:t>
            </a:r>
            <a:r>
              <a:rPr lang="en-GB" i="1" dirty="0" smtClean="0"/>
              <a:t>redefine</a:t>
            </a:r>
            <a:r>
              <a:rPr lang="en-GB" dirty="0" smtClean="0"/>
              <a:t> or </a:t>
            </a:r>
            <a:r>
              <a:rPr lang="en-GB" b="1" dirty="0" smtClean="0"/>
              <a:t>override</a:t>
            </a:r>
            <a:r>
              <a:rPr lang="en-GB" dirty="0" smtClean="0"/>
              <a:t> methods inherited from superclass</a:t>
            </a:r>
          </a:p>
          <a:p>
            <a:r>
              <a:rPr lang="en-GB" dirty="0" smtClean="0"/>
              <a:t>Here, the eat() method from Animal is overridden in Dog</a:t>
            </a:r>
            <a:endParaRPr lang="en-GB" dirty="0"/>
          </a:p>
        </p:txBody>
      </p:sp>
    </p:spTree>
    <p:extLst>
      <p:ext uri="{BB962C8B-B14F-4D97-AF65-F5344CB8AC3E}">
        <p14:creationId xmlns:p14="http://schemas.microsoft.com/office/powerpoint/2010/main" val="1279859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overriding with super</a:t>
            </a:r>
            <a:endParaRPr lang="en-GB" dirty="0"/>
          </a:p>
        </p:txBody>
      </p:sp>
      <p:pic>
        <p:nvPicPr>
          <p:cNvPr id="4" name="Picture 3"/>
          <p:cNvPicPr>
            <a:picLocks noChangeAspect="1"/>
          </p:cNvPicPr>
          <p:nvPr/>
        </p:nvPicPr>
        <p:blipFill>
          <a:blip r:embed="rId2"/>
          <a:stretch>
            <a:fillRect/>
          </a:stretch>
        </p:blipFill>
        <p:spPr>
          <a:xfrm>
            <a:off x="457200" y="1730787"/>
            <a:ext cx="8229600" cy="4229535"/>
          </a:xfrm>
          <a:prstGeom prst="rect">
            <a:avLst/>
          </a:prstGeom>
        </p:spPr>
      </p:pic>
    </p:spTree>
    <p:extLst>
      <p:ext uri="{BB962C8B-B14F-4D97-AF65-F5344CB8AC3E}">
        <p14:creationId xmlns:p14="http://schemas.microsoft.com/office/powerpoint/2010/main" val="256723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Shapes</a:t>
            </a:r>
            <a:endParaRPr lang="en-GB" dirty="0"/>
          </a:p>
        </p:txBody>
      </p:sp>
      <p:sp>
        <p:nvSpPr>
          <p:cNvPr id="3" name="Content Placeholder 2"/>
          <p:cNvSpPr>
            <a:spLocks noGrp="1"/>
          </p:cNvSpPr>
          <p:nvPr>
            <p:ph idx="1"/>
          </p:nvPr>
        </p:nvSpPr>
        <p:spPr>
          <a:xfrm>
            <a:off x="4738392" y="1600200"/>
            <a:ext cx="3948407" cy="4525963"/>
          </a:xfrm>
        </p:spPr>
        <p:txBody>
          <a:bodyPr>
            <a:normAutofit fontScale="85000" lnSpcReduction="20000"/>
          </a:bodyPr>
          <a:lstStyle/>
          <a:p>
            <a:r>
              <a:rPr lang="en-GB" dirty="0" smtClean="0"/>
              <a:t>Creates two objects, a Circle and a Square</a:t>
            </a:r>
          </a:p>
          <a:p>
            <a:r>
              <a:rPr lang="en-GB" dirty="0" smtClean="0"/>
              <a:t>On each frame, jiggles the shapes around and displays them</a:t>
            </a:r>
          </a:p>
          <a:p>
            <a:r>
              <a:rPr lang="en-GB" dirty="0" smtClean="0"/>
              <a:t>Circle class and Square class extend Shape class</a:t>
            </a:r>
          </a:p>
          <a:p>
            <a:pPr lvl="1"/>
            <a:r>
              <a:rPr lang="en-GB" dirty="0" smtClean="0"/>
              <a:t>Inherit everything defined in Shape class</a:t>
            </a:r>
          </a:p>
          <a:p>
            <a:pPr lvl="1"/>
            <a:r>
              <a:rPr lang="en-GB" dirty="0" smtClean="0"/>
              <a:t>Means we don’t have to re-define things that are already defined in the Shape class</a:t>
            </a:r>
          </a:p>
        </p:txBody>
      </p:sp>
      <p:pic>
        <p:nvPicPr>
          <p:cNvPr id="4" name="Picture 3"/>
          <p:cNvPicPr>
            <a:picLocks noChangeAspect="1"/>
          </p:cNvPicPr>
          <p:nvPr/>
        </p:nvPicPr>
        <p:blipFill>
          <a:blip r:embed="rId2"/>
          <a:stretch>
            <a:fillRect/>
          </a:stretch>
        </p:blipFill>
        <p:spPr>
          <a:xfrm>
            <a:off x="273824" y="274638"/>
            <a:ext cx="1667940" cy="1896541"/>
          </a:xfrm>
          <a:prstGeom prst="rect">
            <a:avLst/>
          </a:prstGeom>
        </p:spPr>
      </p:pic>
      <p:pic>
        <p:nvPicPr>
          <p:cNvPr id="5" name="Picture 4"/>
          <p:cNvPicPr>
            <a:picLocks noChangeAspect="1"/>
          </p:cNvPicPr>
          <p:nvPr/>
        </p:nvPicPr>
        <p:blipFill>
          <a:blip r:embed="rId3"/>
          <a:stretch>
            <a:fillRect/>
          </a:stretch>
        </p:blipFill>
        <p:spPr>
          <a:xfrm>
            <a:off x="273824" y="2171179"/>
            <a:ext cx="4285608" cy="3665677"/>
          </a:xfrm>
          <a:prstGeom prst="rect">
            <a:avLst/>
          </a:prstGeom>
        </p:spPr>
      </p:pic>
    </p:spTree>
    <p:extLst>
      <p:ext uri="{BB962C8B-B14F-4D97-AF65-F5344CB8AC3E}">
        <p14:creationId xmlns:p14="http://schemas.microsoft.com/office/powerpoint/2010/main" val="374511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Shape class (the superclass)</a:t>
            </a:r>
            <a:endParaRPr lang="en-GB" dirty="0"/>
          </a:p>
        </p:txBody>
      </p:sp>
      <p:sp>
        <p:nvSpPr>
          <p:cNvPr id="3" name="Content Placeholder 2"/>
          <p:cNvSpPr>
            <a:spLocks noGrp="1"/>
          </p:cNvSpPr>
          <p:nvPr>
            <p:ph idx="1"/>
          </p:nvPr>
        </p:nvSpPr>
        <p:spPr>
          <a:xfrm>
            <a:off x="5776442" y="1600200"/>
            <a:ext cx="2910357" cy="4920471"/>
          </a:xfrm>
        </p:spPr>
        <p:txBody>
          <a:bodyPr>
            <a:normAutofit fontScale="77500" lnSpcReduction="20000"/>
          </a:bodyPr>
          <a:lstStyle/>
          <a:p>
            <a:r>
              <a:rPr lang="en-GB" dirty="0" err="1" smtClean="0"/>
              <a:t>this.x</a:t>
            </a:r>
            <a:r>
              <a:rPr lang="en-GB" dirty="0" smtClean="0"/>
              <a:t> refers to the instance variable called x</a:t>
            </a:r>
          </a:p>
          <a:p>
            <a:r>
              <a:rPr lang="en-GB" dirty="0" smtClean="0"/>
              <a:t>Used to distinguish from constructor argument which is also called x</a:t>
            </a:r>
          </a:p>
          <a:p>
            <a:r>
              <a:rPr lang="en-GB" dirty="0" err="1" smtClean="0"/>
              <a:t>Shape.display</a:t>
            </a:r>
            <a:r>
              <a:rPr lang="en-GB" dirty="0" smtClean="0"/>
              <a:t>() sets colour of object and drawing mode, but doesn’t actually draw anything</a:t>
            </a:r>
            <a:endParaRPr lang="en-GB" dirty="0"/>
          </a:p>
        </p:txBody>
      </p:sp>
      <p:pic>
        <p:nvPicPr>
          <p:cNvPr id="4" name="Picture 3"/>
          <p:cNvPicPr>
            <a:picLocks noChangeAspect="1"/>
          </p:cNvPicPr>
          <p:nvPr/>
        </p:nvPicPr>
        <p:blipFill>
          <a:blip r:embed="rId2"/>
          <a:stretch>
            <a:fillRect/>
          </a:stretch>
        </p:blipFill>
        <p:spPr>
          <a:xfrm>
            <a:off x="457199" y="1417638"/>
            <a:ext cx="5039131" cy="5103033"/>
          </a:xfrm>
          <a:prstGeom prst="rect">
            <a:avLst/>
          </a:prstGeom>
        </p:spPr>
      </p:pic>
    </p:spTree>
    <p:extLst>
      <p:ext uri="{BB962C8B-B14F-4D97-AF65-F5344CB8AC3E}">
        <p14:creationId xmlns:p14="http://schemas.microsoft.com/office/powerpoint/2010/main" val="241743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Circle and Square subclasses</a:t>
            </a:r>
            <a:endParaRPr lang="en-GB" dirty="0"/>
          </a:p>
        </p:txBody>
      </p:sp>
      <p:sp>
        <p:nvSpPr>
          <p:cNvPr id="3" name="Content Placeholder 2"/>
          <p:cNvSpPr>
            <a:spLocks noGrp="1"/>
          </p:cNvSpPr>
          <p:nvPr>
            <p:ph idx="1"/>
          </p:nvPr>
        </p:nvSpPr>
        <p:spPr>
          <a:xfrm>
            <a:off x="4995185" y="1330998"/>
            <a:ext cx="3691614" cy="5299572"/>
          </a:xfrm>
        </p:spPr>
        <p:txBody>
          <a:bodyPr>
            <a:normAutofit fontScale="77500" lnSpcReduction="20000"/>
          </a:bodyPr>
          <a:lstStyle/>
          <a:p>
            <a:r>
              <a:rPr lang="en-GB" dirty="0" smtClean="0"/>
              <a:t>Circle and Square classes extend Shape</a:t>
            </a:r>
          </a:p>
          <a:p>
            <a:r>
              <a:rPr lang="en-GB" dirty="0" smtClean="0"/>
              <a:t>Inherit everything (except constructor) from Shape</a:t>
            </a:r>
          </a:p>
          <a:p>
            <a:r>
              <a:rPr lang="en-GB" dirty="0" smtClean="0"/>
              <a:t>Need to define their own Constructors because Constructor must have same name as class</a:t>
            </a:r>
          </a:p>
          <a:p>
            <a:r>
              <a:rPr lang="en-GB" dirty="0" smtClean="0"/>
              <a:t>Need to override display method</a:t>
            </a:r>
          </a:p>
          <a:p>
            <a:r>
              <a:rPr lang="en-GB" dirty="0" smtClean="0"/>
              <a:t>But also must call Shape’s display method in order to set colour etc.</a:t>
            </a:r>
            <a:endParaRPr lang="en-GB" dirty="0"/>
          </a:p>
        </p:txBody>
      </p:sp>
      <p:pic>
        <p:nvPicPr>
          <p:cNvPr id="4" name="Picture 3"/>
          <p:cNvPicPr>
            <a:picLocks noChangeAspect="1"/>
          </p:cNvPicPr>
          <p:nvPr/>
        </p:nvPicPr>
        <p:blipFill>
          <a:blip r:embed="rId2"/>
          <a:stretch>
            <a:fillRect/>
          </a:stretch>
        </p:blipFill>
        <p:spPr>
          <a:xfrm>
            <a:off x="160647" y="1417638"/>
            <a:ext cx="4834538" cy="2111340"/>
          </a:xfrm>
          <a:prstGeom prst="rect">
            <a:avLst/>
          </a:prstGeom>
        </p:spPr>
      </p:pic>
      <p:pic>
        <p:nvPicPr>
          <p:cNvPr id="5" name="Picture 4"/>
          <p:cNvPicPr>
            <a:picLocks noChangeAspect="1"/>
          </p:cNvPicPr>
          <p:nvPr/>
        </p:nvPicPr>
        <p:blipFill>
          <a:blip r:embed="rId3"/>
          <a:stretch>
            <a:fillRect/>
          </a:stretch>
        </p:blipFill>
        <p:spPr>
          <a:xfrm>
            <a:off x="160647" y="3746500"/>
            <a:ext cx="4834538" cy="2115110"/>
          </a:xfrm>
          <a:prstGeom prst="rect">
            <a:avLst/>
          </a:prstGeom>
        </p:spPr>
      </p:pic>
    </p:spTree>
    <p:extLst>
      <p:ext uri="{BB962C8B-B14F-4D97-AF65-F5344CB8AC3E}">
        <p14:creationId xmlns:p14="http://schemas.microsoft.com/office/powerpoint/2010/main" val="167927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a:t>
            </a:r>
            <a:endParaRPr lang="en-GB" dirty="0"/>
          </a:p>
        </p:txBody>
      </p:sp>
      <p:sp>
        <p:nvSpPr>
          <p:cNvPr id="3" name="Content Placeholder 2"/>
          <p:cNvSpPr>
            <a:spLocks noGrp="1"/>
          </p:cNvSpPr>
          <p:nvPr>
            <p:ph idx="1"/>
          </p:nvPr>
        </p:nvSpPr>
        <p:spPr/>
        <p:txBody>
          <a:bodyPr/>
          <a:lstStyle/>
          <a:p>
            <a:r>
              <a:rPr lang="en-GB" dirty="0" smtClean="0"/>
              <a:t>Chapter 22 of</a:t>
            </a:r>
          </a:p>
          <a:p>
            <a:pPr lvl="1"/>
            <a:r>
              <a:rPr lang="en-GB" dirty="0" err="1" smtClean="0"/>
              <a:t>Shiffman</a:t>
            </a:r>
            <a:r>
              <a:rPr lang="en-GB" dirty="0" smtClean="0"/>
              <a:t>, D. (2008). </a:t>
            </a:r>
            <a:r>
              <a:rPr lang="en-GB" i="1" dirty="0" smtClean="0"/>
              <a:t>Learning Processing</a:t>
            </a:r>
            <a:r>
              <a:rPr lang="en-GB" dirty="0" smtClean="0"/>
              <a:t>. Morgan Kaufmann, Burlington, MA.</a:t>
            </a:r>
            <a:endParaRPr lang="en-GB" dirty="0"/>
          </a:p>
        </p:txBody>
      </p:sp>
    </p:spTree>
    <p:extLst>
      <p:ext uri="{BB962C8B-B14F-4D97-AF65-F5344CB8AC3E}">
        <p14:creationId xmlns:p14="http://schemas.microsoft.com/office/powerpoint/2010/main" val="139024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8447" y="0"/>
            <a:ext cx="1705553" cy="1875260"/>
          </a:xfrm>
          <a:prstGeom prst="rect">
            <a:avLst/>
          </a:prstGeom>
        </p:spPr>
      </p:pic>
      <p:sp>
        <p:nvSpPr>
          <p:cNvPr id="3" name="Content Placeholder 2"/>
          <p:cNvSpPr>
            <a:spLocks noGrp="1"/>
          </p:cNvSpPr>
          <p:nvPr>
            <p:ph idx="1"/>
          </p:nvPr>
        </p:nvSpPr>
        <p:spPr>
          <a:xfrm>
            <a:off x="4689544" y="1875259"/>
            <a:ext cx="3997256" cy="4982740"/>
          </a:xfrm>
        </p:spPr>
        <p:txBody>
          <a:bodyPr>
            <a:normAutofit fontScale="85000" lnSpcReduction="20000"/>
          </a:bodyPr>
          <a:lstStyle/>
          <a:p>
            <a:r>
              <a:rPr lang="en-GB" dirty="0" smtClean="0"/>
              <a:t>Make an array of Shapes</a:t>
            </a:r>
          </a:p>
          <a:p>
            <a:r>
              <a:rPr lang="en-GB" dirty="0" smtClean="0"/>
              <a:t>Put Ellipses and Squares of different colours and sizes into the array</a:t>
            </a:r>
          </a:p>
          <a:p>
            <a:r>
              <a:rPr lang="en-GB" dirty="0" smtClean="0"/>
              <a:t>Iterate through the array, jiggling each Shape and then drawing it</a:t>
            </a:r>
          </a:p>
          <a:p>
            <a:r>
              <a:rPr lang="en-GB" dirty="0" smtClean="0"/>
              <a:t>shapes[</a:t>
            </a:r>
            <a:r>
              <a:rPr lang="en-GB" dirty="0" err="1" smtClean="0"/>
              <a:t>i</a:t>
            </a:r>
            <a:r>
              <a:rPr lang="en-GB" dirty="0" smtClean="0"/>
              <a:t>] is </a:t>
            </a:r>
            <a:r>
              <a:rPr lang="en-GB" b="1" dirty="0" smtClean="0"/>
              <a:t>polymorphic</a:t>
            </a:r>
            <a:r>
              <a:rPr lang="en-GB" dirty="0" smtClean="0"/>
              <a:t> because it can refer to many different types of object</a:t>
            </a:r>
          </a:p>
          <a:p>
            <a:pPr lvl="1"/>
            <a:r>
              <a:rPr lang="en-GB" dirty="0" smtClean="0"/>
              <a:t>Can refer to a Shape or any subclass of Shape</a:t>
            </a:r>
            <a:endParaRPr lang="en-GB" dirty="0"/>
          </a:p>
        </p:txBody>
      </p:sp>
      <p:pic>
        <p:nvPicPr>
          <p:cNvPr id="6" name="Picture 5"/>
          <p:cNvPicPr>
            <a:picLocks noChangeAspect="1"/>
          </p:cNvPicPr>
          <p:nvPr/>
        </p:nvPicPr>
        <p:blipFill>
          <a:blip r:embed="rId3"/>
          <a:stretch>
            <a:fillRect/>
          </a:stretch>
        </p:blipFill>
        <p:spPr>
          <a:xfrm>
            <a:off x="81992" y="0"/>
            <a:ext cx="4607552" cy="6858000"/>
          </a:xfrm>
          <a:prstGeom prst="rect">
            <a:avLst/>
          </a:prstGeom>
        </p:spPr>
      </p:pic>
      <p:sp>
        <p:nvSpPr>
          <p:cNvPr id="2" name="Title 1"/>
          <p:cNvSpPr>
            <a:spLocks noGrp="1"/>
          </p:cNvSpPr>
          <p:nvPr>
            <p:ph type="title"/>
          </p:nvPr>
        </p:nvSpPr>
        <p:spPr>
          <a:xfrm>
            <a:off x="3441191" y="274638"/>
            <a:ext cx="3997256" cy="1143000"/>
          </a:xfrm>
        </p:spPr>
        <p:txBody>
          <a:bodyPr>
            <a:normAutofit/>
          </a:bodyPr>
          <a:lstStyle/>
          <a:p>
            <a:r>
              <a:rPr lang="en-GB" dirty="0" smtClean="0"/>
              <a:t>Polymorphism</a:t>
            </a:r>
            <a:endParaRPr lang="en-GB" dirty="0"/>
          </a:p>
        </p:txBody>
      </p:sp>
    </p:spTree>
    <p:extLst>
      <p:ext uri="{BB962C8B-B14F-4D97-AF65-F5344CB8AC3E}">
        <p14:creationId xmlns:p14="http://schemas.microsoft.com/office/powerpoint/2010/main" val="30192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overloading</a:t>
            </a:r>
            <a:endParaRPr lang="en-GB" dirty="0"/>
          </a:p>
        </p:txBody>
      </p:sp>
      <p:sp>
        <p:nvSpPr>
          <p:cNvPr id="3" name="Content Placeholder 2"/>
          <p:cNvSpPr>
            <a:spLocks noGrp="1"/>
          </p:cNvSpPr>
          <p:nvPr>
            <p:ph idx="1"/>
          </p:nvPr>
        </p:nvSpPr>
        <p:spPr>
          <a:xfrm>
            <a:off x="6032903" y="1282154"/>
            <a:ext cx="2653896" cy="5372838"/>
          </a:xfrm>
        </p:spPr>
        <p:txBody>
          <a:bodyPr>
            <a:normAutofit fontScale="85000" lnSpcReduction="20000"/>
          </a:bodyPr>
          <a:lstStyle/>
          <a:p>
            <a:r>
              <a:rPr lang="en-GB" dirty="0" smtClean="0"/>
              <a:t>You can define two or more methods (or constructors) with the same name </a:t>
            </a:r>
            <a:r>
              <a:rPr lang="en-GB" b="1" dirty="0" smtClean="0"/>
              <a:t>in the same class!</a:t>
            </a:r>
          </a:p>
          <a:p>
            <a:r>
              <a:rPr lang="en-GB" dirty="0" smtClean="0"/>
              <a:t>But you must make sure that the </a:t>
            </a:r>
            <a:r>
              <a:rPr lang="en-GB" i="1" dirty="0" smtClean="0"/>
              <a:t>pattern of argument types</a:t>
            </a:r>
            <a:r>
              <a:rPr lang="en-GB" dirty="0" smtClean="0"/>
              <a:t> in each method with the name is </a:t>
            </a:r>
            <a:r>
              <a:rPr lang="en-GB" i="1" dirty="0" smtClean="0"/>
              <a:t>different!</a:t>
            </a:r>
            <a:endParaRPr lang="en-GB" dirty="0"/>
          </a:p>
        </p:txBody>
      </p:sp>
      <p:pic>
        <p:nvPicPr>
          <p:cNvPr id="4" name="Picture 3"/>
          <p:cNvPicPr>
            <a:picLocks noChangeAspect="1"/>
          </p:cNvPicPr>
          <p:nvPr/>
        </p:nvPicPr>
        <p:blipFill>
          <a:blip r:embed="rId2"/>
          <a:stretch>
            <a:fillRect/>
          </a:stretch>
        </p:blipFill>
        <p:spPr>
          <a:xfrm>
            <a:off x="151212" y="190500"/>
            <a:ext cx="1411969" cy="1575161"/>
          </a:xfrm>
          <a:prstGeom prst="rect">
            <a:avLst/>
          </a:prstGeom>
        </p:spPr>
      </p:pic>
      <p:pic>
        <p:nvPicPr>
          <p:cNvPr id="5" name="Picture 4"/>
          <p:cNvPicPr>
            <a:picLocks noChangeAspect="1"/>
          </p:cNvPicPr>
          <p:nvPr/>
        </p:nvPicPr>
        <p:blipFill>
          <a:blip r:embed="rId3"/>
          <a:stretch>
            <a:fillRect/>
          </a:stretch>
        </p:blipFill>
        <p:spPr>
          <a:xfrm>
            <a:off x="151212" y="1722812"/>
            <a:ext cx="5881691" cy="4510499"/>
          </a:xfrm>
          <a:prstGeom prst="rect">
            <a:avLst/>
          </a:prstGeom>
        </p:spPr>
      </p:pic>
    </p:spTree>
    <p:extLst>
      <p:ext uri="{BB962C8B-B14F-4D97-AF65-F5344CB8AC3E}">
        <p14:creationId xmlns:p14="http://schemas.microsoft.com/office/powerpoint/2010/main" val="165920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894863" cy="6858000"/>
          </a:xfrm>
          <a:prstGeom prst="rect">
            <a:avLst/>
          </a:prstGeom>
        </p:spPr>
      </p:pic>
      <p:sp>
        <p:nvSpPr>
          <p:cNvPr id="2" name="Title 1"/>
          <p:cNvSpPr>
            <a:spLocks noGrp="1"/>
          </p:cNvSpPr>
          <p:nvPr>
            <p:ph type="title"/>
          </p:nvPr>
        </p:nvSpPr>
        <p:spPr>
          <a:xfrm>
            <a:off x="1953976" y="274638"/>
            <a:ext cx="6732823" cy="690031"/>
          </a:xfrm>
        </p:spPr>
        <p:txBody>
          <a:bodyPr>
            <a:normAutofit fontScale="90000"/>
          </a:bodyPr>
          <a:lstStyle/>
          <a:p>
            <a:r>
              <a:rPr lang="en-GB" dirty="0" smtClean="0"/>
              <a:t>Overloaded methods</a:t>
            </a:r>
            <a:endParaRPr lang="en-GB" dirty="0"/>
          </a:p>
        </p:txBody>
      </p:sp>
      <p:sp>
        <p:nvSpPr>
          <p:cNvPr id="3" name="Content Placeholder 2"/>
          <p:cNvSpPr>
            <a:spLocks noGrp="1"/>
          </p:cNvSpPr>
          <p:nvPr>
            <p:ph idx="1"/>
          </p:nvPr>
        </p:nvSpPr>
        <p:spPr>
          <a:xfrm>
            <a:off x="4604056" y="1600200"/>
            <a:ext cx="4082743" cy="4525963"/>
          </a:xfrm>
        </p:spPr>
        <p:txBody>
          <a:bodyPr/>
          <a:lstStyle/>
          <a:p>
            <a:r>
              <a:rPr lang="en-GB" dirty="0" smtClean="0"/>
              <a:t>The jiggle() method in the Shape class is overloaded several times</a:t>
            </a:r>
            <a:endParaRPr lang="en-GB" dirty="0"/>
          </a:p>
        </p:txBody>
      </p:sp>
    </p:spTree>
    <p:extLst>
      <p:ext uri="{BB962C8B-B14F-4D97-AF65-F5344CB8AC3E}">
        <p14:creationId xmlns:p14="http://schemas.microsoft.com/office/powerpoint/2010/main" val="332646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Overloaded constructors</a:t>
            </a:r>
            <a:endParaRPr lang="en-GB" dirty="0"/>
          </a:p>
        </p:txBody>
      </p:sp>
      <p:sp>
        <p:nvSpPr>
          <p:cNvPr id="3" name="Content Placeholder 2"/>
          <p:cNvSpPr>
            <a:spLocks noGrp="1"/>
          </p:cNvSpPr>
          <p:nvPr>
            <p:ph idx="1"/>
          </p:nvPr>
        </p:nvSpPr>
        <p:spPr>
          <a:xfrm>
            <a:off x="5422284" y="1417638"/>
            <a:ext cx="3264515" cy="5127455"/>
          </a:xfrm>
        </p:spPr>
        <p:txBody>
          <a:bodyPr/>
          <a:lstStyle/>
          <a:p>
            <a:r>
              <a:rPr lang="en-GB" dirty="0" smtClean="0"/>
              <a:t>The Ellipse constructor is overloaded to allow for the user to provide different pieces of information</a:t>
            </a:r>
            <a:endParaRPr lang="en-GB" dirty="0"/>
          </a:p>
        </p:txBody>
      </p:sp>
      <p:pic>
        <p:nvPicPr>
          <p:cNvPr id="4" name="Picture 3"/>
          <p:cNvPicPr>
            <a:picLocks noChangeAspect="1"/>
          </p:cNvPicPr>
          <p:nvPr/>
        </p:nvPicPr>
        <p:blipFill>
          <a:blip r:embed="rId2"/>
          <a:stretch>
            <a:fillRect/>
          </a:stretch>
        </p:blipFill>
        <p:spPr>
          <a:xfrm>
            <a:off x="457200" y="1417638"/>
            <a:ext cx="4965084" cy="5030270"/>
          </a:xfrm>
          <a:prstGeom prst="rect">
            <a:avLst/>
          </a:prstGeom>
        </p:spPr>
      </p:pic>
    </p:spTree>
    <p:extLst>
      <p:ext uri="{BB962C8B-B14F-4D97-AF65-F5344CB8AC3E}">
        <p14:creationId xmlns:p14="http://schemas.microsoft.com/office/powerpoint/2010/main" val="323571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3707182" y="1600200"/>
            <a:ext cx="4979618" cy="4981526"/>
          </a:xfrm>
        </p:spPr>
        <p:txBody>
          <a:bodyPr>
            <a:normAutofit fontScale="92500" lnSpcReduction="20000"/>
          </a:bodyPr>
          <a:lstStyle/>
          <a:p>
            <a:r>
              <a:rPr lang="en-GB" dirty="0" smtClean="0"/>
              <a:t>Remember objects and classes?</a:t>
            </a:r>
          </a:p>
          <a:p>
            <a:r>
              <a:rPr lang="en-GB" dirty="0" smtClean="0"/>
              <a:t>An object contains data in variables and has its own functions, called </a:t>
            </a:r>
            <a:r>
              <a:rPr lang="en-GB" b="1" dirty="0" smtClean="0"/>
              <a:t>methods</a:t>
            </a:r>
            <a:r>
              <a:rPr lang="en-GB" dirty="0" smtClean="0"/>
              <a:t>, that you call by using the ‘dot’ syntax:</a:t>
            </a:r>
          </a:p>
          <a:p>
            <a:pPr marL="742950" lvl="2" indent="-342900"/>
            <a:r>
              <a:rPr lang="en-GB" dirty="0" err="1" smtClean="0"/>
              <a:t>myObject.myMethod</a:t>
            </a:r>
            <a:r>
              <a:rPr lang="en-GB" dirty="0" smtClean="0"/>
              <a:t>();</a:t>
            </a:r>
          </a:p>
          <a:p>
            <a:pPr marL="342900" lvl="1" indent="-342900"/>
            <a:r>
              <a:rPr lang="en-GB" dirty="0" smtClean="0"/>
              <a:t>You make </a:t>
            </a:r>
            <a:r>
              <a:rPr lang="en-GB" b="1" dirty="0" smtClean="0"/>
              <a:t>instances</a:t>
            </a:r>
            <a:r>
              <a:rPr lang="en-GB" dirty="0"/>
              <a:t> </a:t>
            </a:r>
            <a:r>
              <a:rPr lang="en-GB" dirty="0" smtClean="0"/>
              <a:t>of objects by </a:t>
            </a:r>
            <a:r>
              <a:rPr lang="en-GB" b="1" dirty="0" smtClean="0"/>
              <a:t>constructing</a:t>
            </a:r>
            <a:r>
              <a:rPr lang="en-GB" dirty="0" smtClean="0"/>
              <a:t> them from a </a:t>
            </a:r>
            <a:r>
              <a:rPr lang="en-GB" b="1" dirty="0" smtClean="0"/>
              <a:t>class</a:t>
            </a:r>
            <a:r>
              <a:rPr lang="en-GB" dirty="0" smtClean="0"/>
              <a:t> which is like a cookie-cutter that can be used to make lots of cookies of the same shape</a:t>
            </a:r>
            <a:endParaRPr lang="en-GB" dirty="0" smtClean="0"/>
          </a:p>
          <a:p>
            <a:endParaRPr lang="en-GB" dirty="0" smtClean="0"/>
          </a:p>
          <a:p>
            <a:endParaRPr lang="en-GB" dirty="0" smtClean="0"/>
          </a:p>
          <a:p>
            <a:endParaRPr lang="en-GB" dirty="0" smtClean="0"/>
          </a:p>
          <a:p>
            <a:pPr marL="457200" lvl="1" indent="0">
              <a:buNone/>
            </a:pPr>
            <a:endParaRPr lang="en-GB" dirty="0"/>
          </a:p>
          <a:p>
            <a:pPr marL="457200" lvl="1" indent="0">
              <a:buNone/>
            </a:pPr>
            <a:endParaRPr lang="en-GB" dirty="0"/>
          </a:p>
        </p:txBody>
      </p:sp>
      <p:pic>
        <p:nvPicPr>
          <p:cNvPr id="5" name="Picture 4"/>
          <p:cNvPicPr>
            <a:picLocks noChangeAspect="1"/>
          </p:cNvPicPr>
          <p:nvPr/>
        </p:nvPicPr>
        <p:blipFill>
          <a:blip r:embed="rId2"/>
          <a:stretch>
            <a:fillRect/>
          </a:stretch>
        </p:blipFill>
        <p:spPr>
          <a:xfrm>
            <a:off x="457200" y="1600200"/>
            <a:ext cx="2437128" cy="2437128"/>
          </a:xfrm>
          <a:prstGeom prst="rect">
            <a:avLst/>
          </a:prstGeom>
        </p:spPr>
      </p:pic>
      <p:pic>
        <p:nvPicPr>
          <p:cNvPr id="6" name="Picture 5"/>
          <p:cNvPicPr>
            <a:picLocks noChangeAspect="1"/>
          </p:cNvPicPr>
          <p:nvPr/>
        </p:nvPicPr>
        <p:blipFill>
          <a:blip r:embed="rId3"/>
          <a:stretch>
            <a:fillRect/>
          </a:stretch>
        </p:blipFill>
        <p:spPr>
          <a:xfrm>
            <a:off x="742950" y="3713173"/>
            <a:ext cx="2552700" cy="2565400"/>
          </a:xfrm>
          <a:prstGeom prst="rect">
            <a:avLst/>
          </a:prstGeom>
        </p:spPr>
      </p:pic>
    </p:spTree>
    <p:extLst>
      <p:ext uri="{BB962C8B-B14F-4D97-AF65-F5344CB8AC3E}">
        <p14:creationId xmlns:p14="http://schemas.microsoft.com/office/powerpoint/2010/main" val="315413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OO concepts</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Encapsulation</a:t>
            </a:r>
          </a:p>
          <a:p>
            <a:pPr lvl="1"/>
            <a:r>
              <a:rPr lang="en-GB" dirty="0" smtClean="0"/>
              <a:t>Hiding the stuff the user doesn’t need to see</a:t>
            </a:r>
          </a:p>
          <a:p>
            <a:r>
              <a:rPr lang="en-GB" b="1" dirty="0" smtClean="0"/>
              <a:t>Inheritance</a:t>
            </a:r>
          </a:p>
          <a:p>
            <a:pPr lvl="1"/>
            <a:r>
              <a:rPr lang="en-GB" dirty="0" smtClean="0"/>
              <a:t>Making specializations of a class that add extra functionality</a:t>
            </a:r>
          </a:p>
          <a:p>
            <a:r>
              <a:rPr lang="en-GB" b="1" dirty="0" smtClean="0"/>
              <a:t>Polymorphism</a:t>
            </a:r>
          </a:p>
          <a:p>
            <a:pPr lvl="1"/>
            <a:r>
              <a:rPr lang="en-GB" dirty="0" smtClean="0"/>
              <a:t>A variable can store objects of a class</a:t>
            </a:r>
            <a:r>
              <a:rPr lang="en-GB" i="1" dirty="0" smtClean="0"/>
              <a:t> and any subclass of that class</a:t>
            </a:r>
            <a:endParaRPr lang="en-GB" dirty="0" smtClean="0"/>
          </a:p>
          <a:p>
            <a:r>
              <a:rPr lang="en-GB" b="1" dirty="0" smtClean="0"/>
              <a:t>Method overloading</a:t>
            </a:r>
          </a:p>
          <a:p>
            <a:pPr lvl="1"/>
            <a:r>
              <a:rPr lang="en-GB" dirty="0" smtClean="0"/>
              <a:t>Making a new custom version of a method for a subclass</a:t>
            </a:r>
            <a:endParaRPr lang="en-GB" dirty="0"/>
          </a:p>
        </p:txBody>
      </p:sp>
    </p:spTree>
    <p:extLst>
      <p:ext uri="{BB962C8B-B14F-4D97-AF65-F5344CB8AC3E}">
        <p14:creationId xmlns:p14="http://schemas.microsoft.com/office/powerpoint/2010/main" val="32937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Encapsulation</a:t>
            </a:r>
            <a:endParaRPr lang="en-GB" dirty="0"/>
          </a:p>
        </p:txBody>
      </p:sp>
      <p:sp>
        <p:nvSpPr>
          <p:cNvPr id="3" name="Content Placeholder 2"/>
          <p:cNvSpPr>
            <a:spLocks noGrp="1"/>
          </p:cNvSpPr>
          <p:nvPr>
            <p:ph idx="1"/>
          </p:nvPr>
        </p:nvSpPr>
        <p:spPr>
          <a:xfrm>
            <a:off x="3717490" y="1600200"/>
            <a:ext cx="4969310" cy="4981526"/>
          </a:xfrm>
        </p:spPr>
        <p:txBody>
          <a:bodyPr>
            <a:normAutofit fontScale="70000" lnSpcReduction="20000"/>
          </a:bodyPr>
          <a:lstStyle/>
          <a:p>
            <a:r>
              <a:rPr lang="en-GB" b="1" dirty="0" smtClean="0"/>
              <a:t>Encapsulation </a:t>
            </a:r>
            <a:r>
              <a:rPr lang="en-GB" dirty="0" smtClean="0"/>
              <a:t>is hiding away the stuff that the user doesn’t need to know about</a:t>
            </a:r>
          </a:p>
          <a:p>
            <a:r>
              <a:rPr lang="en-GB" dirty="0" smtClean="0"/>
              <a:t>A device or object is </a:t>
            </a:r>
            <a:r>
              <a:rPr lang="en-GB" b="1" dirty="0" smtClean="0"/>
              <a:t>encapsulated</a:t>
            </a:r>
            <a:r>
              <a:rPr lang="en-GB" dirty="0" smtClean="0"/>
              <a:t> when the user can see and use its controls, knows what he or she can achieve with the controls but doesn’t need to know exactly how the device or object carries out the task</a:t>
            </a:r>
          </a:p>
          <a:p>
            <a:r>
              <a:rPr lang="en-GB" dirty="0" smtClean="0"/>
              <a:t>For example, a car is an encapsulated device because lots of people can drive it using its standard controls without knowing exactly how the car works (literally) under the hood</a:t>
            </a:r>
            <a:endParaRPr lang="en-GB" dirty="0"/>
          </a:p>
        </p:txBody>
      </p:sp>
      <p:pic>
        <p:nvPicPr>
          <p:cNvPr id="4" name="Picture 3"/>
          <p:cNvPicPr>
            <a:picLocks noChangeAspect="1"/>
          </p:cNvPicPr>
          <p:nvPr/>
        </p:nvPicPr>
        <p:blipFill>
          <a:blip r:embed="rId2"/>
          <a:stretch>
            <a:fillRect/>
          </a:stretch>
        </p:blipFill>
        <p:spPr>
          <a:xfrm>
            <a:off x="457200" y="1600200"/>
            <a:ext cx="3260290" cy="2303938"/>
          </a:xfrm>
          <a:prstGeom prst="rect">
            <a:avLst/>
          </a:prstGeom>
        </p:spPr>
      </p:pic>
      <p:pic>
        <p:nvPicPr>
          <p:cNvPr id="5" name="Picture 4"/>
          <p:cNvPicPr>
            <a:picLocks noChangeAspect="1"/>
          </p:cNvPicPr>
          <p:nvPr/>
        </p:nvPicPr>
        <p:blipFill>
          <a:blip r:embed="rId3"/>
          <a:stretch>
            <a:fillRect/>
          </a:stretch>
        </p:blipFill>
        <p:spPr>
          <a:xfrm>
            <a:off x="457200" y="4001826"/>
            <a:ext cx="3261329" cy="2176937"/>
          </a:xfrm>
          <a:prstGeom prst="rect">
            <a:avLst/>
          </a:prstGeom>
        </p:spPr>
      </p:pic>
    </p:spTree>
    <p:extLst>
      <p:ext uri="{BB962C8B-B14F-4D97-AF65-F5344CB8AC3E}">
        <p14:creationId xmlns:p14="http://schemas.microsoft.com/office/powerpoint/2010/main" val="330595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Breaking encapsulation</a:t>
            </a:r>
            <a:endParaRPr lang="en-GB" dirty="0"/>
          </a:p>
        </p:txBody>
      </p:sp>
      <p:sp>
        <p:nvSpPr>
          <p:cNvPr id="3" name="Content Placeholder 2"/>
          <p:cNvSpPr>
            <a:spLocks noGrp="1"/>
          </p:cNvSpPr>
          <p:nvPr>
            <p:ph idx="1"/>
          </p:nvPr>
        </p:nvSpPr>
        <p:spPr>
          <a:xfrm>
            <a:off x="4481934" y="1334216"/>
            <a:ext cx="4204866" cy="4791947"/>
          </a:xfrm>
        </p:spPr>
        <p:txBody>
          <a:bodyPr>
            <a:normAutofit fontScale="92500" lnSpcReduction="10000"/>
          </a:bodyPr>
          <a:lstStyle/>
          <a:p>
            <a:r>
              <a:rPr lang="en-GB" dirty="0" smtClean="0"/>
              <a:t>This sketch is not encapsulated because the user can access the object’s variables directly</a:t>
            </a:r>
          </a:p>
          <a:p>
            <a:r>
              <a:rPr lang="en-GB" dirty="0" smtClean="0"/>
              <a:t>This means that the programmer cannot change the </a:t>
            </a:r>
            <a:r>
              <a:rPr lang="en-GB" b="1" dirty="0" smtClean="0"/>
              <a:t>implementation</a:t>
            </a:r>
            <a:r>
              <a:rPr lang="en-GB" dirty="0" smtClean="0"/>
              <a:t> without also changing the </a:t>
            </a:r>
            <a:r>
              <a:rPr lang="en-GB" b="1" dirty="0" smtClean="0"/>
              <a:t>interface</a:t>
            </a:r>
            <a:endParaRPr lang="en-GB" dirty="0"/>
          </a:p>
        </p:txBody>
      </p:sp>
      <p:pic>
        <p:nvPicPr>
          <p:cNvPr id="4" name="Picture 3"/>
          <p:cNvPicPr>
            <a:picLocks noChangeAspect="1"/>
          </p:cNvPicPr>
          <p:nvPr/>
        </p:nvPicPr>
        <p:blipFill>
          <a:blip r:embed="rId2"/>
          <a:stretch>
            <a:fillRect/>
          </a:stretch>
        </p:blipFill>
        <p:spPr>
          <a:xfrm>
            <a:off x="457200" y="1334216"/>
            <a:ext cx="4024734" cy="1551910"/>
          </a:xfrm>
          <a:prstGeom prst="rect">
            <a:avLst/>
          </a:prstGeom>
        </p:spPr>
      </p:pic>
      <p:pic>
        <p:nvPicPr>
          <p:cNvPr id="5" name="Picture 4"/>
          <p:cNvPicPr>
            <a:picLocks noChangeAspect="1"/>
          </p:cNvPicPr>
          <p:nvPr/>
        </p:nvPicPr>
        <p:blipFill>
          <a:blip r:embed="rId3"/>
          <a:stretch>
            <a:fillRect/>
          </a:stretch>
        </p:blipFill>
        <p:spPr>
          <a:xfrm>
            <a:off x="457200" y="3422650"/>
            <a:ext cx="4037592" cy="2182197"/>
          </a:xfrm>
          <a:prstGeom prst="rect">
            <a:avLst/>
          </a:prstGeom>
        </p:spPr>
      </p:pic>
    </p:spTree>
    <p:extLst>
      <p:ext uri="{BB962C8B-B14F-4D97-AF65-F5344CB8AC3E}">
        <p14:creationId xmlns:p14="http://schemas.microsoft.com/office/powerpoint/2010/main" val="393972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Breaking encapsulation</a:t>
            </a:r>
            <a:endParaRPr lang="en-GB" dirty="0"/>
          </a:p>
        </p:txBody>
      </p:sp>
      <p:sp>
        <p:nvSpPr>
          <p:cNvPr id="3" name="Content Placeholder 2"/>
          <p:cNvSpPr>
            <a:spLocks noGrp="1"/>
          </p:cNvSpPr>
          <p:nvPr>
            <p:ph idx="1"/>
          </p:nvPr>
        </p:nvSpPr>
        <p:spPr>
          <a:xfrm>
            <a:off x="4481934" y="1334216"/>
            <a:ext cx="4204866" cy="4791947"/>
          </a:xfrm>
        </p:spPr>
        <p:txBody>
          <a:bodyPr>
            <a:normAutofit fontScale="85000" lnSpcReduction="20000"/>
          </a:bodyPr>
          <a:lstStyle/>
          <a:p>
            <a:r>
              <a:rPr lang="en-GB" dirty="0" smtClean="0"/>
              <a:t>What if the bank charges $1.25 for making a withdrawal?</a:t>
            </a:r>
          </a:p>
          <a:p>
            <a:r>
              <a:rPr lang="en-GB" dirty="0" smtClean="0"/>
              <a:t>What if the bank changes the withdrawal charge periodically?</a:t>
            </a:r>
          </a:p>
          <a:p>
            <a:r>
              <a:rPr lang="en-GB" dirty="0" smtClean="0"/>
              <a:t>If you want to use the </a:t>
            </a:r>
            <a:r>
              <a:rPr lang="en-GB" dirty="0" err="1" smtClean="0"/>
              <a:t>BankAccount</a:t>
            </a:r>
            <a:r>
              <a:rPr lang="en-GB" dirty="0" smtClean="0"/>
              <a:t> class, you have keep track of the bank’s charges and manually code for them each time you use the class</a:t>
            </a:r>
            <a:endParaRPr lang="en-GB" dirty="0"/>
          </a:p>
        </p:txBody>
      </p:sp>
      <p:pic>
        <p:nvPicPr>
          <p:cNvPr id="4" name="Picture 3"/>
          <p:cNvPicPr>
            <a:picLocks noChangeAspect="1"/>
          </p:cNvPicPr>
          <p:nvPr/>
        </p:nvPicPr>
        <p:blipFill>
          <a:blip r:embed="rId2"/>
          <a:stretch>
            <a:fillRect/>
          </a:stretch>
        </p:blipFill>
        <p:spPr>
          <a:xfrm>
            <a:off x="457200" y="1334216"/>
            <a:ext cx="4024734" cy="1551910"/>
          </a:xfrm>
          <a:prstGeom prst="rect">
            <a:avLst/>
          </a:prstGeom>
        </p:spPr>
      </p:pic>
      <p:pic>
        <p:nvPicPr>
          <p:cNvPr id="5" name="Picture 4"/>
          <p:cNvPicPr>
            <a:picLocks noChangeAspect="1"/>
          </p:cNvPicPr>
          <p:nvPr/>
        </p:nvPicPr>
        <p:blipFill>
          <a:blip r:embed="rId3"/>
          <a:stretch>
            <a:fillRect/>
          </a:stretch>
        </p:blipFill>
        <p:spPr>
          <a:xfrm>
            <a:off x="457200" y="3422650"/>
            <a:ext cx="4037592" cy="2182197"/>
          </a:xfrm>
          <a:prstGeom prst="rect">
            <a:avLst/>
          </a:prstGeom>
        </p:spPr>
      </p:pic>
      <p:pic>
        <p:nvPicPr>
          <p:cNvPr id="6" name="Picture 5"/>
          <p:cNvPicPr>
            <a:picLocks noChangeAspect="1"/>
          </p:cNvPicPr>
          <p:nvPr/>
        </p:nvPicPr>
        <p:blipFill>
          <a:blip r:embed="rId4"/>
          <a:stretch>
            <a:fillRect/>
          </a:stretch>
        </p:blipFill>
        <p:spPr>
          <a:xfrm>
            <a:off x="457200" y="6126163"/>
            <a:ext cx="6184900" cy="520700"/>
          </a:xfrm>
          <a:prstGeom prst="rect">
            <a:avLst/>
          </a:prstGeom>
        </p:spPr>
      </p:pic>
    </p:spTree>
    <p:extLst>
      <p:ext uri="{BB962C8B-B14F-4D97-AF65-F5344CB8AC3E}">
        <p14:creationId xmlns:p14="http://schemas.microsoft.com/office/powerpoint/2010/main" val="239455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encapsulation</a:t>
            </a:r>
            <a:endParaRPr lang="en-GB" dirty="0"/>
          </a:p>
        </p:txBody>
      </p:sp>
      <p:sp>
        <p:nvSpPr>
          <p:cNvPr id="3" name="Content Placeholder 2"/>
          <p:cNvSpPr>
            <a:spLocks noGrp="1"/>
          </p:cNvSpPr>
          <p:nvPr>
            <p:ph idx="1"/>
          </p:nvPr>
        </p:nvSpPr>
        <p:spPr>
          <a:xfrm>
            <a:off x="4408661" y="1417638"/>
            <a:ext cx="4278139" cy="5200721"/>
          </a:xfrm>
        </p:spPr>
        <p:txBody>
          <a:bodyPr>
            <a:normAutofit fontScale="77500" lnSpcReduction="20000"/>
          </a:bodyPr>
          <a:lstStyle/>
          <a:p>
            <a:r>
              <a:rPr lang="en-GB" dirty="0" smtClean="0"/>
              <a:t>User cannot access balance variable directly</a:t>
            </a:r>
          </a:p>
          <a:p>
            <a:r>
              <a:rPr lang="en-GB" dirty="0" smtClean="0"/>
              <a:t>Must do it via “withdraw()” method</a:t>
            </a:r>
          </a:p>
          <a:p>
            <a:r>
              <a:rPr lang="en-GB" dirty="0" smtClean="0"/>
              <a:t>This allows bank to add a charge for a withdrawal and change this charge without changing the interface</a:t>
            </a:r>
          </a:p>
          <a:p>
            <a:pPr lvl="1"/>
            <a:r>
              <a:rPr lang="en-GB" dirty="0" smtClean="0"/>
              <a:t>User of </a:t>
            </a:r>
            <a:r>
              <a:rPr lang="en-GB" dirty="0" err="1" smtClean="0"/>
              <a:t>BankAccount</a:t>
            </a:r>
            <a:r>
              <a:rPr lang="en-GB" dirty="0" smtClean="0"/>
              <a:t> class will continue to just call</a:t>
            </a:r>
          </a:p>
          <a:p>
            <a:pPr lvl="2"/>
            <a:r>
              <a:rPr lang="en-GB" dirty="0" err="1" smtClean="0"/>
              <a:t>account.withdraw</a:t>
            </a:r>
            <a:r>
              <a:rPr lang="en-GB" dirty="0" smtClean="0"/>
              <a:t>(amount)</a:t>
            </a:r>
          </a:p>
          <a:p>
            <a:r>
              <a:rPr lang="en-GB" dirty="0" smtClean="0"/>
              <a:t>Also have a “getter” function that returns the current value in the balance variable</a:t>
            </a:r>
          </a:p>
        </p:txBody>
      </p:sp>
      <p:pic>
        <p:nvPicPr>
          <p:cNvPr id="4" name="Picture 3"/>
          <p:cNvPicPr>
            <a:picLocks noChangeAspect="1"/>
          </p:cNvPicPr>
          <p:nvPr/>
        </p:nvPicPr>
        <p:blipFill>
          <a:blip r:embed="rId2"/>
          <a:stretch>
            <a:fillRect/>
          </a:stretch>
        </p:blipFill>
        <p:spPr>
          <a:xfrm>
            <a:off x="457201" y="1417638"/>
            <a:ext cx="3951460" cy="1410629"/>
          </a:xfrm>
          <a:prstGeom prst="rect">
            <a:avLst/>
          </a:prstGeom>
        </p:spPr>
      </p:pic>
      <p:pic>
        <p:nvPicPr>
          <p:cNvPr id="5" name="Picture 4"/>
          <p:cNvPicPr>
            <a:picLocks noChangeAspect="1"/>
          </p:cNvPicPr>
          <p:nvPr/>
        </p:nvPicPr>
        <p:blipFill>
          <a:blip r:embed="rId3"/>
          <a:stretch>
            <a:fillRect/>
          </a:stretch>
        </p:blipFill>
        <p:spPr>
          <a:xfrm>
            <a:off x="532454" y="3000524"/>
            <a:ext cx="2935855" cy="3121767"/>
          </a:xfrm>
          <a:prstGeom prst="rect">
            <a:avLst/>
          </a:prstGeom>
        </p:spPr>
      </p:pic>
      <p:pic>
        <p:nvPicPr>
          <p:cNvPr id="6" name="Picture 5"/>
          <p:cNvPicPr>
            <a:picLocks noChangeAspect="1"/>
          </p:cNvPicPr>
          <p:nvPr/>
        </p:nvPicPr>
        <p:blipFill>
          <a:blip r:embed="rId4"/>
          <a:stretch>
            <a:fillRect/>
          </a:stretch>
        </p:blipFill>
        <p:spPr>
          <a:xfrm>
            <a:off x="532454" y="6264381"/>
            <a:ext cx="3479800" cy="495300"/>
          </a:xfrm>
          <a:prstGeom prst="rect">
            <a:avLst/>
          </a:prstGeom>
        </p:spPr>
      </p:pic>
    </p:spTree>
    <p:extLst>
      <p:ext uri="{BB962C8B-B14F-4D97-AF65-F5344CB8AC3E}">
        <p14:creationId xmlns:p14="http://schemas.microsoft.com/office/powerpoint/2010/main" val="181210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330" y="274638"/>
            <a:ext cx="5932469" cy="1143000"/>
          </a:xfrm>
        </p:spPr>
        <p:txBody>
          <a:bodyPr/>
          <a:lstStyle/>
          <a:p>
            <a:r>
              <a:rPr lang="en-GB" dirty="0" smtClean="0"/>
              <a:t>Getters and setters</a:t>
            </a:r>
            <a:endParaRPr lang="en-GB" dirty="0"/>
          </a:p>
        </p:txBody>
      </p:sp>
      <p:sp>
        <p:nvSpPr>
          <p:cNvPr id="3" name="Content Placeholder 2"/>
          <p:cNvSpPr>
            <a:spLocks noGrp="1"/>
          </p:cNvSpPr>
          <p:nvPr>
            <p:ph idx="1"/>
          </p:nvPr>
        </p:nvSpPr>
        <p:spPr>
          <a:xfrm>
            <a:off x="2754330" y="1600200"/>
            <a:ext cx="5932469" cy="3792105"/>
          </a:xfrm>
        </p:spPr>
        <p:txBody>
          <a:bodyPr/>
          <a:lstStyle/>
          <a:p>
            <a:r>
              <a:rPr lang="en-GB" dirty="0" smtClean="0"/>
              <a:t>Make instance variables private</a:t>
            </a:r>
          </a:p>
          <a:p>
            <a:r>
              <a:rPr lang="en-GB" dirty="0" smtClean="0"/>
              <a:t>Access them using getters and setters</a:t>
            </a:r>
          </a:p>
          <a:p>
            <a:r>
              <a:rPr lang="en-GB" dirty="0" smtClean="0"/>
              <a:t>Decouples interface from implementation</a:t>
            </a:r>
          </a:p>
          <a:p>
            <a:pPr lvl="1"/>
            <a:r>
              <a:rPr lang="en-GB" dirty="0" smtClean="0"/>
              <a:t>Can change implementation without changing interface</a:t>
            </a:r>
            <a:endParaRPr lang="en-GB" dirty="0"/>
          </a:p>
        </p:txBody>
      </p:sp>
      <p:pic>
        <p:nvPicPr>
          <p:cNvPr id="6" name="Picture 5"/>
          <p:cNvPicPr>
            <a:picLocks noChangeAspect="1"/>
          </p:cNvPicPr>
          <p:nvPr/>
        </p:nvPicPr>
        <p:blipFill>
          <a:blip r:embed="rId2"/>
          <a:stretch>
            <a:fillRect/>
          </a:stretch>
        </p:blipFill>
        <p:spPr>
          <a:xfrm>
            <a:off x="5556621" y="5816600"/>
            <a:ext cx="2209800" cy="520700"/>
          </a:xfrm>
          <a:prstGeom prst="rect">
            <a:avLst/>
          </a:prstGeom>
        </p:spPr>
      </p:pic>
      <p:pic>
        <p:nvPicPr>
          <p:cNvPr id="7" name="Picture 6"/>
          <p:cNvPicPr>
            <a:picLocks noChangeAspect="1"/>
          </p:cNvPicPr>
          <p:nvPr/>
        </p:nvPicPr>
        <p:blipFill>
          <a:blip r:embed="rId3"/>
          <a:stretch>
            <a:fillRect/>
          </a:stretch>
        </p:blipFill>
        <p:spPr>
          <a:xfrm>
            <a:off x="0" y="5392305"/>
            <a:ext cx="4737704" cy="1465695"/>
          </a:xfrm>
          <a:prstGeom prst="rect">
            <a:avLst/>
          </a:prstGeom>
        </p:spPr>
      </p:pic>
      <p:pic>
        <p:nvPicPr>
          <p:cNvPr id="8" name="Picture 7"/>
          <p:cNvPicPr>
            <a:picLocks noChangeAspect="1"/>
          </p:cNvPicPr>
          <p:nvPr/>
        </p:nvPicPr>
        <p:blipFill>
          <a:blip r:embed="rId4"/>
          <a:stretch>
            <a:fillRect/>
          </a:stretch>
        </p:blipFill>
        <p:spPr>
          <a:xfrm>
            <a:off x="158299" y="146532"/>
            <a:ext cx="2596031" cy="5245773"/>
          </a:xfrm>
          <a:prstGeom prst="rect">
            <a:avLst/>
          </a:prstGeom>
        </p:spPr>
      </p:pic>
    </p:spTree>
    <p:extLst>
      <p:ext uri="{BB962C8B-B14F-4D97-AF65-F5344CB8AC3E}">
        <p14:creationId xmlns:p14="http://schemas.microsoft.com/office/powerpoint/2010/main" val="3412752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1313</TotalTime>
  <Words>975</Words>
  <Application>Microsoft Macintosh PowerPoint</Application>
  <PresentationFormat>On-screen Show (4:3)</PresentationFormat>
  <Paragraphs>108</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UML Diagram</vt:lpstr>
      <vt:lpstr>Advanced Object-Oriented Programming</vt:lpstr>
      <vt:lpstr>Source</vt:lpstr>
      <vt:lpstr>Introduction</vt:lpstr>
      <vt:lpstr>Some important OO concepts</vt:lpstr>
      <vt:lpstr>Encapsulation</vt:lpstr>
      <vt:lpstr>Breaking encapsulation</vt:lpstr>
      <vt:lpstr>Breaking encapsulation</vt:lpstr>
      <vt:lpstr>Good encapsulation</vt:lpstr>
      <vt:lpstr>Getters and setters</vt:lpstr>
      <vt:lpstr>Inheritance</vt:lpstr>
      <vt:lpstr>Inheritance</vt:lpstr>
      <vt:lpstr>Inheritance in Processing</vt:lpstr>
      <vt:lpstr>extends and super()</vt:lpstr>
      <vt:lpstr>Adding new variables to subclasses</vt:lpstr>
      <vt:lpstr>Method overriding</vt:lpstr>
      <vt:lpstr>Method overriding with super</vt:lpstr>
      <vt:lpstr>Shapes</vt:lpstr>
      <vt:lpstr>Shape class (the superclass)</vt:lpstr>
      <vt:lpstr>Circle and Square subclasses</vt:lpstr>
      <vt:lpstr>Polymorphism</vt:lpstr>
      <vt:lpstr>Method overloading</vt:lpstr>
      <vt:lpstr>Overloaded methods</vt:lpstr>
      <vt:lpstr>Overloaded constructors</vt:lpstr>
    </vt:vector>
  </TitlesOfParts>
  <Company>IMI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Object-Oriented Programming</dc:title>
  <dc:creator>David Meredith</dc:creator>
  <cp:lastModifiedBy>David Meredith</cp:lastModifiedBy>
  <cp:revision>38</cp:revision>
  <dcterms:created xsi:type="dcterms:W3CDTF">2012-02-24T18:27:09Z</dcterms:created>
  <dcterms:modified xsi:type="dcterms:W3CDTF">2012-02-25T16:20:22Z</dcterms:modified>
</cp:coreProperties>
</file>